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9.xml.rels" ContentType="application/vnd.openxmlformats-package.relationships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1.jpeg" ContentType="image/jpeg"/>
  <Override PartName="/ppt/media/image2.jpeg" ContentType="image/jpeg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9144000" cy="5143500"/>
  <p:notesSz cx="6845300" cy="93964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Lucida Sans"/>
              </a:rPr>
              <a:t>Click to move the slide</a:t>
            </a:r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2BE6312-1D72-4BC6-942A-86D7B48C480B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B5E4E53-9271-4E04-83B5-19DC8E321C9F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F77DF7B-B88D-47E3-B4BF-6E777045FE7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0FA9950-A5A3-4633-87B4-14104C698CC6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253AB44-1106-46D3-95BA-374300A82B97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DD40109-7EDC-42E2-91CC-C2BBF5456AF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CAAC127-F9CC-4F94-A822-BBA0FB3D251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7C9B2E0-5899-41A1-8DBB-9DE149E841B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4893DAB-00EB-4062-B356-80FAA1C0154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47867B-D434-4C88-B273-7FD05E961F7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D45FD83-CB6B-4EA8-A961-5C50DB30217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7A5770-BD47-4C31-80A2-C004C5779A9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76A6BBA-03BB-404B-AB43-47DD2BE64B4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EAD9EA3-243F-43F2-B1E5-22E9A07F8B82}" type="slidenum">
              <a:rPr b="0" lang="en-US" sz="12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D6C12CE-9522-4216-8F58-3FB9B535424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A2C41B8-68A8-4DC0-8BCE-675D8AA4D64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A21771-0DC5-4FC0-B77B-FCF4A661EEA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86DA574-9AA8-4861-948C-C29E7307CFF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A221F3D-7435-43E4-8C1B-810EE847E47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198C77-5011-4CEE-953A-D54026C5713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D81A50E-B77A-407D-937D-CBE2E86264E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85D19B-0215-4B30-92F2-8B129D2A298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127E0CC-E098-4607-B7EB-5CE66BBFCCD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E77FFEB-2A68-49D1-850C-E9835FA301B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B7011FC-DFB0-45D8-A532-9A8770DE029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37DBB18-71E8-4CE2-8C4F-0F7A7C06DBA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C35DBB0-5381-417B-B439-336079F5771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E4E1A0A-3593-4EFA-BE43-5380657EEB7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912600" y="4463280"/>
            <a:ext cx="5019480" cy="42282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B4D6B8-F554-416F-BCC2-A52F90AB582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878280" y="8926560"/>
            <a:ext cx="2966760" cy="46944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E6EC028-AC61-43EC-B57E-86A5CF0C90B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Img"/>
          </p:nvPr>
        </p:nvSpPr>
        <p:spPr>
          <a:xfrm>
            <a:off x="290520" y="704880"/>
            <a:ext cx="6264000" cy="3524040"/>
          </a:xfrm>
          <a:prstGeom prst="rect">
            <a:avLst/>
          </a:prstGeom>
        </p:spPr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912960" y="4464000"/>
            <a:ext cx="5019480" cy="42271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0" y="510840"/>
            <a:ext cx="3890520" cy="6020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2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0" y="510840"/>
            <a:ext cx="3890520" cy="1298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Master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title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238880" y="4705200"/>
            <a:ext cx="1218960" cy="3427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5334120" y="4705200"/>
            <a:ext cx="1904760" cy="342720"/>
          </a:xfrm>
          <a:prstGeom prst="rect">
            <a:avLst/>
          </a:prstGeom>
        </p:spPr>
        <p:txBody>
          <a:bodyPr anchor="b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572000" y="4705200"/>
            <a:ext cx="764640" cy="34272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fld id="{EA9AA2EC-DE48-4C9F-B7D0-10C06C6BC093}" type="slidenum">
              <a:rPr b="0" lang="en-US" sz="1400" spc="-1" strike="noStrike">
                <a:solidFill>
                  <a:srgbClr val="e7d19a"/>
                </a:solidFill>
                <a:latin typeface="Calibri"/>
                <a:ea typeface="ＭＳ Ｐゴシック"/>
              </a:rPr>
              <a:t>11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1600" y="380880"/>
            <a:ext cx="7467120" cy="742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edit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Mast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title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style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04920" y="1352520"/>
            <a:ext cx="8534160" cy="333324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22824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85800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48120" y="4705200"/>
            <a:ext cx="2895120" cy="34272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304920" y="4705200"/>
            <a:ext cx="1980720" cy="3427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6CF4C691-077B-4EC3-89D9-765A3F51D1E1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CustomShape 6"/>
          <p:cNvSpPr/>
          <p:nvPr/>
        </p:nvSpPr>
        <p:spPr>
          <a:xfrm rot="5400000">
            <a:off x="-2548440" y="2548800"/>
            <a:ext cx="5143320" cy="45360"/>
          </a:xfrm>
          <a:prstGeom prst="rect">
            <a:avLst/>
          </a:prstGeom>
          <a:solidFill>
            <a:srgbClr val="a40508"/>
          </a:solidFill>
          <a:ln w="9360">
            <a:solidFill>
              <a:srgbClr val="a4001d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0" y="438120"/>
            <a:ext cx="3890520" cy="1371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Basic Text Processing</a:t>
            </a:r>
            <a:endParaRPr b="0" lang="en-US" sz="40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Regular Expressions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Errors cont.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NLP we are always dealing with these kinds of errors.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Reducing the error rate for an application often involves two antagonistic efforts: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8000"/>
                </a:solidFill>
                <a:latin typeface="Calibri"/>
                <a:ea typeface="ＭＳ Ｐゴシック"/>
              </a:rPr>
              <a:t>Increasing accuracy or precision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(minimizing false positives)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8000"/>
                </a:solidFill>
                <a:latin typeface="Calibri"/>
                <a:ea typeface="ＭＳ Ｐゴシック"/>
              </a:rPr>
              <a:t>Increasing coverage or recall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(minimizing false negatives).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Summary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 play a surprisingly large role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Sophisticated sequences of regular expressions are often the first model for any text processing text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many hard tasks, we use machine learning classifiers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regular expressions are used as features in the classifiers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Can be very useful in capturing generalizations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4A5FDEEB-5603-4E2C-838E-F711CD0604F4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0" y="438120"/>
            <a:ext cx="3890520" cy="1371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alibri (Headings)"/>
                <a:ea typeface="ＭＳ Ｐゴシック"/>
              </a:rPr>
              <a:t>Basic Text Processing</a:t>
            </a:r>
            <a:endParaRPr b="0" lang="en-US" sz="40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Regular Expressions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962520" y="133200"/>
            <a:ext cx="464796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Word tokenization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676520" y="1692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Text Normalization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914400" y="971640"/>
            <a:ext cx="7772040" cy="3428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Every NLP task needs to do text normalization: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Segmenting/tokenizing words in running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Normalizing word formats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6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Segmenting sentences in running 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0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36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 do uh main- mainly business data processing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Fragments, filled pauses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Seuss’s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the hat is different from other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 cats!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same stem, part of speech, rough word sense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 same lemma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Wordform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full inflected surface form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cats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= different wordforms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314360"/>
            <a:ext cx="8534160" cy="35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they lay back on the San Francisco grass and looked at the stars and their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Type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an element of the vocabulary.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an instance of that type in running text.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15 tokens (or 14)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13 types (or 12) (or 11?)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many words?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428840"/>
            <a:ext cx="8457840" cy="3885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number of tokens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= vocabulary = set of types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|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the size of the vocabulary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838080" y="2952720"/>
          <a:ext cx="7009920" cy="1482840"/>
        </p:xfrm>
        <a:graphic>
          <a:graphicData uri="http://schemas.openxmlformats.org/drawingml/2006/table">
            <a:tbl>
              <a:tblPr/>
              <a:tblGrid>
                <a:gridCol w="2336760"/>
                <a:gridCol w="2336760"/>
                <a:gridCol w="2336760"/>
              </a:tblGrid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Tokens = 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Types = |V|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Switchboard phone conversations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2.4 million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 thousand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Shakespeare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884,000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31 thousand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Google N-grams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trillion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 million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4"/>
          <p:cNvSpPr/>
          <p:nvPr/>
        </p:nvSpPr>
        <p:spPr>
          <a:xfrm>
            <a:off x="4072680" y="1657440"/>
            <a:ext cx="516600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Church and Gale (1990)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|V| &gt; O(N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  <a:ea typeface="ＭＳ Ｐゴシック"/>
              </a:rPr>
              <a:t>½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Simple Tokenization in UNIX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04920" y="1352520"/>
            <a:ext cx="8534160" cy="3790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(Inspired by Ken Church’s UNIX for Poets.)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text file, output the word tokens and their frequencies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sort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| uniq –c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1945 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72 AARON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19 ABBESS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 ABBOT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 ...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41"/>
              </a:spcBef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1911240" y="3543120"/>
            <a:ext cx="114120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25 Aaron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6 Abate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 Abates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 Abbess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6 Abbey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3 Abbot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....   …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5715000" y="2266920"/>
            <a:ext cx="3428640" cy="30456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Change all non-alpha to newlines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2666880" y="2647800"/>
            <a:ext cx="2742840" cy="30456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Sort in alphabetical order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3048120" y="3029040"/>
            <a:ext cx="2971440" cy="304560"/>
          </a:xfrm>
          <a:prstGeom prst="rect">
            <a:avLst/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Merge and count each type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first step: tokenizing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| head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THE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SONNETS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by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William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Shakespeare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fairest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creatures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80880" y="1200240"/>
            <a:ext cx="8534160" cy="35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formal language for specifying text strings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can we search for any of these?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1" descr=""/>
          <p:cNvPicPr/>
          <p:nvPr/>
        </p:nvPicPr>
        <p:blipFill>
          <a:blip r:embed="rId1"/>
          <a:stretch/>
        </p:blipFill>
        <p:spPr>
          <a:xfrm>
            <a:off x="4343400" y="2190600"/>
            <a:ext cx="3657240" cy="274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second step: sorting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’A-Za-z’ ’\n’ &lt; shakes.txt | sort | head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...</a:t>
            </a:r>
            <a:r>
              <a:rPr b="0" lang="en-US" sz="1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 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371600" y="28584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counting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28600" y="1123920"/>
            <a:ext cx="87627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Merging upper and lower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‘A-Z’ ‘a-z’ &lt; shakes.txt | tr –sc ‘A-Za-z’ ‘\n’ | sort | uniq –c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Sorting the counts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‘A-Z’ ‘a-z’ &lt; shakes.txt | tr –sc ‘A-Za-z’ ‘\n’ | sort | uniq –c | sort –n –r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683360" y="2608560"/>
            <a:ext cx="1278360" cy="25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23243 the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22225 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18618 and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16339 to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15687 of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12780 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12163 you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10839 my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10005 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8954  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648320" y="3867120"/>
            <a:ext cx="3428640" cy="60912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What happened here?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Issues in Tokenization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04920" y="1352520"/>
            <a:ext cx="883872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Finland’s capital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Finland Finlands Finland’s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what’re, I’m, isn’t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i="1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What are, I am, is not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Hewlett-Packard  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Hewlett Packard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state-of-the-art    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state of the art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Lowercase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lower-case lowercase lower case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San Francisco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one token or two?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m.p.h., PhD.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Tokenization: language issues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04920" y="1352520"/>
            <a:ext cx="8534160" cy="3580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French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L'ensemble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one token or two?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L’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Want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l’ensemble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to match with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un ensemble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German noun compounds are not segmented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Lebensversicherungsgesellschaftsangestellter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life insurance company employee’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German information retrieval needs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compound splitter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219320" y="-17136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Tokenization: language issues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219320" y="800280"/>
            <a:ext cx="8610120" cy="4343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Chinese and Japanese no spaces between words: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华文黑体"/>
                <a:ea typeface="华文黑体"/>
              </a:rPr>
              <a:t>莎拉波娃现在居住在美国东南部的佛罗里达。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华文黑体"/>
                <a:ea typeface="华文黑体"/>
              </a:rPr>
              <a:t>莎拉波娃  现在   居住  在    美国   东南部     的    佛罗里达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595959"/>
                </a:solidFill>
                <a:latin typeface="Calibri"/>
                <a:ea typeface="ＭＳ Ｐゴシック"/>
              </a:rPr>
              <a:t>Sharapova now     lives in       US       southeastern     Florida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Further complicated in Japanese, with multiple alphabets intermingled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Dates/amounts in multiple formats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-239040" y="3638520"/>
            <a:ext cx="9547200" cy="410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457200">
              <a:lnSpc>
                <a:spcPct val="100000"/>
              </a:lnSpc>
              <a:spcBef>
                <a:spcPts val="420"/>
              </a:spcBef>
            </a:pP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フォーチュン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500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社は情報不足のため時間あた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$500K(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約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6,000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万円</a:t>
            </a:r>
            <a:r>
              <a:rPr b="1" i="1" lang="en-US" sz="21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)</a:t>
            </a:r>
            <a:endParaRPr b="0" lang="en-US" sz="2100" spc="-1" strike="noStrike">
              <a:latin typeface="Arial"/>
            </a:endParaRPr>
          </a:p>
        </p:txBody>
      </p:sp>
      <p:grpSp>
        <p:nvGrpSpPr>
          <p:cNvPr id="159" name="Group 4"/>
          <p:cNvGrpSpPr/>
          <p:nvPr/>
        </p:nvGrpSpPr>
        <p:grpSpPr>
          <a:xfrm>
            <a:off x="1565280" y="4229280"/>
            <a:ext cx="5616360" cy="395280"/>
            <a:chOff x="1565280" y="4229280"/>
            <a:chExt cx="5616360" cy="395280"/>
          </a:xfrm>
        </p:grpSpPr>
        <p:sp>
          <p:nvSpPr>
            <p:cNvPr id="160" name="CustomShape 5"/>
            <p:cNvSpPr/>
            <p:nvPr/>
          </p:nvSpPr>
          <p:spPr>
            <a:xfrm>
              <a:off x="1565280" y="4229280"/>
              <a:ext cx="1368360" cy="39528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Katakana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1" name="CustomShape 6"/>
            <p:cNvSpPr/>
            <p:nvPr/>
          </p:nvSpPr>
          <p:spPr>
            <a:xfrm>
              <a:off x="3276000" y="4229280"/>
              <a:ext cx="1336320" cy="39528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Hiragana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2" name="CustomShape 7"/>
            <p:cNvSpPr/>
            <p:nvPr/>
          </p:nvSpPr>
          <p:spPr>
            <a:xfrm>
              <a:off x="5086080" y="4229280"/>
              <a:ext cx="799920" cy="39528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Kanji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63" name="CustomShape 8"/>
            <p:cNvSpPr/>
            <p:nvPr/>
          </p:nvSpPr>
          <p:spPr>
            <a:xfrm>
              <a:off x="6136200" y="4229280"/>
              <a:ext cx="1045440" cy="395280"/>
            </a:xfrm>
            <a:prstGeom prst="rect">
              <a:avLst/>
            </a:prstGeom>
            <a:solidFill>
              <a:schemeClr val="accent1">
                <a:alpha val="51000"/>
              </a:schemeClr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Romaji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164" name="CustomShape 9"/>
          <p:cNvSpPr/>
          <p:nvPr/>
        </p:nvSpPr>
        <p:spPr>
          <a:xfrm>
            <a:off x="914400" y="3600000"/>
            <a:ext cx="1447560" cy="461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0"/>
          <p:cNvSpPr/>
          <p:nvPr/>
        </p:nvSpPr>
        <p:spPr>
          <a:xfrm flipH="1" flipV="1">
            <a:off x="1637640" y="4061520"/>
            <a:ext cx="610920" cy="1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1"/>
          <p:cNvSpPr/>
          <p:nvPr/>
        </p:nvSpPr>
        <p:spPr>
          <a:xfrm>
            <a:off x="4724280" y="3600000"/>
            <a:ext cx="533160" cy="461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2"/>
          <p:cNvSpPr/>
          <p:nvPr/>
        </p:nvSpPr>
        <p:spPr>
          <a:xfrm flipV="1">
            <a:off x="3944160" y="4061520"/>
            <a:ext cx="1046520" cy="1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3"/>
          <p:cNvSpPr/>
          <p:nvPr/>
        </p:nvSpPr>
        <p:spPr>
          <a:xfrm>
            <a:off x="5257800" y="3600000"/>
            <a:ext cx="533160" cy="461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4"/>
          <p:cNvSpPr/>
          <p:nvPr/>
        </p:nvSpPr>
        <p:spPr>
          <a:xfrm flipV="1">
            <a:off x="5486400" y="4061520"/>
            <a:ext cx="37800" cy="1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5"/>
          <p:cNvSpPr/>
          <p:nvPr/>
        </p:nvSpPr>
        <p:spPr>
          <a:xfrm>
            <a:off x="6934320" y="3569760"/>
            <a:ext cx="228240" cy="46116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6"/>
          <p:cNvSpPr/>
          <p:nvPr/>
        </p:nvSpPr>
        <p:spPr>
          <a:xfrm flipV="1">
            <a:off x="6658920" y="4031280"/>
            <a:ext cx="389520" cy="19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7"/>
          <p:cNvSpPr/>
          <p:nvPr/>
        </p:nvSpPr>
        <p:spPr>
          <a:xfrm>
            <a:off x="344520" y="4629240"/>
            <a:ext cx="7636680" cy="456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End-user can express query entirely in hiragana!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Tokenization in Chinese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Also called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Segmentation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Chinese words are composed of characters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Characters are generally 1 syllable and 1 morpheme.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Average word is 2.4 characters long.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Standard baseline segmentation algorithm: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Maximum Matching  (also called Greedy)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Maximum Matching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Word Segmentation Algorithm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Given a wordlist of Chinese, and a string.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Start a pointer at the beginning of the 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the longest word in dictionary that matches the string starting at pointer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Move the pointer over the word in string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533520" indent="-5331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Go to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219320" y="-171360"/>
            <a:ext cx="777204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Max-match segmentation illustration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33520" y="990720"/>
            <a:ext cx="8762760" cy="4152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Thecatinthehat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Thetabledownthere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Doesn’t generally work in English!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But works astonishingly well in Chinese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莎拉波娃现在居住在美国东南部的佛罗里达。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莎拉波娃  现在   居住   在  美国   东南部     的  佛罗里达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Modern probabilistic segmentation algorithms even better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952880" y="1504800"/>
            <a:ext cx="3352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 table down there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4952880" y="1047600"/>
            <a:ext cx="2971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 cat in the hat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4952880" y="1962000"/>
            <a:ext cx="33523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Lucida Sans"/>
                <a:ea typeface="ＭＳ Ｐゴシック"/>
              </a:rPr>
              <a:t>theta bled own there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962520" y="133200"/>
            <a:ext cx="4647960" cy="19047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0" y="2876400"/>
            <a:ext cx="3885840" cy="1676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b="0" lang="en-US" sz="3600" spc="-1" strike="noStrike">
                <a:solidFill>
                  <a:srgbClr val="a4001d"/>
                </a:solidFill>
                <a:latin typeface="Calibri"/>
                <a:ea typeface="ＭＳ Ｐゴシック"/>
              </a:rPr>
              <a:t>Word tokenization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Word Normalization and Stemming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Disjunctions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228600" y="1274040"/>
            <a:ext cx="7786440" cy="365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Letters inside square brackets []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Ranges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[A-Z]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	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96" name="Table 3"/>
          <p:cNvGraphicFramePr/>
          <p:nvPr/>
        </p:nvGraphicFramePr>
        <p:xfrm>
          <a:off x="1523880" y="1809720"/>
          <a:ext cx="6095520" cy="9140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[wW]oodchuck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Woodchuck, woodchuck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[1234567890]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Any digit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Table 4"/>
          <p:cNvGraphicFramePr/>
          <p:nvPr/>
        </p:nvGraphicFramePr>
        <p:xfrm>
          <a:off x="762120" y="3516480"/>
          <a:ext cx="8000640" cy="1229760"/>
        </p:xfrm>
        <a:graphic>
          <a:graphicData uri="http://schemas.openxmlformats.org/drawingml/2006/table">
            <a:tbl>
              <a:tblPr/>
              <a:tblGrid>
                <a:gridCol w="1306080"/>
                <a:gridCol w="2122560"/>
                <a:gridCol w="45720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An upper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D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renched Blossoms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lower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 beans were impatient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[0-9]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 single digit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Chapter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: Down the Rabbit Hole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1371600" y="20952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Normalization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Need to “normalize” terms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Information Retrieval: indexed text &amp; query terms must have same form.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36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want to match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U.S.A.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USA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implicitly define equivalence classes of terms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deleting periods in a term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Alternative: asymmetric expansion: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window, windows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Windows, windows, window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Enter: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Search: </a:t>
            </a:r>
            <a:r>
              <a:rPr b="1" i="1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Windows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Potentially more powerful, but less efficient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folding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Applications like IR: reduce all letters to lower case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Since users tend to use lower case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Possible exception: upper case in mid-sentence?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General Motors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vs.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SAIL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vs.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sail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sentiment analysis, MT, Information extraction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is helpful (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versus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important)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9" dur="indefinite" restart="never" nodeType="tmRoot">
          <p:childTnLst>
            <p:seq>
              <p:cTn id="310" dur="indefinite" nodeType="mainSeq">
                <p:childTnLst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Lemmatization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152280" y="1352520"/>
            <a:ext cx="868644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 inflections or variant forms to base form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am, are,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is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car, cars, car's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cars'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cc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boy's cars are different colors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boy car be different color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Lemmatization: have to find correct dictionary headword form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Machine translation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Spanish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quiero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(‘I want’),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quieres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(‘you want’) same lemma as </a:t>
            </a:r>
            <a:r>
              <a:rPr b="0" lang="en-US" sz="20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querer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‘want’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Morphology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Morphemes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small meaningful units that make up words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Stems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The core meaning-bearing units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Affixes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Bits and pieces that adhere to stems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Often with grammatical functions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49" dur="indefinite" restart="never" nodeType="tmRoot">
          <p:childTnLst>
            <p:seq>
              <p:cTn id="350" dur="indefinite" nodeType="mainSeq">
                <p:childTnLst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Stemming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Reduce terms to their stems in information retrieval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Stemming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is crude chopping of affixes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language dependent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e.g.,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automate(s), automatic, automation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all reduced to </a:t>
            </a:r>
            <a:r>
              <a:rPr b="1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automat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77960" y="1253880"/>
            <a:ext cx="184320" cy="46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4"/>
          <p:cNvSpPr/>
          <p:nvPr/>
        </p:nvSpPr>
        <p:spPr>
          <a:xfrm>
            <a:off x="380880" y="3000240"/>
            <a:ext cx="3580920" cy="2009520"/>
          </a:xfrm>
          <a:prstGeom prst="rect">
            <a:avLst/>
          </a:prstGeom>
          <a:solidFill>
            <a:schemeClr val="accent1">
              <a:alpha val="51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for example compressed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and compression are both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accepted as equivalent to 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compress</a:t>
            </a: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5000760" y="3429000"/>
            <a:ext cx="3609720" cy="1142640"/>
          </a:xfrm>
          <a:prstGeom prst="rect">
            <a:avLst/>
          </a:prstGeom>
          <a:solidFill>
            <a:schemeClr val="accent1">
              <a:alpha val="51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for exampl compress and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compress ar both accept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  <a:ea typeface="ＭＳ Ｐゴシック"/>
              </a:rPr>
              <a:t>as equival to compress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4419720" y="3828960"/>
            <a:ext cx="304560" cy="36396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1" dur="indefinite" restart="never" nodeType="tmRoot">
          <p:childTnLst>
            <p:seq>
              <p:cTn id="362" dur="indefinite" nodeType="mainSeq">
                <p:childTnLst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Porter’s algorithm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most common English stemmer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-76320" y="1352520"/>
            <a:ext cx="48765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1a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sses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caresses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caress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ies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i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ponies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poni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ss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ss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caress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caress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s 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cats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cat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1b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(*v*)ed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plastered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plaster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…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267080" y="1428840"/>
            <a:ext cx="4876560" cy="33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2 (for long stems)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ational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ate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relational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relate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izer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ize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digitizer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digitize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ator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ate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operator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operate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 3 (for longer stems)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al 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revival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reviv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able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adjustable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adjust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ate  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ø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activate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activ</a:t>
            </a:r>
            <a:endParaRPr b="0" lang="en-U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1" dur="indefinite" restart="never" nodeType="tmRoot">
          <p:childTnLst>
            <p:seq>
              <p:cTn id="382" dur="indefinite" nodeType="mainSeq">
                <p:childTnLst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Viewing morphology in a corpus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only strip –ing if there is a vowel?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2266920"/>
            <a:ext cx="8076960" cy="76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28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28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28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F822D290-7814-45F2-BB24-52120876DCBE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Viewing morphology in a corpus</a:t>
            </a:r>
            <a:br/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Why only strip –ing if there is a vowel?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38080" y="1352520"/>
            <a:ext cx="8076960" cy="76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(*v*)ing </a:t>
            </a:r>
            <a:r>
              <a:rPr b="0" lang="en-US" sz="1600" spc="-1" strike="noStrike">
                <a:solidFill>
                  <a:srgbClr val="000000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ø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walking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walk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             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sing      </a:t>
            </a:r>
            <a:r>
              <a:rPr b="0" lang="en-US" sz="1600" spc="-1" strike="noStrike">
                <a:solidFill>
                  <a:srgbClr val="288179"/>
                </a:solidFill>
                <a:latin typeface="Symbol"/>
                <a:ea typeface="ＭＳ Ｐゴシック"/>
              </a:rPr>
              <a:t></a:t>
            </a:r>
            <a:r>
              <a:rPr b="0" lang="en-US" sz="1600" spc="-1" strike="noStrike">
                <a:solidFill>
                  <a:srgbClr val="288179"/>
                </a:solidFill>
                <a:latin typeface="Courier New"/>
                <a:ea typeface="ＭＳ Ｐゴシック"/>
              </a:rPr>
              <a:t> sing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320"/>
              </a:spcBef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04920" y="4705200"/>
            <a:ext cx="1980720" cy="3427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fld id="{9E3CF120-94C3-46A1-ADE9-0CD53CDA866C}" type="slidenum">
              <a:rPr b="0" lang="en-US" sz="1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6000" y="2266920"/>
            <a:ext cx="9107640" cy="27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'A-Za-z' '\n' &lt; shakes.txt | grep ’ing$' | sort | uniq -c | sort –nr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8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269"/>
              </a:spcBef>
            </a:pPr>
            <a:r>
              <a:rPr b="0" lang="en-US" sz="135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tr -sc 'A-Za-z' '\n' &lt; shakes.txt | grep '[aeiou].*ing$' | sort | uniq -c | sort –nr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4046040" y="2571840"/>
            <a:ext cx="1369800" cy="17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548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541 nothing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152 something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145 coming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130 morning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122 having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120 living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117 loving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116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102 going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837800" y="2571840"/>
            <a:ext cx="1461240" cy="173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1312 King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548 being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7cd7cf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541 nothing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388 king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375 bring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358 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307 ring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152 something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145 coming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 </a:t>
            </a:r>
            <a:r>
              <a:rPr b="0" lang="en-US" sz="1200" spc="-1" strike="noStrike">
                <a:solidFill>
                  <a:srgbClr val="a6a6a6"/>
                </a:solidFill>
                <a:latin typeface="Courier New"/>
                <a:ea typeface="ＭＳ Ｐゴシック"/>
              </a:rPr>
              <a:t>130 morning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9" dur="indefinite" restart="never" nodeType="tmRoot">
          <p:childTnLst>
            <p:seq>
              <p:cTn id="440" dur="indefinite" nodeType="mainSeq">
                <p:childTnLst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Dealing with complex morphology is sometimes necessary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04920" y="1352520"/>
            <a:ext cx="8686440" cy="33332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8000"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Some languages requires complex morpheme segmentation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Turkish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Uygarlastiramadiklarimizdanmissinizcasina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`(behaving) as if you are among those whom we could not civilize’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Uygar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`civilized’ +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las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`become’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028880" indent="-228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tir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`cause’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ama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`not able’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028880" indent="-228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dik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`past’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lar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‘plural’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028880" indent="-228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imiz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‘p1pl’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dan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‘abl’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028880" indent="-22824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mis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‘past’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siniz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‘2pl’ +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casina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‘as if’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Word Normalization and Stemming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371600" y="380880"/>
            <a:ext cx="777204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Negation in Disjunction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09480" y="1428840"/>
            <a:ext cx="76197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Negations</a:t>
            </a:r>
            <a:r>
              <a:rPr b="0" lang="en-US" sz="24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 [^Ss]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Carat means negation only when first in []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0" name="Table 3"/>
          <p:cNvGraphicFramePr/>
          <p:nvPr/>
        </p:nvGraphicFramePr>
        <p:xfrm>
          <a:off x="609480" y="2495520"/>
          <a:ext cx="7924320" cy="1854000"/>
        </p:xfrm>
        <a:graphic>
          <a:graphicData uri="http://schemas.openxmlformats.org/drawingml/2006/table">
            <a:tbl>
              <a:tblPr/>
              <a:tblGrid>
                <a:gridCol w="1584720"/>
                <a:gridCol w="2453400"/>
                <a:gridCol w="38862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[^A-Z]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an upper case letter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y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fn pripetchik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[^Ss]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	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‘S’ nor ‘s’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have no exquisite reason”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[^e^]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Neither e nor ^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ook here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a^b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pattern a carat 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Look up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a^b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now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Sentence Segmentation and Decision Trees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Segmentation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304920" y="1352520"/>
            <a:ext cx="8534160" cy="3657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!, ? are relatively unambiguous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Period “.” is quite ambiguous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Sentence boundary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Abbreviations like Inc. or Dr.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Numbers like .02% or 4.3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Build a binary classifier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Looks at a “.”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Decides EndOfSentence/NotEndOfSentence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Classifiers: hand-written rules, regular expressions, or machine-learning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3" dur="indefinite" restart="never" nodeType="tmRoot">
          <p:childTnLst>
            <p:seq>
              <p:cTn id="464" dur="indefinite" nodeType="mainSeq">
                <p:childTnLst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1447920" y="133200"/>
            <a:ext cx="7238520" cy="856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Determining if a word is end-of-sentence: a Decision Tree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1905120" y="1123920"/>
            <a:ext cx="4495680" cy="3708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More sophisticated decision tree features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of word with “.”: Upper, Lower, Cap, Number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Case of word after “.”: Upper, Lower, Cap, Number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Numeric features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Length of word with “.”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Probability(word with “.” occurs at end-of-s)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Probability(word after “.” occurs at beginning-of-s)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1" dur="indefinite" restart="never" nodeType="tmRoot">
          <p:childTnLst>
            <p:seq>
              <p:cTn id="502" dur="indefinite" nodeType="mainSeq">
                <p:childTnLst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Implementing Decision Trees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 decision tree is just an if-then-else statement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interesting research is choosing the features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Setting up the structure is often too hard to do by hand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Hand-building only possible for very simple features, domains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 numeric features, it’s too hard to pick each threshold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Instead, structure usually learned by machine learning from a training corpus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1" dur="indefinite" restart="never" nodeType="tmRoot">
          <p:childTnLst>
            <p:seq>
              <p:cTn id="522" dur="indefinite" nodeType="mainSeq">
                <p:childTnLst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Decision Trees and other classifiers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We can think of the questions in a decision tree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As features that could be exploited by any kind of classifier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Logistic regression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SVM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Neural Nets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3" dur="indefinite" restart="never" nodeType="tmRoot">
          <p:childTnLst>
            <p:seq>
              <p:cTn id="544" dur="indefinite" nodeType="mainSeq">
                <p:childTnLst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886200" y="510840"/>
            <a:ext cx="4800240" cy="12985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Basic Text Processing</a:t>
            </a:r>
            <a:endParaRPr b="0" lang="en-US" sz="44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343400" y="2286000"/>
            <a:ext cx="4266720" cy="1714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601"/>
              </a:spcAft>
            </a:pPr>
            <a:r>
              <a:rPr b="0" lang="en-US" sz="32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Sentence Segmentation and Decision Trees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371600" y="380880"/>
            <a:ext cx="777204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More Disjunction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609480" y="1428840"/>
            <a:ext cx="7619760" cy="41144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Woodchucks is another name for groundhog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pipe | for disjunction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228600" y="2505600"/>
          <a:ext cx="5333760" cy="1854000"/>
        </p:xfrm>
        <a:graphic>
          <a:graphicData uri="http://schemas.openxmlformats.org/drawingml/2006/table">
            <a:tbl>
              <a:tblPr/>
              <a:tblGrid>
                <a:gridCol w="3962160"/>
                <a:gridCol w="13716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groundhog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woodchuck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1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yours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yours   mine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a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= </a:t>
                      </a: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[abc]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[gG]roundhog</a:t>
                      </a:r>
                      <a:r>
                        <a:rPr b="1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|</a:t>
                      </a: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[Ww]oodchuck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>
            <a:off x="5943600" y="2495520"/>
            <a:ext cx="2945880" cy="220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</a:t>
            </a:r>
            <a:r>
              <a:rPr b="1" lang="en-US" sz="32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?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</a:t>
            </a:r>
            <a:r>
              <a:rPr b="1" lang="en-US" sz="3200" spc="-1" strike="noStrike">
                <a:solidFill>
                  <a:srgbClr val="cc0000"/>
                </a:solidFill>
                <a:latin typeface="Courier New"/>
                <a:ea typeface="ＭＳ Ｐゴシック"/>
              </a:rPr>
              <a:t>*  +  .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40" y="2445480"/>
            <a:ext cx="9143640" cy="461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1219320" y="3714840"/>
            <a:ext cx="7009920" cy="108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Picture 1" descr=""/>
          <p:cNvPicPr/>
          <p:nvPr/>
        </p:nvPicPr>
        <p:blipFill>
          <a:blip r:embed="rId1"/>
          <a:stretch/>
        </p:blipFill>
        <p:spPr>
          <a:xfrm>
            <a:off x="7296840" y="1428840"/>
            <a:ext cx="1556280" cy="2215800"/>
          </a:xfrm>
          <a:prstGeom prst="rect">
            <a:avLst/>
          </a:prstGeom>
          <a:ln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7045560" y="3790800"/>
            <a:ext cx="2214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Stephen C Kleene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0" name="Table 5"/>
          <p:cNvGraphicFramePr/>
          <p:nvPr/>
        </p:nvGraphicFramePr>
        <p:xfrm>
          <a:off x="124920" y="761400"/>
          <a:ext cx="6476760" cy="2224800"/>
        </p:xfrm>
        <a:graphic>
          <a:graphicData uri="http://schemas.openxmlformats.org/drawingml/2006/table">
            <a:tbl>
              <a:tblPr/>
              <a:tblGrid>
                <a:gridCol w="1447560"/>
                <a:gridCol w="1523880"/>
                <a:gridCol w="3505320"/>
              </a:tblGrid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colou?r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Optional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color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colour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oo*h!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or more of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ooh!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ooooh!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91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o+h!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or more of previous char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ooh!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oooh!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ooooh!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baa+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baaaa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baaaaa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6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0000"/>
                          </a:solidFill>
                          <a:latin typeface="Courier New"/>
                        </a:rPr>
                        <a:t>beg.n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 char (any char)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begin begun begun beg3n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</a:tbl>
          </a:graphicData>
        </a:graphic>
      </p:graphicFrame>
      <p:sp>
        <p:nvSpPr>
          <p:cNvPr id="111" name="CustomShape 6"/>
          <p:cNvSpPr/>
          <p:nvPr/>
        </p:nvSpPr>
        <p:spPr>
          <a:xfrm>
            <a:off x="6741000" y="4324320"/>
            <a:ext cx="2701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Kleene *,   Kleene +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Regular Expressions: Anchors  </a:t>
            </a:r>
            <a:r>
              <a:rPr b="1" lang="en-US" sz="3200" spc="-1" strike="noStrike">
                <a:solidFill>
                  <a:srgbClr val="ff0000"/>
                </a:solidFill>
                <a:latin typeface="Calibri"/>
                <a:ea typeface="ＭＳ Ｐゴシック"/>
              </a:rPr>
              <a:t>^   $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62120" y="1314360"/>
            <a:ext cx="7848360" cy="3543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4" name="Table 3"/>
          <p:cNvGraphicFramePr/>
          <p:nvPr/>
        </p:nvGraphicFramePr>
        <p:xfrm>
          <a:off x="1905120" y="1809720"/>
          <a:ext cx="4952520" cy="1854000"/>
        </p:xfrm>
        <a:graphic>
          <a:graphicData uri="http://schemas.openxmlformats.org/drawingml/2006/table">
            <a:tbl>
              <a:tblPr/>
              <a:tblGrid>
                <a:gridCol w="1981080"/>
                <a:gridCol w="297180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Pattern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Matches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4001d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^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[A-Z]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0000ff"/>
                          </a:solidFill>
                          <a:uFillTx/>
                          <a:latin typeface="Courier New"/>
                        </a:rPr>
                        <a:t>P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alo Alto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^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[^A-Za-z]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1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   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“</a:t>
                      </a:r>
                      <a:r>
                        <a:rPr b="0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Courier New"/>
                        </a:rPr>
                        <a:t>Hello”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  <a:tr h="35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\.</a:t>
                      </a: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$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cccc"/>
                    </a:solidFill>
                  </a:tcPr>
                </a:tc>
              </a:tr>
              <a:tr h="610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.</a:t>
                      </a:r>
                      <a:r>
                        <a:rPr b="0" lang="en-US" sz="1800" spc="-1" strike="noStrike">
                          <a:solidFill>
                            <a:srgbClr val="cc3300"/>
                          </a:solidFill>
                          <a:latin typeface="Courier New"/>
                        </a:rPr>
                        <a:t>$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?</a:t>
                      </a:r>
                      <a:r>
                        <a:rPr b="0" lang="en-US" sz="1800" spc="-1" strike="noStrike">
                          <a:solidFill>
                            <a:srgbClr val="3366ff"/>
                          </a:solidFill>
                          <a:latin typeface="Courier New"/>
                        </a:rPr>
                        <a:t> 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The end</a:t>
                      </a:r>
                      <a:r>
                        <a:rPr b="0" lang="en-US" sz="1800" spc="-1" strike="noStrike" u="sng">
                          <a:solidFill>
                            <a:srgbClr val="3366ff"/>
                          </a:solidFill>
                          <a:uFillTx/>
                          <a:latin typeface="Courier New"/>
                        </a:rPr>
                        <a:t>!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Find me all instances of the word “the” in a text.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a50021"/>
                </a:solidFill>
                <a:latin typeface="Courier New"/>
                <a:ea typeface="ＭＳ Ｐゴシック"/>
              </a:rPr>
              <a:t>the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Misses capitalized examples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9900"/>
                </a:solidFill>
                <a:latin typeface="Courier New"/>
                <a:ea typeface="ＭＳ Ｐゴシック"/>
              </a:rPr>
              <a:t>[tT]he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Incorrectly returns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other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or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theology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66ff"/>
                </a:solidFill>
                <a:latin typeface="Courier New"/>
                <a:ea typeface="ＭＳ Ｐゴシック"/>
              </a:rPr>
              <a:t>[^a-zA-Z]</a:t>
            </a:r>
            <a:r>
              <a:rPr b="0" lang="en-US" sz="2000" spc="-1" strike="noStrike">
                <a:solidFill>
                  <a:srgbClr val="cc3300"/>
                </a:solidFill>
                <a:latin typeface="Courier New"/>
                <a:ea typeface="ＭＳ Ｐゴシック"/>
              </a:rPr>
              <a:t>[tT]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he</a:t>
            </a:r>
            <a:r>
              <a:rPr b="0" lang="en-US" sz="2000" spc="-1" strike="noStrike">
                <a:solidFill>
                  <a:srgbClr val="0066ff"/>
                </a:solidFill>
                <a:latin typeface="Courier New"/>
                <a:ea typeface="ＭＳ Ｐゴシック"/>
              </a:rPr>
              <a:t>[^a-zA-Z]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80028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                                      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371600" y="380880"/>
            <a:ext cx="7467120" cy="742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Errors</a:t>
            </a:r>
            <a:endParaRPr b="0" lang="en-US" sz="3200" spc="-1" strike="noStrike">
              <a:solidFill>
                <a:srgbClr val="000000"/>
              </a:solidFill>
              <a:latin typeface="Lucida Sans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04920" y="1352520"/>
            <a:ext cx="8534160" cy="333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The process we just went through was based on </a:t>
            </a:r>
            <a:r>
              <a:rPr b="0" lang="en-US" sz="28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fixing two kinds of errors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Matching strings that we should not have matched (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re, 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n, o</a:t>
            </a: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the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False positives (Type I)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Not matching things that we should have matched (The)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228240">
              <a:lnSpc>
                <a:spcPct val="100000"/>
              </a:lnSpc>
              <a:spcBef>
                <a:spcPts val="479"/>
              </a:spcBef>
              <a:buClr>
                <a:srgbClr val="cc0000"/>
              </a:buClr>
              <a:buFont typeface="Times"/>
              <a:buChar char="•"/>
            </a:pPr>
            <a:r>
              <a:rPr b="0" lang="en-US" sz="2400" spc="-1" strike="noStrike">
                <a:solidFill>
                  <a:srgbClr val="a50021"/>
                </a:solidFill>
                <a:latin typeface="Calibri"/>
                <a:ea typeface="ＭＳ Ｐゴシック"/>
              </a:rPr>
              <a:t>False negatives (Type II)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10314</TotalTime>
  <Application>LibreOffice/6.2.7.1$Linux_X86_64 LibreOffice_project/20$Build-1</Application>
  <Words>2000</Words>
  <Paragraphs>476</Paragraphs>
  <Company>Stanford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2010-04-19T15:31:24Z</dcterms:created>
  <dc:creator>Christopher Manning</dc:creator>
  <dc:description/>
  <dc:language>en-US</dc:language>
  <cp:lastModifiedBy>Motaz Saad</cp:lastModifiedBy>
  <cp:lastPrinted>2011-11-15T22:45:48Z</cp:lastPrinted>
  <dcterms:modified xsi:type="dcterms:W3CDTF">2019-09-25T09:17:14Z</dcterms:modified>
  <cp:revision>142</cp:revision>
  <dc:subject/>
  <dc:title>Information Extraction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Stanford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29</vt:i4>
  </property>
  <property fmtid="{D5CDD505-2E9C-101B-9397-08002B2CF9AE}" pid="9" name="PresentationFormat">
    <vt:lpwstr>On-screen Show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46</vt:i4>
  </property>
</Properties>
</file>