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notesSlides/_rels/notesSlide55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3.xml.rels" ContentType="application/vnd.openxmlformats-package.relationships+xml"/>
  <Override PartName="/ppt/notesSlides/notesSlide55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52.xml.rels" ContentType="application/vnd.openxmlformats-package.relationships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21.xml.rels" ContentType="application/vnd.openxmlformats-package.relationships+xml"/>
  <Override PartName="/ppt/slides/_rels/slide32.xml.rels" ContentType="application/vnd.openxmlformats-package.relationships+xml"/>
  <Override PartName="/ppt/slides/_rels/slide20.xml.rels" ContentType="application/vnd.openxmlformats-package.relationships+xml"/>
  <Override PartName="/ppt/slides/_rels/slide31.xml.rels" ContentType="application/vnd.openxmlformats-package.relationships+xml"/>
  <Override PartName="/ppt/slides/_rels/slide16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50.xml.rels" ContentType="application/vnd.openxmlformats-package.relationships+xml"/>
  <Override PartName="/ppt/slides/_rels/slide5.xml.rels" ContentType="application/vnd.openxmlformats-package.relationships+xml"/>
  <Override PartName="/ppt/slides/_rels/slide27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4.xml.rels" ContentType="application/vnd.openxmlformats-package.relationships+xml"/>
  <Override PartName="/ppt/slides/_rels/slide51.xml.rels" ContentType="application/vnd.openxmlformats-package.relationships+xml"/>
  <Override PartName="/ppt/slides/_rels/slide6.xml.rels" ContentType="application/vnd.openxmlformats-package.relationships+xml"/>
  <Override PartName="/ppt/slides/_rels/slide28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17.xml.rels" ContentType="application/vnd.openxmlformats-package.relationships+xml"/>
  <Override PartName="/ppt/slides/_rels/slide29.xml.rels" ContentType="application/vnd.openxmlformats-package.relationships+xml"/>
  <Override PartName="/ppt/slides/_rels/slide10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30.xml.rels" ContentType="application/vnd.openxmlformats-package.relationships+xml"/>
  <Override PartName="/ppt/slides/_rels/slide33.xml.rels" ContentType="application/vnd.openxmlformats-package.relationships+xml"/>
  <Override PartName="/ppt/slides/_rels/slide44.xml.rels" ContentType="application/vnd.openxmlformats-package.relationships+xml"/>
  <Override PartName="/ppt/slides/_rels/slide34.xml.rels" ContentType="application/vnd.openxmlformats-package.relationships+xml"/>
  <Override PartName="/ppt/slides/_rels/slide45.xml.rels" ContentType="application/vnd.openxmlformats-package.relationships+xml"/>
  <Override PartName="/ppt/slides/_rels/slide35.xml.rels" ContentType="application/vnd.openxmlformats-package.relationships+xml"/>
  <Override PartName="/ppt/slides/_rels/slide36.xml.rels" ContentType="application/vnd.openxmlformats-package.relationships+xml"/>
  <Override PartName="/ppt/slides/_rels/slide37.xml.rels" ContentType="application/vnd.openxmlformats-package.relationships+xml"/>
  <Override PartName="/ppt/slides/_rels/slide38.xml.rels" ContentType="application/vnd.openxmlformats-package.relationships+xml"/>
  <Override PartName="/ppt/slides/_rels/slide39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slides/slide53.xml" ContentType="application/vnd.openxmlformats-officedocument.presentationml.slide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52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slide51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50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55.xml" ContentType="application/vnd.openxmlformats-officedocument.presentationml.slide+xml"/>
  <Override PartName="/ppt/slides/slide7.xml" ContentType="application/vnd.openxmlformats-officedocument.presentationml.slide+xml"/>
  <Override PartName="/ppt/slides/slide29.xml" ContentType="application/vnd.openxmlformats-officedocument.presentationml.slid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presentation.xml" ContentType="application/vnd.openxmlformats-officedocument.presentationml.presentation.main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4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</p:sldIdLst>
  <p:sldSz cx="9144000" cy="5143500"/>
  <p:notesSz cx="6845300" cy="93964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 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v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sl</a:t>
            </a:r>
            <a:r>
              <a:rPr b="0" lang="en-US" sz="4400" spc="-1" strike="noStrike">
                <a:latin typeface="Arial"/>
              </a:rPr>
              <a:t>id</a:t>
            </a:r>
            <a:r>
              <a:rPr b="0" lang="en-US" sz="4400" spc="-1" strike="noStrike">
                <a:latin typeface="Arial"/>
              </a:rPr>
              <a:t>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</a:t>
            </a:r>
            <a:r>
              <a:rPr b="0" lang="en-US" sz="2000" spc="-1" strike="noStrike">
                <a:latin typeface="Arial"/>
              </a:rPr>
              <a:t>k </a:t>
            </a:r>
            <a:r>
              <a:rPr b="0" lang="en-US" sz="2000" spc="-1" strike="noStrike">
                <a:latin typeface="Arial"/>
              </a:rPr>
              <a:t>to 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di</a:t>
            </a:r>
            <a:r>
              <a:rPr b="0" lang="en-US" sz="2000" spc="-1" strike="noStrike">
                <a:latin typeface="Arial"/>
              </a:rPr>
              <a:t>t </a:t>
            </a:r>
            <a:r>
              <a:rPr b="0" lang="en-US" sz="2000" spc="-1" strike="noStrike">
                <a:latin typeface="Arial"/>
              </a:rPr>
              <a:t>th</a:t>
            </a:r>
            <a:r>
              <a:rPr b="0" lang="en-US" sz="2000" spc="-1" strike="noStrike">
                <a:latin typeface="Arial"/>
              </a:rPr>
              <a:t>e 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ot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s </a:t>
            </a:r>
            <a:r>
              <a:rPr b="0" lang="en-US" sz="2000" spc="-1" strike="noStrike">
                <a:latin typeface="Arial"/>
              </a:rPr>
              <a:t>fo</a:t>
            </a:r>
            <a:r>
              <a:rPr b="0" lang="en-US" sz="2000" spc="-1" strike="noStrike">
                <a:latin typeface="Arial"/>
              </a:rPr>
              <a:t>r</a:t>
            </a:r>
            <a:r>
              <a:rPr b="0" lang="en-US" sz="2000" spc="-1" strike="noStrike">
                <a:latin typeface="Arial"/>
              </a:rPr>
              <a:t>m</a:t>
            </a:r>
            <a:r>
              <a:rPr b="0" lang="en-US" sz="2000" spc="-1" strike="noStrike">
                <a:latin typeface="Arial"/>
              </a:rPr>
              <a:t>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37E9AC99-CBA5-4077-B66E-C3A7990D8CBC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CustomShape 1"/>
          <p:cNvSpPr/>
          <p:nvPr/>
        </p:nvSpPr>
        <p:spPr>
          <a:xfrm>
            <a:off x="3878280" y="8926560"/>
            <a:ext cx="2966400" cy="469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AFC5C5D-A794-47AA-B2AD-5F068B8746D8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771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3640" cy="3523680"/>
          </a:xfrm>
          <a:prstGeom prst="rect">
            <a:avLst/>
          </a:prstGeom>
        </p:spPr>
      </p:sp>
      <p:sp>
        <p:nvSpPr>
          <p:cNvPr id="772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120" cy="4226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CustomShape 1"/>
          <p:cNvSpPr/>
          <p:nvPr/>
        </p:nvSpPr>
        <p:spPr>
          <a:xfrm>
            <a:off x="3878280" y="8926560"/>
            <a:ext cx="2966400" cy="469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29DFA7C-9729-46A2-9847-FD6E133FD51E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792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3640" cy="3523680"/>
          </a:xfrm>
          <a:prstGeom prst="rect">
            <a:avLst/>
          </a:prstGeom>
        </p:spPr>
      </p:sp>
      <p:sp>
        <p:nvSpPr>
          <p:cNvPr id="793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120" cy="4226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CustomShape 1"/>
          <p:cNvSpPr/>
          <p:nvPr/>
        </p:nvSpPr>
        <p:spPr>
          <a:xfrm>
            <a:off x="3878280" y="8926560"/>
            <a:ext cx="2966400" cy="469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06A03B5-CD1C-439E-AD9A-0B0FEC024A33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795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3640" cy="3523680"/>
          </a:xfrm>
          <a:prstGeom prst="rect">
            <a:avLst/>
          </a:prstGeom>
        </p:spPr>
      </p:sp>
      <p:sp>
        <p:nvSpPr>
          <p:cNvPr id="796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120" cy="4226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CustomShape 1"/>
          <p:cNvSpPr/>
          <p:nvPr/>
        </p:nvSpPr>
        <p:spPr>
          <a:xfrm>
            <a:off x="3878280" y="8926560"/>
            <a:ext cx="2966400" cy="469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0AEF47E-8CC6-489A-B1F5-9CA242A82427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798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3640" cy="3523680"/>
          </a:xfrm>
          <a:prstGeom prst="rect">
            <a:avLst/>
          </a:prstGeom>
        </p:spPr>
      </p:sp>
      <p:sp>
        <p:nvSpPr>
          <p:cNvPr id="799" name="PlaceHolder 3"/>
          <p:cNvSpPr>
            <a:spLocks noGrp="1"/>
          </p:cNvSpPr>
          <p:nvPr>
            <p:ph type="body"/>
          </p:nvPr>
        </p:nvSpPr>
        <p:spPr>
          <a:xfrm>
            <a:off x="912600" y="4463280"/>
            <a:ext cx="5019120" cy="4227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CustomShape 1"/>
          <p:cNvSpPr/>
          <p:nvPr/>
        </p:nvSpPr>
        <p:spPr>
          <a:xfrm>
            <a:off x="3878280" y="8926560"/>
            <a:ext cx="2966400" cy="469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4DC368D-E586-4238-977C-C2051B5DD4BF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801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3640" cy="3523680"/>
          </a:xfrm>
          <a:prstGeom prst="rect">
            <a:avLst/>
          </a:prstGeom>
        </p:spPr>
      </p:sp>
      <p:sp>
        <p:nvSpPr>
          <p:cNvPr id="802" name="PlaceHolder 3"/>
          <p:cNvSpPr>
            <a:spLocks noGrp="1"/>
          </p:cNvSpPr>
          <p:nvPr>
            <p:ph type="body"/>
          </p:nvPr>
        </p:nvSpPr>
        <p:spPr>
          <a:xfrm>
            <a:off x="912600" y="4463280"/>
            <a:ext cx="5019120" cy="4227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CustomShape 1"/>
          <p:cNvSpPr/>
          <p:nvPr/>
        </p:nvSpPr>
        <p:spPr>
          <a:xfrm>
            <a:off x="3878280" y="8926560"/>
            <a:ext cx="2966400" cy="469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EA3F1C5-8EF4-49AB-A296-10B3DAD1E97A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804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3640" cy="3523680"/>
          </a:xfrm>
          <a:prstGeom prst="rect">
            <a:avLst/>
          </a:prstGeom>
        </p:spPr>
      </p:sp>
      <p:sp>
        <p:nvSpPr>
          <p:cNvPr id="805" name="PlaceHolder 3"/>
          <p:cNvSpPr>
            <a:spLocks noGrp="1"/>
          </p:cNvSpPr>
          <p:nvPr>
            <p:ph type="body"/>
          </p:nvPr>
        </p:nvSpPr>
        <p:spPr>
          <a:xfrm>
            <a:off x="912600" y="4463280"/>
            <a:ext cx="5019120" cy="4227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CustomShape 1"/>
          <p:cNvSpPr/>
          <p:nvPr/>
        </p:nvSpPr>
        <p:spPr>
          <a:xfrm>
            <a:off x="3878280" y="8926560"/>
            <a:ext cx="2966400" cy="469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4D4C765-BCD6-41B6-89DD-B9D33504FE3A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807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3640" cy="3523680"/>
          </a:xfrm>
          <a:prstGeom prst="rect">
            <a:avLst/>
          </a:prstGeom>
        </p:spPr>
      </p:sp>
      <p:sp>
        <p:nvSpPr>
          <p:cNvPr id="808" name="PlaceHolder 3"/>
          <p:cNvSpPr>
            <a:spLocks noGrp="1"/>
          </p:cNvSpPr>
          <p:nvPr>
            <p:ph type="body"/>
          </p:nvPr>
        </p:nvSpPr>
        <p:spPr>
          <a:xfrm>
            <a:off x="912600" y="4463280"/>
            <a:ext cx="5019120" cy="4227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CustomShape 1"/>
          <p:cNvSpPr/>
          <p:nvPr/>
        </p:nvSpPr>
        <p:spPr>
          <a:xfrm>
            <a:off x="3878280" y="8926560"/>
            <a:ext cx="2966400" cy="469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AB6E07B-F4CE-4B8D-B41A-9E72E9FA406A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774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3640" cy="3523680"/>
          </a:xfrm>
          <a:prstGeom prst="rect">
            <a:avLst/>
          </a:prstGeom>
        </p:spPr>
      </p:sp>
      <p:sp>
        <p:nvSpPr>
          <p:cNvPr id="775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120" cy="4226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CustomShape 1"/>
          <p:cNvSpPr/>
          <p:nvPr/>
        </p:nvSpPr>
        <p:spPr>
          <a:xfrm>
            <a:off x="3878280" y="8926560"/>
            <a:ext cx="2966400" cy="469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D1FD79E-C3A9-4CD0-89C5-83F4EDEE39F7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810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3640" cy="3523680"/>
          </a:xfrm>
          <a:prstGeom prst="rect">
            <a:avLst/>
          </a:prstGeom>
        </p:spPr>
      </p:sp>
      <p:sp>
        <p:nvSpPr>
          <p:cNvPr id="811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120" cy="4226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CustomShape 1"/>
          <p:cNvSpPr/>
          <p:nvPr/>
        </p:nvSpPr>
        <p:spPr>
          <a:xfrm>
            <a:off x="3878280" y="8926560"/>
            <a:ext cx="2966400" cy="469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8096FB5-5213-407F-98F7-658486A11DD4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813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3640" cy="3523680"/>
          </a:xfrm>
          <a:prstGeom prst="rect">
            <a:avLst/>
          </a:prstGeom>
        </p:spPr>
      </p:sp>
      <p:sp>
        <p:nvSpPr>
          <p:cNvPr id="814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120" cy="4226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CustomShape 1"/>
          <p:cNvSpPr/>
          <p:nvPr/>
        </p:nvSpPr>
        <p:spPr>
          <a:xfrm>
            <a:off x="3878280" y="8926560"/>
            <a:ext cx="2966400" cy="469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DB228AA-BE66-49AA-9503-CAAA2E755041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816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3640" cy="3523680"/>
          </a:xfrm>
          <a:prstGeom prst="rect">
            <a:avLst/>
          </a:prstGeom>
        </p:spPr>
      </p:sp>
      <p:sp>
        <p:nvSpPr>
          <p:cNvPr id="817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120" cy="4226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CustomShape 1"/>
          <p:cNvSpPr/>
          <p:nvPr/>
        </p:nvSpPr>
        <p:spPr>
          <a:xfrm>
            <a:off x="3878280" y="8926560"/>
            <a:ext cx="2966400" cy="469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8A10741-F712-41E3-B24F-10C07C408223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819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3640" cy="3523680"/>
          </a:xfrm>
          <a:prstGeom prst="rect">
            <a:avLst/>
          </a:prstGeom>
        </p:spPr>
      </p:sp>
      <p:sp>
        <p:nvSpPr>
          <p:cNvPr id="820" name="PlaceHolder 3"/>
          <p:cNvSpPr>
            <a:spLocks noGrp="1"/>
          </p:cNvSpPr>
          <p:nvPr>
            <p:ph type="body"/>
          </p:nvPr>
        </p:nvSpPr>
        <p:spPr>
          <a:xfrm>
            <a:off x="912600" y="4463280"/>
            <a:ext cx="5019120" cy="4227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CustomShape 1"/>
          <p:cNvSpPr/>
          <p:nvPr/>
        </p:nvSpPr>
        <p:spPr>
          <a:xfrm>
            <a:off x="3878280" y="8926560"/>
            <a:ext cx="2966400" cy="469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B920210-172C-49F0-B7B6-19A7F179E805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822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3640" cy="3523680"/>
          </a:xfrm>
          <a:prstGeom prst="rect">
            <a:avLst/>
          </a:prstGeom>
        </p:spPr>
      </p:sp>
      <p:sp>
        <p:nvSpPr>
          <p:cNvPr id="823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120" cy="4226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CustomShape 1"/>
          <p:cNvSpPr/>
          <p:nvPr/>
        </p:nvSpPr>
        <p:spPr>
          <a:xfrm>
            <a:off x="3878280" y="8926560"/>
            <a:ext cx="2966400" cy="469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EE3A927-7F71-4B01-A69D-F314D424FA74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825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3640" cy="3523680"/>
          </a:xfrm>
          <a:prstGeom prst="rect">
            <a:avLst/>
          </a:prstGeom>
        </p:spPr>
      </p:sp>
      <p:sp>
        <p:nvSpPr>
          <p:cNvPr id="826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120" cy="4226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CustomShape 1"/>
          <p:cNvSpPr/>
          <p:nvPr/>
        </p:nvSpPr>
        <p:spPr>
          <a:xfrm>
            <a:off x="3878280" y="8926560"/>
            <a:ext cx="2966400" cy="469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0001F57-D33F-4C4B-B8CF-7D6187A9F25F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777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3640" cy="3523680"/>
          </a:xfrm>
          <a:prstGeom prst="rect">
            <a:avLst/>
          </a:prstGeom>
        </p:spPr>
      </p:sp>
      <p:sp>
        <p:nvSpPr>
          <p:cNvPr id="778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120" cy="4226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CustomShape 1"/>
          <p:cNvSpPr/>
          <p:nvPr/>
        </p:nvSpPr>
        <p:spPr>
          <a:xfrm>
            <a:off x="3878280" y="8926560"/>
            <a:ext cx="2966400" cy="469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439E4CF-3D96-465C-B979-8EBA546B6B44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828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3640" cy="3523680"/>
          </a:xfrm>
          <a:prstGeom prst="rect">
            <a:avLst/>
          </a:prstGeom>
        </p:spPr>
      </p:sp>
      <p:sp>
        <p:nvSpPr>
          <p:cNvPr id="829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120" cy="4226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CustomShape 1"/>
          <p:cNvSpPr/>
          <p:nvPr/>
        </p:nvSpPr>
        <p:spPr>
          <a:xfrm>
            <a:off x="3878280" y="8926560"/>
            <a:ext cx="2966400" cy="469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05BBE6B-0D7E-4426-A29A-A842E1E2EE80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831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3640" cy="3523680"/>
          </a:xfrm>
          <a:prstGeom prst="rect">
            <a:avLst/>
          </a:prstGeom>
        </p:spPr>
      </p:sp>
      <p:sp>
        <p:nvSpPr>
          <p:cNvPr id="832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120" cy="4226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CustomShape 1"/>
          <p:cNvSpPr/>
          <p:nvPr/>
        </p:nvSpPr>
        <p:spPr>
          <a:xfrm>
            <a:off x="3878280" y="8926560"/>
            <a:ext cx="2966400" cy="469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9F4078A-9676-4EF1-8AF1-74173A7E50C6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834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3640" cy="3523680"/>
          </a:xfrm>
          <a:prstGeom prst="rect">
            <a:avLst/>
          </a:prstGeom>
        </p:spPr>
      </p:sp>
      <p:sp>
        <p:nvSpPr>
          <p:cNvPr id="835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120" cy="4226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CustomShape 1"/>
          <p:cNvSpPr/>
          <p:nvPr/>
        </p:nvSpPr>
        <p:spPr>
          <a:xfrm>
            <a:off x="3878280" y="8926560"/>
            <a:ext cx="2966400" cy="469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4DF1DCE-5CC8-467D-B3F9-98312CF106A5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837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3640" cy="3523680"/>
          </a:xfrm>
          <a:prstGeom prst="rect">
            <a:avLst/>
          </a:prstGeom>
        </p:spPr>
      </p:sp>
      <p:sp>
        <p:nvSpPr>
          <p:cNvPr id="838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120" cy="4226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PlaceHolder 1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3640" cy="3523680"/>
          </a:xfrm>
          <a:prstGeom prst="rect">
            <a:avLst/>
          </a:prstGeom>
        </p:spPr>
      </p:sp>
      <p:sp>
        <p:nvSpPr>
          <p:cNvPr id="840" name="PlaceHolder 2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120" cy="4226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41" name="CustomShape 3"/>
          <p:cNvSpPr/>
          <p:nvPr/>
        </p:nvSpPr>
        <p:spPr>
          <a:xfrm>
            <a:off x="3878280" y="8926560"/>
            <a:ext cx="2966400" cy="469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918F6DE-3FA3-4B57-9E0F-A5AC7ED4F8D5}" type="slidenum">
              <a:rPr b="0" lang="en-US" sz="1200" spc="-1" strike="noStrike">
                <a:solidFill>
                  <a:srgbClr val="000000"/>
                </a:solidFill>
                <a:latin typeface="Lucida Sans"/>
                <a:ea typeface="ＭＳ Ｐゴシック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CustomShape 1"/>
          <p:cNvSpPr/>
          <p:nvPr/>
        </p:nvSpPr>
        <p:spPr>
          <a:xfrm>
            <a:off x="3878280" y="8926560"/>
            <a:ext cx="2966400" cy="469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1EBC0F7-6764-49A1-9E56-2DFAA5ADFFCC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843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3640" cy="3523680"/>
          </a:xfrm>
          <a:prstGeom prst="rect">
            <a:avLst/>
          </a:prstGeom>
        </p:spPr>
      </p:sp>
      <p:sp>
        <p:nvSpPr>
          <p:cNvPr id="844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120" cy="4226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CustomShape 1"/>
          <p:cNvSpPr/>
          <p:nvPr/>
        </p:nvSpPr>
        <p:spPr>
          <a:xfrm>
            <a:off x="3878280" y="8926560"/>
            <a:ext cx="2966400" cy="469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0B6A3D1-09E9-489D-B0F2-BA33221D9C24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846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3640" cy="3523680"/>
          </a:xfrm>
          <a:prstGeom prst="rect">
            <a:avLst/>
          </a:prstGeom>
        </p:spPr>
      </p:sp>
      <p:sp>
        <p:nvSpPr>
          <p:cNvPr id="847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120" cy="4226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CustomShape 1"/>
          <p:cNvSpPr/>
          <p:nvPr/>
        </p:nvSpPr>
        <p:spPr>
          <a:xfrm>
            <a:off x="3878280" y="8926560"/>
            <a:ext cx="2966400" cy="469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C4D32A3-E145-438A-8B7E-16BBE0D9A69D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780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3640" cy="3523680"/>
          </a:xfrm>
          <a:prstGeom prst="rect">
            <a:avLst/>
          </a:prstGeom>
        </p:spPr>
      </p:sp>
      <p:sp>
        <p:nvSpPr>
          <p:cNvPr id="781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120" cy="4226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CustomShape 1"/>
          <p:cNvSpPr/>
          <p:nvPr/>
        </p:nvSpPr>
        <p:spPr>
          <a:xfrm>
            <a:off x="3878280" y="8926560"/>
            <a:ext cx="2966400" cy="469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970E93C-87CE-484C-B8E0-332E4A6422CA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849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3640" cy="3523680"/>
          </a:xfrm>
          <a:prstGeom prst="rect">
            <a:avLst/>
          </a:prstGeom>
        </p:spPr>
      </p:sp>
      <p:sp>
        <p:nvSpPr>
          <p:cNvPr id="850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120" cy="4226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PlaceHolder 1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3640" cy="3523680"/>
          </a:xfrm>
          <a:prstGeom prst="rect">
            <a:avLst/>
          </a:prstGeom>
        </p:spPr>
      </p:sp>
      <p:sp>
        <p:nvSpPr>
          <p:cNvPr id="852" name="PlaceHolder 2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120" cy="4226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53" name="CustomShape 3"/>
          <p:cNvSpPr/>
          <p:nvPr/>
        </p:nvSpPr>
        <p:spPr>
          <a:xfrm>
            <a:off x="3878280" y="8926560"/>
            <a:ext cx="2966400" cy="469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493B83E-56DD-4F19-9AB6-194C78B2534C}" type="slidenum">
              <a:rPr b="0" lang="en-US" sz="1200" spc="-1" strike="noStrike">
                <a:solidFill>
                  <a:srgbClr val="000000"/>
                </a:solidFill>
                <a:latin typeface="Lucida Sans"/>
                <a:ea typeface="ＭＳ Ｐゴシック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CustomShape 1"/>
          <p:cNvSpPr/>
          <p:nvPr/>
        </p:nvSpPr>
        <p:spPr>
          <a:xfrm>
            <a:off x="3878280" y="8926560"/>
            <a:ext cx="2966400" cy="469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3815FE7-B1B1-4150-AF65-A85811F5E258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855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3640" cy="3523680"/>
          </a:xfrm>
          <a:prstGeom prst="rect">
            <a:avLst/>
          </a:prstGeom>
        </p:spPr>
      </p:sp>
      <p:sp>
        <p:nvSpPr>
          <p:cNvPr id="856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120" cy="4226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CustomShape 1"/>
          <p:cNvSpPr/>
          <p:nvPr/>
        </p:nvSpPr>
        <p:spPr>
          <a:xfrm>
            <a:off x="3878280" y="8926560"/>
            <a:ext cx="2966400" cy="469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D92C420-B05E-41DE-88C0-94C43B7D3EC4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858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3640" cy="3523680"/>
          </a:xfrm>
          <a:prstGeom prst="rect">
            <a:avLst/>
          </a:prstGeom>
        </p:spPr>
      </p:sp>
      <p:sp>
        <p:nvSpPr>
          <p:cNvPr id="859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120" cy="4226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CustomShape 1"/>
          <p:cNvSpPr/>
          <p:nvPr/>
        </p:nvSpPr>
        <p:spPr>
          <a:xfrm>
            <a:off x="3878280" y="8926560"/>
            <a:ext cx="2966400" cy="469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DADFB5B-7550-40D3-A7C4-24E595F5B29B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861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3640" cy="3523680"/>
          </a:xfrm>
          <a:prstGeom prst="rect">
            <a:avLst/>
          </a:prstGeom>
        </p:spPr>
      </p:sp>
      <p:sp>
        <p:nvSpPr>
          <p:cNvPr id="862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120" cy="4226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CustomShape 1"/>
          <p:cNvSpPr/>
          <p:nvPr/>
        </p:nvSpPr>
        <p:spPr>
          <a:xfrm>
            <a:off x="3878280" y="8926560"/>
            <a:ext cx="2966400" cy="469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4E6BD4E-E4D4-43AB-8D55-D8289D149314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864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3640" cy="3523680"/>
          </a:xfrm>
          <a:prstGeom prst="rect">
            <a:avLst/>
          </a:prstGeom>
        </p:spPr>
      </p:sp>
      <p:sp>
        <p:nvSpPr>
          <p:cNvPr id="865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120" cy="4226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CustomShape 1"/>
          <p:cNvSpPr/>
          <p:nvPr/>
        </p:nvSpPr>
        <p:spPr>
          <a:xfrm>
            <a:off x="3878280" y="8926560"/>
            <a:ext cx="2966400" cy="469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0796E93-4AAC-4BC8-A987-E4146B3B4B10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867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3640" cy="3523680"/>
          </a:xfrm>
          <a:prstGeom prst="rect">
            <a:avLst/>
          </a:prstGeom>
        </p:spPr>
      </p:sp>
      <p:sp>
        <p:nvSpPr>
          <p:cNvPr id="868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120" cy="4226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CustomShape 1"/>
          <p:cNvSpPr/>
          <p:nvPr/>
        </p:nvSpPr>
        <p:spPr>
          <a:xfrm>
            <a:off x="3878280" y="8926560"/>
            <a:ext cx="2966400" cy="469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C100BB9-F123-4671-B0E0-413BB4C77998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870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3640" cy="3523680"/>
          </a:xfrm>
          <a:prstGeom prst="rect">
            <a:avLst/>
          </a:prstGeom>
        </p:spPr>
      </p:sp>
      <p:sp>
        <p:nvSpPr>
          <p:cNvPr id="871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120" cy="4226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CustomShape 1"/>
          <p:cNvSpPr/>
          <p:nvPr/>
        </p:nvSpPr>
        <p:spPr>
          <a:xfrm>
            <a:off x="3878280" y="8926560"/>
            <a:ext cx="2966400" cy="469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2721DD3-0059-4C5C-808A-FAF692F4B661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783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3640" cy="3523680"/>
          </a:xfrm>
          <a:prstGeom prst="rect">
            <a:avLst/>
          </a:prstGeom>
        </p:spPr>
      </p:sp>
      <p:sp>
        <p:nvSpPr>
          <p:cNvPr id="784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120" cy="4226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CustomShape 1"/>
          <p:cNvSpPr/>
          <p:nvPr/>
        </p:nvSpPr>
        <p:spPr>
          <a:xfrm>
            <a:off x="3878280" y="8926560"/>
            <a:ext cx="2966400" cy="469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D588584-2D26-42BB-8264-38C360B41EA8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873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3640" cy="3523680"/>
          </a:xfrm>
          <a:prstGeom prst="rect">
            <a:avLst/>
          </a:prstGeom>
        </p:spPr>
      </p:sp>
      <p:sp>
        <p:nvSpPr>
          <p:cNvPr id="874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120" cy="4226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CustomShape 1"/>
          <p:cNvSpPr/>
          <p:nvPr/>
        </p:nvSpPr>
        <p:spPr>
          <a:xfrm>
            <a:off x="3878280" y="8926560"/>
            <a:ext cx="2966400" cy="469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2740349-0D2C-48BB-A833-D4673AB4EE8B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876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3640" cy="3523680"/>
          </a:xfrm>
          <a:prstGeom prst="rect">
            <a:avLst/>
          </a:prstGeom>
        </p:spPr>
      </p:sp>
      <p:sp>
        <p:nvSpPr>
          <p:cNvPr id="877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120" cy="4226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CustomShape 1"/>
          <p:cNvSpPr/>
          <p:nvPr/>
        </p:nvSpPr>
        <p:spPr>
          <a:xfrm>
            <a:off x="3878280" y="8926560"/>
            <a:ext cx="2966400" cy="469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3FED838-90F4-44A2-8CA1-47A16979B78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786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3640" cy="3523680"/>
          </a:xfrm>
          <a:prstGeom prst="rect">
            <a:avLst/>
          </a:prstGeom>
        </p:spPr>
      </p:sp>
      <p:sp>
        <p:nvSpPr>
          <p:cNvPr id="787" name="PlaceHolder 3"/>
          <p:cNvSpPr>
            <a:spLocks noGrp="1"/>
          </p:cNvSpPr>
          <p:nvPr>
            <p:ph type="body"/>
          </p:nvPr>
        </p:nvSpPr>
        <p:spPr>
          <a:xfrm>
            <a:off x="912600" y="4463280"/>
            <a:ext cx="5019120" cy="4227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CustomShape 1"/>
          <p:cNvSpPr/>
          <p:nvPr/>
        </p:nvSpPr>
        <p:spPr>
          <a:xfrm>
            <a:off x="3878280" y="8926560"/>
            <a:ext cx="2966400" cy="469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4F23A85-0003-493F-BAC9-D1FAC67EC56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789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3640" cy="3523680"/>
          </a:xfrm>
          <a:prstGeom prst="rect">
            <a:avLst/>
          </a:prstGeom>
        </p:spPr>
      </p:sp>
      <p:sp>
        <p:nvSpPr>
          <p:cNvPr id="790" name="PlaceHolder 3"/>
          <p:cNvSpPr>
            <a:spLocks noGrp="1"/>
          </p:cNvSpPr>
          <p:nvPr>
            <p:ph type="body"/>
          </p:nvPr>
        </p:nvSpPr>
        <p:spPr>
          <a:xfrm>
            <a:off x="912600" y="4463280"/>
            <a:ext cx="5019120" cy="4227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0" y="534960"/>
            <a:ext cx="389016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0" y="534960"/>
            <a:ext cx="389016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0" y="534960"/>
            <a:ext cx="389016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0" y="534960"/>
            <a:ext cx="389016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0" y="534960"/>
            <a:ext cx="389016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0" y="534960"/>
            <a:ext cx="389016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0" y="534960"/>
            <a:ext cx="389016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0" y="730440"/>
            <a:ext cx="3890160" cy="3983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0" y="534960"/>
            <a:ext cx="389016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0" y="534960"/>
            <a:ext cx="389016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0" y="534960"/>
            <a:ext cx="389016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0" y="534960"/>
            <a:ext cx="389016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0" y="534960"/>
            <a:ext cx="389016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0" y="534960"/>
            <a:ext cx="389016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0" y="534960"/>
            <a:ext cx="389016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0" y="534960"/>
            <a:ext cx="389016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0" y="534960"/>
            <a:ext cx="389016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0" y="534960"/>
            <a:ext cx="389016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0" y="534960"/>
            <a:ext cx="389016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0" y="534960"/>
            <a:ext cx="389016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4572000" y="730440"/>
            <a:ext cx="3890160" cy="3983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0" y="534960"/>
            <a:ext cx="389016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0" y="534960"/>
            <a:ext cx="389016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0" y="534960"/>
            <a:ext cx="389016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0" y="534960"/>
            <a:ext cx="389016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0" y="534960"/>
            <a:ext cx="389016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0" y="534960"/>
            <a:ext cx="389016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0" y="534960"/>
            <a:ext cx="389016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0" y="534960"/>
            <a:ext cx="389016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0" y="534960"/>
            <a:ext cx="389016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0" y="534960"/>
            <a:ext cx="389016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0" y="534960"/>
            <a:ext cx="389016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ubTitle"/>
          </p:nvPr>
        </p:nvSpPr>
        <p:spPr>
          <a:xfrm>
            <a:off x="4572000" y="730440"/>
            <a:ext cx="3890160" cy="3983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0" y="534960"/>
            <a:ext cx="389016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0" y="534960"/>
            <a:ext cx="389016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0" y="534960"/>
            <a:ext cx="389016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0" y="534960"/>
            <a:ext cx="389016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0" y="534960"/>
            <a:ext cx="389016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0" y="534960"/>
            <a:ext cx="389016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0" y="534960"/>
            <a:ext cx="389016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0" y="730440"/>
            <a:ext cx="3890160" cy="3983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0" y="534960"/>
            <a:ext cx="389016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0" y="534960"/>
            <a:ext cx="389016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0" y="534960"/>
            <a:ext cx="389016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0" y="730440"/>
            <a:ext cx="38901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 rot="5400000">
            <a:off x="-2547720" y="2548440"/>
            <a:ext cx="5142960" cy="45000"/>
          </a:xfrm>
          <a:prstGeom prst="rect">
            <a:avLst/>
          </a:prstGeom>
          <a:solidFill>
            <a:srgbClr val="a40508"/>
          </a:solidFill>
          <a:ln w="9360">
            <a:solidFill>
              <a:srgbClr val="a4001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tit</a:t>
            </a:r>
            <a:r>
              <a:rPr b="0" lang="en-US" sz="4400" spc="-1" strike="noStrike">
                <a:latin typeface="Arial"/>
              </a:rPr>
              <a:t>le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xt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 rot="5400000">
            <a:off x="-2547720" y="2548440"/>
            <a:ext cx="5142960" cy="45000"/>
          </a:xfrm>
          <a:prstGeom prst="rect">
            <a:avLst/>
          </a:prstGeom>
          <a:solidFill>
            <a:srgbClr val="a40508"/>
          </a:solidFill>
          <a:ln w="9360">
            <a:solidFill>
              <a:srgbClr val="a4001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PlaceHolder 2"/>
          <p:cNvSpPr>
            <a:spLocks noGrp="1"/>
          </p:cNvSpPr>
          <p:nvPr>
            <p:ph type="title"/>
          </p:nvPr>
        </p:nvSpPr>
        <p:spPr>
          <a:xfrm>
            <a:off x="4572000" y="730440"/>
            <a:ext cx="38901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</a:t>
            </a:r>
            <a:r>
              <a:rPr b="0" lang="en-US" sz="1800" spc="-1" strike="noStrike">
                <a:latin typeface="Arial"/>
              </a:rPr>
              <a:t>k to </a:t>
            </a:r>
            <a:r>
              <a:rPr b="0" lang="en-US" sz="1800" spc="-1" strike="noStrike">
                <a:latin typeface="Arial"/>
              </a:rPr>
              <a:t>edit </a:t>
            </a:r>
            <a:r>
              <a:rPr b="0" lang="en-US" sz="1800" spc="-1" strike="noStrike">
                <a:latin typeface="Arial"/>
              </a:rPr>
              <a:t>the </a:t>
            </a:r>
            <a:r>
              <a:rPr b="0" lang="en-US" sz="1800" spc="-1" strike="noStrike">
                <a:latin typeface="Arial"/>
              </a:rPr>
              <a:t>title </a:t>
            </a:r>
            <a:r>
              <a:rPr b="0" lang="en-US" sz="1800" spc="-1" strike="noStrike">
                <a:latin typeface="Arial"/>
              </a:rPr>
              <a:t>text </a:t>
            </a:r>
            <a:r>
              <a:rPr b="0" lang="en-US" sz="1800" spc="-1" strike="noStrike">
                <a:latin typeface="Arial"/>
              </a:rPr>
              <a:t>for</a:t>
            </a:r>
            <a:r>
              <a:rPr b="0" lang="en-US" sz="1800" spc="-1" strike="noStrike">
                <a:latin typeface="Arial"/>
              </a:rPr>
              <a:t>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tit</a:t>
            </a:r>
            <a:r>
              <a:rPr b="0" lang="en-US" sz="4400" spc="-1" strike="noStrike">
                <a:latin typeface="Arial"/>
              </a:rPr>
              <a:t>le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xt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9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9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9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3886200" y="510840"/>
            <a:ext cx="4799880" cy="129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Minimum Edit Distance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4343400" y="2286000"/>
            <a:ext cx="4266360" cy="171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901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01"/>
              </a:spcBef>
              <a:spcAft>
                <a:spcPts val="601"/>
              </a:spcAft>
            </a:pP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Definition of Minimum Edit Distance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01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1371600" y="380880"/>
            <a:ext cx="746676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Defining Min Edit Distance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304920" y="1352520"/>
            <a:ext cx="8533800" cy="333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For two strings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X of length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Y of length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We define D(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i,j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)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the edit distance between X[1..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] and Y[1..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j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] </a:t>
            </a:r>
            <a:endParaRPr b="0" lang="en-US" sz="2400" spc="-1" strike="noStrike">
              <a:latin typeface="Arial"/>
            </a:endParaRPr>
          </a:p>
          <a:p>
            <a:pPr lvl="2" marL="1028880" indent="-227880">
              <a:lnSpc>
                <a:spcPct val="100000"/>
              </a:lnSpc>
              <a:spcBef>
                <a:spcPts val="43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i.e., the first </a:t>
            </a:r>
            <a:r>
              <a:rPr b="0" i="1" lang="en-US" sz="2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characters of X and the first </a:t>
            </a:r>
            <a:r>
              <a:rPr b="0" i="1" lang="en-US" sz="2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j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characters of Y</a:t>
            </a:r>
            <a:endParaRPr b="0" lang="en-US" sz="22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The edit distance between X and Y is thus D(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n,m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3" dur="indefinite" restart="never" nodeType="tmRoot">
          <p:childTnLst>
            <p:seq>
              <p:cTn id="104" dur="indefinite" nodeType="mainSeq">
                <p:childTnLst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3886200" y="510840"/>
            <a:ext cx="4799880" cy="129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Minimum Edit Distance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4343400" y="2286000"/>
            <a:ext cx="4266360" cy="171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901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01"/>
              </a:spcBef>
              <a:spcAft>
                <a:spcPts val="601"/>
              </a:spcAft>
            </a:pP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Definition of Minimum Edit Distance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01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3886200" y="510840"/>
            <a:ext cx="4799880" cy="129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Minimum Edit Distance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4343400" y="2286000"/>
            <a:ext cx="4266360" cy="171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901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01"/>
              </a:spcBef>
              <a:spcAft>
                <a:spcPts val="601"/>
              </a:spcAft>
            </a:pP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Computing Minimum Edit Distance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01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1371600" y="380880"/>
            <a:ext cx="746676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Dynamic Programming for</a:t>
            </a:r>
            <a:br/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Minimum Edit Distance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304920" y="1352520"/>
            <a:ext cx="8533800" cy="333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Dynamic programming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: A tabular computation of D(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n,m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)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Solving problems by combining solutions to subproblems.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Bottom-up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We compute D(i,j) for small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i,j 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And compute larger D(i,j) based on previously computed smaller values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i.e., compute D(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i,j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) for all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(0 &lt;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&lt; n)  and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j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(0 &lt; j &lt; m)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1371600" y="380880"/>
            <a:ext cx="746676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Defining Min Edit Distance (Levenshtein)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152280" y="1200240"/>
            <a:ext cx="8762400" cy="39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Initialization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D(i,0) = i</a:t>
            </a:r>
            <a:endParaRPr b="0" lang="en-US" sz="18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D(0,j) = j</a:t>
            </a:r>
            <a:endParaRPr b="0" lang="en-US" sz="1800" spc="-1" strike="noStrike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400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Recurrence Relation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: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8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For each  i = 1…M</a:t>
            </a:r>
            <a:endParaRPr b="0" lang="en-US" sz="1800" spc="-1" strike="noStrike">
              <a:latin typeface="Arial"/>
            </a:endParaRPr>
          </a:p>
          <a:p>
            <a:pPr marL="990720" indent="-532800">
              <a:lnSpc>
                <a:spcPct val="8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For each  j = 1…N</a:t>
            </a:r>
            <a:endParaRPr b="0" lang="en-US" sz="1800" spc="-1" strike="noStrike">
              <a:latin typeface="Arial"/>
            </a:endParaRPr>
          </a:p>
          <a:p>
            <a:pPr marL="685800" indent="-227880" algn="just">
              <a:lnSpc>
                <a:spcPct val="100000"/>
              </a:lnSpc>
              <a:spcBef>
                <a:spcPts val="360"/>
              </a:spcBef>
            </a:pPr>
            <a:r>
              <a:rPr b="0" i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                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D(i-1,j) + 1</a:t>
            </a:r>
            <a:endParaRPr b="0" lang="en-US" sz="1800" spc="-1" strike="noStrike">
              <a:latin typeface="Arial"/>
            </a:endParaRPr>
          </a:p>
          <a:p>
            <a:pPr marL="457200" indent="-227880" algn="just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   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D(i,j)= min  D(i,j-1) + 1</a:t>
            </a:r>
            <a:endParaRPr b="0" lang="en-US" sz="1800" spc="-1" strike="noStrike">
              <a:latin typeface="Arial"/>
            </a:endParaRPr>
          </a:p>
          <a:p>
            <a:pPr marL="685800" indent="-227880" algn="just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                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D(i-1,j-1) +   2; if X(i) ≠ Y(j)   </a:t>
            </a:r>
            <a:endParaRPr b="0" lang="en-US" sz="1800" spc="-1" strike="noStrike">
              <a:latin typeface="Arial"/>
            </a:endParaRPr>
          </a:p>
          <a:p>
            <a:pPr marL="685800" indent="-227880" algn="just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                               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0; if X(i) = Y(j)</a:t>
            </a:r>
            <a:endParaRPr b="0" lang="en-US" sz="1800" spc="-1" strike="noStrike">
              <a:latin typeface="Arial"/>
            </a:endParaRPr>
          </a:p>
          <a:p>
            <a:pPr marL="343080" indent="-342360" algn="just">
              <a:lnSpc>
                <a:spcPct val="70000"/>
              </a:lnSpc>
              <a:spcBef>
                <a:spcPts val="400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Termination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:</a:t>
            </a:r>
            <a:endParaRPr b="0" lang="en-US" sz="2000" spc="-1" strike="noStrike">
              <a:latin typeface="Arial"/>
            </a:endParaRPr>
          </a:p>
          <a:p>
            <a:pPr marL="685800" indent="-227880" algn="just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D(N,M) is distance </a:t>
            </a:r>
            <a:endParaRPr b="0" lang="en-US" sz="1800" spc="-1" strike="noStrike">
              <a:latin typeface="Arial"/>
            </a:endParaRPr>
          </a:p>
          <a:p>
            <a:pPr marL="685800" indent="-227880" algn="just"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3581280" y="3181320"/>
            <a:ext cx="227880" cy="9900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560">
            <a:solidFill>
              <a:srgbClr val="0000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4"/>
          <p:cNvSpPr/>
          <p:nvPr/>
        </p:nvSpPr>
        <p:spPr>
          <a:xfrm>
            <a:off x="6248520" y="3790800"/>
            <a:ext cx="75600" cy="666000"/>
          </a:xfrm>
          <a:prstGeom prst="leftBrace">
            <a:avLst>
              <a:gd name="adj1" fmla="val 37495"/>
              <a:gd name="adj2" fmla="val 50000"/>
            </a:avLst>
          </a:prstGeom>
          <a:noFill/>
          <a:ln w="25560">
            <a:solidFill>
              <a:srgbClr val="000066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7" dur="indefinite" restart="never" nodeType="tmRoot">
          <p:childTnLst>
            <p:seq>
              <p:cTn id="118" dur="indefinite" nodeType="mainSeq">
                <p:childTnLst>
                  <p:par>
                    <p:cTn id="119" fill="hold">
                      <p:stCondLst>
                        <p:cond delay="0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1" name="Table 1"/>
          <p:cNvGraphicFramePr/>
          <p:nvPr/>
        </p:nvGraphicFramePr>
        <p:xfrm>
          <a:off x="1066680" y="1233360"/>
          <a:ext cx="6933600" cy="3394800"/>
        </p:xfrm>
        <a:graphic>
          <a:graphicData uri="http://schemas.openxmlformats.org/drawingml/2006/table">
            <a:tbl>
              <a:tblPr/>
              <a:tblGrid>
                <a:gridCol w="630000"/>
                <a:gridCol w="630000"/>
                <a:gridCol w="630000"/>
                <a:gridCol w="630000"/>
                <a:gridCol w="630000"/>
                <a:gridCol w="631800"/>
                <a:gridCol w="630000"/>
                <a:gridCol w="630000"/>
                <a:gridCol w="630000"/>
                <a:gridCol w="630000"/>
                <a:gridCol w="632160"/>
              </a:tblGrid>
              <a:tr h="3128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N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9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28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O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8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28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I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7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28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T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6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28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N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5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28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E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4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28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T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3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28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N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2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28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I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1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28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#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1" lang="en-US" sz="1500" spc="-1" strike="noStrike">
                          <a:solidFill>
                            <a:srgbClr val="2584bb"/>
                          </a:solidFill>
                          <a:latin typeface="Tahoma"/>
                          <a:ea typeface="ＭＳ Ｐゴシック"/>
                        </a:rPr>
                        <a:t>0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1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2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3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4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5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6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7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8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9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2840"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#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E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X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E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C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U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T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I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O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N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2" name="CustomShape 2"/>
          <p:cNvSpPr/>
          <p:nvPr/>
        </p:nvSpPr>
        <p:spPr>
          <a:xfrm>
            <a:off x="1371600" y="380880"/>
            <a:ext cx="746676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The Edit Distance Table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3" name="Table 1"/>
          <p:cNvGraphicFramePr/>
          <p:nvPr/>
        </p:nvGraphicFramePr>
        <p:xfrm>
          <a:off x="990720" y="1028880"/>
          <a:ext cx="6933600" cy="3852000"/>
        </p:xfrm>
        <a:graphic>
          <a:graphicData uri="http://schemas.openxmlformats.org/drawingml/2006/table">
            <a:tbl>
              <a:tblPr/>
              <a:tblGrid>
                <a:gridCol w="630000"/>
                <a:gridCol w="630000"/>
                <a:gridCol w="630000"/>
                <a:gridCol w="630000"/>
                <a:gridCol w="630000"/>
                <a:gridCol w="631800"/>
                <a:gridCol w="630000"/>
                <a:gridCol w="630000"/>
                <a:gridCol w="630000"/>
                <a:gridCol w="630000"/>
                <a:gridCol w="632160"/>
              </a:tblGrid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I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I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#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1" lang="en-US" sz="1800" spc="-1" strike="noStrike">
                          <a:solidFill>
                            <a:srgbClr val="2584bb"/>
                          </a:solidFill>
                          <a:latin typeface="Tahoma"/>
                          <a:ea typeface="ＭＳ Ｐゴシック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57120"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#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X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U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I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4" name="Line 2"/>
          <p:cNvSpPr/>
          <p:nvPr/>
        </p:nvSpPr>
        <p:spPr>
          <a:xfrm flipH="1">
            <a:off x="2514600" y="3085920"/>
            <a:ext cx="457200" cy="971640"/>
          </a:xfrm>
          <a:prstGeom prst="line">
            <a:avLst/>
          </a:prstGeom>
          <a:ln w="50760">
            <a:solidFill>
              <a:srgbClr val="a5002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05" name="Picture 5" descr=""/>
          <p:cNvPicPr/>
          <p:nvPr/>
        </p:nvPicPr>
        <p:blipFill>
          <a:blip r:embed="rId1"/>
          <a:stretch/>
        </p:blipFill>
        <p:spPr>
          <a:xfrm>
            <a:off x="2514600" y="1657440"/>
            <a:ext cx="4281120" cy="1264680"/>
          </a:xfrm>
          <a:prstGeom prst="rect">
            <a:avLst/>
          </a:prstGeom>
          <a:ln w="9360">
            <a:noFill/>
          </a:ln>
        </p:spPr>
      </p:pic>
      <p:sp>
        <p:nvSpPr>
          <p:cNvPr id="206" name="CustomShape 3"/>
          <p:cNvSpPr/>
          <p:nvPr/>
        </p:nvSpPr>
        <p:spPr>
          <a:xfrm>
            <a:off x="1371600" y="380880"/>
            <a:ext cx="746676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The Edit Distance Table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7" name="Table 1"/>
          <p:cNvGraphicFramePr/>
          <p:nvPr/>
        </p:nvGraphicFramePr>
        <p:xfrm>
          <a:off x="1066680" y="1233360"/>
          <a:ext cx="6933600" cy="3394800"/>
        </p:xfrm>
        <a:graphic>
          <a:graphicData uri="http://schemas.openxmlformats.org/drawingml/2006/table">
            <a:tbl>
              <a:tblPr/>
              <a:tblGrid>
                <a:gridCol w="630000"/>
                <a:gridCol w="630000"/>
                <a:gridCol w="630000"/>
                <a:gridCol w="630000"/>
                <a:gridCol w="630000"/>
                <a:gridCol w="631800"/>
                <a:gridCol w="630000"/>
                <a:gridCol w="630000"/>
                <a:gridCol w="630000"/>
                <a:gridCol w="630000"/>
                <a:gridCol w="632160"/>
              </a:tblGrid>
              <a:tr h="3128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N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9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28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O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8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28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I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7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28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T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6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28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N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5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28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E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4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28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T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3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28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N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2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28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I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1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28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#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1" lang="en-US" sz="1500" spc="-1" strike="noStrike">
                          <a:solidFill>
                            <a:srgbClr val="2584bb"/>
                          </a:solidFill>
                          <a:latin typeface="Tahoma"/>
                          <a:ea typeface="ＭＳ Ｐゴシック"/>
                        </a:rPr>
                        <a:t>0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1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2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3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4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5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6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7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8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9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2840"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#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E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X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E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C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U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T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I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O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N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8" name="CustomShape 2"/>
          <p:cNvSpPr/>
          <p:nvPr/>
        </p:nvSpPr>
        <p:spPr>
          <a:xfrm>
            <a:off x="1371600" y="285840"/>
            <a:ext cx="746676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Edit Distance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09" name="Picture 5" descr=""/>
          <p:cNvPicPr/>
          <p:nvPr/>
        </p:nvPicPr>
        <p:blipFill>
          <a:blip r:embed="rId1"/>
          <a:stretch/>
        </p:blipFill>
        <p:spPr>
          <a:xfrm>
            <a:off x="3962520" y="26280"/>
            <a:ext cx="3765600" cy="111204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0" name="Table 1"/>
          <p:cNvGraphicFramePr/>
          <p:nvPr/>
        </p:nvGraphicFramePr>
        <p:xfrm>
          <a:off x="1219320" y="1352520"/>
          <a:ext cx="6933600" cy="3187440"/>
        </p:xfrm>
        <a:graphic>
          <a:graphicData uri="http://schemas.openxmlformats.org/drawingml/2006/table">
            <a:tbl>
              <a:tblPr/>
              <a:tblGrid>
                <a:gridCol w="630000"/>
                <a:gridCol w="630000"/>
                <a:gridCol w="630000"/>
                <a:gridCol w="630000"/>
                <a:gridCol w="630000"/>
                <a:gridCol w="631800"/>
                <a:gridCol w="630000"/>
                <a:gridCol w="630000"/>
                <a:gridCol w="630000"/>
                <a:gridCol w="630000"/>
                <a:gridCol w="632160"/>
              </a:tblGrid>
              <a:tr h="3128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N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9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8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9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10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11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12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11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10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9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1" lang="en-US" sz="1500" spc="-1" strike="noStrike">
                          <a:solidFill>
                            <a:srgbClr val="2584bb"/>
                          </a:solidFill>
                          <a:latin typeface="Tahoma"/>
                          <a:ea typeface="ＭＳ Ｐゴシック"/>
                        </a:rPr>
                        <a:t>8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28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O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8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7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8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9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10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11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10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9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2584bb"/>
                          </a:solidFill>
                          <a:latin typeface="Tahoma"/>
                          <a:ea typeface="ＭＳ Ｐゴシック"/>
                        </a:rPr>
                        <a:t>8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9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28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I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7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6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7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8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9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10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9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2584bb"/>
                          </a:solidFill>
                          <a:latin typeface="Tahoma"/>
                          <a:ea typeface="ＭＳ Ｐゴシック"/>
                        </a:rPr>
                        <a:t>8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9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10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28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T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6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5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6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7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8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9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2584bb"/>
                          </a:solidFill>
                          <a:latin typeface="Tahoma"/>
                          <a:ea typeface="ＭＳ Ｐゴシック"/>
                        </a:rPr>
                        <a:t>8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9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10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11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28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N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5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4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5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6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7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2584bb"/>
                          </a:solidFill>
                          <a:latin typeface="Tahoma"/>
                          <a:ea typeface="ＭＳ Ｐゴシック"/>
                        </a:rPr>
                        <a:t>8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9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10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11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10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28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E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4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3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4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2584bb"/>
                          </a:solidFill>
                          <a:latin typeface="Tahoma"/>
                          <a:ea typeface="ＭＳ Ｐゴシック"/>
                        </a:rPr>
                        <a:t>5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2584bb"/>
                          </a:solidFill>
                          <a:latin typeface="Tahoma"/>
                          <a:ea typeface="ＭＳ Ｐゴシック"/>
                        </a:rPr>
                        <a:t>6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7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8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9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10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9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28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T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3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4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2584bb"/>
                          </a:solidFill>
                          <a:latin typeface="Tahoma"/>
                          <a:ea typeface="ＭＳ Ｐゴシック"/>
                        </a:rPr>
                        <a:t>5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6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7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8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7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8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9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8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28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N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2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2584bb"/>
                          </a:solidFill>
                          <a:latin typeface="Tahoma"/>
                          <a:ea typeface="ＭＳ Ｐゴシック"/>
                        </a:rPr>
                        <a:t>3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4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5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6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7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8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7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8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7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28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I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2584bb"/>
                          </a:solidFill>
                          <a:latin typeface="Tahoma"/>
                          <a:ea typeface="ＭＳ Ｐゴシック"/>
                        </a:rPr>
                        <a:t>1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2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3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4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5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6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7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6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7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8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28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#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1" lang="en-US" sz="1500" spc="-1" strike="noStrike">
                          <a:solidFill>
                            <a:srgbClr val="2584bb"/>
                          </a:solidFill>
                          <a:latin typeface="Tahoma"/>
                          <a:ea typeface="ＭＳ Ｐゴシック"/>
                        </a:rPr>
                        <a:t>0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1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2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3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4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5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6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7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8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9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2840"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#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E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X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E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C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U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T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I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O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N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1" name="CustomShape 2"/>
          <p:cNvSpPr/>
          <p:nvPr/>
        </p:nvSpPr>
        <p:spPr>
          <a:xfrm>
            <a:off x="1371600" y="380880"/>
            <a:ext cx="746676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The Edit Distance Table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" descr=""/>
          <p:cNvPicPr/>
          <p:nvPr/>
        </p:nvPicPr>
        <p:blipFill>
          <a:blip r:embed="rId1"/>
          <a:stretch/>
        </p:blipFill>
        <p:spPr>
          <a:xfrm>
            <a:off x="914400" y="462600"/>
            <a:ext cx="6766560" cy="4566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1371600" y="380880"/>
            <a:ext cx="746676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How similar are two strings?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228600" y="1352520"/>
            <a:ext cx="3885480" cy="342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Spell correction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The user typed “graffe”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Which is closest? </a:t>
            </a:r>
            <a:endParaRPr b="0" lang="en-US" sz="2000" spc="-1" strike="noStrike">
              <a:latin typeface="Arial"/>
            </a:endParaRPr>
          </a:p>
          <a:p>
            <a:pPr lvl="2" marL="1028880" indent="-227880">
              <a:lnSpc>
                <a:spcPct val="80000"/>
              </a:lnSpc>
              <a:spcBef>
                <a:spcPts val="400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graf</a:t>
            </a:r>
            <a:endParaRPr b="0" lang="en-US" sz="2000" spc="-1" strike="noStrike">
              <a:latin typeface="Arial"/>
            </a:endParaRPr>
          </a:p>
          <a:p>
            <a:pPr lvl="2" marL="1028880" indent="-227880">
              <a:lnSpc>
                <a:spcPct val="80000"/>
              </a:lnSpc>
              <a:spcBef>
                <a:spcPts val="400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graft</a:t>
            </a:r>
            <a:endParaRPr b="0" lang="en-US" sz="2000" spc="-1" strike="noStrike">
              <a:latin typeface="Arial"/>
            </a:endParaRPr>
          </a:p>
          <a:p>
            <a:pPr lvl="2" marL="1028880" indent="-227880">
              <a:lnSpc>
                <a:spcPct val="80000"/>
              </a:lnSpc>
              <a:spcBef>
                <a:spcPts val="400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grail</a:t>
            </a:r>
            <a:endParaRPr b="0" lang="en-US" sz="2000" spc="-1" strike="noStrike">
              <a:latin typeface="Arial"/>
            </a:endParaRPr>
          </a:p>
          <a:p>
            <a:pPr lvl="2" marL="1028880" indent="-227880">
              <a:lnSpc>
                <a:spcPct val="80000"/>
              </a:lnSpc>
              <a:spcBef>
                <a:spcPts val="400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giraffe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3657600" y="1352520"/>
            <a:ext cx="5257080" cy="27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Computational Biology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Align two sequences of nucleotides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Resulting alignment: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380880" y="4248000"/>
            <a:ext cx="853380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Also for Machine Translation, Information Extraction, Speech Recognition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6" name="CustomShape 5"/>
          <p:cNvSpPr/>
          <p:nvPr/>
        </p:nvSpPr>
        <p:spPr>
          <a:xfrm>
            <a:off x="4495680" y="2374920"/>
            <a:ext cx="4341600" cy="576720"/>
          </a:xfrm>
          <a:prstGeom prst="rect">
            <a:avLst/>
          </a:prstGeom>
          <a:noFill/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AGGCTATCACCTGACCTCCAGGCCGATGCCC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TAGCTATCACGACCGCGGTCGATTTGCCCGAC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7" name="CustomShape 6"/>
          <p:cNvSpPr/>
          <p:nvPr/>
        </p:nvSpPr>
        <p:spPr>
          <a:xfrm>
            <a:off x="4330080" y="3419640"/>
            <a:ext cx="4752720" cy="699120"/>
          </a:xfrm>
          <a:prstGeom prst="rect">
            <a:avLst/>
          </a:prstGeom>
          <a:noFill/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-</a:t>
            </a:r>
            <a:r>
              <a:rPr b="1" lang="en-US" sz="16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AG</a:t>
            </a:r>
            <a:r>
              <a:rPr b="0" lang="en-US" sz="16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G</a:t>
            </a:r>
            <a:r>
              <a:rPr b="1" lang="en-US" sz="16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CTATCAC</a:t>
            </a:r>
            <a:r>
              <a:rPr b="0" lang="en-US" sz="16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CT</a:t>
            </a:r>
            <a:r>
              <a:rPr b="1" lang="en-US" sz="16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GACC</a:t>
            </a:r>
            <a:r>
              <a:rPr b="0" lang="en-US" sz="16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T</a:t>
            </a:r>
            <a:r>
              <a:rPr b="1" lang="en-US" sz="16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C</a:t>
            </a:r>
            <a:r>
              <a:rPr b="0" lang="en-US" sz="16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CA</a:t>
            </a:r>
            <a:r>
              <a:rPr b="1" lang="en-US" sz="16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GG</a:t>
            </a:r>
            <a:r>
              <a:rPr b="0" lang="en-US" sz="16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C</a:t>
            </a:r>
            <a:r>
              <a:rPr b="1" lang="en-US" sz="16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CGA</a:t>
            </a:r>
            <a:r>
              <a:rPr b="0" lang="en-US" sz="16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--</a:t>
            </a:r>
            <a:r>
              <a:rPr b="1" lang="en-US" sz="16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TGCCC</a:t>
            </a:r>
            <a:r>
              <a:rPr b="0" lang="en-US" sz="16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---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T</a:t>
            </a:r>
            <a:r>
              <a:rPr b="1" lang="en-US" sz="16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AG</a:t>
            </a:r>
            <a:r>
              <a:rPr b="0" lang="en-US" sz="16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-</a:t>
            </a:r>
            <a:r>
              <a:rPr b="1" lang="en-US" sz="16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CTATCAC</a:t>
            </a:r>
            <a:r>
              <a:rPr b="0" lang="en-US" sz="16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--</a:t>
            </a:r>
            <a:r>
              <a:rPr b="1" lang="en-US" sz="16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GACC</a:t>
            </a:r>
            <a:r>
              <a:rPr b="0" lang="en-US" sz="16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G</a:t>
            </a:r>
            <a:r>
              <a:rPr b="1" lang="en-US" sz="16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C</a:t>
            </a:r>
            <a:r>
              <a:rPr b="0" lang="en-US" sz="16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--</a:t>
            </a:r>
            <a:r>
              <a:rPr b="1" lang="en-US" sz="16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GG</a:t>
            </a:r>
            <a:r>
              <a:rPr b="0" lang="en-US" sz="16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T</a:t>
            </a:r>
            <a:r>
              <a:rPr b="1" lang="en-US" sz="16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CGA</a:t>
            </a:r>
            <a:r>
              <a:rPr b="0" lang="en-US" sz="16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TT</a:t>
            </a:r>
            <a:r>
              <a:rPr b="1" lang="en-US" sz="16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TGCCC</a:t>
            </a:r>
            <a:r>
              <a:rPr b="0" lang="en-US" sz="16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GAC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" descr=""/>
          <p:cNvPicPr/>
          <p:nvPr/>
        </p:nvPicPr>
        <p:blipFill>
          <a:blip r:embed="rId1"/>
          <a:stretch/>
        </p:blipFill>
        <p:spPr>
          <a:xfrm>
            <a:off x="365760" y="365760"/>
            <a:ext cx="7955280" cy="4582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" descr=""/>
          <p:cNvPicPr/>
          <p:nvPr/>
        </p:nvPicPr>
        <p:blipFill>
          <a:blip r:embed="rId1"/>
          <a:stretch/>
        </p:blipFill>
        <p:spPr>
          <a:xfrm>
            <a:off x="548640" y="182880"/>
            <a:ext cx="8046720" cy="4846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3886200" y="510840"/>
            <a:ext cx="4799880" cy="129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Minimum Edit Distance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4343400" y="2286000"/>
            <a:ext cx="4266360" cy="171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901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01"/>
              </a:spcBef>
              <a:spcAft>
                <a:spcPts val="601"/>
              </a:spcAft>
            </a:pP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Computing Minimum Edit Distance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01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3886200" y="510840"/>
            <a:ext cx="4799880" cy="129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Minimum Edit Distance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4343400" y="2286000"/>
            <a:ext cx="4266360" cy="171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901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01"/>
              </a:spcBef>
              <a:spcAft>
                <a:spcPts val="601"/>
              </a:spcAft>
            </a:pP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Backtrace for Computing Alignments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01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1371600" y="380880"/>
            <a:ext cx="746676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Computing alignments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304920" y="1352520"/>
            <a:ext cx="8533800" cy="333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Edit distance isn’t sufficient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We often need to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align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each character of the two strings to each other</a:t>
            </a: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We do this by keeping a “backtrace”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Every time we enter a cell, remember where we came from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When we reach the end, 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Trace back the path from the upper right corner to read off the alignment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1" name="Table 1"/>
          <p:cNvGraphicFramePr/>
          <p:nvPr/>
        </p:nvGraphicFramePr>
        <p:xfrm>
          <a:off x="1066680" y="1233360"/>
          <a:ext cx="6933600" cy="3394800"/>
        </p:xfrm>
        <a:graphic>
          <a:graphicData uri="http://schemas.openxmlformats.org/drawingml/2006/table">
            <a:tbl>
              <a:tblPr/>
              <a:tblGrid>
                <a:gridCol w="630000"/>
                <a:gridCol w="630000"/>
                <a:gridCol w="630000"/>
                <a:gridCol w="630000"/>
                <a:gridCol w="630000"/>
                <a:gridCol w="631800"/>
                <a:gridCol w="630000"/>
                <a:gridCol w="630000"/>
                <a:gridCol w="630000"/>
                <a:gridCol w="630000"/>
                <a:gridCol w="632160"/>
              </a:tblGrid>
              <a:tr h="3128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N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9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28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O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8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28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I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7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28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T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6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28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N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5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28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E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4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28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T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3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28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N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2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28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I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1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28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#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1" lang="en-US" sz="1500" spc="-1" strike="noStrike">
                          <a:solidFill>
                            <a:srgbClr val="2584bb"/>
                          </a:solidFill>
                          <a:latin typeface="Tahoma"/>
                          <a:ea typeface="ＭＳ Ｐゴシック"/>
                        </a:rPr>
                        <a:t>0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1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2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3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4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5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6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7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8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9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2840"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#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E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X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E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C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U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T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I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O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N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2" name="CustomShape 2"/>
          <p:cNvSpPr/>
          <p:nvPr/>
        </p:nvSpPr>
        <p:spPr>
          <a:xfrm>
            <a:off x="1371600" y="285840"/>
            <a:ext cx="746676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Edit Distance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23" name="Picture 5" descr=""/>
          <p:cNvPicPr/>
          <p:nvPr/>
        </p:nvPicPr>
        <p:blipFill>
          <a:blip r:embed="rId1"/>
          <a:stretch/>
        </p:blipFill>
        <p:spPr>
          <a:xfrm>
            <a:off x="3962520" y="26280"/>
            <a:ext cx="3765600" cy="111204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1371600" y="380880"/>
            <a:ext cx="746676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MinEdit with Backtrace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25" name="Picture 5" descr=""/>
          <p:cNvPicPr/>
          <p:nvPr/>
        </p:nvPicPr>
        <p:blipFill>
          <a:blip r:embed="rId1"/>
          <a:stretch/>
        </p:blipFill>
        <p:spPr>
          <a:xfrm>
            <a:off x="457200" y="1428840"/>
            <a:ext cx="8228880" cy="328248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991080" y="354600"/>
            <a:ext cx="769536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Adding Backtrace to Minimum Edit Distance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152280" y="1200240"/>
            <a:ext cx="8762400" cy="39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Base conditions:                                                        Termination: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D(i,0) = i         D(0,j) = j         D(N,M) is distance </a:t>
            </a:r>
            <a:endParaRPr b="0" lang="en-US" sz="1600" spc="-1" strike="noStrike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360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Recurrence Relation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: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For each  i = 1…M</a:t>
            </a:r>
            <a:endParaRPr b="0" lang="en-US" sz="1600" spc="-1" strike="noStrike">
              <a:latin typeface="Arial"/>
            </a:endParaRPr>
          </a:p>
          <a:p>
            <a:pPr marL="990720" indent="-532800">
              <a:lnSpc>
                <a:spcPct val="8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For each  j = 1…N</a:t>
            </a:r>
            <a:endParaRPr b="0" lang="en-US" sz="1600" spc="-1" strike="noStrike">
              <a:latin typeface="Arial"/>
            </a:endParaRPr>
          </a:p>
          <a:p>
            <a:pPr marL="685800" indent="-227880" algn="just">
              <a:lnSpc>
                <a:spcPct val="130000"/>
              </a:lnSpc>
              <a:spcBef>
                <a:spcPts val="320"/>
              </a:spcBef>
            </a:pPr>
            <a:r>
              <a:rPr b="0" i="1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               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D(i-1,j) + 1</a:t>
            </a:r>
            <a:endParaRPr b="0" lang="en-US" sz="1600" spc="-1" strike="noStrike">
              <a:latin typeface="Arial"/>
            </a:endParaRPr>
          </a:p>
          <a:p>
            <a:pPr marL="457200" indent="-227880" algn="just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  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D(i,j)= min  D(i,j-1) + 1</a:t>
            </a:r>
            <a:endParaRPr b="0" lang="en-US" sz="1600" spc="-1" strike="noStrike">
              <a:latin typeface="Arial"/>
            </a:endParaRPr>
          </a:p>
          <a:p>
            <a:pPr marL="685800" indent="-227880" algn="just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               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D(i-1,j-1) +  2; if X(i) ≠ Y(j)   </a:t>
            </a:r>
            <a:endParaRPr b="0" lang="en-US" sz="1600" spc="-1" strike="noStrike">
              <a:latin typeface="Arial"/>
            </a:endParaRPr>
          </a:p>
          <a:p>
            <a:pPr marL="685800" indent="-227880" algn="just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                             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0; if X(i) = Y(j)</a:t>
            </a:r>
            <a:endParaRPr b="0" lang="en-US" sz="1600" spc="-1" strike="noStrike">
              <a:latin typeface="Arial"/>
            </a:endParaRPr>
          </a:p>
          <a:p>
            <a:pPr marL="685800" indent="-227880" algn="just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              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LEFT</a:t>
            </a:r>
            <a:endParaRPr b="0" lang="en-US" sz="1600" spc="-1" strike="noStrike">
              <a:latin typeface="Arial"/>
            </a:endParaRPr>
          </a:p>
          <a:p>
            <a:pPr marL="685800" indent="-227880" algn="just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  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ptr(i,j)=   DOWN</a:t>
            </a:r>
            <a:endParaRPr b="0" lang="en-US" sz="1600" spc="-1" strike="noStrike">
              <a:latin typeface="Arial"/>
            </a:endParaRPr>
          </a:p>
          <a:p>
            <a:pPr marL="685800" indent="-227880" algn="just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              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DIAG</a:t>
            </a:r>
            <a:endParaRPr b="0" lang="en-US" sz="1600" spc="-1" strike="noStrike">
              <a:latin typeface="Arial"/>
            </a:endParaRPr>
          </a:p>
          <a:p>
            <a:pPr marL="685800" indent="-227880" algn="just">
              <a:lnSpc>
                <a:spcPct val="100000"/>
              </a:lnSpc>
              <a:spcBef>
                <a:spcPts val="320"/>
              </a:spcBef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3200400" y="2724120"/>
            <a:ext cx="227880" cy="9900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560">
            <a:solidFill>
              <a:srgbClr val="0000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4"/>
          <p:cNvSpPr/>
          <p:nvPr/>
        </p:nvSpPr>
        <p:spPr>
          <a:xfrm>
            <a:off x="5334120" y="3352680"/>
            <a:ext cx="75600" cy="666000"/>
          </a:xfrm>
          <a:prstGeom prst="leftBrace">
            <a:avLst>
              <a:gd name="adj1" fmla="val 37495"/>
              <a:gd name="adj2" fmla="val 50000"/>
            </a:avLst>
          </a:prstGeom>
          <a:noFill/>
          <a:ln w="25560">
            <a:solidFill>
              <a:srgbClr val="0000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5"/>
          <p:cNvSpPr/>
          <p:nvPr/>
        </p:nvSpPr>
        <p:spPr>
          <a:xfrm>
            <a:off x="3048120" y="3867120"/>
            <a:ext cx="227880" cy="9900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560">
            <a:solidFill>
              <a:srgbClr val="0000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6"/>
          <p:cNvSpPr/>
          <p:nvPr/>
        </p:nvSpPr>
        <p:spPr>
          <a:xfrm>
            <a:off x="3897360" y="3943440"/>
            <a:ext cx="961560" cy="217800"/>
          </a:xfrm>
          <a:prstGeom prst="rect">
            <a:avLst/>
          </a:prstGeom>
          <a:solidFill>
            <a:srgbClr val="ffff00"/>
          </a:solidFill>
          <a:ln w="9360">
            <a:solidFill>
              <a:schemeClr val="accent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6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insertion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32" name="CustomShape 7"/>
          <p:cNvSpPr/>
          <p:nvPr/>
        </p:nvSpPr>
        <p:spPr>
          <a:xfrm>
            <a:off x="3903840" y="4248000"/>
            <a:ext cx="905040" cy="217800"/>
          </a:xfrm>
          <a:prstGeom prst="rect">
            <a:avLst/>
          </a:prstGeom>
          <a:solidFill>
            <a:srgbClr val="ffff00"/>
          </a:solidFill>
          <a:ln w="9360">
            <a:solidFill>
              <a:schemeClr val="accent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6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deletion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33" name="CustomShape 8"/>
          <p:cNvSpPr/>
          <p:nvPr/>
        </p:nvSpPr>
        <p:spPr>
          <a:xfrm>
            <a:off x="3962520" y="4552920"/>
            <a:ext cx="1065960" cy="345240"/>
          </a:xfrm>
          <a:prstGeom prst="rect">
            <a:avLst/>
          </a:prstGeom>
          <a:solidFill>
            <a:srgbClr val="ffff00"/>
          </a:solidFill>
          <a:ln w="9360">
            <a:solidFill>
              <a:schemeClr val="accent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6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substitution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34" name="CustomShape 9"/>
          <p:cNvSpPr/>
          <p:nvPr/>
        </p:nvSpPr>
        <p:spPr>
          <a:xfrm>
            <a:off x="5428080" y="3105000"/>
            <a:ext cx="961560" cy="217800"/>
          </a:xfrm>
          <a:prstGeom prst="rect">
            <a:avLst/>
          </a:prstGeom>
          <a:solidFill>
            <a:srgbClr val="ffff00"/>
          </a:solidFill>
          <a:ln w="9360">
            <a:solidFill>
              <a:schemeClr val="accent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6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insertion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35" name="CustomShape 10"/>
          <p:cNvSpPr/>
          <p:nvPr/>
        </p:nvSpPr>
        <p:spPr>
          <a:xfrm>
            <a:off x="5427720" y="2792880"/>
            <a:ext cx="905040" cy="217800"/>
          </a:xfrm>
          <a:prstGeom prst="rect">
            <a:avLst/>
          </a:prstGeom>
          <a:solidFill>
            <a:srgbClr val="ffff00"/>
          </a:solidFill>
          <a:ln w="9360">
            <a:solidFill>
              <a:schemeClr val="accent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6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deletion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36" name="CustomShape 11"/>
          <p:cNvSpPr/>
          <p:nvPr/>
        </p:nvSpPr>
        <p:spPr>
          <a:xfrm>
            <a:off x="7391520" y="3402720"/>
            <a:ext cx="1065960" cy="345240"/>
          </a:xfrm>
          <a:prstGeom prst="rect">
            <a:avLst/>
          </a:prstGeom>
          <a:solidFill>
            <a:srgbClr val="ffff00"/>
          </a:solidFill>
          <a:ln w="9360">
            <a:solidFill>
              <a:schemeClr val="accent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6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substitution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1752480" y="0"/>
            <a:ext cx="777168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The Distance Matrix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228600" y="4800600"/>
            <a:ext cx="3276000" cy="342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Slide adapted from Serafim Batzoglou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1228680" y="1445400"/>
            <a:ext cx="3809160" cy="2799720"/>
          </a:xfrm>
          <a:prstGeom prst="rect">
            <a:avLst/>
          </a:prstGeom>
          <a:noFill/>
          <a:ln w="19080">
            <a:solidFill>
              <a:schemeClr val="bg2">
                <a:lumMod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Line 4"/>
          <p:cNvSpPr/>
          <p:nvPr/>
        </p:nvSpPr>
        <p:spPr>
          <a:xfrm>
            <a:off x="1228680" y="4158720"/>
            <a:ext cx="3809880" cy="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Line 5"/>
          <p:cNvSpPr/>
          <p:nvPr/>
        </p:nvSpPr>
        <p:spPr>
          <a:xfrm>
            <a:off x="1233360" y="4084920"/>
            <a:ext cx="3809880" cy="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Line 6"/>
          <p:cNvSpPr/>
          <p:nvPr/>
        </p:nvSpPr>
        <p:spPr>
          <a:xfrm>
            <a:off x="1233360" y="4016880"/>
            <a:ext cx="3809880" cy="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Line 7"/>
          <p:cNvSpPr/>
          <p:nvPr/>
        </p:nvSpPr>
        <p:spPr>
          <a:xfrm>
            <a:off x="1228680" y="3949200"/>
            <a:ext cx="3809880" cy="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Line 8"/>
          <p:cNvSpPr/>
          <p:nvPr/>
        </p:nvSpPr>
        <p:spPr>
          <a:xfrm>
            <a:off x="1233360" y="3884760"/>
            <a:ext cx="3809880" cy="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Line 9"/>
          <p:cNvSpPr/>
          <p:nvPr/>
        </p:nvSpPr>
        <p:spPr>
          <a:xfrm>
            <a:off x="1228680" y="3810960"/>
            <a:ext cx="3809880" cy="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Line 10"/>
          <p:cNvSpPr/>
          <p:nvPr/>
        </p:nvSpPr>
        <p:spPr>
          <a:xfrm>
            <a:off x="1218960" y="3743280"/>
            <a:ext cx="3810240" cy="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Line 11"/>
          <p:cNvSpPr/>
          <p:nvPr/>
        </p:nvSpPr>
        <p:spPr>
          <a:xfrm>
            <a:off x="1233360" y="3675240"/>
            <a:ext cx="3809880" cy="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Line 12"/>
          <p:cNvSpPr/>
          <p:nvPr/>
        </p:nvSpPr>
        <p:spPr>
          <a:xfrm>
            <a:off x="1233360" y="3601440"/>
            <a:ext cx="3809880" cy="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Line 13"/>
          <p:cNvSpPr/>
          <p:nvPr/>
        </p:nvSpPr>
        <p:spPr>
          <a:xfrm>
            <a:off x="1228680" y="3527640"/>
            <a:ext cx="3809880" cy="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Line 14"/>
          <p:cNvSpPr/>
          <p:nvPr/>
        </p:nvSpPr>
        <p:spPr>
          <a:xfrm>
            <a:off x="1228680" y="3459600"/>
            <a:ext cx="3809880" cy="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Line 15"/>
          <p:cNvSpPr/>
          <p:nvPr/>
        </p:nvSpPr>
        <p:spPr>
          <a:xfrm>
            <a:off x="1233360" y="3391920"/>
            <a:ext cx="3809880" cy="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Line 16"/>
          <p:cNvSpPr/>
          <p:nvPr/>
        </p:nvSpPr>
        <p:spPr>
          <a:xfrm>
            <a:off x="1220760" y="3327480"/>
            <a:ext cx="3809880" cy="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Line 17"/>
          <p:cNvSpPr/>
          <p:nvPr/>
        </p:nvSpPr>
        <p:spPr>
          <a:xfrm>
            <a:off x="1233360" y="3253680"/>
            <a:ext cx="3809880" cy="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Line 18"/>
          <p:cNvSpPr/>
          <p:nvPr/>
        </p:nvSpPr>
        <p:spPr>
          <a:xfrm>
            <a:off x="1223640" y="3186000"/>
            <a:ext cx="3810240" cy="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Line 19"/>
          <p:cNvSpPr/>
          <p:nvPr/>
        </p:nvSpPr>
        <p:spPr>
          <a:xfrm>
            <a:off x="1238040" y="3117960"/>
            <a:ext cx="3809880" cy="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Line 20"/>
          <p:cNvSpPr/>
          <p:nvPr/>
        </p:nvSpPr>
        <p:spPr>
          <a:xfrm>
            <a:off x="1233360" y="3040560"/>
            <a:ext cx="3809880" cy="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Line 21"/>
          <p:cNvSpPr/>
          <p:nvPr/>
        </p:nvSpPr>
        <p:spPr>
          <a:xfrm>
            <a:off x="1238040" y="2966760"/>
            <a:ext cx="3809880" cy="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Line 22"/>
          <p:cNvSpPr/>
          <p:nvPr/>
        </p:nvSpPr>
        <p:spPr>
          <a:xfrm>
            <a:off x="1238040" y="2899080"/>
            <a:ext cx="3809880" cy="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Line 23"/>
          <p:cNvSpPr/>
          <p:nvPr/>
        </p:nvSpPr>
        <p:spPr>
          <a:xfrm>
            <a:off x="1233360" y="2831040"/>
            <a:ext cx="3809880" cy="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Line 24"/>
          <p:cNvSpPr/>
          <p:nvPr/>
        </p:nvSpPr>
        <p:spPr>
          <a:xfrm>
            <a:off x="1238040" y="2766960"/>
            <a:ext cx="3809880" cy="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Line 25"/>
          <p:cNvSpPr/>
          <p:nvPr/>
        </p:nvSpPr>
        <p:spPr>
          <a:xfrm>
            <a:off x="1233360" y="2693160"/>
            <a:ext cx="3809880" cy="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Line 26"/>
          <p:cNvSpPr/>
          <p:nvPr/>
        </p:nvSpPr>
        <p:spPr>
          <a:xfrm>
            <a:off x="1223640" y="2625120"/>
            <a:ext cx="3810240" cy="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Line 27"/>
          <p:cNvSpPr/>
          <p:nvPr/>
        </p:nvSpPr>
        <p:spPr>
          <a:xfrm>
            <a:off x="1228680" y="2557440"/>
            <a:ext cx="3809880" cy="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Line 28"/>
          <p:cNvSpPr/>
          <p:nvPr/>
        </p:nvSpPr>
        <p:spPr>
          <a:xfrm>
            <a:off x="1220760" y="2490480"/>
            <a:ext cx="3809880" cy="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Line 29"/>
          <p:cNvSpPr/>
          <p:nvPr/>
        </p:nvSpPr>
        <p:spPr>
          <a:xfrm>
            <a:off x="1233360" y="2409480"/>
            <a:ext cx="3809880" cy="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Line 30"/>
          <p:cNvSpPr/>
          <p:nvPr/>
        </p:nvSpPr>
        <p:spPr>
          <a:xfrm>
            <a:off x="1233360" y="2341800"/>
            <a:ext cx="3809880" cy="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Line 31"/>
          <p:cNvSpPr/>
          <p:nvPr/>
        </p:nvSpPr>
        <p:spPr>
          <a:xfrm>
            <a:off x="1238040" y="2273760"/>
            <a:ext cx="3809880" cy="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Line 32"/>
          <p:cNvSpPr/>
          <p:nvPr/>
        </p:nvSpPr>
        <p:spPr>
          <a:xfrm>
            <a:off x="1225440" y="2209680"/>
            <a:ext cx="3809880" cy="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Line 33"/>
          <p:cNvSpPr/>
          <p:nvPr/>
        </p:nvSpPr>
        <p:spPr>
          <a:xfrm>
            <a:off x="1230120" y="2135880"/>
            <a:ext cx="3809880" cy="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Line 34"/>
          <p:cNvSpPr/>
          <p:nvPr/>
        </p:nvSpPr>
        <p:spPr>
          <a:xfrm>
            <a:off x="1228680" y="2067840"/>
            <a:ext cx="3809880" cy="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Line 35"/>
          <p:cNvSpPr/>
          <p:nvPr/>
        </p:nvSpPr>
        <p:spPr>
          <a:xfrm>
            <a:off x="1233360" y="2000160"/>
            <a:ext cx="3809880" cy="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Line 36"/>
          <p:cNvSpPr/>
          <p:nvPr/>
        </p:nvSpPr>
        <p:spPr>
          <a:xfrm>
            <a:off x="1228680" y="1941840"/>
            <a:ext cx="3809880" cy="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Line 37"/>
          <p:cNvSpPr/>
          <p:nvPr/>
        </p:nvSpPr>
        <p:spPr>
          <a:xfrm>
            <a:off x="1228680" y="1873800"/>
            <a:ext cx="3809880" cy="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Line 38"/>
          <p:cNvSpPr/>
          <p:nvPr/>
        </p:nvSpPr>
        <p:spPr>
          <a:xfrm>
            <a:off x="1233360" y="1806120"/>
            <a:ext cx="3809880" cy="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Line 39"/>
          <p:cNvSpPr/>
          <p:nvPr/>
        </p:nvSpPr>
        <p:spPr>
          <a:xfrm>
            <a:off x="1220760" y="1741680"/>
            <a:ext cx="3809880" cy="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Line 40"/>
          <p:cNvSpPr/>
          <p:nvPr/>
        </p:nvSpPr>
        <p:spPr>
          <a:xfrm>
            <a:off x="1233360" y="1667880"/>
            <a:ext cx="3809880" cy="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Line 41"/>
          <p:cNvSpPr/>
          <p:nvPr/>
        </p:nvSpPr>
        <p:spPr>
          <a:xfrm>
            <a:off x="1223640" y="1600200"/>
            <a:ext cx="3810240" cy="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Line 42"/>
          <p:cNvSpPr/>
          <p:nvPr/>
        </p:nvSpPr>
        <p:spPr>
          <a:xfrm>
            <a:off x="1238040" y="1532160"/>
            <a:ext cx="3809880" cy="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Line 43"/>
          <p:cNvSpPr/>
          <p:nvPr/>
        </p:nvSpPr>
        <p:spPr>
          <a:xfrm flipV="1">
            <a:off x="1330200" y="1448640"/>
            <a:ext cx="0" cy="279216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Line 44"/>
          <p:cNvSpPr/>
          <p:nvPr/>
        </p:nvSpPr>
        <p:spPr>
          <a:xfrm flipV="1">
            <a:off x="1427040" y="1452240"/>
            <a:ext cx="0" cy="279216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Line 45"/>
          <p:cNvSpPr/>
          <p:nvPr/>
        </p:nvSpPr>
        <p:spPr>
          <a:xfrm flipV="1">
            <a:off x="1528560" y="1445400"/>
            <a:ext cx="0" cy="279180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Line 46"/>
          <p:cNvSpPr/>
          <p:nvPr/>
        </p:nvSpPr>
        <p:spPr>
          <a:xfrm flipV="1">
            <a:off x="1617480" y="1448640"/>
            <a:ext cx="0" cy="279216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Line 47"/>
          <p:cNvSpPr/>
          <p:nvPr/>
        </p:nvSpPr>
        <p:spPr>
          <a:xfrm flipV="1">
            <a:off x="1704960" y="1452240"/>
            <a:ext cx="0" cy="279216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Line 48"/>
          <p:cNvSpPr/>
          <p:nvPr/>
        </p:nvSpPr>
        <p:spPr>
          <a:xfrm flipV="1">
            <a:off x="1801800" y="1455840"/>
            <a:ext cx="0" cy="279216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Line 49"/>
          <p:cNvSpPr/>
          <p:nvPr/>
        </p:nvSpPr>
        <p:spPr>
          <a:xfrm flipV="1">
            <a:off x="1903320" y="1448640"/>
            <a:ext cx="0" cy="279216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Line 50"/>
          <p:cNvSpPr/>
          <p:nvPr/>
        </p:nvSpPr>
        <p:spPr>
          <a:xfrm flipV="1">
            <a:off x="1992240" y="1452240"/>
            <a:ext cx="0" cy="279216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Line 51"/>
          <p:cNvSpPr/>
          <p:nvPr/>
        </p:nvSpPr>
        <p:spPr>
          <a:xfrm flipV="1">
            <a:off x="2082600" y="1445400"/>
            <a:ext cx="0" cy="279180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Line 52"/>
          <p:cNvSpPr/>
          <p:nvPr/>
        </p:nvSpPr>
        <p:spPr>
          <a:xfrm flipV="1">
            <a:off x="2179440" y="1448640"/>
            <a:ext cx="0" cy="279216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Line 53"/>
          <p:cNvSpPr/>
          <p:nvPr/>
        </p:nvSpPr>
        <p:spPr>
          <a:xfrm flipV="1">
            <a:off x="2280960" y="1441800"/>
            <a:ext cx="0" cy="279180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Line 54"/>
          <p:cNvSpPr/>
          <p:nvPr/>
        </p:nvSpPr>
        <p:spPr>
          <a:xfrm flipV="1">
            <a:off x="2369880" y="1445400"/>
            <a:ext cx="0" cy="279180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Line 55"/>
          <p:cNvSpPr/>
          <p:nvPr/>
        </p:nvSpPr>
        <p:spPr>
          <a:xfrm flipV="1">
            <a:off x="2457360" y="1448640"/>
            <a:ext cx="0" cy="279216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Line 56"/>
          <p:cNvSpPr/>
          <p:nvPr/>
        </p:nvSpPr>
        <p:spPr>
          <a:xfrm flipV="1">
            <a:off x="2554200" y="1452240"/>
            <a:ext cx="0" cy="279216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Line 57"/>
          <p:cNvSpPr/>
          <p:nvPr/>
        </p:nvSpPr>
        <p:spPr>
          <a:xfrm flipV="1">
            <a:off x="2655720" y="1445400"/>
            <a:ext cx="0" cy="279180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Line 58"/>
          <p:cNvSpPr/>
          <p:nvPr/>
        </p:nvSpPr>
        <p:spPr>
          <a:xfrm flipV="1">
            <a:off x="2744640" y="1448640"/>
            <a:ext cx="0" cy="279216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Line 59"/>
          <p:cNvSpPr/>
          <p:nvPr/>
        </p:nvSpPr>
        <p:spPr>
          <a:xfrm flipV="1">
            <a:off x="2849400" y="1445400"/>
            <a:ext cx="0" cy="279180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Line 60"/>
          <p:cNvSpPr/>
          <p:nvPr/>
        </p:nvSpPr>
        <p:spPr>
          <a:xfrm flipV="1">
            <a:off x="2946240" y="1448640"/>
            <a:ext cx="0" cy="279216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Line 61"/>
          <p:cNvSpPr/>
          <p:nvPr/>
        </p:nvSpPr>
        <p:spPr>
          <a:xfrm flipV="1">
            <a:off x="3047760" y="1441800"/>
            <a:ext cx="0" cy="279180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Line 62"/>
          <p:cNvSpPr/>
          <p:nvPr/>
        </p:nvSpPr>
        <p:spPr>
          <a:xfrm flipV="1">
            <a:off x="3136680" y="1445400"/>
            <a:ext cx="0" cy="279180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Line 63"/>
          <p:cNvSpPr/>
          <p:nvPr/>
        </p:nvSpPr>
        <p:spPr>
          <a:xfrm flipV="1">
            <a:off x="3224160" y="1448640"/>
            <a:ext cx="0" cy="279216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Line 64"/>
          <p:cNvSpPr/>
          <p:nvPr/>
        </p:nvSpPr>
        <p:spPr>
          <a:xfrm flipV="1">
            <a:off x="3321000" y="1452240"/>
            <a:ext cx="0" cy="279216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Line 65"/>
          <p:cNvSpPr/>
          <p:nvPr/>
        </p:nvSpPr>
        <p:spPr>
          <a:xfrm flipV="1">
            <a:off x="3422520" y="1445400"/>
            <a:ext cx="0" cy="279180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Line 66"/>
          <p:cNvSpPr/>
          <p:nvPr/>
        </p:nvSpPr>
        <p:spPr>
          <a:xfrm flipV="1">
            <a:off x="3511440" y="1448640"/>
            <a:ext cx="0" cy="279216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Line 67"/>
          <p:cNvSpPr/>
          <p:nvPr/>
        </p:nvSpPr>
        <p:spPr>
          <a:xfrm flipV="1">
            <a:off x="3601800" y="1441800"/>
            <a:ext cx="0" cy="279180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Line 68"/>
          <p:cNvSpPr/>
          <p:nvPr/>
        </p:nvSpPr>
        <p:spPr>
          <a:xfrm flipV="1">
            <a:off x="3698640" y="1445400"/>
            <a:ext cx="0" cy="279180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Line 69"/>
          <p:cNvSpPr/>
          <p:nvPr/>
        </p:nvSpPr>
        <p:spPr>
          <a:xfrm flipV="1">
            <a:off x="3800160" y="1438200"/>
            <a:ext cx="0" cy="279180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Line 70"/>
          <p:cNvSpPr/>
          <p:nvPr/>
        </p:nvSpPr>
        <p:spPr>
          <a:xfrm flipV="1">
            <a:off x="3889080" y="1441800"/>
            <a:ext cx="0" cy="279180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Line 71"/>
          <p:cNvSpPr/>
          <p:nvPr/>
        </p:nvSpPr>
        <p:spPr>
          <a:xfrm flipV="1">
            <a:off x="3976560" y="1445400"/>
            <a:ext cx="0" cy="279180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Line 72"/>
          <p:cNvSpPr/>
          <p:nvPr/>
        </p:nvSpPr>
        <p:spPr>
          <a:xfrm flipV="1">
            <a:off x="4073400" y="1448640"/>
            <a:ext cx="0" cy="279216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Line 73"/>
          <p:cNvSpPr/>
          <p:nvPr/>
        </p:nvSpPr>
        <p:spPr>
          <a:xfrm flipV="1">
            <a:off x="4174920" y="1441800"/>
            <a:ext cx="0" cy="279180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Line 74"/>
          <p:cNvSpPr/>
          <p:nvPr/>
        </p:nvSpPr>
        <p:spPr>
          <a:xfrm flipV="1">
            <a:off x="4263840" y="1445400"/>
            <a:ext cx="0" cy="279180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Line 75"/>
          <p:cNvSpPr/>
          <p:nvPr/>
        </p:nvSpPr>
        <p:spPr>
          <a:xfrm flipV="1">
            <a:off x="4359240" y="1441800"/>
            <a:ext cx="0" cy="279180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Line 76"/>
          <p:cNvSpPr/>
          <p:nvPr/>
        </p:nvSpPr>
        <p:spPr>
          <a:xfrm flipV="1">
            <a:off x="4448160" y="1445400"/>
            <a:ext cx="0" cy="279180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Line 77"/>
          <p:cNvSpPr/>
          <p:nvPr/>
        </p:nvSpPr>
        <p:spPr>
          <a:xfrm flipV="1">
            <a:off x="4535280" y="1448640"/>
            <a:ext cx="0" cy="279216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Line 78"/>
          <p:cNvSpPr/>
          <p:nvPr/>
        </p:nvSpPr>
        <p:spPr>
          <a:xfrm flipV="1">
            <a:off x="4632120" y="1452240"/>
            <a:ext cx="0" cy="279216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Line 79"/>
          <p:cNvSpPr/>
          <p:nvPr/>
        </p:nvSpPr>
        <p:spPr>
          <a:xfrm flipV="1">
            <a:off x="4733640" y="1445400"/>
            <a:ext cx="0" cy="279180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Line 80"/>
          <p:cNvSpPr/>
          <p:nvPr/>
        </p:nvSpPr>
        <p:spPr>
          <a:xfrm flipV="1">
            <a:off x="4822560" y="1448640"/>
            <a:ext cx="0" cy="279216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Line 81"/>
          <p:cNvSpPr/>
          <p:nvPr/>
        </p:nvSpPr>
        <p:spPr>
          <a:xfrm flipV="1">
            <a:off x="4929120" y="1445400"/>
            <a:ext cx="0" cy="279180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82"/>
          <p:cNvSpPr/>
          <p:nvPr/>
        </p:nvSpPr>
        <p:spPr>
          <a:xfrm flipH="1" flipV="1">
            <a:off x="1217880" y="1428120"/>
            <a:ext cx="3809160" cy="2818800"/>
          </a:xfrm>
          <a:custGeom>
            <a:avLst/>
            <a:gdLst/>
            <a:ahLst/>
            <a:rect l="l" t="t" r="r" b="b"/>
            <a:pathLst>
              <a:path w="2333" h="2275">
                <a:moveTo>
                  <a:pt x="0" y="2275"/>
                </a:moveTo>
                <a:lnTo>
                  <a:pt x="52" y="2211"/>
                </a:lnTo>
                <a:lnTo>
                  <a:pt x="116" y="2153"/>
                </a:lnTo>
                <a:lnTo>
                  <a:pt x="122" y="2089"/>
                </a:lnTo>
                <a:lnTo>
                  <a:pt x="180" y="2042"/>
                </a:lnTo>
                <a:lnTo>
                  <a:pt x="425" y="1803"/>
                </a:lnTo>
                <a:lnTo>
                  <a:pt x="588" y="1803"/>
                </a:lnTo>
                <a:lnTo>
                  <a:pt x="774" y="1629"/>
                </a:lnTo>
                <a:lnTo>
                  <a:pt x="774" y="1571"/>
                </a:lnTo>
                <a:lnTo>
                  <a:pt x="1076" y="1274"/>
                </a:lnTo>
                <a:lnTo>
                  <a:pt x="1076" y="1210"/>
                </a:lnTo>
                <a:lnTo>
                  <a:pt x="1489" y="809"/>
                </a:lnTo>
                <a:lnTo>
                  <a:pt x="1792" y="809"/>
                </a:lnTo>
                <a:lnTo>
                  <a:pt x="1966" y="640"/>
                </a:lnTo>
                <a:lnTo>
                  <a:pt x="1966" y="570"/>
                </a:lnTo>
                <a:lnTo>
                  <a:pt x="2077" y="454"/>
                </a:lnTo>
                <a:lnTo>
                  <a:pt x="2077" y="355"/>
                </a:lnTo>
                <a:lnTo>
                  <a:pt x="2263" y="180"/>
                </a:lnTo>
                <a:lnTo>
                  <a:pt x="2263" y="75"/>
                </a:lnTo>
                <a:lnTo>
                  <a:pt x="2333" y="0"/>
                </a:lnTo>
              </a:path>
            </a:pathLst>
          </a:custGeom>
          <a:noFill/>
          <a:ln w="38160">
            <a:solidFill>
              <a:srgbClr val="0000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83"/>
          <p:cNvSpPr/>
          <p:nvPr/>
        </p:nvSpPr>
        <p:spPr>
          <a:xfrm>
            <a:off x="1127880" y="4248000"/>
            <a:ext cx="4000320" cy="4363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ＭＳ Ｐゴシック"/>
              </a:rPr>
              <a:t>y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Arial Unicode MS"/>
                <a:ea typeface="ＭＳ Ｐゴシック"/>
              </a:rPr>
              <a:t>0</a:t>
            </a: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ＭＳ Ｐゴシック"/>
              </a:rPr>
              <a:t> ………………………………  y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Arial Unicode MS"/>
                <a:ea typeface="ＭＳ Ｐゴシック"/>
              </a:rPr>
              <a:t>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0" name="CustomShape 84"/>
          <p:cNvSpPr/>
          <p:nvPr/>
        </p:nvSpPr>
        <p:spPr>
          <a:xfrm flipH="1" flipV="1" rot="5400000">
            <a:off x="-598320" y="2618640"/>
            <a:ext cx="2971080" cy="4370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ＭＳ Ｐゴシック"/>
              </a:rPr>
              <a:t>x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Arial Unicode MS"/>
                <a:ea typeface="ＭＳ Ｐゴシック"/>
              </a:rPr>
              <a:t>0</a:t>
            </a: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ＭＳ Ｐゴシック"/>
              </a:rPr>
              <a:t> ……………………  x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Arial Unicode MS"/>
                <a:ea typeface="ＭＳ Ｐゴシック"/>
              </a:rPr>
              <a:t>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1" name="CustomShape 85"/>
          <p:cNvSpPr/>
          <p:nvPr/>
        </p:nvSpPr>
        <p:spPr>
          <a:xfrm>
            <a:off x="5410080" y="1504800"/>
            <a:ext cx="3351960" cy="28346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66"/>
                </a:solidFill>
                <a:latin typeface="Calibri"/>
                <a:ea typeface="ＭＳ Ｐゴシック"/>
              </a:rPr>
              <a:t>Every non-decreasing path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66"/>
                </a:solidFill>
                <a:latin typeface="Calibri"/>
                <a:ea typeface="ＭＳ Ｐゴシック"/>
              </a:rPr>
              <a:t>from (0,0) to (M, N)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66"/>
                </a:solidFill>
                <a:latin typeface="Calibri"/>
                <a:ea typeface="ＭＳ Ｐゴシック"/>
              </a:rPr>
              <a:t>corresponds to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66"/>
                </a:solidFill>
                <a:latin typeface="Calibri"/>
                <a:ea typeface="ＭＳ Ｐゴシック"/>
              </a:rPr>
              <a:t>an alignment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66"/>
                </a:solidFill>
                <a:latin typeface="Calibri"/>
                <a:ea typeface="ＭＳ Ｐゴシック"/>
              </a:rPr>
              <a:t>of the two sequences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322" name="CustomShape 86"/>
          <p:cNvSpPr/>
          <p:nvPr/>
        </p:nvSpPr>
        <p:spPr>
          <a:xfrm>
            <a:off x="5257800" y="4095720"/>
            <a:ext cx="3805200" cy="91260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a4001d"/>
                </a:solidFill>
                <a:latin typeface="Arial Unicode MS"/>
                <a:ea typeface="ＭＳ Ｐゴシック"/>
              </a:rPr>
              <a:t>An optimal alignment is composed of optimal subalignments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5" dur="indefinite" restart="never" nodeType="tmRoot">
          <p:childTnLst>
            <p:seq>
              <p:cTn id="126" dur="indefinite" nodeType="mainSeq">
                <p:childTnLst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1371600" y="380880"/>
            <a:ext cx="746676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Result of Backtrace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24" name="CustomShape 2"/>
          <p:cNvSpPr/>
          <p:nvPr/>
        </p:nvSpPr>
        <p:spPr>
          <a:xfrm>
            <a:off x="304920" y="1352520"/>
            <a:ext cx="8533800" cy="333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Two strings and their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alignment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: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325" name="Picture 6" descr=""/>
          <p:cNvPicPr/>
          <p:nvPr/>
        </p:nvPicPr>
        <p:blipFill>
          <a:blip r:embed="rId1"/>
          <a:stretch/>
        </p:blipFill>
        <p:spPr>
          <a:xfrm>
            <a:off x="1981080" y="2229120"/>
            <a:ext cx="4838040" cy="201816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1371600" y="380880"/>
            <a:ext cx="746676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Edit Distance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304920" y="1352520"/>
            <a:ext cx="8533800" cy="333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The minimum edit distance between two strings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Is the minimum number of editing operations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Insertion (I)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Deletion (D)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Substitution (S)</a:t>
            </a: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Needed to transform one into the other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1371600" y="380880"/>
            <a:ext cx="746676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Performance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27" name="CustomShape 2"/>
          <p:cNvSpPr/>
          <p:nvPr/>
        </p:nvSpPr>
        <p:spPr>
          <a:xfrm>
            <a:off x="304920" y="1352520"/>
            <a:ext cx="8533800" cy="333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Time:</a:t>
            </a:r>
            <a:endParaRPr b="0" lang="en-US" sz="3200" spc="-1" strike="noStrike">
              <a:latin typeface="Arial"/>
            </a:endParaRPr>
          </a:p>
          <a:p>
            <a:pPr marL="685800" indent="-22788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O(nm)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Space:</a:t>
            </a:r>
            <a:endParaRPr b="0" lang="en-US" sz="3200" spc="-1" strike="noStrike">
              <a:latin typeface="Arial"/>
            </a:endParaRPr>
          </a:p>
          <a:p>
            <a:pPr marL="685800" indent="-22788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O(nm)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Backtrace</a:t>
            </a:r>
            <a:endParaRPr b="0" lang="en-US" sz="3200" spc="-1" strike="noStrike">
              <a:latin typeface="Arial"/>
            </a:endParaRPr>
          </a:p>
          <a:p>
            <a:pPr marL="685800" indent="-22788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O(n+m)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9" dur="indefinite" restart="never" nodeType="tmRoot">
          <p:childTnLst>
            <p:seq>
              <p:cTn id="140" dur="indefinite" nodeType="mainSeq"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3886200" y="510840"/>
            <a:ext cx="4799880" cy="129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Minimum Edit Distance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4343400" y="2286000"/>
            <a:ext cx="4266360" cy="171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901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01"/>
              </a:spcBef>
              <a:spcAft>
                <a:spcPts val="601"/>
              </a:spcAft>
            </a:pP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Backtrace for Computing Alignments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01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3886200" y="510840"/>
            <a:ext cx="4799880" cy="129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Minimum Edit Distance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4343400" y="2286000"/>
            <a:ext cx="4266360" cy="171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901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01"/>
              </a:spcBef>
              <a:spcAft>
                <a:spcPts val="601"/>
              </a:spcAft>
            </a:pP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Weighted Minimum Edit Distance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01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1371600" y="380880"/>
            <a:ext cx="746676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Weighted Edit Distance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304920" y="1352520"/>
            <a:ext cx="8533800" cy="333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Why would we add weights to the computation?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Spell Correction: some letters are more likely to be mistyped than others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Biology: certain kinds of deletions or insertions are more likely than others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457200" y="292320"/>
            <a:ext cx="838116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Confusion matrix for spelling errors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335" name="Picture 5" descr=""/>
          <p:cNvPicPr/>
          <p:nvPr/>
        </p:nvPicPr>
        <p:blipFill>
          <a:blip r:embed="rId1"/>
          <a:stretch/>
        </p:blipFill>
        <p:spPr>
          <a:xfrm>
            <a:off x="1343520" y="971640"/>
            <a:ext cx="6668640" cy="403776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1371600" y="380880"/>
            <a:ext cx="746676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37" name="Picture 6" descr=""/>
          <p:cNvPicPr/>
          <p:nvPr/>
        </p:nvPicPr>
        <p:blipFill>
          <a:blip r:embed="rId1"/>
          <a:stretch/>
        </p:blipFill>
        <p:spPr>
          <a:xfrm>
            <a:off x="622440" y="1613880"/>
            <a:ext cx="7759080" cy="301464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1371600" y="380880"/>
            <a:ext cx="746676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Weighted Min Edit Distance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39" name="CustomShape 2"/>
          <p:cNvSpPr/>
          <p:nvPr/>
        </p:nvSpPr>
        <p:spPr>
          <a:xfrm>
            <a:off x="152280" y="1276200"/>
            <a:ext cx="8762400" cy="39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Initialization:</a:t>
            </a: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D(0,0) = 0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D(i,0) = D(i-1,0) + del[x(i)];    1 &lt; i ≤ N</a:t>
            </a:r>
            <a:endParaRPr b="0" lang="en-US" sz="20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D(0,j) = D(0,j-1) + ins[y(j)];    1 &lt; j ≤ M</a:t>
            </a:r>
            <a:endParaRPr b="0" lang="en-US" sz="2000" spc="-1" strike="noStrike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Recurrence Relation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:</a:t>
            </a: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r>
              <a:rPr b="0" i="1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      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D(i-1,j)   + del[x(i)]</a:t>
            </a:r>
            <a:endParaRPr b="0" lang="en-US" sz="20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D(i,j)= min  D(i,j-1)   + ins[y(j)]</a:t>
            </a:r>
            <a:endParaRPr b="0" lang="en-US" sz="2000" spc="-1" strike="noStrike">
              <a:latin typeface="Arial"/>
            </a:endParaRPr>
          </a:p>
          <a:p>
            <a:pPr marL="685800" indent="-227880" algn="just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      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D(i-1,j-1) + sub[x(i),y(j)]</a:t>
            </a:r>
            <a:endParaRPr b="0" lang="en-US" sz="2000" spc="-1" strike="noStrike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Termination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:</a:t>
            </a:r>
            <a:endParaRPr b="0" lang="en-US" sz="2400" spc="-1" strike="noStrike">
              <a:latin typeface="Arial"/>
            </a:endParaRPr>
          </a:p>
          <a:p>
            <a:pPr marL="685800" indent="-227880" algn="just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D(N,M) is distance </a:t>
            </a:r>
            <a:endParaRPr b="0" lang="en-US" sz="2000" spc="-1" strike="noStrike">
              <a:latin typeface="Arial"/>
            </a:endParaRPr>
          </a:p>
          <a:p>
            <a:pPr marL="685800" indent="-227880" algn="just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340" name="CustomShape 3"/>
          <p:cNvSpPr/>
          <p:nvPr/>
        </p:nvSpPr>
        <p:spPr>
          <a:xfrm>
            <a:off x="2438280" y="3333600"/>
            <a:ext cx="227880" cy="9900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560">
            <a:solidFill>
              <a:srgbClr val="000066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1" dur="indefinite" restart="never" nodeType="tmRoot">
          <p:childTnLst>
            <p:seq>
              <p:cTn id="162" dur="indefinite" nodeType="mainSeq">
                <p:childTnLst>
                  <p:par>
                    <p:cTn id="163" fill="hold">
                      <p:stCondLst>
                        <p:cond delay="0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1371600" y="380880"/>
            <a:ext cx="746676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Where did the name, dynamic programming, come from?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42" name="CustomShape 2"/>
          <p:cNvSpPr/>
          <p:nvPr/>
        </p:nvSpPr>
        <p:spPr>
          <a:xfrm>
            <a:off x="0" y="1276200"/>
            <a:ext cx="8914680" cy="354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36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…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The 1950s were not good years for mathematical research. [the] Secretary of Defense …had a pathological fear and hatred of the word, research…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 decided therefore to use the word, “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programming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”.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 wanted to get across the idea that this was dynamic, this was multistage… I thought, let’s … take a word that has an absolutely precise meaning, namely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dynamic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… it’s impossible to use the word,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dynamic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, in a pejorative sense. Try thinking of some combination that will possibly give it a pejorative meaning. It’s impossible.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Thus, I thought dynamic programming was a good name. It was something not even a Congressman could object to.”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81"/>
              </a:spcBef>
            </a:pPr>
            <a:endParaRPr b="0" lang="en-US" sz="16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	</a:t>
            </a:r>
            <a:r>
              <a:rPr b="1" lang="en-US" sz="16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	</a:t>
            </a:r>
            <a:r>
              <a:rPr b="0" lang="en-US" sz="16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Richard Bellman, “Eye of the Hurricane: an autobiography” 1984.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3886200" y="510840"/>
            <a:ext cx="4799880" cy="129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Minimum Edit Distance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4343400" y="2286000"/>
            <a:ext cx="4266360" cy="171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901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01"/>
              </a:spcBef>
              <a:spcAft>
                <a:spcPts val="601"/>
              </a:spcAft>
            </a:pP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Weighted Minimum Edit Distance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01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1"/>
          <p:cNvSpPr/>
          <p:nvPr/>
        </p:nvSpPr>
        <p:spPr>
          <a:xfrm>
            <a:off x="3886200" y="510840"/>
            <a:ext cx="4799880" cy="129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Minimum Edit Distance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46" name="CustomShape 2"/>
          <p:cNvSpPr/>
          <p:nvPr/>
        </p:nvSpPr>
        <p:spPr>
          <a:xfrm>
            <a:off x="4191120" y="2286000"/>
            <a:ext cx="4419000" cy="171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901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01"/>
              </a:spcBef>
              <a:spcAft>
                <a:spcPts val="601"/>
              </a:spcAft>
            </a:pP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Minimum Edit Distance in Computational Biology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01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1371600" y="380880"/>
            <a:ext cx="746676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Minimum Edit Distance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304920" y="1352520"/>
            <a:ext cx="8533800" cy="333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Two strings and their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alignment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: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72" name="Picture 6" descr=""/>
          <p:cNvPicPr/>
          <p:nvPr/>
        </p:nvPicPr>
        <p:blipFill>
          <a:blip r:embed="rId1"/>
          <a:stretch/>
        </p:blipFill>
        <p:spPr>
          <a:xfrm>
            <a:off x="1523880" y="2038320"/>
            <a:ext cx="5295240" cy="220896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1371600" y="380880"/>
            <a:ext cx="746676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Sequence Alignment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48" name="CustomShape 2"/>
          <p:cNvSpPr/>
          <p:nvPr/>
        </p:nvSpPr>
        <p:spPr>
          <a:xfrm>
            <a:off x="1026000" y="2731320"/>
            <a:ext cx="6947280" cy="821520"/>
          </a:xfrm>
          <a:prstGeom prst="rect">
            <a:avLst/>
          </a:prstGeom>
          <a:noFill/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-</a:t>
            </a:r>
            <a:r>
              <a:rPr b="1" lang="en-US" sz="24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AG</a:t>
            </a:r>
            <a:r>
              <a:rPr b="0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G</a:t>
            </a:r>
            <a:r>
              <a:rPr b="1" lang="en-US" sz="24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CTATCAC</a:t>
            </a:r>
            <a:r>
              <a:rPr b="0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CT</a:t>
            </a:r>
            <a:r>
              <a:rPr b="1" lang="en-US" sz="24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GACC</a:t>
            </a:r>
            <a:r>
              <a:rPr b="0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T</a:t>
            </a:r>
            <a:r>
              <a:rPr b="1" lang="en-US" sz="24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C</a:t>
            </a:r>
            <a:r>
              <a:rPr b="0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CA</a:t>
            </a:r>
            <a:r>
              <a:rPr b="1" lang="en-US" sz="24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GG</a:t>
            </a:r>
            <a:r>
              <a:rPr b="0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C</a:t>
            </a:r>
            <a:r>
              <a:rPr b="1" lang="en-US" sz="24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CGA</a:t>
            </a:r>
            <a:r>
              <a:rPr b="0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--</a:t>
            </a:r>
            <a:r>
              <a:rPr b="1" lang="en-US" sz="24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TGCCC</a:t>
            </a:r>
            <a:r>
              <a:rPr b="0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---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T</a:t>
            </a:r>
            <a:r>
              <a:rPr b="1" lang="en-US" sz="24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AG</a:t>
            </a:r>
            <a:r>
              <a:rPr b="0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-</a:t>
            </a:r>
            <a:r>
              <a:rPr b="1" lang="en-US" sz="24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CTATCAC</a:t>
            </a:r>
            <a:r>
              <a:rPr b="0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--</a:t>
            </a:r>
            <a:r>
              <a:rPr b="1" lang="en-US" sz="24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GACC</a:t>
            </a:r>
            <a:r>
              <a:rPr b="0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G</a:t>
            </a:r>
            <a:r>
              <a:rPr b="1" lang="en-US" sz="24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C</a:t>
            </a:r>
            <a:r>
              <a:rPr b="0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--</a:t>
            </a:r>
            <a:r>
              <a:rPr b="1" lang="en-US" sz="24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GG</a:t>
            </a:r>
            <a:r>
              <a:rPr b="0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T</a:t>
            </a:r>
            <a:r>
              <a:rPr b="1" lang="en-US" sz="24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CGA</a:t>
            </a:r>
            <a:r>
              <a:rPr b="0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TT</a:t>
            </a:r>
            <a:r>
              <a:rPr b="1" lang="en-US" sz="24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TGCCC</a:t>
            </a:r>
            <a:r>
              <a:rPr b="0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GAC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49" name="CustomShape 3"/>
          <p:cNvSpPr/>
          <p:nvPr/>
        </p:nvSpPr>
        <p:spPr>
          <a:xfrm>
            <a:off x="1630800" y="1474200"/>
            <a:ext cx="6032880" cy="821520"/>
          </a:xfrm>
          <a:prstGeom prst="rect">
            <a:avLst/>
          </a:prstGeom>
          <a:noFill/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AGGCTATCACCTGACCTCCAGGCCGATGCCC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TAGCTATCACGACCGCGGTCGATTTGCCCGAC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7" dur="indefinite" restart="never" nodeType="tmRoot">
          <p:childTnLst>
            <p:seq>
              <p:cTn id="168" dur="indefinite" nodeType="mainSeq">
                <p:childTnLst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CustomShape 1"/>
          <p:cNvSpPr/>
          <p:nvPr/>
        </p:nvSpPr>
        <p:spPr>
          <a:xfrm>
            <a:off x="1371600" y="380880"/>
            <a:ext cx="746676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Why sequence alignment?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51" name="CustomShape 2"/>
          <p:cNvSpPr/>
          <p:nvPr/>
        </p:nvSpPr>
        <p:spPr>
          <a:xfrm>
            <a:off x="304920" y="1352520"/>
            <a:ext cx="8533800" cy="333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Comparing genes or regions from different species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to find important regions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determine function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uncover evolutionary forces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Assembling fragments to sequence DNA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Compare individuals to looking for mutations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1371600" y="380880"/>
            <a:ext cx="746676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Alignments in two fields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53" name="CustomShape 2"/>
          <p:cNvSpPr/>
          <p:nvPr/>
        </p:nvSpPr>
        <p:spPr>
          <a:xfrm>
            <a:off x="304920" y="1352520"/>
            <a:ext cx="8533800" cy="333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 Natural Language Processing</a:t>
            </a:r>
            <a:endParaRPr b="0" lang="en-US" sz="32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We generally talk about </a:t>
            </a:r>
            <a:r>
              <a:rPr b="0" lang="en-US" sz="3200" spc="-1" strike="noStrike">
                <a:solidFill>
                  <a:srgbClr val="b63027"/>
                </a:solidFill>
                <a:latin typeface="Calibri"/>
                <a:ea typeface="ＭＳ Ｐゴシック"/>
              </a:rPr>
              <a:t>distance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(minimized)</a:t>
            </a:r>
            <a:endParaRPr b="0" lang="en-US" sz="3200" spc="-1" strike="noStrike">
              <a:latin typeface="Arial"/>
            </a:endParaRPr>
          </a:p>
          <a:p>
            <a:pPr lvl="2" marL="1028880" indent="-227880">
              <a:lnSpc>
                <a:spcPct val="100000"/>
              </a:lnSpc>
              <a:spcBef>
                <a:spcPts val="561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And </a:t>
            </a:r>
            <a:r>
              <a:rPr b="0" lang="en-US" sz="2800" spc="-1" strike="noStrike">
                <a:solidFill>
                  <a:srgbClr val="b63027"/>
                </a:solidFill>
                <a:latin typeface="Calibri"/>
                <a:ea typeface="ＭＳ Ｐゴシック"/>
              </a:rPr>
              <a:t>weights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 Computational Biology</a:t>
            </a:r>
            <a:endParaRPr b="0" lang="en-US" sz="32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We generally talk about </a:t>
            </a:r>
            <a:r>
              <a:rPr b="0" lang="en-US" sz="3200" spc="-1" strike="noStrike">
                <a:solidFill>
                  <a:srgbClr val="b63027"/>
                </a:solidFill>
                <a:latin typeface="Calibri"/>
                <a:ea typeface="ＭＳ Ｐゴシック"/>
              </a:rPr>
              <a:t>similarity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(maximized)</a:t>
            </a:r>
            <a:endParaRPr b="0" lang="en-US" sz="3200" spc="-1" strike="noStrike">
              <a:latin typeface="Arial"/>
            </a:endParaRPr>
          </a:p>
          <a:p>
            <a:pPr lvl="2" marL="1028880" indent="-227880">
              <a:lnSpc>
                <a:spcPct val="100000"/>
              </a:lnSpc>
              <a:spcBef>
                <a:spcPts val="561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And </a:t>
            </a:r>
            <a:r>
              <a:rPr b="0" lang="en-US" sz="2800" spc="-1" strike="noStrike">
                <a:solidFill>
                  <a:srgbClr val="b63027"/>
                </a:solidFill>
                <a:latin typeface="Calibri"/>
                <a:ea typeface="ＭＳ Ｐゴシック"/>
              </a:rPr>
              <a:t>scores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CustomShape 1"/>
          <p:cNvSpPr/>
          <p:nvPr/>
        </p:nvSpPr>
        <p:spPr>
          <a:xfrm>
            <a:off x="1371600" y="380880"/>
            <a:ext cx="746676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The Needleman-Wunsch Algorithm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55" name="CustomShape 2"/>
          <p:cNvSpPr/>
          <p:nvPr/>
        </p:nvSpPr>
        <p:spPr>
          <a:xfrm>
            <a:off x="152280" y="1428840"/>
            <a:ext cx="8762400" cy="39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Initialization:</a:t>
            </a: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D(i,0) = -i * d</a:t>
            </a:r>
            <a:endParaRPr b="0" lang="en-US" sz="20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D(0,j) = -j * d</a:t>
            </a:r>
            <a:endParaRPr b="0" lang="en-US" sz="2000" spc="-1" strike="noStrike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Recurrence Relation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:</a:t>
            </a: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r>
              <a:rPr b="0" i="1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      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D(i-1,j)   - d</a:t>
            </a:r>
            <a:endParaRPr b="0" lang="en-US" sz="20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D(i,j)= min  D(i,j-1)   - d</a:t>
            </a:r>
            <a:endParaRPr b="0" lang="en-US" sz="2000" spc="-1" strike="noStrike">
              <a:latin typeface="Arial"/>
            </a:endParaRPr>
          </a:p>
          <a:p>
            <a:pPr marL="685800" indent="-227880" algn="just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      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D(i-1,j-1) + s[x(i),y(j)]</a:t>
            </a:r>
            <a:endParaRPr b="0" lang="en-US" sz="2000" spc="-1" strike="noStrike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Termination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:</a:t>
            </a:r>
            <a:endParaRPr b="0" lang="en-US" sz="2400" spc="-1" strike="noStrike">
              <a:latin typeface="Arial"/>
            </a:endParaRPr>
          </a:p>
          <a:p>
            <a:pPr marL="685800" indent="-227880" algn="just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D(N,M) is distance </a:t>
            </a:r>
            <a:endParaRPr b="0" lang="en-US" sz="2000" spc="-1" strike="noStrike">
              <a:latin typeface="Arial"/>
            </a:endParaRPr>
          </a:p>
          <a:p>
            <a:pPr marL="685800" indent="-227880" algn="just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356" name="CustomShape 3"/>
          <p:cNvSpPr/>
          <p:nvPr/>
        </p:nvSpPr>
        <p:spPr>
          <a:xfrm>
            <a:off x="2438280" y="3105000"/>
            <a:ext cx="227880" cy="9900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560">
            <a:solidFill>
              <a:srgbClr val="000066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3" dur="indefinite" restart="never" nodeType="tmRoot">
          <p:childTnLst>
            <p:seq>
              <p:cTn id="174" dur="indefinite" nodeType="mainSeq">
                <p:childTnLst>
                  <p:par>
                    <p:cTn id="175" fill="hold">
                      <p:stCondLst>
                        <p:cond delay="0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1371600" y="0"/>
            <a:ext cx="777168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The Needleman-Wunsch Matrix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58" name="CustomShape 2"/>
          <p:cNvSpPr/>
          <p:nvPr/>
        </p:nvSpPr>
        <p:spPr>
          <a:xfrm>
            <a:off x="3048120" y="4705200"/>
            <a:ext cx="3504600" cy="342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Slide adapted from Serafim Batzoglou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9" name="CustomShape 3"/>
          <p:cNvSpPr/>
          <p:nvPr/>
        </p:nvSpPr>
        <p:spPr>
          <a:xfrm>
            <a:off x="1228680" y="1445400"/>
            <a:ext cx="3809160" cy="2799720"/>
          </a:xfrm>
          <a:prstGeom prst="rect">
            <a:avLst/>
          </a:prstGeom>
          <a:noFill/>
          <a:ln w="19080">
            <a:solidFill>
              <a:srgbClr val="008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Line 4"/>
          <p:cNvSpPr/>
          <p:nvPr/>
        </p:nvSpPr>
        <p:spPr>
          <a:xfrm>
            <a:off x="1228680" y="415872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Line 5"/>
          <p:cNvSpPr/>
          <p:nvPr/>
        </p:nvSpPr>
        <p:spPr>
          <a:xfrm>
            <a:off x="1233360" y="408492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Line 6"/>
          <p:cNvSpPr/>
          <p:nvPr/>
        </p:nvSpPr>
        <p:spPr>
          <a:xfrm>
            <a:off x="1233360" y="401688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Line 7"/>
          <p:cNvSpPr/>
          <p:nvPr/>
        </p:nvSpPr>
        <p:spPr>
          <a:xfrm>
            <a:off x="1228680" y="394920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Line 8"/>
          <p:cNvSpPr/>
          <p:nvPr/>
        </p:nvSpPr>
        <p:spPr>
          <a:xfrm>
            <a:off x="1233360" y="388476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Line 9"/>
          <p:cNvSpPr/>
          <p:nvPr/>
        </p:nvSpPr>
        <p:spPr>
          <a:xfrm>
            <a:off x="1228680" y="381096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Line 10"/>
          <p:cNvSpPr/>
          <p:nvPr/>
        </p:nvSpPr>
        <p:spPr>
          <a:xfrm>
            <a:off x="1218960" y="3743280"/>
            <a:ext cx="381024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Line 11"/>
          <p:cNvSpPr/>
          <p:nvPr/>
        </p:nvSpPr>
        <p:spPr>
          <a:xfrm>
            <a:off x="1233360" y="367524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Line 12"/>
          <p:cNvSpPr/>
          <p:nvPr/>
        </p:nvSpPr>
        <p:spPr>
          <a:xfrm>
            <a:off x="1233360" y="360144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Line 13"/>
          <p:cNvSpPr/>
          <p:nvPr/>
        </p:nvSpPr>
        <p:spPr>
          <a:xfrm>
            <a:off x="1228680" y="352764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Line 14"/>
          <p:cNvSpPr/>
          <p:nvPr/>
        </p:nvSpPr>
        <p:spPr>
          <a:xfrm>
            <a:off x="1228680" y="345960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Line 15"/>
          <p:cNvSpPr/>
          <p:nvPr/>
        </p:nvSpPr>
        <p:spPr>
          <a:xfrm>
            <a:off x="1233360" y="339192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Line 16"/>
          <p:cNvSpPr/>
          <p:nvPr/>
        </p:nvSpPr>
        <p:spPr>
          <a:xfrm>
            <a:off x="1220760" y="332748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Line 17"/>
          <p:cNvSpPr/>
          <p:nvPr/>
        </p:nvSpPr>
        <p:spPr>
          <a:xfrm>
            <a:off x="1233360" y="325368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Line 18"/>
          <p:cNvSpPr/>
          <p:nvPr/>
        </p:nvSpPr>
        <p:spPr>
          <a:xfrm>
            <a:off x="1223640" y="3186000"/>
            <a:ext cx="381024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Line 19"/>
          <p:cNvSpPr/>
          <p:nvPr/>
        </p:nvSpPr>
        <p:spPr>
          <a:xfrm>
            <a:off x="1238040" y="311796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Line 20"/>
          <p:cNvSpPr/>
          <p:nvPr/>
        </p:nvSpPr>
        <p:spPr>
          <a:xfrm>
            <a:off x="1233360" y="304056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Line 21"/>
          <p:cNvSpPr/>
          <p:nvPr/>
        </p:nvSpPr>
        <p:spPr>
          <a:xfrm>
            <a:off x="1238040" y="296676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Line 22"/>
          <p:cNvSpPr/>
          <p:nvPr/>
        </p:nvSpPr>
        <p:spPr>
          <a:xfrm>
            <a:off x="1238040" y="289908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Line 23"/>
          <p:cNvSpPr/>
          <p:nvPr/>
        </p:nvSpPr>
        <p:spPr>
          <a:xfrm>
            <a:off x="1233360" y="283104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Line 24"/>
          <p:cNvSpPr/>
          <p:nvPr/>
        </p:nvSpPr>
        <p:spPr>
          <a:xfrm>
            <a:off x="1238040" y="276696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Line 25"/>
          <p:cNvSpPr/>
          <p:nvPr/>
        </p:nvSpPr>
        <p:spPr>
          <a:xfrm>
            <a:off x="1233360" y="269316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Line 26"/>
          <p:cNvSpPr/>
          <p:nvPr/>
        </p:nvSpPr>
        <p:spPr>
          <a:xfrm>
            <a:off x="1223640" y="2625120"/>
            <a:ext cx="381024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Line 27"/>
          <p:cNvSpPr/>
          <p:nvPr/>
        </p:nvSpPr>
        <p:spPr>
          <a:xfrm>
            <a:off x="1228680" y="255744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Line 28"/>
          <p:cNvSpPr/>
          <p:nvPr/>
        </p:nvSpPr>
        <p:spPr>
          <a:xfrm>
            <a:off x="1220760" y="249048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Line 29"/>
          <p:cNvSpPr/>
          <p:nvPr/>
        </p:nvSpPr>
        <p:spPr>
          <a:xfrm>
            <a:off x="1233360" y="240948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Line 30"/>
          <p:cNvSpPr/>
          <p:nvPr/>
        </p:nvSpPr>
        <p:spPr>
          <a:xfrm>
            <a:off x="1233360" y="234180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Line 31"/>
          <p:cNvSpPr/>
          <p:nvPr/>
        </p:nvSpPr>
        <p:spPr>
          <a:xfrm>
            <a:off x="1238040" y="227376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Line 32"/>
          <p:cNvSpPr/>
          <p:nvPr/>
        </p:nvSpPr>
        <p:spPr>
          <a:xfrm>
            <a:off x="1225440" y="220968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Line 33"/>
          <p:cNvSpPr/>
          <p:nvPr/>
        </p:nvSpPr>
        <p:spPr>
          <a:xfrm>
            <a:off x="1230120" y="213588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Line 34"/>
          <p:cNvSpPr/>
          <p:nvPr/>
        </p:nvSpPr>
        <p:spPr>
          <a:xfrm>
            <a:off x="1228680" y="206784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Line 35"/>
          <p:cNvSpPr/>
          <p:nvPr/>
        </p:nvSpPr>
        <p:spPr>
          <a:xfrm>
            <a:off x="1233360" y="200016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Line 36"/>
          <p:cNvSpPr/>
          <p:nvPr/>
        </p:nvSpPr>
        <p:spPr>
          <a:xfrm>
            <a:off x="1228680" y="194184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Line 37"/>
          <p:cNvSpPr/>
          <p:nvPr/>
        </p:nvSpPr>
        <p:spPr>
          <a:xfrm>
            <a:off x="1228680" y="187380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Line 38"/>
          <p:cNvSpPr/>
          <p:nvPr/>
        </p:nvSpPr>
        <p:spPr>
          <a:xfrm>
            <a:off x="1233360" y="180612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Line 39"/>
          <p:cNvSpPr/>
          <p:nvPr/>
        </p:nvSpPr>
        <p:spPr>
          <a:xfrm>
            <a:off x="1220760" y="174168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Line 40"/>
          <p:cNvSpPr/>
          <p:nvPr/>
        </p:nvSpPr>
        <p:spPr>
          <a:xfrm>
            <a:off x="1233360" y="166788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Line 41"/>
          <p:cNvSpPr/>
          <p:nvPr/>
        </p:nvSpPr>
        <p:spPr>
          <a:xfrm>
            <a:off x="1223640" y="1600200"/>
            <a:ext cx="381024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Line 42"/>
          <p:cNvSpPr/>
          <p:nvPr/>
        </p:nvSpPr>
        <p:spPr>
          <a:xfrm>
            <a:off x="1238040" y="153216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Line 43"/>
          <p:cNvSpPr/>
          <p:nvPr/>
        </p:nvSpPr>
        <p:spPr>
          <a:xfrm flipV="1">
            <a:off x="1330200" y="1448640"/>
            <a:ext cx="0" cy="27921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Line 44"/>
          <p:cNvSpPr/>
          <p:nvPr/>
        </p:nvSpPr>
        <p:spPr>
          <a:xfrm flipV="1">
            <a:off x="1427040" y="1452240"/>
            <a:ext cx="0" cy="27921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Line 45"/>
          <p:cNvSpPr/>
          <p:nvPr/>
        </p:nvSpPr>
        <p:spPr>
          <a:xfrm flipV="1">
            <a:off x="1528560" y="1445400"/>
            <a:ext cx="0" cy="279180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Line 46"/>
          <p:cNvSpPr/>
          <p:nvPr/>
        </p:nvSpPr>
        <p:spPr>
          <a:xfrm flipV="1">
            <a:off x="1617480" y="1448640"/>
            <a:ext cx="0" cy="27921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Line 47"/>
          <p:cNvSpPr/>
          <p:nvPr/>
        </p:nvSpPr>
        <p:spPr>
          <a:xfrm flipV="1">
            <a:off x="1704960" y="1452240"/>
            <a:ext cx="0" cy="27921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Line 48"/>
          <p:cNvSpPr/>
          <p:nvPr/>
        </p:nvSpPr>
        <p:spPr>
          <a:xfrm flipV="1">
            <a:off x="1801800" y="1455840"/>
            <a:ext cx="0" cy="27921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Line 49"/>
          <p:cNvSpPr/>
          <p:nvPr/>
        </p:nvSpPr>
        <p:spPr>
          <a:xfrm flipV="1">
            <a:off x="1903320" y="1448640"/>
            <a:ext cx="0" cy="27921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Line 50"/>
          <p:cNvSpPr/>
          <p:nvPr/>
        </p:nvSpPr>
        <p:spPr>
          <a:xfrm flipV="1">
            <a:off x="1992240" y="1452240"/>
            <a:ext cx="0" cy="27921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Line 51"/>
          <p:cNvSpPr/>
          <p:nvPr/>
        </p:nvSpPr>
        <p:spPr>
          <a:xfrm flipV="1">
            <a:off x="2082600" y="1445400"/>
            <a:ext cx="0" cy="279180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Line 52"/>
          <p:cNvSpPr/>
          <p:nvPr/>
        </p:nvSpPr>
        <p:spPr>
          <a:xfrm flipV="1">
            <a:off x="2179440" y="1448640"/>
            <a:ext cx="0" cy="27921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Line 53"/>
          <p:cNvSpPr/>
          <p:nvPr/>
        </p:nvSpPr>
        <p:spPr>
          <a:xfrm flipV="1">
            <a:off x="2280960" y="1441800"/>
            <a:ext cx="0" cy="279180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Line 54"/>
          <p:cNvSpPr/>
          <p:nvPr/>
        </p:nvSpPr>
        <p:spPr>
          <a:xfrm flipV="1">
            <a:off x="2369880" y="1445400"/>
            <a:ext cx="0" cy="279180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Line 55"/>
          <p:cNvSpPr/>
          <p:nvPr/>
        </p:nvSpPr>
        <p:spPr>
          <a:xfrm flipV="1">
            <a:off x="2457360" y="1448640"/>
            <a:ext cx="0" cy="27921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Line 56"/>
          <p:cNvSpPr/>
          <p:nvPr/>
        </p:nvSpPr>
        <p:spPr>
          <a:xfrm flipV="1">
            <a:off x="2554200" y="1452240"/>
            <a:ext cx="0" cy="27921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Line 57"/>
          <p:cNvSpPr/>
          <p:nvPr/>
        </p:nvSpPr>
        <p:spPr>
          <a:xfrm flipV="1">
            <a:off x="2655720" y="1445400"/>
            <a:ext cx="0" cy="279180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Line 58"/>
          <p:cNvSpPr/>
          <p:nvPr/>
        </p:nvSpPr>
        <p:spPr>
          <a:xfrm flipV="1">
            <a:off x="2744640" y="1448640"/>
            <a:ext cx="0" cy="27921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Line 59"/>
          <p:cNvSpPr/>
          <p:nvPr/>
        </p:nvSpPr>
        <p:spPr>
          <a:xfrm flipV="1">
            <a:off x="2849400" y="1445400"/>
            <a:ext cx="0" cy="279180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Line 60"/>
          <p:cNvSpPr/>
          <p:nvPr/>
        </p:nvSpPr>
        <p:spPr>
          <a:xfrm flipV="1">
            <a:off x="2946240" y="1448640"/>
            <a:ext cx="0" cy="27921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Line 61"/>
          <p:cNvSpPr/>
          <p:nvPr/>
        </p:nvSpPr>
        <p:spPr>
          <a:xfrm flipV="1">
            <a:off x="3047760" y="1441800"/>
            <a:ext cx="0" cy="279180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Line 62"/>
          <p:cNvSpPr/>
          <p:nvPr/>
        </p:nvSpPr>
        <p:spPr>
          <a:xfrm flipV="1">
            <a:off x="3136680" y="1445400"/>
            <a:ext cx="0" cy="279180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Line 63"/>
          <p:cNvSpPr/>
          <p:nvPr/>
        </p:nvSpPr>
        <p:spPr>
          <a:xfrm flipV="1">
            <a:off x="3224160" y="1448640"/>
            <a:ext cx="0" cy="27921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Line 64"/>
          <p:cNvSpPr/>
          <p:nvPr/>
        </p:nvSpPr>
        <p:spPr>
          <a:xfrm flipV="1">
            <a:off x="3321000" y="1452240"/>
            <a:ext cx="0" cy="27921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Line 65"/>
          <p:cNvSpPr/>
          <p:nvPr/>
        </p:nvSpPr>
        <p:spPr>
          <a:xfrm flipV="1">
            <a:off x="3422520" y="1445400"/>
            <a:ext cx="0" cy="279180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Line 66"/>
          <p:cNvSpPr/>
          <p:nvPr/>
        </p:nvSpPr>
        <p:spPr>
          <a:xfrm flipV="1">
            <a:off x="3511440" y="1448640"/>
            <a:ext cx="0" cy="27921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Line 67"/>
          <p:cNvSpPr/>
          <p:nvPr/>
        </p:nvSpPr>
        <p:spPr>
          <a:xfrm flipV="1">
            <a:off x="3601800" y="1441800"/>
            <a:ext cx="0" cy="279180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Line 68"/>
          <p:cNvSpPr/>
          <p:nvPr/>
        </p:nvSpPr>
        <p:spPr>
          <a:xfrm flipV="1">
            <a:off x="3698640" y="1445400"/>
            <a:ext cx="0" cy="279180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Line 69"/>
          <p:cNvSpPr/>
          <p:nvPr/>
        </p:nvSpPr>
        <p:spPr>
          <a:xfrm flipV="1">
            <a:off x="3800160" y="1438200"/>
            <a:ext cx="0" cy="279180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Line 70"/>
          <p:cNvSpPr/>
          <p:nvPr/>
        </p:nvSpPr>
        <p:spPr>
          <a:xfrm flipV="1">
            <a:off x="3889080" y="1441800"/>
            <a:ext cx="0" cy="279180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Line 71"/>
          <p:cNvSpPr/>
          <p:nvPr/>
        </p:nvSpPr>
        <p:spPr>
          <a:xfrm flipV="1">
            <a:off x="3976560" y="1445400"/>
            <a:ext cx="0" cy="279180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Line 72"/>
          <p:cNvSpPr/>
          <p:nvPr/>
        </p:nvSpPr>
        <p:spPr>
          <a:xfrm flipV="1">
            <a:off x="4073400" y="1448640"/>
            <a:ext cx="0" cy="27921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Line 73"/>
          <p:cNvSpPr/>
          <p:nvPr/>
        </p:nvSpPr>
        <p:spPr>
          <a:xfrm flipV="1">
            <a:off x="4174920" y="1441800"/>
            <a:ext cx="0" cy="279180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Line 74"/>
          <p:cNvSpPr/>
          <p:nvPr/>
        </p:nvSpPr>
        <p:spPr>
          <a:xfrm flipV="1">
            <a:off x="4263840" y="1445400"/>
            <a:ext cx="0" cy="279180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Line 75"/>
          <p:cNvSpPr/>
          <p:nvPr/>
        </p:nvSpPr>
        <p:spPr>
          <a:xfrm flipV="1">
            <a:off x="4359240" y="1441800"/>
            <a:ext cx="0" cy="279180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Line 76"/>
          <p:cNvSpPr/>
          <p:nvPr/>
        </p:nvSpPr>
        <p:spPr>
          <a:xfrm flipV="1">
            <a:off x="4448160" y="1445400"/>
            <a:ext cx="0" cy="279180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Line 77"/>
          <p:cNvSpPr/>
          <p:nvPr/>
        </p:nvSpPr>
        <p:spPr>
          <a:xfrm flipV="1">
            <a:off x="4535280" y="1448640"/>
            <a:ext cx="0" cy="27921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Line 78"/>
          <p:cNvSpPr/>
          <p:nvPr/>
        </p:nvSpPr>
        <p:spPr>
          <a:xfrm flipV="1">
            <a:off x="4632120" y="1452240"/>
            <a:ext cx="0" cy="27921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Line 79"/>
          <p:cNvSpPr/>
          <p:nvPr/>
        </p:nvSpPr>
        <p:spPr>
          <a:xfrm flipV="1">
            <a:off x="4733640" y="1445400"/>
            <a:ext cx="0" cy="279180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Line 80"/>
          <p:cNvSpPr/>
          <p:nvPr/>
        </p:nvSpPr>
        <p:spPr>
          <a:xfrm flipV="1">
            <a:off x="4822560" y="1448640"/>
            <a:ext cx="0" cy="27921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Line 81"/>
          <p:cNvSpPr/>
          <p:nvPr/>
        </p:nvSpPr>
        <p:spPr>
          <a:xfrm flipV="1">
            <a:off x="4929120" y="1445400"/>
            <a:ext cx="0" cy="279180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CustomShape 82"/>
          <p:cNvSpPr/>
          <p:nvPr/>
        </p:nvSpPr>
        <p:spPr>
          <a:xfrm flipH="1">
            <a:off x="1283400" y="1490760"/>
            <a:ext cx="3702960" cy="2707920"/>
          </a:xfrm>
          <a:custGeom>
            <a:avLst/>
            <a:gdLst/>
            <a:ahLst/>
            <a:rect l="l" t="t" r="r" b="b"/>
            <a:pathLst>
              <a:path w="2333" h="2275">
                <a:moveTo>
                  <a:pt x="0" y="2275"/>
                </a:moveTo>
                <a:lnTo>
                  <a:pt x="52" y="2211"/>
                </a:lnTo>
                <a:lnTo>
                  <a:pt x="116" y="2153"/>
                </a:lnTo>
                <a:lnTo>
                  <a:pt x="122" y="2089"/>
                </a:lnTo>
                <a:lnTo>
                  <a:pt x="180" y="2042"/>
                </a:lnTo>
                <a:lnTo>
                  <a:pt x="425" y="1803"/>
                </a:lnTo>
                <a:lnTo>
                  <a:pt x="588" y="1803"/>
                </a:lnTo>
                <a:lnTo>
                  <a:pt x="774" y="1629"/>
                </a:lnTo>
                <a:lnTo>
                  <a:pt x="774" y="1571"/>
                </a:lnTo>
                <a:lnTo>
                  <a:pt x="1076" y="1274"/>
                </a:lnTo>
                <a:lnTo>
                  <a:pt x="1076" y="1210"/>
                </a:lnTo>
                <a:lnTo>
                  <a:pt x="1489" y="809"/>
                </a:lnTo>
                <a:lnTo>
                  <a:pt x="1792" y="809"/>
                </a:lnTo>
                <a:lnTo>
                  <a:pt x="1966" y="640"/>
                </a:lnTo>
                <a:lnTo>
                  <a:pt x="1966" y="570"/>
                </a:lnTo>
                <a:lnTo>
                  <a:pt x="2077" y="454"/>
                </a:lnTo>
                <a:lnTo>
                  <a:pt x="2077" y="355"/>
                </a:lnTo>
                <a:lnTo>
                  <a:pt x="2263" y="180"/>
                </a:lnTo>
                <a:lnTo>
                  <a:pt x="2263" y="75"/>
                </a:lnTo>
                <a:lnTo>
                  <a:pt x="2333" y="0"/>
                </a:lnTo>
              </a:path>
            </a:pathLst>
          </a:custGeom>
          <a:noFill/>
          <a:ln w="38160">
            <a:solidFill>
              <a:srgbClr val="0000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CustomShape 83"/>
          <p:cNvSpPr/>
          <p:nvPr/>
        </p:nvSpPr>
        <p:spPr>
          <a:xfrm>
            <a:off x="1204200" y="971640"/>
            <a:ext cx="4000320" cy="4363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ＭＳ Ｐゴシック"/>
              </a:rPr>
              <a:t>x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Arial Unicode MS"/>
                <a:ea typeface="ＭＳ Ｐゴシック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ＭＳ Ｐゴシック"/>
              </a:rPr>
              <a:t> ………………………………  x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Arial Unicode MS"/>
                <a:ea typeface="ＭＳ Ｐゴシック"/>
              </a:rPr>
              <a:t>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0" name="CustomShape 84"/>
          <p:cNvSpPr/>
          <p:nvPr/>
        </p:nvSpPr>
        <p:spPr>
          <a:xfrm rot="5400000">
            <a:off x="-546840" y="2633040"/>
            <a:ext cx="2965680" cy="4363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ＭＳ Ｐゴシック"/>
              </a:rPr>
              <a:t>y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Arial Unicode MS"/>
                <a:ea typeface="ＭＳ Ｐゴシック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ＭＳ Ｐゴシック"/>
              </a:rPr>
              <a:t> ……………………  y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Arial Unicode MS"/>
                <a:ea typeface="ＭＳ Ｐゴシック"/>
              </a:rPr>
              <a:t>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1" name="CustomShape 85"/>
          <p:cNvSpPr/>
          <p:nvPr/>
        </p:nvSpPr>
        <p:spPr>
          <a:xfrm>
            <a:off x="5638680" y="1657440"/>
            <a:ext cx="3199680" cy="11869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66"/>
                </a:solidFill>
                <a:latin typeface="Calibri"/>
                <a:ea typeface="ＭＳ Ｐゴシック"/>
              </a:rPr>
              <a:t>(Note that the origin is at the upper left.)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9" dur="indefinite" restart="never" nodeType="tmRoot">
          <p:childTnLst>
            <p:seq>
              <p:cTn id="180" dur="indefinite" nodeType="mainSeq">
                <p:childTnLst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CustomShape 1"/>
          <p:cNvSpPr/>
          <p:nvPr/>
        </p:nvSpPr>
        <p:spPr>
          <a:xfrm>
            <a:off x="914400" y="-114480"/>
            <a:ext cx="777168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 variant of the basic algorithm: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43" name="CustomShape 2"/>
          <p:cNvSpPr/>
          <p:nvPr/>
        </p:nvSpPr>
        <p:spPr>
          <a:xfrm>
            <a:off x="457200" y="1289520"/>
            <a:ext cx="8381160" cy="13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Maybe it is OK to have an unlimited # of gaps in the beginning and end: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44" name="CustomShape 3"/>
          <p:cNvSpPr/>
          <p:nvPr/>
        </p:nvSpPr>
        <p:spPr>
          <a:xfrm>
            <a:off x="3048120" y="4705200"/>
            <a:ext cx="2894760" cy="342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Slide from Serafim Batzoglou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5" name="CustomShape 4"/>
          <p:cNvSpPr/>
          <p:nvPr/>
        </p:nvSpPr>
        <p:spPr>
          <a:xfrm>
            <a:off x="424080" y="2571840"/>
            <a:ext cx="8593200" cy="821520"/>
          </a:xfrm>
          <a:prstGeom prst="rect">
            <a:avLst/>
          </a:prstGeom>
          <a:noFill/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----------</a:t>
            </a:r>
            <a:r>
              <a:rPr b="1" lang="en-US" sz="2400" spc="-1" strike="noStrike">
                <a:solidFill>
                  <a:srgbClr val="cc0000"/>
                </a:solidFill>
                <a:latin typeface="Courier New"/>
                <a:ea typeface="ＭＳ Ｐゴシック"/>
              </a:rPr>
              <a:t>CTATCAC</a:t>
            </a:r>
            <a:r>
              <a:rPr b="1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CT</a:t>
            </a:r>
            <a:r>
              <a:rPr b="1" lang="en-US" sz="2400" spc="-1" strike="noStrike">
                <a:solidFill>
                  <a:srgbClr val="cc0000"/>
                </a:solidFill>
                <a:latin typeface="Courier New"/>
                <a:ea typeface="ＭＳ Ｐゴシック"/>
              </a:rPr>
              <a:t>GACC</a:t>
            </a:r>
            <a:r>
              <a:rPr b="1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T</a:t>
            </a:r>
            <a:r>
              <a:rPr b="1" lang="en-US" sz="2400" spc="-1" strike="noStrike">
                <a:solidFill>
                  <a:srgbClr val="cc0000"/>
                </a:solidFill>
                <a:latin typeface="Courier New"/>
                <a:ea typeface="ＭＳ Ｐゴシック"/>
              </a:rPr>
              <a:t>C</a:t>
            </a:r>
            <a:r>
              <a:rPr b="1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CA</a:t>
            </a:r>
            <a:r>
              <a:rPr b="1" lang="en-US" sz="2400" spc="-1" strike="noStrike">
                <a:solidFill>
                  <a:srgbClr val="cc0000"/>
                </a:solidFill>
                <a:latin typeface="Courier New"/>
                <a:ea typeface="ＭＳ Ｐゴシック"/>
              </a:rPr>
              <a:t>GG</a:t>
            </a:r>
            <a:r>
              <a:rPr b="1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C</a:t>
            </a:r>
            <a:r>
              <a:rPr b="1" lang="en-US" sz="2400" spc="-1" strike="noStrike">
                <a:solidFill>
                  <a:srgbClr val="cc0000"/>
                </a:solidFill>
                <a:latin typeface="Courier New"/>
                <a:ea typeface="ＭＳ Ｐゴシック"/>
              </a:rPr>
              <a:t>CG</a:t>
            </a:r>
            <a:r>
              <a:rPr b="1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ATGCCCCTTCCGGC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GCGAGTTCAT</a:t>
            </a:r>
            <a:r>
              <a:rPr b="1" lang="en-US" sz="2400" spc="-1" strike="noStrike">
                <a:solidFill>
                  <a:srgbClr val="cc0000"/>
                </a:solidFill>
                <a:latin typeface="Courier New"/>
                <a:ea typeface="ＭＳ Ｐゴシック"/>
              </a:rPr>
              <a:t>CTATCAC</a:t>
            </a:r>
            <a:r>
              <a:rPr b="1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--</a:t>
            </a:r>
            <a:r>
              <a:rPr b="1" lang="en-US" sz="2400" spc="-1" strike="noStrike">
                <a:solidFill>
                  <a:srgbClr val="cc0000"/>
                </a:solidFill>
                <a:latin typeface="Courier New"/>
                <a:ea typeface="ＭＳ Ｐゴシック"/>
              </a:rPr>
              <a:t>GACC</a:t>
            </a:r>
            <a:r>
              <a:rPr b="1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G</a:t>
            </a:r>
            <a:r>
              <a:rPr b="1" lang="en-US" sz="2400" spc="-1" strike="noStrike">
                <a:solidFill>
                  <a:srgbClr val="cc0000"/>
                </a:solidFill>
                <a:latin typeface="Courier New"/>
                <a:ea typeface="ＭＳ Ｐゴシック"/>
              </a:rPr>
              <a:t>C</a:t>
            </a:r>
            <a:r>
              <a:rPr b="1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--</a:t>
            </a:r>
            <a:r>
              <a:rPr b="1" lang="en-US" sz="2400" spc="-1" strike="noStrike">
                <a:solidFill>
                  <a:srgbClr val="cc0000"/>
                </a:solidFill>
                <a:latin typeface="Courier New"/>
                <a:ea typeface="ＭＳ Ｐゴシック"/>
              </a:rPr>
              <a:t>GG</a:t>
            </a:r>
            <a:r>
              <a:rPr b="1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T</a:t>
            </a:r>
            <a:r>
              <a:rPr b="1" lang="en-US" sz="2400" spc="-1" strike="noStrike">
                <a:solidFill>
                  <a:srgbClr val="cc0000"/>
                </a:solidFill>
                <a:latin typeface="Courier New"/>
                <a:ea typeface="ＭＳ Ｐゴシック"/>
              </a:rPr>
              <a:t>CG</a:t>
            </a:r>
            <a:r>
              <a:rPr b="1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--------------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46" name="CustomShape 5"/>
          <p:cNvSpPr/>
          <p:nvPr/>
        </p:nvSpPr>
        <p:spPr>
          <a:xfrm>
            <a:off x="838080" y="3828960"/>
            <a:ext cx="7771680" cy="913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006699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Lucida Sans"/>
                <a:ea typeface="ＭＳ Ｐゴシック"/>
              </a:rPr>
              <a:t>If so, we don’t want to penalize gaps at the ends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CustomShape 1"/>
          <p:cNvSpPr/>
          <p:nvPr/>
        </p:nvSpPr>
        <p:spPr>
          <a:xfrm>
            <a:off x="1733400" y="1714680"/>
            <a:ext cx="2666160" cy="227880"/>
          </a:xfrm>
          <a:prstGeom prst="rect">
            <a:avLst/>
          </a:prstGeom>
          <a:pattFill prst="dkVert">
            <a:fgClr>
              <a:srgbClr val="ffcc00"/>
            </a:fgClr>
            <a:bgClr>
              <a:srgbClr val="ffffff"/>
            </a:bgClr>
          </a:patt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CustomShape 2"/>
          <p:cNvSpPr/>
          <p:nvPr/>
        </p:nvSpPr>
        <p:spPr>
          <a:xfrm>
            <a:off x="1657440" y="2400480"/>
            <a:ext cx="2742480" cy="227880"/>
          </a:xfrm>
          <a:prstGeom prst="rect">
            <a:avLst/>
          </a:prstGeom>
          <a:pattFill prst="dkVert">
            <a:fgClr>
              <a:srgbClr val="ffcc00"/>
            </a:fgClr>
            <a:bgClr>
              <a:srgbClr val="ffffff"/>
            </a:bgClr>
          </a:patt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CustomShape 3"/>
          <p:cNvSpPr/>
          <p:nvPr/>
        </p:nvSpPr>
        <p:spPr>
          <a:xfrm>
            <a:off x="1733400" y="3543480"/>
            <a:ext cx="2437560" cy="227880"/>
          </a:xfrm>
          <a:prstGeom prst="rect">
            <a:avLst/>
          </a:prstGeom>
          <a:pattFill prst="dkVert">
            <a:fgClr>
              <a:srgbClr val="ffcc00"/>
            </a:fgClr>
            <a:bgClr>
              <a:srgbClr val="ffffff"/>
            </a:bgClr>
          </a:patt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CustomShape 4"/>
          <p:cNvSpPr/>
          <p:nvPr/>
        </p:nvSpPr>
        <p:spPr>
          <a:xfrm>
            <a:off x="1733400" y="4057560"/>
            <a:ext cx="2437560" cy="227880"/>
          </a:xfrm>
          <a:prstGeom prst="rect">
            <a:avLst/>
          </a:prstGeom>
          <a:pattFill prst="dkVert">
            <a:fgClr>
              <a:srgbClr val="ffcc00"/>
            </a:fgClr>
            <a:bgClr>
              <a:srgbClr val="ffffff"/>
            </a:bgClr>
          </a:patt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CustomShape 5"/>
          <p:cNvSpPr/>
          <p:nvPr/>
        </p:nvSpPr>
        <p:spPr>
          <a:xfrm>
            <a:off x="1371600" y="380880"/>
            <a:ext cx="746676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Different types of overlaps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52" name="CustomShape 6"/>
          <p:cNvSpPr/>
          <p:nvPr/>
        </p:nvSpPr>
        <p:spPr>
          <a:xfrm>
            <a:off x="3048120" y="4705200"/>
            <a:ext cx="2894760" cy="342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Slide from Serafim Batzoglou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3" name="Line 7"/>
          <p:cNvSpPr/>
          <p:nvPr/>
        </p:nvSpPr>
        <p:spPr>
          <a:xfrm>
            <a:off x="438120" y="1714320"/>
            <a:ext cx="3962160" cy="0"/>
          </a:xfrm>
          <a:prstGeom prst="line">
            <a:avLst/>
          </a:prstGeom>
          <a:ln w="2556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Line 8"/>
          <p:cNvSpPr/>
          <p:nvPr/>
        </p:nvSpPr>
        <p:spPr>
          <a:xfrm>
            <a:off x="1733400" y="1942920"/>
            <a:ext cx="3962520" cy="0"/>
          </a:xfrm>
          <a:prstGeom prst="line">
            <a:avLst/>
          </a:prstGeom>
          <a:ln w="2556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Line 9"/>
          <p:cNvSpPr/>
          <p:nvPr/>
        </p:nvSpPr>
        <p:spPr>
          <a:xfrm>
            <a:off x="1657080" y="2400120"/>
            <a:ext cx="3962520" cy="0"/>
          </a:xfrm>
          <a:prstGeom prst="line">
            <a:avLst/>
          </a:prstGeom>
          <a:ln w="2556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Line 10"/>
          <p:cNvSpPr/>
          <p:nvPr/>
        </p:nvSpPr>
        <p:spPr>
          <a:xfrm>
            <a:off x="438120" y="2628720"/>
            <a:ext cx="3962160" cy="0"/>
          </a:xfrm>
          <a:prstGeom prst="line">
            <a:avLst/>
          </a:prstGeom>
          <a:ln w="2556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Line 11"/>
          <p:cNvSpPr/>
          <p:nvPr/>
        </p:nvSpPr>
        <p:spPr>
          <a:xfrm>
            <a:off x="438120" y="3543120"/>
            <a:ext cx="5105160" cy="0"/>
          </a:xfrm>
          <a:prstGeom prst="line">
            <a:avLst/>
          </a:prstGeom>
          <a:ln w="2556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Line 12"/>
          <p:cNvSpPr/>
          <p:nvPr/>
        </p:nvSpPr>
        <p:spPr>
          <a:xfrm>
            <a:off x="1733400" y="3771720"/>
            <a:ext cx="2438280" cy="0"/>
          </a:xfrm>
          <a:prstGeom prst="line">
            <a:avLst/>
          </a:prstGeom>
          <a:ln w="2556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Line 13"/>
          <p:cNvSpPr/>
          <p:nvPr/>
        </p:nvSpPr>
        <p:spPr>
          <a:xfrm>
            <a:off x="438120" y="4286160"/>
            <a:ext cx="5105160" cy="0"/>
          </a:xfrm>
          <a:prstGeom prst="line">
            <a:avLst/>
          </a:prstGeom>
          <a:ln w="2556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Line 14"/>
          <p:cNvSpPr/>
          <p:nvPr/>
        </p:nvSpPr>
        <p:spPr>
          <a:xfrm>
            <a:off x="1733400" y="4057560"/>
            <a:ext cx="2438280" cy="0"/>
          </a:xfrm>
          <a:prstGeom prst="line">
            <a:avLst/>
          </a:prstGeom>
          <a:ln w="2556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CustomShape 15"/>
          <p:cNvSpPr/>
          <p:nvPr/>
        </p:nvSpPr>
        <p:spPr>
          <a:xfrm>
            <a:off x="5848200" y="1766880"/>
            <a:ext cx="2971080" cy="785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360">
            <a:solidFill>
              <a:srgbClr val="008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113457"/>
                </a:solidFill>
                <a:latin typeface="Lucida Sans"/>
                <a:ea typeface="ＭＳ Ｐゴシック"/>
              </a:rPr>
              <a:t>Example</a:t>
            </a:r>
            <a:r>
              <a:rPr b="1" lang="en-US" sz="1600" spc="-1" strike="noStrike">
                <a:solidFill>
                  <a:srgbClr val="006666"/>
                </a:solidFill>
                <a:latin typeface="Lucida Sans"/>
                <a:ea typeface="ＭＳ Ｐゴシック"/>
              </a:rPr>
              <a:t>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113457"/>
                </a:solidFill>
                <a:latin typeface="Lucida Sans"/>
                <a:ea typeface="ＭＳ Ｐゴシック"/>
              </a:rPr>
              <a:t>2 overlapping“</a:t>
            </a:r>
            <a:r>
              <a:rPr b="0" i="1" lang="en-US" sz="1600" spc="-1" strike="noStrike">
                <a:solidFill>
                  <a:srgbClr val="113457"/>
                </a:solidFill>
                <a:latin typeface="Lucida Sans"/>
                <a:ea typeface="ＭＳ Ｐゴシック"/>
              </a:rPr>
              <a:t>reads</a:t>
            </a:r>
            <a:r>
              <a:rPr b="0" lang="en-US" sz="1600" spc="-1" strike="noStrike">
                <a:solidFill>
                  <a:srgbClr val="113457"/>
                </a:solidFill>
                <a:latin typeface="Lucida Sans"/>
                <a:ea typeface="ＭＳ Ｐゴシック"/>
              </a:rPr>
              <a:t>” from a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113457"/>
                </a:solidFill>
                <a:latin typeface="Lucida Sans"/>
                <a:ea typeface="ＭＳ Ｐゴシック"/>
              </a:rPr>
              <a:t>sequencing project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62" name="CustomShape 16"/>
          <p:cNvSpPr/>
          <p:nvPr/>
        </p:nvSpPr>
        <p:spPr>
          <a:xfrm>
            <a:off x="5848200" y="3552840"/>
            <a:ext cx="2971080" cy="7279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360">
            <a:solidFill>
              <a:srgbClr val="008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113457"/>
                </a:solidFill>
                <a:latin typeface="Lucida Sans"/>
                <a:ea typeface="ＭＳ Ｐゴシック"/>
              </a:rPr>
              <a:t>Example</a:t>
            </a:r>
            <a:r>
              <a:rPr b="1" lang="en-US" sz="1600" spc="-1" strike="noStrike">
                <a:solidFill>
                  <a:srgbClr val="006666"/>
                </a:solidFill>
                <a:latin typeface="Lucida Sans"/>
                <a:ea typeface="ＭＳ Ｐゴシック"/>
              </a:rPr>
              <a:t>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113457"/>
                </a:solidFill>
                <a:latin typeface="Lucida Sans"/>
                <a:ea typeface="ＭＳ Ｐゴシック"/>
              </a:rPr>
              <a:t>Search for a mouse gene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113457"/>
                </a:solidFill>
                <a:latin typeface="Lucida Sans"/>
                <a:ea typeface="ＭＳ Ｐゴシック"/>
              </a:rPr>
              <a:t>within a human chromosome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9" dur="indefinite" restart="never" nodeType="tmRoot">
          <p:childTnLst>
            <p:seq>
              <p:cTn id="190" dur="indefinite" nodeType="mainSeq">
                <p:childTnLst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CustomShape 1"/>
          <p:cNvSpPr/>
          <p:nvPr/>
        </p:nvSpPr>
        <p:spPr>
          <a:xfrm>
            <a:off x="1676520" y="0"/>
            <a:ext cx="777168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The Overlap Detection variant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64" name="CustomShape 2"/>
          <p:cNvSpPr/>
          <p:nvPr/>
        </p:nvSpPr>
        <p:spPr>
          <a:xfrm>
            <a:off x="4813200" y="1289520"/>
            <a:ext cx="4025160" cy="368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609480" indent="-608760">
              <a:lnSpc>
                <a:spcPct val="9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Changes:</a:t>
            </a:r>
            <a:endParaRPr b="0" lang="en-US" sz="2000" spc="-1" strike="noStrike">
              <a:latin typeface="Arial"/>
            </a:endParaRPr>
          </a:p>
          <a:p>
            <a:pPr marL="609480" indent="-608760">
              <a:lnSpc>
                <a:spcPct val="9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 marL="609480" indent="-608760">
              <a:lnSpc>
                <a:spcPct val="90000"/>
              </a:lnSpc>
              <a:spcBef>
                <a:spcPts val="400"/>
              </a:spcBef>
              <a:buClr>
                <a:srgbClr val="cc0000"/>
              </a:buClr>
              <a:buFont typeface="Times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Initialization</a:t>
            </a:r>
            <a:endParaRPr b="0" lang="en-US" sz="2000" spc="-1" strike="noStrike">
              <a:latin typeface="Arial"/>
            </a:endParaRPr>
          </a:p>
          <a:p>
            <a:pPr marL="990720" indent="-532800">
              <a:lnSpc>
                <a:spcPct val="9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For all i, j,</a:t>
            </a:r>
            <a:endParaRPr b="0" lang="en-US" sz="1800" spc="-1" strike="noStrike">
              <a:latin typeface="Arial"/>
            </a:endParaRPr>
          </a:p>
          <a:p>
            <a:pPr marL="990720" indent="-532800">
              <a:lnSpc>
                <a:spcPct val="9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F(i, 0) = 0</a:t>
            </a:r>
            <a:endParaRPr b="0" lang="en-US" sz="1800" spc="-1" strike="noStrike">
              <a:latin typeface="Arial"/>
            </a:endParaRPr>
          </a:p>
          <a:p>
            <a:pPr marL="990720" indent="-532800">
              <a:lnSpc>
                <a:spcPct val="9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F(0, j) = 0</a:t>
            </a:r>
            <a:endParaRPr b="0" lang="en-US" sz="1800" spc="-1" strike="noStrike">
              <a:latin typeface="Arial"/>
            </a:endParaRPr>
          </a:p>
          <a:p>
            <a:pPr marL="990720" indent="-532800">
              <a:lnSpc>
                <a:spcPct val="9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609480" indent="-608760">
              <a:lnSpc>
                <a:spcPct val="90000"/>
              </a:lnSpc>
              <a:spcBef>
                <a:spcPts val="400"/>
              </a:spcBef>
              <a:buClr>
                <a:srgbClr val="cc0000"/>
              </a:buClr>
              <a:buFont typeface="Times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Termination</a:t>
            </a:r>
            <a:endParaRPr b="0" lang="en-US" sz="2000" spc="-1" strike="noStrike">
              <a:latin typeface="Arial"/>
            </a:endParaRPr>
          </a:p>
          <a:p>
            <a:pPr marL="990720" indent="-532800">
              <a:lnSpc>
                <a:spcPct val="9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max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ourier New"/>
                <a:ea typeface="ＭＳ Ｐゴシック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F(i, N)</a:t>
            </a:r>
            <a:endParaRPr b="0" lang="en-US" sz="1800" spc="-1" strike="noStrike">
              <a:latin typeface="Arial"/>
            </a:endParaRPr>
          </a:p>
          <a:p>
            <a:pPr marL="990720" indent="-532800">
              <a:lnSpc>
                <a:spcPct val="9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F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ourier New"/>
                <a:ea typeface="ＭＳ Ｐゴシック"/>
              </a:rPr>
              <a:t>OPT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= max</a:t>
            </a:r>
            <a:endParaRPr b="0" lang="en-US" sz="1800" spc="-1" strike="noStrike">
              <a:latin typeface="Arial"/>
            </a:endParaRPr>
          </a:p>
          <a:p>
            <a:pPr marL="990720" indent="-532800">
              <a:lnSpc>
                <a:spcPct val="9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max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ourier New"/>
                <a:ea typeface="ＭＳ Ｐゴシック"/>
              </a:rPr>
              <a:t>j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F(M, j)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5" name="CustomShape 3"/>
          <p:cNvSpPr/>
          <p:nvPr/>
        </p:nvSpPr>
        <p:spPr>
          <a:xfrm>
            <a:off x="1447920" y="4800600"/>
            <a:ext cx="2894760" cy="342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Slide from Serafim Batzoglou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66" name="CustomShape 4"/>
          <p:cNvSpPr/>
          <p:nvPr/>
        </p:nvSpPr>
        <p:spPr>
          <a:xfrm>
            <a:off x="695160" y="1674000"/>
            <a:ext cx="3809160" cy="2799720"/>
          </a:xfrm>
          <a:prstGeom prst="rect">
            <a:avLst/>
          </a:prstGeom>
          <a:noFill/>
          <a:ln w="19080">
            <a:solidFill>
              <a:srgbClr val="008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Line 5"/>
          <p:cNvSpPr/>
          <p:nvPr/>
        </p:nvSpPr>
        <p:spPr>
          <a:xfrm>
            <a:off x="695160" y="438732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Line 6"/>
          <p:cNvSpPr/>
          <p:nvPr/>
        </p:nvSpPr>
        <p:spPr>
          <a:xfrm>
            <a:off x="699840" y="4313520"/>
            <a:ext cx="381024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Line 7"/>
          <p:cNvSpPr/>
          <p:nvPr/>
        </p:nvSpPr>
        <p:spPr>
          <a:xfrm>
            <a:off x="699840" y="4245480"/>
            <a:ext cx="381024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Line 8"/>
          <p:cNvSpPr/>
          <p:nvPr/>
        </p:nvSpPr>
        <p:spPr>
          <a:xfrm>
            <a:off x="695160" y="417780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Line 9"/>
          <p:cNvSpPr/>
          <p:nvPr/>
        </p:nvSpPr>
        <p:spPr>
          <a:xfrm>
            <a:off x="699840" y="4113360"/>
            <a:ext cx="381024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Line 10"/>
          <p:cNvSpPr/>
          <p:nvPr/>
        </p:nvSpPr>
        <p:spPr>
          <a:xfrm>
            <a:off x="695160" y="403956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Line 11"/>
          <p:cNvSpPr/>
          <p:nvPr/>
        </p:nvSpPr>
        <p:spPr>
          <a:xfrm>
            <a:off x="685800" y="397188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Line 12"/>
          <p:cNvSpPr/>
          <p:nvPr/>
        </p:nvSpPr>
        <p:spPr>
          <a:xfrm>
            <a:off x="699840" y="3903840"/>
            <a:ext cx="381024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Line 13"/>
          <p:cNvSpPr/>
          <p:nvPr/>
        </p:nvSpPr>
        <p:spPr>
          <a:xfrm>
            <a:off x="699840" y="3830040"/>
            <a:ext cx="381024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Line 14"/>
          <p:cNvSpPr/>
          <p:nvPr/>
        </p:nvSpPr>
        <p:spPr>
          <a:xfrm>
            <a:off x="695160" y="375624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Line 15"/>
          <p:cNvSpPr/>
          <p:nvPr/>
        </p:nvSpPr>
        <p:spPr>
          <a:xfrm>
            <a:off x="695160" y="368820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Line 16"/>
          <p:cNvSpPr/>
          <p:nvPr/>
        </p:nvSpPr>
        <p:spPr>
          <a:xfrm>
            <a:off x="699840" y="3620520"/>
            <a:ext cx="381024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Line 17"/>
          <p:cNvSpPr/>
          <p:nvPr/>
        </p:nvSpPr>
        <p:spPr>
          <a:xfrm>
            <a:off x="687240" y="355608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Line 18"/>
          <p:cNvSpPr/>
          <p:nvPr/>
        </p:nvSpPr>
        <p:spPr>
          <a:xfrm>
            <a:off x="699840" y="3482280"/>
            <a:ext cx="381024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Line 19"/>
          <p:cNvSpPr/>
          <p:nvPr/>
        </p:nvSpPr>
        <p:spPr>
          <a:xfrm>
            <a:off x="690480" y="341460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Line 20"/>
          <p:cNvSpPr/>
          <p:nvPr/>
        </p:nvSpPr>
        <p:spPr>
          <a:xfrm>
            <a:off x="704520" y="3346560"/>
            <a:ext cx="381024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Line 21"/>
          <p:cNvSpPr/>
          <p:nvPr/>
        </p:nvSpPr>
        <p:spPr>
          <a:xfrm>
            <a:off x="699840" y="3269160"/>
            <a:ext cx="381024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Line 22"/>
          <p:cNvSpPr/>
          <p:nvPr/>
        </p:nvSpPr>
        <p:spPr>
          <a:xfrm>
            <a:off x="704520" y="3195360"/>
            <a:ext cx="381024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Line 23"/>
          <p:cNvSpPr/>
          <p:nvPr/>
        </p:nvSpPr>
        <p:spPr>
          <a:xfrm>
            <a:off x="704520" y="3127680"/>
            <a:ext cx="381024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Line 24"/>
          <p:cNvSpPr/>
          <p:nvPr/>
        </p:nvSpPr>
        <p:spPr>
          <a:xfrm>
            <a:off x="699840" y="3059640"/>
            <a:ext cx="381024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7" name="Line 25"/>
          <p:cNvSpPr/>
          <p:nvPr/>
        </p:nvSpPr>
        <p:spPr>
          <a:xfrm>
            <a:off x="704520" y="2995560"/>
            <a:ext cx="381024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Line 26"/>
          <p:cNvSpPr/>
          <p:nvPr/>
        </p:nvSpPr>
        <p:spPr>
          <a:xfrm>
            <a:off x="699840" y="2921760"/>
            <a:ext cx="381024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9" name="Line 27"/>
          <p:cNvSpPr/>
          <p:nvPr/>
        </p:nvSpPr>
        <p:spPr>
          <a:xfrm>
            <a:off x="690480" y="285372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Line 28"/>
          <p:cNvSpPr/>
          <p:nvPr/>
        </p:nvSpPr>
        <p:spPr>
          <a:xfrm>
            <a:off x="695160" y="278604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1" name="Line 29"/>
          <p:cNvSpPr/>
          <p:nvPr/>
        </p:nvSpPr>
        <p:spPr>
          <a:xfrm>
            <a:off x="687240" y="271908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Line 30"/>
          <p:cNvSpPr/>
          <p:nvPr/>
        </p:nvSpPr>
        <p:spPr>
          <a:xfrm>
            <a:off x="699840" y="2638080"/>
            <a:ext cx="381024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Line 31"/>
          <p:cNvSpPr/>
          <p:nvPr/>
        </p:nvSpPr>
        <p:spPr>
          <a:xfrm>
            <a:off x="699840" y="2570400"/>
            <a:ext cx="381024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Line 32"/>
          <p:cNvSpPr/>
          <p:nvPr/>
        </p:nvSpPr>
        <p:spPr>
          <a:xfrm>
            <a:off x="704520" y="2502360"/>
            <a:ext cx="381024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5" name="Line 33"/>
          <p:cNvSpPr/>
          <p:nvPr/>
        </p:nvSpPr>
        <p:spPr>
          <a:xfrm>
            <a:off x="691920" y="243828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6" name="Line 34"/>
          <p:cNvSpPr/>
          <p:nvPr/>
        </p:nvSpPr>
        <p:spPr>
          <a:xfrm>
            <a:off x="696600" y="2364480"/>
            <a:ext cx="381024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Line 35"/>
          <p:cNvSpPr/>
          <p:nvPr/>
        </p:nvSpPr>
        <p:spPr>
          <a:xfrm>
            <a:off x="695160" y="229644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8" name="Line 36"/>
          <p:cNvSpPr/>
          <p:nvPr/>
        </p:nvSpPr>
        <p:spPr>
          <a:xfrm>
            <a:off x="699840" y="2228760"/>
            <a:ext cx="381024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Line 37"/>
          <p:cNvSpPr/>
          <p:nvPr/>
        </p:nvSpPr>
        <p:spPr>
          <a:xfrm>
            <a:off x="695160" y="217044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Line 38"/>
          <p:cNvSpPr/>
          <p:nvPr/>
        </p:nvSpPr>
        <p:spPr>
          <a:xfrm>
            <a:off x="695160" y="210240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Line 39"/>
          <p:cNvSpPr/>
          <p:nvPr/>
        </p:nvSpPr>
        <p:spPr>
          <a:xfrm>
            <a:off x="699840" y="2034720"/>
            <a:ext cx="381024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Line 40"/>
          <p:cNvSpPr/>
          <p:nvPr/>
        </p:nvSpPr>
        <p:spPr>
          <a:xfrm>
            <a:off x="687240" y="197028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Line 41"/>
          <p:cNvSpPr/>
          <p:nvPr/>
        </p:nvSpPr>
        <p:spPr>
          <a:xfrm>
            <a:off x="699840" y="1896480"/>
            <a:ext cx="381024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Line 42"/>
          <p:cNvSpPr/>
          <p:nvPr/>
        </p:nvSpPr>
        <p:spPr>
          <a:xfrm>
            <a:off x="690480" y="182880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Line 43"/>
          <p:cNvSpPr/>
          <p:nvPr/>
        </p:nvSpPr>
        <p:spPr>
          <a:xfrm>
            <a:off x="704520" y="1760760"/>
            <a:ext cx="381024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6" name="Line 44"/>
          <p:cNvSpPr/>
          <p:nvPr/>
        </p:nvSpPr>
        <p:spPr>
          <a:xfrm flipV="1">
            <a:off x="796680" y="1677240"/>
            <a:ext cx="0" cy="27921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Line 45"/>
          <p:cNvSpPr/>
          <p:nvPr/>
        </p:nvSpPr>
        <p:spPr>
          <a:xfrm flipV="1">
            <a:off x="893520" y="1680840"/>
            <a:ext cx="0" cy="27921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8" name="Line 46"/>
          <p:cNvSpPr/>
          <p:nvPr/>
        </p:nvSpPr>
        <p:spPr>
          <a:xfrm flipV="1">
            <a:off x="995040" y="1674000"/>
            <a:ext cx="0" cy="279180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9" name="Line 47"/>
          <p:cNvSpPr/>
          <p:nvPr/>
        </p:nvSpPr>
        <p:spPr>
          <a:xfrm flipV="1">
            <a:off x="1083960" y="1677240"/>
            <a:ext cx="0" cy="27921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Line 48"/>
          <p:cNvSpPr/>
          <p:nvPr/>
        </p:nvSpPr>
        <p:spPr>
          <a:xfrm flipV="1">
            <a:off x="1171440" y="1680840"/>
            <a:ext cx="0" cy="27921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1" name="Line 49"/>
          <p:cNvSpPr/>
          <p:nvPr/>
        </p:nvSpPr>
        <p:spPr>
          <a:xfrm flipV="1">
            <a:off x="1268280" y="1684440"/>
            <a:ext cx="0" cy="27921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Line 50"/>
          <p:cNvSpPr/>
          <p:nvPr/>
        </p:nvSpPr>
        <p:spPr>
          <a:xfrm flipV="1">
            <a:off x="1369800" y="1677240"/>
            <a:ext cx="0" cy="27921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Line 51"/>
          <p:cNvSpPr/>
          <p:nvPr/>
        </p:nvSpPr>
        <p:spPr>
          <a:xfrm flipV="1">
            <a:off x="1458720" y="1680840"/>
            <a:ext cx="0" cy="27921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Line 52"/>
          <p:cNvSpPr/>
          <p:nvPr/>
        </p:nvSpPr>
        <p:spPr>
          <a:xfrm flipV="1">
            <a:off x="1549080" y="1674000"/>
            <a:ext cx="0" cy="279180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5" name="Line 53"/>
          <p:cNvSpPr/>
          <p:nvPr/>
        </p:nvSpPr>
        <p:spPr>
          <a:xfrm flipV="1">
            <a:off x="1645920" y="1677240"/>
            <a:ext cx="0" cy="27921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Line 54"/>
          <p:cNvSpPr/>
          <p:nvPr/>
        </p:nvSpPr>
        <p:spPr>
          <a:xfrm flipV="1">
            <a:off x="1747800" y="1670400"/>
            <a:ext cx="0" cy="279180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Line 55"/>
          <p:cNvSpPr/>
          <p:nvPr/>
        </p:nvSpPr>
        <p:spPr>
          <a:xfrm flipV="1">
            <a:off x="1836720" y="1674000"/>
            <a:ext cx="0" cy="279180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Line 56"/>
          <p:cNvSpPr/>
          <p:nvPr/>
        </p:nvSpPr>
        <p:spPr>
          <a:xfrm flipV="1">
            <a:off x="1923840" y="1677240"/>
            <a:ext cx="0" cy="27921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Line 57"/>
          <p:cNvSpPr/>
          <p:nvPr/>
        </p:nvSpPr>
        <p:spPr>
          <a:xfrm flipV="1">
            <a:off x="2020680" y="1680840"/>
            <a:ext cx="0" cy="27921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0" name="Line 58"/>
          <p:cNvSpPr/>
          <p:nvPr/>
        </p:nvSpPr>
        <p:spPr>
          <a:xfrm flipV="1">
            <a:off x="2122200" y="1674000"/>
            <a:ext cx="0" cy="279180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1" name="Line 59"/>
          <p:cNvSpPr/>
          <p:nvPr/>
        </p:nvSpPr>
        <p:spPr>
          <a:xfrm flipV="1">
            <a:off x="2211120" y="1677240"/>
            <a:ext cx="0" cy="27921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2" name="Line 60"/>
          <p:cNvSpPr/>
          <p:nvPr/>
        </p:nvSpPr>
        <p:spPr>
          <a:xfrm flipV="1">
            <a:off x="2315880" y="1674000"/>
            <a:ext cx="0" cy="279180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Line 61"/>
          <p:cNvSpPr/>
          <p:nvPr/>
        </p:nvSpPr>
        <p:spPr>
          <a:xfrm flipV="1">
            <a:off x="2412720" y="1677240"/>
            <a:ext cx="0" cy="27921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Line 62"/>
          <p:cNvSpPr/>
          <p:nvPr/>
        </p:nvSpPr>
        <p:spPr>
          <a:xfrm flipV="1">
            <a:off x="2514600" y="1670400"/>
            <a:ext cx="0" cy="279180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Line 63"/>
          <p:cNvSpPr/>
          <p:nvPr/>
        </p:nvSpPr>
        <p:spPr>
          <a:xfrm flipV="1">
            <a:off x="2603160" y="1674000"/>
            <a:ext cx="0" cy="279180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Line 64"/>
          <p:cNvSpPr/>
          <p:nvPr/>
        </p:nvSpPr>
        <p:spPr>
          <a:xfrm flipV="1">
            <a:off x="2690640" y="1677240"/>
            <a:ext cx="0" cy="27921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Line 65"/>
          <p:cNvSpPr/>
          <p:nvPr/>
        </p:nvSpPr>
        <p:spPr>
          <a:xfrm flipV="1">
            <a:off x="2787480" y="1680840"/>
            <a:ext cx="0" cy="27921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Line 66"/>
          <p:cNvSpPr/>
          <p:nvPr/>
        </p:nvSpPr>
        <p:spPr>
          <a:xfrm flipV="1">
            <a:off x="2889000" y="1674000"/>
            <a:ext cx="0" cy="279180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9" name="Line 67"/>
          <p:cNvSpPr/>
          <p:nvPr/>
        </p:nvSpPr>
        <p:spPr>
          <a:xfrm flipV="1">
            <a:off x="2977920" y="1677240"/>
            <a:ext cx="0" cy="27921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Line 68"/>
          <p:cNvSpPr/>
          <p:nvPr/>
        </p:nvSpPr>
        <p:spPr>
          <a:xfrm flipV="1">
            <a:off x="3068280" y="1670400"/>
            <a:ext cx="0" cy="279180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1" name="Line 69"/>
          <p:cNvSpPr/>
          <p:nvPr/>
        </p:nvSpPr>
        <p:spPr>
          <a:xfrm flipV="1">
            <a:off x="3165120" y="1674000"/>
            <a:ext cx="0" cy="279180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2" name="Line 70"/>
          <p:cNvSpPr/>
          <p:nvPr/>
        </p:nvSpPr>
        <p:spPr>
          <a:xfrm flipV="1">
            <a:off x="3267000" y="1666800"/>
            <a:ext cx="0" cy="279180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Line 71"/>
          <p:cNvSpPr/>
          <p:nvPr/>
        </p:nvSpPr>
        <p:spPr>
          <a:xfrm flipV="1">
            <a:off x="3355920" y="1670400"/>
            <a:ext cx="0" cy="279180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Line 72"/>
          <p:cNvSpPr/>
          <p:nvPr/>
        </p:nvSpPr>
        <p:spPr>
          <a:xfrm flipV="1">
            <a:off x="3443040" y="1674000"/>
            <a:ext cx="0" cy="279180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Line 73"/>
          <p:cNvSpPr/>
          <p:nvPr/>
        </p:nvSpPr>
        <p:spPr>
          <a:xfrm flipV="1">
            <a:off x="3539880" y="1677240"/>
            <a:ext cx="0" cy="27921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6" name="Line 74"/>
          <p:cNvSpPr/>
          <p:nvPr/>
        </p:nvSpPr>
        <p:spPr>
          <a:xfrm flipV="1">
            <a:off x="3641400" y="1670400"/>
            <a:ext cx="0" cy="279180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7" name="Line 75"/>
          <p:cNvSpPr/>
          <p:nvPr/>
        </p:nvSpPr>
        <p:spPr>
          <a:xfrm flipV="1">
            <a:off x="3730320" y="1674000"/>
            <a:ext cx="0" cy="279180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8" name="Line 76"/>
          <p:cNvSpPr/>
          <p:nvPr/>
        </p:nvSpPr>
        <p:spPr>
          <a:xfrm flipV="1">
            <a:off x="3825720" y="1670400"/>
            <a:ext cx="0" cy="279180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9" name="Line 77"/>
          <p:cNvSpPr/>
          <p:nvPr/>
        </p:nvSpPr>
        <p:spPr>
          <a:xfrm flipV="1">
            <a:off x="3914640" y="1674000"/>
            <a:ext cx="0" cy="279180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Line 78"/>
          <p:cNvSpPr/>
          <p:nvPr/>
        </p:nvSpPr>
        <p:spPr>
          <a:xfrm flipV="1">
            <a:off x="4001760" y="1677240"/>
            <a:ext cx="0" cy="27921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1" name="Line 79"/>
          <p:cNvSpPr/>
          <p:nvPr/>
        </p:nvSpPr>
        <p:spPr>
          <a:xfrm flipV="1">
            <a:off x="4098600" y="1680840"/>
            <a:ext cx="0" cy="27921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2" name="Line 80"/>
          <p:cNvSpPr/>
          <p:nvPr/>
        </p:nvSpPr>
        <p:spPr>
          <a:xfrm flipV="1">
            <a:off x="4200480" y="1674000"/>
            <a:ext cx="0" cy="279180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3" name="Line 81"/>
          <p:cNvSpPr/>
          <p:nvPr/>
        </p:nvSpPr>
        <p:spPr>
          <a:xfrm flipV="1">
            <a:off x="4289400" y="1677240"/>
            <a:ext cx="0" cy="27921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4" name="Line 82"/>
          <p:cNvSpPr/>
          <p:nvPr/>
        </p:nvSpPr>
        <p:spPr>
          <a:xfrm flipV="1">
            <a:off x="4395600" y="1674000"/>
            <a:ext cx="0" cy="279180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5" name="CustomShape 83"/>
          <p:cNvSpPr/>
          <p:nvPr/>
        </p:nvSpPr>
        <p:spPr>
          <a:xfrm flipH="1">
            <a:off x="1751760" y="1714680"/>
            <a:ext cx="2742480" cy="2113920"/>
          </a:xfrm>
          <a:custGeom>
            <a:avLst/>
            <a:gdLst/>
            <a:ahLst/>
            <a:rect l="l" t="t" r="r" b="b"/>
            <a:pathLst>
              <a:path w="2333" h="2275">
                <a:moveTo>
                  <a:pt x="0" y="2275"/>
                </a:moveTo>
                <a:lnTo>
                  <a:pt x="52" y="2211"/>
                </a:lnTo>
                <a:lnTo>
                  <a:pt x="116" y="2153"/>
                </a:lnTo>
                <a:lnTo>
                  <a:pt x="122" y="2089"/>
                </a:lnTo>
                <a:lnTo>
                  <a:pt x="180" y="2042"/>
                </a:lnTo>
                <a:lnTo>
                  <a:pt x="425" y="1803"/>
                </a:lnTo>
                <a:lnTo>
                  <a:pt x="588" y="1803"/>
                </a:lnTo>
                <a:lnTo>
                  <a:pt x="774" y="1629"/>
                </a:lnTo>
                <a:lnTo>
                  <a:pt x="774" y="1571"/>
                </a:lnTo>
                <a:lnTo>
                  <a:pt x="1076" y="1274"/>
                </a:lnTo>
                <a:lnTo>
                  <a:pt x="1076" y="1210"/>
                </a:lnTo>
                <a:lnTo>
                  <a:pt x="1489" y="809"/>
                </a:lnTo>
                <a:lnTo>
                  <a:pt x="1792" y="809"/>
                </a:lnTo>
                <a:lnTo>
                  <a:pt x="1966" y="640"/>
                </a:lnTo>
                <a:lnTo>
                  <a:pt x="1966" y="570"/>
                </a:lnTo>
                <a:lnTo>
                  <a:pt x="2077" y="454"/>
                </a:lnTo>
                <a:lnTo>
                  <a:pt x="2077" y="355"/>
                </a:lnTo>
                <a:lnTo>
                  <a:pt x="2263" y="180"/>
                </a:lnTo>
                <a:lnTo>
                  <a:pt x="2263" y="75"/>
                </a:lnTo>
                <a:lnTo>
                  <a:pt x="2333" y="0"/>
                </a:lnTo>
              </a:path>
            </a:pathLst>
          </a:custGeom>
          <a:noFill/>
          <a:ln w="38160">
            <a:solidFill>
              <a:srgbClr val="0000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6" name="CustomShape 84"/>
          <p:cNvSpPr/>
          <p:nvPr/>
        </p:nvSpPr>
        <p:spPr>
          <a:xfrm>
            <a:off x="670680" y="1276200"/>
            <a:ext cx="4000320" cy="4363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ＭＳ Ｐゴシック"/>
              </a:rPr>
              <a:t>x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Arial Unicode MS"/>
                <a:ea typeface="ＭＳ Ｐゴシック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ＭＳ Ｐゴシック"/>
              </a:rPr>
              <a:t> ………………………………  x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Arial Unicode MS"/>
                <a:ea typeface="ＭＳ Ｐゴシック"/>
              </a:rPr>
              <a:t>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47" name="CustomShape 85"/>
          <p:cNvSpPr/>
          <p:nvPr/>
        </p:nvSpPr>
        <p:spPr>
          <a:xfrm rot="16200000">
            <a:off x="-1113120" y="2860920"/>
            <a:ext cx="2965680" cy="4366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ＭＳ Ｐゴシック"/>
              </a:rPr>
              <a:t>y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Arial Unicode MS"/>
                <a:ea typeface="ＭＳ Ｐゴシック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ＭＳ Ｐゴシック"/>
              </a:rPr>
              <a:t> ……………………  y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Arial Unicode MS"/>
                <a:ea typeface="ＭＳ Ｐゴシック"/>
              </a:rPr>
              <a:t>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48" name="CustomShape 86"/>
          <p:cNvSpPr/>
          <p:nvPr/>
        </p:nvSpPr>
        <p:spPr>
          <a:xfrm>
            <a:off x="6629400" y="3943440"/>
            <a:ext cx="151560" cy="837360"/>
          </a:xfrm>
          <a:prstGeom prst="leftBrace">
            <a:avLst>
              <a:gd name="adj1" fmla="val 50000"/>
              <a:gd name="adj2" fmla="val 50000"/>
            </a:avLst>
          </a:prstGeom>
          <a:noFill/>
          <a:ln w="25560">
            <a:solidFill>
              <a:srgbClr val="000066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3" dur="indefinite" restart="never" nodeType="tmRoot">
          <p:childTnLst>
            <p:seq>
              <p:cTn id="214" dur="indefinite" nodeType="mainSeq">
                <p:childTnLst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CustomShape 1"/>
          <p:cNvSpPr/>
          <p:nvPr/>
        </p:nvSpPr>
        <p:spPr>
          <a:xfrm>
            <a:off x="304920" y="1352520"/>
            <a:ext cx="8533800" cy="333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9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Given two strings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x = x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  <a:ea typeface="ＭＳ Ｐゴシック"/>
              </a:rPr>
              <a:t>1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……x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  <a:ea typeface="ＭＳ Ｐゴシック"/>
              </a:rPr>
              <a:t>M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, 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y = y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  <a:ea typeface="ＭＳ Ｐゴシック"/>
              </a:rPr>
              <a:t>1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……y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  <a:ea typeface="ＭＳ Ｐゴシック"/>
              </a:rPr>
              <a:t>N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479"/>
              </a:spcBef>
            </a:pP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Find substrings x’, y’ whose similarity 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(optimal global alignment value)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is maximum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x = aaaacccccggggtta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y = ttcccgggaaccaacc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50" name="CustomShape 2"/>
          <p:cNvSpPr/>
          <p:nvPr/>
        </p:nvSpPr>
        <p:spPr>
          <a:xfrm>
            <a:off x="4724280" y="4800600"/>
            <a:ext cx="2894760" cy="342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Slide from Serafim Batzoglou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51" name="CustomShape 3"/>
          <p:cNvSpPr/>
          <p:nvPr/>
        </p:nvSpPr>
        <p:spPr>
          <a:xfrm>
            <a:off x="2552760" y="4393440"/>
            <a:ext cx="837360" cy="342360"/>
          </a:xfrm>
          <a:prstGeom prst="rect">
            <a:avLst/>
          </a:prstGeom>
          <a:solidFill>
            <a:srgbClr val="f6ffe3">
              <a:alpha val="31000"/>
            </a:srgbClr>
          </a:solidFill>
          <a:ln w="2556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52" name="CustomShape 4"/>
          <p:cNvSpPr/>
          <p:nvPr/>
        </p:nvSpPr>
        <p:spPr>
          <a:xfrm>
            <a:off x="1905120" y="4781520"/>
            <a:ext cx="837360" cy="349200"/>
          </a:xfrm>
          <a:prstGeom prst="rect">
            <a:avLst/>
          </a:prstGeom>
          <a:solidFill>
            <a:srgbClr val="f6ffe3">
              <a:alpha val="31000"/>
            </a:srgbClr>
          </a:solidFill>
          <a:ln w="2556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53" name="CustomShape 5"/>
          <p:cNvSpPr/>
          <p:nvPr/>
        </p:nvSpPr>
        <p:spPr>
          <a:xfrm>
            <a:off x="6197760" y="2271600"/>
            <a:ext cx="2699640" cy="1913760"/>
          </a:xfrm>
          <a:prstGeom prst="rect">
            <a:avLst/>
          </a:prstGeom>
          <a:noFill/>
          <a:ln w="19080">
            <a:solidFill>
              <a:srgbClr val="008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54" name="Line 6"/>
          <p:cNvSpPr/>
          <p:nvPr/>
        </p:nvSpPr>
        <p:spPr>
          <a:xfrm>
            <a:off x="6197400" y="412668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5" name="Line 7"/>
          <p:cNvSpPr/>
          <p:nvPr/>
        </p:nvSpPr>
        <p:spPr>
          <a:xfrm>
            <a:off x="6200640" y="407520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6" name="Line 8"/>
          <p:cNvSpPr/>
          <p:nvPr/>
        </p:nvSpPr>
        <p:spPr>
          <a:xfrm>
            <a:off x="6200640" y="402876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7" name="Line 9"/>
          <p:cNvSpPr/>
          <p:nvPr/>
        </p:nvSpPr>
        <p:spPr>
          <a:xfrm>
            <a:off x="6197400" y="398232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8" name="Line 10"/>
          <p:cNvSpPr/>
          <p:nvPr/>
        </p:nvSpPr>
        <p:spPr>
          <a:xfrm>
            <a:off x="6200640" y="393948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9" name="Line 11"/>
          <p:cNvSpPr/>
          <p:nvPr/>
        </p:nvSpPr>
        <p:spPr>
          <a:xfrm>
            <a:off x="6197400" y="388836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0" name="Line 12"/>
          <p:cNvSpPr/>
          <p:nvPr/>
        </p:nvSpPr>
        <p:spPr>
          <a:xfrm>
            <a:off x="6190920" y="3841920"/>
            <a:ext cx="269892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1" name="Line 13"/>
          <p:cNvSpPr/>
          <p:nvPr/>
        </p:nvSpPr>
        <p:spPr>
          <a:xfrm>
            <a:off x="6200640" y="379548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2" name="Line 14"/>
          <p:cNvSpPr/>
          <p:nvPr/>
        </p:nvSpPr>
        <p:spPr>
          <a:xfrm>
            <a:off x="6200640" y="374544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3" name="Line 15"/>
          <p:cNvSpPr/>
          <p:nvPr/>
        </p:nvSpPr>
        <p:spPr>
          <a:xfrm>
            <a:off x="6197400" y="369432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4" name="Line 16"/>
          <p:cNvSpPr/>
          <p:nvPr/>
        </p:nvSpPr>
        <p:spPr>
          <a:xfrm>
            <a:off x="6197400" y="364896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5" name="Line 17"/>
          <p:cNvSpPr/>
          <p:nvPr/>
        </p:nvSpPr>
        <p:spPr>
          <a:xfrm>
            <a:off x="6200640" y="360252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6" name="Line 18"/>
          <p:cNvSpPr/>
          <p:nvPr/>
        </p:nvSpPr>
        <p:spPr>
          <a:xfrm>
            <a:off x="6192720" y="3558600"/>
            <a:ext cx="26985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7" name="Line 19"/>
          <p:cNvSpPr/>
          <p:nvPr/>
        </p:nvSpPr>
        <p:spPr>
          <a:xfrm>
            <a:off x="6200640" y="350748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8" name="Line 20"/>
          <p:cNvSpPr/>
          <p:nvPr/>
        </p:nvSpPr>
        <p:spPr>
          <a:xfrm>
            <a:off x="6194160" y="346104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9" name="Line 21"/>
          <p:cNvSpPr/>
          <p:nvPr/>
        </p:nvSpPr>
        <p:spPr>
          <a:xfrm>
            <a:off x="6205320" y="3414600"/>
            <a:ext cx="269892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0" name="Line 22"/>
          <p:cNvSpPr/>
          <p:nvPr/>
        </p:nvSpPr>
        <p:spPr>
          <a:xfrm>
            <a:off x="6200640" y="336204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1" name="Line 23"/>
          <p:cNvSpPr/>
          <p:nvPr/>
        </p:nvSpPr>
        <p:spPr>
          <a:xfrm>
            <a:off x="6205320" y="3312000"/>
            <a:ext cx="269892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2" name="Line 24"/>
          <p:cNvSpPr/>
          <p:nvPr/>
        </p:nvSpPr>
        <p:spPr>
          <a:xfrm>
            <a:off x="6205320" y="3265560"/>
            <a:ext cx="269892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3" name="Line 25"/>
          <p:cNvSpPr/>
          <p:nvPr/>
        </p:nvSpPr>
        <p:spPr>
          <a:xfrm>
            <a:off x="6200640" y="321912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4" name="Line 26"/>
          <p:cNvSpPr/>
          <p:nvPr/>
        </p:nvSpPr>
        <p:spPr>
          <a:xfrm>
            <a:off x="6205320" y="3175200"/>
            <a:ext cx="269892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5" name="Line 27"/>
          <p:cNvSpPr/>
          <p:nvPr/>
        </p:nvSpPr>
        <p:spPr>
          <a:xfrm>
            <a:off x="6200640" y="312408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6" name="Line 28"/>
          <p:cNvSpPr/>
          <p:nvPr/>
        </p:nvSpPr>
        <p:spPr>
          <a:xfrm>
            <a:off x="6194160" y="307764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7" name="Line 29"/>
          <p:cNvSpPr/>
          <p:nvPr/>
        </p:nvSpPr>
        <p:spPr>
          <a:xfrm>
            <a:off x="6197400" y="303120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8" name="Line 30"/>
          <p:cNvSpPr/>
          <p:nvPr/>
        </p:nvSpPr>
        <p:spPr>
          <a:xfrm>
            <a:off x="6192720" y="2985840"/>
            <a:ext cx="26985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9" name="Line 31"/>
          <p:cNvSpPr/>
          <p:nvPr/>
        </p:nvSpPr>
        <p:spPr>
          <a:xfrm>
            <a:off x="6200640" y="293112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0" name="Line 32"/>
          <p:cNvSpPr/>
          <p:nvPr/>
        </p:nvSpPr>
        <p:spPr>
          <a:xfrm>
            <a:off x="6200640" y="288468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1" name="Line 33"/>
          <p:cNvSpPr/>
          <p:nvPr/>
        </p:nvSpPr>
        <p:spPr>
          <a:xfrm>
            <a:off x="6205320" y="2838240"/>
            <a:ext cx="269892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2" name="Line 34"/>
          <p:cNvSpPr/>
          <p:nvPr/>
        </p:nvSpPr>
        <p:spPr>
          <a:xfrm>
            <a:off x="6195960" y="2794320"/>
            <a:ext cx="26985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3" name="Line 35"/>
          <p:cNvSpPr/>
          <p:nvPr/>
        </p:nvSpPr>
        <p:spPr>
          <a:xfrm>
            <a:off x="6198840" y="2744280"/>
            <a:ext cx="269892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4" name="Line 36"/>
          <p:cNvSpPr/>
          <p:nvPr/>
        </p:nvSpPr>
        <p:spPr>
          <a:xfrm>
            <a:off x="6197400" y="269784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5" name="Line 37"/>
          <p:cNvSpPr/>
          <p:nvPr/>
        </p:nvSpPr>
        <p:spPr>
          <a:xfrm>
            <a:off x="6200640" y="265140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6" name="Line 38"/>
          <p:cNvSpPr/>
          <p:nvPr/>
        </p:nvSpPr>
        <p:spPr>
          <a:xfrm>
            <a:off x="6197400" y="261072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7" name="Line 39"/>
          <p:cNvSpPr/>
          <p:nvPr/>
        </p:nvSpPr>
        <p:spPr>
          <a:xfrm>
            <a:off x="6197400" y="256428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8" name="Line 40"/>
          <p:cNvSpPr/>
          <p:nvPr/>
        </p:nvSpPr>
        <p:spPr>
          <a:xfrm>
            <a:off x="6200640" y="251784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9" name="Line 41"/>
          <p:cNvSpPr/>
          <p:nvPr/>
        </p:nvSpPr>
        <p:spPr>
          <a:xfrm>
            <a:off x="6192720" y="2473920"/>
            <a:ext cx="26985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0" name="Line 42"/>
          <p:cNvSpPr/>
          <p:nvPr/>
        </p:nvSpPr>
        <p:spPr>
          <a:xfrm>
            <a:off x="6200640" y="242388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1" name="Line 43"/>
          <p:cNvSpPr/>
          <p:nvPr/>
        </p:nvSpPr>
        <p:spPr>
          <a:xfrm>
            <a:off x="6194160" y="237744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2" name="Line 44"/>
          <p:cNvSpPr/>
          <p:nvPr/>
        </p:nvSpPr>
        <p:spPr>
          <a:xfrm>
            <a:off x="6205320" y="2331000"/>
            <a:ext cx="269892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3" name="Line 45"/>
          <p:cNvSpPr/>
          <p:nvPr/>
        </p:nvSpPr>
        <p:spPr>
          <a:xfrm flipV="1">
            <a:off x="6270480" y="2273760"/>
            <a:ext cx="0" cy="190872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4" name="Line 46"/>
          <p:cNvSpPr/>
          <p:nvPr/>
        </p:nvSpPr>
        <p:spPr>
          <a:xfrm flipV="1">
            <a:off x="6338880" y="2276280"/>
            <a:ext cx="0" cy="190872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5" name="Line 47"/>
          <p:cNvSpPr/>
          <p:nvPr/>
        </p:nvSpPr>
        <p:spPr>
          <a:xfrm flipV="1">
            <a:off x="6410160" y="2271600"/>
            <a:ext cx="0" cy="19083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6" name="Line 48"/>
          <p:cNvSpPr/>
          <p:nvPr/>
        </p:nvSpPr>
        <p:spPr>
          <a:xfrm flipV="1">
            <a:off x="6473520" y="2273760"/>
            <a:ext cx="0" cy="190872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7" name="Line 49"/>
          <p:cNvSpPr/>
          <p:nvPr/>
        </p:nvSpPr>
        <p:spPr>
          <a:xfrm flipV="1">
            <a:off x="6535440" y="2276280"/>
            <a:ext cx="0" cy="190872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8" name="Line 50"/>
          <p:cNvSpPr/>
          <p:nvPr/>
        </p:nvSpPr>
        <p:spPr>
          <a:xfrm flipV="1">
            <a:off x="6603840" y="2278800"/>
            <a:ext cx="0" cy="19083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9" name="Line 51"/>
          <p:cNvSpPr/>
          <p:nvPr/>
        </p:nvSpPr>
        <p:spPr>
          <a:xfrm flipV="1">
            <a:off x="6675120" y="2273760"/>
            <a:ext cx="0" cy="190872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0" name="Line 52"/>
          <p:cNvSpPr/>
          <p:nvPr/>
        </p:nvSpPr>
        <p:spPr>
          <a:xfrm flipV="1">
            <a:off x="6738840" y="2276280"/>
            <a:ext cx="0" cy="190872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1" name="Line 53"/>
          <p:cNvSpPr/>
          <p:nvPr/>
        </p:nvSpPr>
        <p:spPr>
          <a:xfrm flipV="1">
            <a:off x="6802200" y="2271600"/>
            <a:ext cx="0" cy="19083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2" name="Line 54"/>
          <p:cNvSpPr/>
          <p:nvPr/>
        </p:nvSpPr>
        <p:spPr>
          <a:xfrm flipV="1">
            <a:off x="6872040" y="2273760"/>
            <a:ext cx="0" cy="190872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3" name="Line 55"/>
          <p:cNvSpPr/>
          <p:nvPr/>
        </p:nvSpPr>
        <p:spPr>
          <a:xfrm flipV="1">
            <a:off x="6943680" y="2269080"/>
            <a:ext cx="0" cy="190872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4" name="Line 56"/>
          <p:cNvSpPr/>
          <p:nvPr/>
        </p:nvSpPr>
        <p:spPr>
          <a:xfrm flipV="1">
            <a:off x="7007040" y="2271600"/>
            <a:ext cx="0" cy="19083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5" name="Line 57"/>
          <p:cNvSpPr/>
          <p:nvPr/>
        </p:nvSpPr>
        <p:spPr>
          <a:xfrm flipV="1">
            <a:off x="7068960" y="2273760"/>
            <a:ext cx="0" cy="190872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6" name="Line 58"/>
          <p:cNvSpPr/>
          <p:nvPr/>
        </p:nvSpPr>
        <p:spPr>
          <a:xfrm flipV="1">
            <a:off x="7137360" y="2276280"/>
            <a:ext cx="0" cy="190872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7" name="Line 59"/>
          <p:cNvSpPr/>
          <p:nvPr/>
        </p:nvSpPr>
        <p:spPr>
          <a:xfrm flipV="1">
            <a:off x="7208640" y="2271600"/>
            <a:ext cx="0" cy="19083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8" name="Line 60"/>
          <p:cNvSpPr/>
          <p:nvPr/>
        </p:nvSpPr>
        <p:spPr>
          <a:xfrm flipV="1">
            <a:off x="7272000" y="2273760"/>
            <a:ext cx="0" cy="190872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9" name="Line 61"/>
          <p:cNvSpPr/>
          <p:nvPr/>
        </p:nvSpPr>
        <p:spPr>
          <a:xfrm flipV="1">
            <a:off x="7346880" y="2271600"/>
            <a:ext cx="0" cy="19083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0" name="Line 62"/>
          <p:cNvSpPr/>
          <p:nvPr/>
        </p:nvSpPr>
        <p:spPr>
          <a:xfrm flipV="1">
            <a:off x="7414920" y="2273760"/>
            <a:ext cx="0" cy="190872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1" name="Line 63"/>
          <p:cNvSpPr/>
          <p:nvPr/>
        </p:nvSpPr>
        <p:spPr>
          <a:xfrm flipV="1">
            <a:off x="7486560" y="2269080"/>
            <a:ext cx="0" cy="190872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2" name="Line 64"/>
          <p:cNvSpPr/>
          <p:nvPr/>
        </p:nvSpPr>
        <p:spPr>
          <a:xfrm flipV="1">
            <a:off x="7549920" y="2271600"/>
            <a:ext cx="0" cy="19083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3" name="Line 65"/>
          <p:cNvSpPr/>
          <p:nvPr/>
        </p:nvSpPr>
        <p:spPr>
          <a:xfrm flipV="1">
            <a:off x="7611840" y="2273760"/>
            <a:ext cx="0" cy="190872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4" name="Line 66"/>
          <p:cNvSpPr/>
          <p:nvPr/>
        </p:nvSpPr>
        <p:spPr>
          <a:xfrm flipV="1">
            <a:off x="7680240" y="2276280"/>
            <a:ext cx="0" cy="190872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5" name="Line 67"/>
          <p:cNvSpPr/>
          <p:nvPr/>
        </p:nvSpPr>
        <p:spPr>
          <a:xfrm flipV="1">
            <a:off x="7751520" y="2271600"/>
            <a:ext cx="0" cy="19083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6" name="Line 68"/>
          <p:cNvSpPr/>
          <p:nvPr/>
        </p:nvSpPr>
        <p:spPr>
          <a:xfrm flipV="1">
            <a:off x="7815240" y="2273760"/>
            <a:ext cx="0" cy="190872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7" name="Line 69"/>
          <p:cNvSpPr/>
          <p:nvPr/>
        </p:nvSpPr>
        <p:spPr>
          <a:xfrm flipV="1">
            <a:off x="7880040" y="2269080"/>
            <a:ext cx="0" cy="190872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8" name="Line 70"/>
          <p:cNvSpPr/>
          <p:nvPr/>
        </p:nvSpPr>
        <p:spPr>
          <a:xfrm flipV="1">
            <a:off x="7948440" y="2271600"/>
            <a:ext cx="0" cy="19083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9" name="Line 71"/>
          <p:cNvSpPr/>
          <p:nvPr/>
        </p:nvSpPr>
        <p:spPr>
          <a:xfrm flipV="1">
            <a:off x="8019720" y="2266920"/>
            <a:ext cx="0" cy="19083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0" name="Line 72"/>
          <p:cNvSpPr/>
          <p:nvPr/>
        </p:nvSpPr>
        <p:spPr>
          <a:xfrm flipV="1">
            <a:off x="8083440" y="2269080"/>
            <a:ext cx="0" cy="190872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1" name="Line 73"/>
          <p:cNvSpPr/>
          <p:nvPr/>
        </p:nvSpPr>
        <p:spPr>
          <a:xfrm flipV="1">
            <a:off x="8145360" y="2271600"/>
            <a:ext cx="0" cy="19083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2" name="Line 74"/>
          <p:cNvSpPr/>
          <p:nvPr/>
        </p:nvSpPr>
        <p:spPr>
          <a:xfrm flipV="1">
            <a:off x="8213400" y="2273760"/>
            <a:ext cx="0" cy="190872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3" name="Line 75"/>
          <p:cNvSpPr/>
          <p:nvPr/>
        </p:nvSpPr>
        <p:spPr>
          <a:xfrm flipV="1">
            <a:off x="8285040" y="2269080"/>
            <a:ext cx="0" cy="190872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4" name="Line 76"/>
          <p:cNvSpPr/>
          <p:nvPr/>
        </p:nvSpPr>
        <p:spPr>
          <a:xfrm flipV="1">
            <a:off x="8348400" y="2271600"/>
            <a:ext cx="0" cy="19083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5" name="Line 77"/>
          <p:cNvSpPr/>
          <p:nvPr/>
        </p:nvSpPr>
        <p:spPr>
          <a:xfrm flipV="1">
            <a:off x="8415000" y="2269080"/>
            <a:ext cx="0" cy="190872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6" name="Line 78"/>
          <p:cNvSpPr/>
          <p:nvPr/>
        </p:nvSpPr>
        <p:spPr>
          <a:xfrm flipV="1">
            <a:off x="8478720" y="2271600"/>
            <a:ext cx="0" cy="19083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7" name="Line 79"/>
          <p:cNvSpPr/>
          <p:nvPr/>
        </p:nvSpPr>
        <p:spPr>
          <a:xfrm flipV="1">
            <a:off x="8540640" y="2273760"/>
            <a:ext cx="0" cy="190872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8" name="Line 80"/>
          <p:cNvSpPr/>
          <p:nvPr/>
        </p:nvSpPr>
        <p:spPr>
          <a:xfrm flipV="1">
            <a:off x="8608680" y="2276280"/>
            <a:ext cx="0" cy="190872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9" name="Line 81"/>
          <p:cNvSpPr/>
          <p:nvPr/>
        </p:nvSpPr>
        <p:spPr>
          <a:xfrm flipV="1">
            <a:off x="8681760" y="2271600"/>
            <a:ext cx="0" cy="19083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0" name="Line 82"/>
          <p:cNvSpPr/>
          <p:nvPr/>
        </p:nvSpPr>
        <p:spPr>
          <a:xfrm flipV="1">
            <a:off x="8743680" y="2273760"/>
            <a:ext cx="0" cy="190872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1" name="Line 83"/>
          <p:cNvSpPr/>
          <p:nvPr/>
        </p:nvSpPr>
        <p:spPr>
          <a:xfrm flipV="1">
            <a:off x="8820000" y="2271600"/>
            <a:ext cx="0" cy="19083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2" name="CustomShape 84"/>
          <p:cNvSpPr/>
          <p:nvPr/>
        </p:nvSpPr>
        <p:spPr>
          <a:xfrm flipH="1">
            <a:off x="7377840" y="2949120"/>
            <a:ext cx="666000" cy="533880"/>
          </a:xfrm>
          <a:custGeom>
            <a:avLst/>
            <a:gdLst/>
            <a:ahLst/>
            <a:rect l="l" t="t" r="r" b="b"/>
            <a:pathLst>
              <a:path w="2333" h="2275">
                <a:moveTo>
                  <a:pt x="0" y="2275"/>
                </a:moveTo>
                <a:lnTo>
                  <a:pt x="52" y="2211"/>
                </a:lnTo>
                <a:lnTo>
                  <a:pt x="116" y="2153"/>
                </a:lnTo>
                <a:lnTo>
                  <a:pt x="122" y="2089"/>
                </a:lnTo>
                <a:lnTo>
                  <a:pt x="180" y="2042"/>
                </a:lnTo>
                <a:lnTo>
                  <a:pt x="425" y="1803"/>
                </a:lnTo>
                <a:lnTo>
                  <a:pt x="588" y="1803"/>
                </a:lnTo>
                <a:lnTo>
                  <a:pt x="774" y="1629"/>
                </a:lnTo>
                <a:lnTo>
                  <a:pt x="774" y="1571"/>
                </a:lnTo>
                <a:lnTo>
                  <a:pt x="1076" y="1274"/>
                </a:lnTo>
                <a:lnTo>
                  <a:pt x="1076" y="1210"/>
                </a:lnTo>
                <a:lnTo>
                  <a:pt x="1489" y="809"/>
                </a:lnTo>
                <a:lnTo>
                  <a:pt x="1792" y="809"/>
                </a:lnTo>
                <a:lnTo>
                  <a:pt x="1966" y="640"/>
                </a:lnTo>
                <a:lnTo>
                  <a:pt x="1966" y="570"/>
                </a:lnTo>
                <a:lnTo>
                  <a:pt x="2077" y="454"/>
                </a:lnTo>
                <a:lnTo>
                  <a:pt x="2077" y="355"/>
                </a:lnTo>
                <a:lnTo>
                  <a:pt x="2263" y="180"/>
                </a:lnTo>
                <a:lnTo>
                  <a:pt x="2263" y="75"/>
                </a:lnTo>
                <a:lnTo>
                  <a:pt x="2333" y="0"/>
                </a:lnTo>
              </a:path>
            </a:pathLst>
          </a:custGeom>
          <a:noFill/>
          <a:ln w="38160">
            <a:solidFill>
              <a:srgbClr val="0000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3" name="CustomShape 85"/>
          <p:cNvSpPr/>
          <p:nvPr/>
        </p:nvSpPr>
        <p:spPr>
          <a:xfrm>
            <a:off x="1371600" y="133200"/>
            <a:ext cx="746676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The Local Alignment Problem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47" dur="indefinite" restart="never" nodeType="tmRoot">
          <p:childTnLst>
            <p:seq>
              <p:cTn id="248" dur="indefinite" nodeType="mainSeq">
                <p:childTnLst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59"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62"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67" dur="5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70"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73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76"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79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82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85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88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91"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94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97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00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03"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06"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09"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12"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15"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18" dur="5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21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24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27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30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33" dur="5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36" dur="5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39" dur="5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42" dur="5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45" dur="5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48" dur="5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51" dur="5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54"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57"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60" dur="5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63" dur="5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66" dur="5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69" dur="5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72" dur="5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75" dur="5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78" dur="5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81" dur="5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84" dur="5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87"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90"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93" dur="5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96"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99" dur="5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02" dur="5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3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05"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6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08"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9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11"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14"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17" dur="5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20" dur="5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1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23" dur="5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4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26"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7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29"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0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32" dur="5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3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35" dur="5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6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38"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9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41" dur="5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2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44"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5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47"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50"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1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53" dur="5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4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56" dur="5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7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59" dur="5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0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62" dur="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3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65" dur="5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6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68"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9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71" dur="5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2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74" dur="5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5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77" dur="5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8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80" dur="5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1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83" dur="5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4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86" dur="5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7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89" dur="5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0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92" dur="5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3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95" dur="5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6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98" dur="5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9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501" dur="5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2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504" dur="5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CustomShape 1"/>
          <p:cNvSpPr/>
          <p:nvPr/>
        </p:nvSpPr>
        <p:spPr>
          <a:xfrm>
            <a:off x="1447920" y="57240"/>
            <a:ext cx="777168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The Smith-Waterman algorithm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635" name="CustomShape 2"/>
          <p:cNvSpPr/>
          <p:nvPr/>
        </p:nvSpPr>
        <p:spPr>
          <a:xfrm>
            <a:off x="228600" y="1085760"/>
            <a:ext cx="8228880" cy="39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Idea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: Ignore badly aligning regions</a:t>
            </a: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Modifications to Needleman-Wunsch: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Initialization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: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F(0, j) = 0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F(i, 0) = 0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                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	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Iteration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:       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F(i, j) = max    F(i – 1, j) – d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F(i, j – 1) – d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F(i – 1, j – 1) + s(x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ourier New"/>
                <a:ea typeface="ＭＳ Ｐゴシック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, y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ourier New"/>
                <a:ea typeface="ＭＳ Ｐゴシック"/>
              </a:rPr>
              <a:t>j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)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6" name="CustomShape 3"/>
          <p:cNvSpPr/>
          <p:nvPr/>
        </p:nvSpPr>
        <p:spPr>
          <a:xfrm>
            <a:off x="380880" y="4793760"/>
            <a:ext cx="2894760" cy="342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Slide from Serafim Batzoglou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37" name="CustomShape 4"/>
          <p:cNvSpPr/>
          <p:nvPr/>
        </p:nvSpPr>
        <p:spPr>
          <a:xfrm>
            <a:off x="3962520" y="3467160"/>
            <a:ext cx="75600" cy="1313640"/>
          </a:xfrm>
          <a:prstGeom prst="leftBrace">
            <a:avLst>
              <a:gd name="adj1" fmla="val 86463"/>
              <a:gd name="adj2" fmla="val 50000"/>
            </a:avLst>
          </a:prstGeom>
          <a:noFill/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8" name="CustomShape 5"/>
          <p:cNvSpPr/>
          <p:nvPr/>
        </p:nvSpPr>
        <p:spPr>
          <a:xfrm>
            <a:off x="5797440" y="1262160"/>
            <a:ext cx="2699640" cy="1913760"/>
          </a:xfrm>
          <a:prstGeom prst="rect">
            <a:avLst/>
          </a:prstGeom>
          <a:noFill/>
          <a:ln w="19080">
            <a:solidFill>
              <a:srgbClr val="008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39" name="Line 6"/>
          <p:cNvSpPr/>
          <p:nvPr/>
        </p:nvSpPr>
        <p:spPr>
          <a:xfrm>
            <a:off x="5797440" y="311688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0" name="Line 7"/>
          <p:cNvSpPr/>
          <p:nvPr/>
        </p:nvSpPr>
        <p:spPr>
          <a:xfrm>
            <a:off x="5800680" y="306576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1" name="Line 8"/>
          <p:cNvSpPr/>
          <p:nvPr/>
        </p:nvSpPr>
        <p:spPr>
          <a:xfrm>
            <a:off x="5800680" y="301932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2" name="Line 9"/>
          <p:cNvSpPr/>
          <p:nvPr/>
        </p:nvSpPr>
        <p:spPr>
          <a:xfrm>
            <a:off x="5797440" y="297288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3" name="Line 10"/>
          <p:cNvSpPr/>
          <p:nvPr/>
        </p:nvSpPr>
        <p:spPr>
          <a:xfrm>
            <a:off x="5800680" y="293004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4" name="Line 11"/>
          <p:cNvSpPr/>
          <p:nvPr/>
        </p:nvSpPr>
        <p:spPr>
          <a:xfrm>
            <a:off x="5797440" y="287892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5" name="Line 12"/>
          <p:cNvSpPr/>
          <p:nvPr/>
        </p:nvSpPr>
        <p:spPr>
          <a:xfrm>
            <a:off x="5790960" y="2832480"/>
            <a:ext cx="269892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6" name="Line 13"/>
          <p:cNvSpPr/>
          <p:nvPr/>
        </p:nvSpPr>
        <p:spPr>
          <a:xfrm>
            <a:off x="5800680" y="278604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7" name="Line 14"/>
          <p:cNvSpPr/>
          <p:nvPr/>
        </p:nvSpPr>
        <p:spPr>
          <a:xfrm>
            <a:off x="5800680" y="273600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8" name="Line 15"/>
          <p:cNvSpPr/>
          <p:nvPr/>
        </p:nvSpPr>
        <p:spPr>
          <a:xfrm>
            <a:off x="5797440" y="268452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9" name="Line 16"/>
          <p:cNvSpPr/>
          <p:nvPr/>
        </p:nvSpPr>
        <p:spPr>
          <a:xfrm>
            <a:off x="5797440" y="263952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0" name="Line 17"/>
          <p:cNvSpPr/>
          <p:nvPr/>
        </p:nvSpPr>
        <p:spPr>
          <a:xfrm>
            <a:off x="5800680" y="259308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1" name="Line 18"/>
          <p:cNvSpPr/>
          <p:nvPr/>
        </p:nvSpPr>
        <p:spPr>
          <a:xfrm>
            <a:off x="5792760" y="2548800"/>
            <a:ext cx="26985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2" name="Line 19"/>
          <p:cNvSpPr/>
          <p:nvPr/>
        </p:nvSpPr>
        <p:spPr>
          <a:xfrm>
            <a:off x="5800680" y="249768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3" name="Line 20"/>
          <p:cNvSpPr/>
          <p:nvPr/>
        </p:nvSpPr>
        <p:spPr>
          <a:xfrm>
            <a:off x="5794200" y="245124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4" name="Line 21"/>
          <p:cNvSpPr/>
          <p:nvPr/>
        </p:nvSpPr>
        <p:spPr>
          <a:xfrm>
            <a:off x="5805360" y="2404800"/>
            <a:ext cx="26985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5" name="Line 22"/>
          <p:cNvSpPr/>
          <p:nvPr/>
        </p:nvSpPr>
        <p:spPr>
          <a:xfrm>
            <a:off x="5800680" y="235260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6" name="Line 23"/>
          <p:cNvSpPr/>
          <p:nvPr/>
        </p:nvSpPr>
        <p:spPr>
          <a:xfrm>
            <a:off x="5805360" y="2302560"/>
            <a:ext cx="26985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7" name="Line 24"/>
          <p:cNvSpPr/>
          <p:nvPr/>
        </p:nvSpPr>
        <p:spPr>
          <a:xfrm>
            <a:off x="5805360" y="2256120"/>
            <a:ext cx="26985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8" name="Line 25"/>
          <p:cNvSpPr/>
          <p:nvPr/>
        </p:nvSpPr>
        <p:spPr>
          <a:xfrm>
            <a:off x="5800680" y="220968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9" name="Line 26"/>
          <p:cNvSpPr/>
          <p:nvPr/>
        </p:nvSpPr>
        <p:spPr>
          <a:xfrm>
            <a:off x="5805360" y="2165400"/>
            <a:ext cx="26985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0" name="Line 27"/>
          <p:cNvSpPr/>
          <p:nvPr/>
        </p:nvSpPr>
        <p:spPr>
          <a:xfrm>
            <a:off x="5800680" y="211428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1" name="Line 28"/>
          <p:cNvSpPr/>
          <p:nvPr/>
        </p:nvSpPr>
        <p:spPr>
          <a:xfrm>
            <a:off x="5794200" y="206784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2" name="Line 29"/>
          <p:cNvSpPr/>
          <p:nvPr/>
        </p:nvSpPr>
        <p:spPr>
          <a:xfrm>
            <a:off x="5797440" y="202140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3" name="Line 30"/>
          <p:cNvSpPr/>
          <p:nvPr/>
        </p:nvSpPr>
        <p:spPr>
          <a:xfrm>
            <a:off x="5792760" y="1976400"/>
            <a:ext cx="26985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4" name="Line 31"/>
          <p:cNvSpPr/>
          <p:nvPr/>
        </p:nvSpPr>
        <p:spPr>
          <a:xfrm>
            <a:off x="5800680" y="192132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5" name="Line 32"/>
          <p:cNvSpPr/>
          <p:nvPr/>
        </p:nvSpPr>
        <p:spPr>
          <a:xfrm>
            <a:off x="5800680" y="187488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6" name="Line 33"/>
          <p:cNvSpPr/>
          <p:nvPr/>
        </p:nvSpPr>
        <p:spPr>
          <a:xfrm>
            <a:off x="5805360" y="1828800"/>
            <a:ext cx="26985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7" name="Line 34"/>
          <p:cNvSpPr/>
          <p:nvPr/>
        </p:nvSpPr>
        <p:spPr>
          <a:xfrm>
            <a:off x="5795640" y="1784520"/>
            <a:ext cx="269892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8" name="Line 35"/>
          <p:cNvSpPr/>
          <p:nvPr/>
        </p:nvSpPr>
        <p:spPr>
          <a:xfrm>
            <a:off x="5798880" y="1734480"/>
            <a:ext cx="269892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9" name="Line 36"/>
          <p:cNvSpPr/>
          <p:nvPr/>
        </p:nvSpPr>
        <p:spPr>
          <a:xfrm>
            <a:off x="5797440" y="168804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0" name="Line 37"/>
          <p:cNvSpPr/>
          <p:nvPr/>
        </p:nvSpPr>
        <p:spPr>
          <a:xfrm>
            <a:off x="5800680" y="164160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1" name="Line 38"/>
          <p:cNvSpPr/>
          <p:nvPr/>
        </p:nvSpPr>
        <p:spPr>
          <a:xfrm>
            <a:off x="5797440" y="160128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2" name="Line 39"/>
          <p:cNvSpPr/>
          <p:nvPr/>
        </p:nvSpPr>
        <p:spPr>
          <a:xfrm>
            <a:off x="5797440" y="155484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3" name="Line 40"/>
          <p:cNvSpPr/>
          <p:nvPr/>
        </p:nvSpPr>
        <p:spPr>
          <a:xfrm>
            <a:off x="5800680" y="150840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4" name="Line 41"/>
          <p:cNvSpPr/>
          <p:nvPr/>
        </p:nvSpPr>
        <p:spPr>
          <a:xfrm>
            <a:off x="5792760" y="1464120"/>
            <a:ext cx="26985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5" name="Line 42"/>
          <p:cNvSpPr/>
          <p:nvPr/>
        </p:nvSpPr>
        <p:spPr>
          <a:xfrm>
            <a:off x="5800680" y="141444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6" name="Line 43"/>
          <p:cNvSpPr/>
          <p:nvPr/>
        </p:nvSpPr>
        <p:spPr>
          <a:xfrm>
            <a:off x="5794200" y="136800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7" name="Line 44"/>
          <p:cNvSpPr/>
          <p:nvPr/>
        </p:nvSpPr>
        <p:spPr>
          <a:xfrm>
            <a:off x="5805360" y="1321560"/>
            <a:ext cx="26985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8" name="Line 45"/>
          <p:cNvSpPr/>
          <p:nvPr/>
        </p:nvSpPr>
        <p:spPr>
          <a:xfrm flipV="1">
            <a:off x="5870520" y="1264320"/>
            <a:ext cx="0" cy="19083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9" name="Line 46"/>
          <p:cNvSpPr/>
          <p:nvPr/>
        </p:nvSpPr>
        <p:spPr>
          <a:xfrm flipV="1">
            <a:off x="5938560" y="1266480"/>
            <a:ext cx="0" cy="190872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0" name="Line 47"/>
          <p:cNvSpPr/>
          <p:nvPr/>
        </p:nvSpPr>
        <p:spPr>
          <a:xfrm flipV="1">
            <a:off x="6010200" y="1261800"/>
            <a:ext cx="0" cy="190872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1" name="Line 48"/>
          <p:cNvSpPr/>
          <p:nvPr/>
        </p:nvSpPr>
        <p:spPr>
          <a:xfrm flipV="1">
            <a:off x="6073560" y="1264320"/>
            <a:ext cx="0" cy="19083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2" name="Line 49"/>
          <p:cNvSpPr/>
          <p:nvPr/>
        </p:nvSpPr>
        <p:spPr>
          <a:xfrm flipV="1">
            <a:off x="6135480" y="1266480"/>
            <a:ext cx="0" cy="190872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3" name="Line 50"/>
          <p:cNvSpPr/>
          <p:nvPr/>
        </p:nvSpPr>
        <p:spPr>
          <a:xfrm flipV="1">
            <a:off x="6203880" y="1269000"/>
            <a:ext cx="0" cy="190872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4" name="Line 51"/>
          <p:cNvSpPr/>
          <p:nvPr/>
        </p:nvSpPr>
        <p:spPr>
          <a:xfrm flipV="1">
            <a:off x="6275160" y="1264320"/>
            <a:ext cx="0" cy="19083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5" name="Line 52"/>
          <p:cNvSpPr/>
          <p:nvPr/>
        </p:nvSpPr>
        <p:spPr>
          <a:xfrm flipV="1">
            <a:off x="6338880" y="1266480"/>
            <a:ext cx="0" cy="190872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6" name="Line 53"/>
          <p:cNvSpPr/>
          <p:nvPr/>
        </p:nvSpPr>
        <p:spPr>
          <a:xfrm flipV="1">
            <a:off x="6402240" y="1261800"/>
            <a:ext cx="0" cy="190872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7" name="Line 54"/>
          <p:cNvSpPr/>
          <p:nvPr/>
        </p:nvSpPr>
        <p:spPr>
          <a:xfrm flipV="1">
            <a:off x="6472080" y="1264320"/>
            <a:ext cx="0" cy="19083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8" name="Line 55"/>
          <p:cNvSpPr/>
          <p:nvPr/>
        </p:nvSpPr>
        <p:spPr>
          <a:xfrm flipV="1">
            <a:off x="6543360" y="1259640"/>
            <a:ext cx="0" cy="19083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9" name="Line 56"/>
          <p:cNvSpPr/>
          <p:nvPr/>
        </p:nvSpPr>
        <p:spPr>
          <a:xfrm flipV="1">
            <a:off x="6607080" y="1261800"/>
            <a:ext cx="0" cy="190872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0" name="Line 57"/>
          <p:cNvSpPr/>
          <p:nvPr/>
        </p:nvSpPr>
        <p:spPr>
          <a:xfrm flipV="1">
            <a:off x="6669000" y="1264320"/>
            <a:ext cx="0" cy="19083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1" name="Line 58"/>
          <p:cNvSpPr/>
          <p:nvPr/>
        </p:nvSpPr>
        <p:spPr>
          <a:xfrm flipV="1">
            <a:off x="6737040" y="1266480"/>
            <a:ext cx="0" cy="190872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2" name="Line 59"/>
          <p:cNvSpPr/>
          <p:nvPr/>
        </p:nvSpPr>
        <p:spPr>
          <a:xfrm flipV="1">
            <a:off x="6808680" y="1261800"/>
            <a:ext cx="0" cy="190872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3" name="Line 60"/>
          <p:cNvSpPr/>
          <p:nvPr/>
        </p:nvSpPr>
        <p:spPr>
          <a:xfrm flipV="1">
            <a:off x="6872040" y="1264320"/>
            <a:ext cx="0" cy="19083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4" name="Line 61"/>
          <p:cNvSpPr/>
          <p:nvPr/>
        </p:nvSpPr>
        <p:spPr>
          <a:xfrm flipV="1">
            <a:off x="6946560" y="1261800"/>
            <a:ext cx="0" cy="190872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5" name="Line 62"/>
          <p:cNvSpPr/>
          <p:nvPr/>
        </p:nvSpPr>
        <p:spPr>
          <a:xfrm flipV="1">
            <a:off x="7014960" y="1264320"/>
            <a:ext cx="0" cy="19083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6" name="Line 63"/>
          <p:cNvSpPr/>
          <p:nvPr/>
        </p:nvSpPr>
        <p:spPr>
          <a:xfrm flipV="1">
            <a:off x="7086600" y="1259640"/>
            <a:ext cx="0" cy="19083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7" name="Line 64"/>
          <p:cNvSpPr/>
          <p:nvPr/>
        </p:nvSpPr>
        <p:spPr>
          <a:xfrm flipV="1">
            <a:off x="7149960" y="1261800"/>
            <a:ext cx="0" cy="190872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8" name="Line 65"/>
          <p:cNvSpPr/>
          <p:nvPr/>
        </p:nvSpPr>
        <p:spPr>
          <a:xfrm flipV="1">
            <a:off x="7211880" y="1264320"/>
            <a:ext cx="0" cy="19083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9" name="Line 66"/>
          <p:cNvSpPr/>
          <p:nvPr/>
        </p:nvSpPr>
        <p:spPr>
          <a:xfrm flipV="1">
            <a:off x="7279920" y="1266480"/>
            <a:ext cx="0" cy="190872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0" name="Line 67"/>
          <p:cNvSpPr/>
          <p:nvPr/>
        </p:nvSpPr>
        <p:spPr>
          <a:xfrm flipV="1">
            <a:off x="7351560" y="1261800"/>
            <a:ext cx="0" cy="190872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1" name="Line 68"/>
          <p:cNvSpPr/>
          <p:nvPr/>
        </p:nvSpPr>
        <p:spPr>
          <a:xfrm flipV="1">
            <a:off x="7414920" y="1264320"/>
            <a:ext cx="0" cy="19083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2" name="Line 69"/>
          <p:cNvSpPr/>
          <p:nvPr/>
        </p:nvSpPr>
        <p:spPr>
          <a:xfrm flipV="1">
            <a:off x="7480080" y="1259640"/>
            <a:ext cx="0" cy="19083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3" name="Line 70"/>
          <p:cNvSpPr/>
          <p:nvPr/>
        </p:nvSpPr>
        <p:spPr>
          <a:xfrm flipV="1">
            <a:off x="7548480" y="1261800"/>
            <a:ext cx="0" cy="190872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4" name="Line 71"/>
          <p:cNvSpPr/>
          <p:nvPr/>
        </p:nvSpPr>
        <p:spPr>
          <a:xfrm flipV="1">
            <a:off x="7619760" y="1257120"/>
            <a:ext cx="0" cy="190872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5" name="Line 72"/>
          <p:cNvSpPr/>
          <p:nvPr/>
        </p:nvSpPr>
        <p:spPr>
          <a:xfrm flipV="1">
            <a:off x="7683480" y="1259640"/>
            <a:ext cx="0" cy="19083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6" name="Line 73"/>
          <p:cNvSpPr/>
          <p:nvPr/>
        </p:nvSpPr>
        <p:spPr>
          <a:xfrm flipV="1">
            <a:off x="7745400" y="1261800"/>
            <a:ext cx="0" cy="190872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7" name="Line 74"/>
          <p:cNvSpPr/>
          <p:nvPr/>
        </p:nvSpPr>
        <p:spPr>
          <a:xfrm flipV="1">
            <a:off x="7813440" y="1264320"/>
            <a:ext cx="0" cy="19083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8" name="Line 75"/>
          <p:cNvSpPr/>
          <p:nvPr/>
        </p:nvSpPr>
        <p:spPr>
          <a:xfrm flipV="1">
            <a:off x="7885080" y="1259640"/>
            <a:ext cx="0" cy="19083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9" name="Line 76"/>
          <p:cNvSpPr/>
          <p:nvPr/>
        </p:nvSpPr>
        <p:spPr>
          <a:xfrm flipV="1">
            <a:off x="7948440" y="1261800"/>
            <a:ext cx="0" cy="190872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0" name="Line 77"/>
          <p:cNvSpPr/>
          <p:nvPr/>
        </p:nvSpPr>
        <p:spPr>
          <a:xfrm flipV="1">
            <a:off x="8015040" y="1259640"/>
            <a:ext cx="0" cy="19083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1" name="Line 78"/>
          <p:cNvSpPr/>
          <p:nvPr/>
        </p:nvSpPr>
        <p:spPr>
          <a:xfrm flipV="1">
            <a:off x="8078760" y="1261800"/>
            <a:ext cx="0" cy="190872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2" name="Line 79"/>
          <p:cNvSpPr/>
          <p:nvPr/>
        </p:nvSpPr>
        <p:spPr>
          <a:xfrm flipV="1">
            <a:off x="8140680" y="1264320"/>
            <a:ext cx="0" cy="19083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3" name="Line 80"/>
          <p:cNvSpPr/>
          <p:nvPr/>
        </p:nvSpPr>
        <p:spPr>
          <a:xfrm flipV="1">
            <a:off x="8208720" y="1266480"/>
            <a:ext cx="0" cy="190872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4" name="Line 81"/>
          <p:cNvSpPr/>
          <p:nvPr/>
        </p:nvSpPr>
        <p:spPr>
          <a:xfrm flipV="1">
            <a:off x="8281800" y="1261800"/>
            <a:ext cx="0" cy="190872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5" name="Line 82"/>
          <p:cNvSpPr/>
          <p:nvPr/>
        </p:nvSpPr>
        <p:spPr>
          <a:xfrm flipV="1">
            <a:off x="8343720" y="1264320"/>
            <a:ext cx="0" cy="19083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6" name="Line 83"/>
          <p:cNvSpPr/>
          <p:nvPr/>
        </p:nvSpPr>
        <p:spPr>
          <a:xfrm flipV="1">
            <a:off x="8420040" y="1261800"/>
            <a:ext cx="0" cy="190872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7" name="CustomShape 84"/>
          <p:cNvSpPr/>
          <p:nvPr/>
        </p:nvSpPr>
        <p:spPr>
          <a:xfrm flipH="1">
            <a:off x="6234840" y="2277720"/>
            <a:ext cx="666000" cy="533880"/>
          </a:xfrm>
          <a:custGeom>
            <a:avLst/>
            <a:gdLst/>
            <a:ahLst/>
            <a:rect l="l" t="t" r="r" b="b"/>
            <a:pathLst>
              <a:path w="2333" h="2275">
                <a:moveTo>
                  <a:pt x="0" y="2275"/>
                </a:moveTo>
                <a:lnTo>
                  <a:pt x="52" y="2211"/>
                </a:lnTo>
                <a:lnTo>
                  <a:pt x="116" y="2153"/>
                </a:lnTo>
                <a:lnTo>
                  <a:pt x="122" y="2089"/>
                </a:lnTo>
                <a:lnTo>
                  <a:pt x="180" y="2042"/>
                </a:lnTo>
                <a:lnTo>
                  <a:pt x="425" y="1803"/>
                </a:lnTo>
                <a:lnTo>
                  <a:pt x="588" y="1803"/>
                </a:lnTo>
                <a:lnTo>
                  <a:pt x="774" y="1629"/>
                </a:lnTo>
                <a:lnTo>
                  <a:pt x="774" y="1571"/>
                </a:lnTo>
                <a:lnTo>
                  <a:pt x="1076" y="1274"/>
                </a:lnTo>
                <a:lnTo>
                  <a:pt x="1076" y="1210"/>
                </a:lnTo>
                <a:lnTo>
                  <a:pt x="1489" y="809"/>
                </a:lnTo>
                <a:lnTo>
                  <a:pt x="1792" y="809"/>
                </a:lnTo>
                <a:lnTo>
                  <a:pt x="1966" y="640"/>
                </a:lnTo>
                <a:lnTo>
                  <a:pt x="1966" y="570"/>
                </a:lnTo>
                <a:lnTo>
                  <a:pt x="2077" y="454"/>
                </a:lnTo>
                <a:lnTo>
                  <a:pt x="2077" y="355"/>
                </a:lnTo>
                <a:lnTo>
                  <a:pt x="2263" y="180"/>
                </a:lnTo>
                <a:lnTo>
                  <a:pt x="2263" y="75"/>
                </a:lnTo>
                <a:lnTo>
                  <a:pt x="2333" y="0"/>
                </a:lnTo>
              </a:path>
            </a:pathLst>
          </a:custGeom>
          <a:noFill/>
          <a:ln w="38160">
            <a:solidFill>
              <a:srgbClr val="0000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8" name="CustomShape 85"/>
          <p:cNvSpPr/>
          <p:nvPr/>
        </p:nvSpPr>
        <p:spPr>
          <a:xfrm flipH="1">
            <a:off x="7333560" y="1534680"/>
            <a:ext cx="405720" cy="337320"/>
          </a:xfrm>
          <a:custGeom>
            <a:avLst/>
            <a:gdLst/>
            <a:ahLst/>
            <a:rect l="l" t="t" r="r" b="b"/>
            <a:pathLst>
              <a:path w="2333" h="2275">
                <a:moveTo>
                  <a:pt x="0" y="2275"/>
                </a:moveTo>
                <a:lnTo>
                  <a:pt x="52" y="2211"/>
                </a:lnTo>
                <a:lnTo>
                  <a:pt x="116" y="2153"/>
                </a:lnTo>
                <a:lnTo>
                  <a:pt x="122" y="2089"/>
                </a:lnTo>
                <a:lnTo>
                  <a:pt x="180" y="2042"/>
                </a:lnTo>
                <a:lnTo>
                  <a:pt x="425" y="1803"/>
                </a:lnTo>
                <a:lnTo>
                  <a:pt x="588" y="1803"/>
                </a:lnTo>
                <a:lnTo>
                  <a:pt x="774" y="1629"/>
                </a:lnTo>
                <a:lnTo>
                  <a:pt x="774" y="1571"/>
                </a:lnTo>
                <a:lnTo>
                  <a:pt x="1076" y="1274"/>
                </a:lnTo>
                <a:lnTo>
                  <a:pt x="1076" y="1210"/>
                </a:lnTo>
                <a:lnTo>
                  <a:pt x="1489" y="809"/>
                </a:lnTo>
                <a:lnTo>
                  <a:pt x="1792" y="809"/>
                </a:lnTo>
                <a:lnTo>
                  <a:pt x="1966" y="640"/>
                </a:lnTo>
                <a:lnTo>
                  <a:pt x="1966" y="570"/>
                </a:lnTo>
                <a:lnTo>
                  <a:pt x="2077" y="454"/>
                </a:lnTo>
                <a:lnTo>
                  <a:pt x="2077" y="355"/>
                </a:lnTo>
                <a:lnTo>
                  <a:pt x="2263" y="180"/>
                </a:lnTo>
                <a:lnTo>
                  <a:pt x="2263" y="75"/>
                </a:lnTo>
                <a:lnTo>
                  <a:pt x="2333" y="0"/>
                </a:lnTo>
              </a:path>
            </a:pathLst>
          </a:custGeom>
          <a:noFill/>
          <a:ln w="38160">
            <a:solidFill>
              <a:srgbClr val="0000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9" name="CustomShape 86"/>
          <p:cNvSpPr/>
          <p:nvPr/>
        </p:nvSpPr>
        <p:spPr>
          <a:xfrm flipH="1">
            <a:off x="6322320" y="1528920"/>
            <a:ext cx="405720" cy="337320"/>
          </a:xfrm>
          <a:custGeom>
            <a:avLst/>
            <a:gdLst/>
            <a:ahLst/>
            <a:rect l="l" t="t" r="r" b="b"/>
            <a:pathLst>
              <a:path w="2333" h="2275">
                <a:moveTo>
                  <a:pt x="0" y="2275"/>
                </a:moveTo>
                <a:lnTo>
                  <a:pt x="52" y="2211"/>
                </a:lnTo>
                <a:lnTo>
                  <a:pt x="116" y="2153"/>
                </a:lnTo>
                <a:lnTo>
                  <a:pt x="122" y="2089"/>
                </a:lnTo>
                <a:lnTo>
                  <a:pt x="180" y="2042"/>
                </a:lnTo>
                <a:lnTo>
                  <a:pt x="425" y="1803"/>
                </a:lnTo>
                <a:lnTo>
                  <a:pt x="588" y="1803"/>
                </a:lnTo>
                <a:lnTo>
                  <a:pt x="774" y="1629"/>
                </a:lnTo>
                <a:lnTo>
                  <a:pt x="774" y="1571"/>
                </a:lnTo>
                <a:lnTo>
                  <a:pt x="1076" y="1274"/>
                </a:lnTo>
                <a:lnTo>
                  <a:pt x="1076" y="1210"/>
                </a:lnTo>
                <a:lnTo>
                  <a:pt x="1489" y="809"/>
                </a:lnTo>
                <a:lnTo>
                  <a:pt x="1792" y="809"/>
                </a:lnTo>
                <a:lnTo>
                  <a:pt x="1966" y="640"/>
                </a:lnTo>
                <a:lnTo>
                  <a:pt x="1966" y="570"/>
                </a:lnTo>
                <a:lnTo>
                  <a:pt x="2077" y="454"/>
                </a:lnTo>
                <a:lnTo>
                  <a:pt x="2077" y="355"/>
                </a:lnTo>
                <a:lnTo>
                  <a:pt x="2263" y="180"/>
                </a:lnTo>
                <a:lnTo>
                  <a:pt x="2263" y="75"/>
                </a:lnTo>
                <a:lnTo>
                  <a:pt x="2333" y="0"/>
                </a:lnTo>
              </a:path>
            </a:pathLst>
          </a:custGeom>
          <a:noFill/>
          <a:ln w="38160">
            <a:solidFill>
              <a:srgbClr val="0000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0" name="CustomShape 87"/>
          <p:cNvSpPr/>
          <p:nvPr/>
        </p:nvSpPr>
        <p:spPr>
          <a:xfrm flipH="1">
            <a:off x="7568640" y="2742120"/>
            <a:ext cx="405720" cy="337320"/>
          </a:xfrm>
          <a:custGeom>
            <a:avLst/>
            <a:gdLst/>
            <a:ahLst/>
            <a:rect l="l" t="t" r="r" b="b"/>
            <a:pathLst>
              <a:path w="2333" h="2275">
                <a:moveTo>
                  <a:pt x="0" y="2275"/>
                </a:moveTo>
                <a:lnTo>
                  <a:pt x="52" y="2211"/>
                </a:lnTo>
                <a:lnTo>
                  <a:pt x="116" y="2153"/>
                </a:lnTo>
                <a:lnTo>
                  <a:pt x="122" y="2089"/>
                </a:lnTo>
                <a:lnTo>
                  <a:pt x="180" y="2042"/>
                </a:lnTo>
                <a:lnTo>
                  <a:pt x="425" y="1803"/>
                </a:lnTo>
                <a:lnTo>
                  <a:pt x="588" y="1803"/>
                </a:lnTo>
                <a:lnTo>
                  <a:pt x="774" y="1629"/>
                </a:lnTo>
                <a:lnTo>
                  <a:pt x="774" y="1571"/>
                </a:lnTo>
                <a:lnTo>
                  <a:pt x="1076" y="1274"/>
                </a:lnTo>
                <a:lnTo>
                  <a:pt x="1076" y="1210"/>
                </a:lnTo>
                <a:lnTo>
                  <a:pt x="1489" y="809"/>
                </a:lnTo>
                <a:lnTo>
                  <a:pt x="1792" y="809"/>
                </a:lnTo>
                <a:lnTo>
                  <a:pt x="1966" y="640"/>
                </a:lnTo>
                <a:lnTo>
                  <a:pt x="1966" y="570"/>
                </a:lnTo>
                <a:lnTo>
                  <a:pt x="2077" y="454"/>
                </a:lnTo>
                <a:lnTo>
                  <a:pt x="2077" y="355"/>
                </a:lnTo>
                <a:lnTo>
                  <a:pt x="2263" y="180"/>
                </a:lnTo>
                <a:lnTo>
                  <a:pt x="2263" y="75"/>
                </a:lnTo>
                <a:lnTo>
                  <a:pt x="2333" y="0"/>
                </a:lnTo>
              </a:path>
            </a:pathLst>
          </a:custGeom>
          <a:noFill/>
          <a:ln w="38160">
            <a:solidFill>
              <a:srgbClr val="000066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05" dur="indefinite" restart="never" nodeType="tmRoot">
          <p:childTnLst>
            <p:seq>
              <p:cTn id="506" dur="indefinite" nodeType="mainSeq">
                <p:childTnLst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5" fill="hold">
                      <p:stCondLst>
                        <p:cond delay="indefinite"/>
                      </p:stCondLst>
                      <p:childTnLst>
                        <p:par>
                          <p:cTn id="526" fill="hold">
                            <p:stCondLst>
                              <p:cond delay="0"/>
                            </p:stCondLst>
                            <p:childTnLst>
                              <p:par>
                                <p:cTn id="5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1371600" y="380880"/>
            <a:ext cx="746676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Minimum Edit Distance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762120" y="3257640"/>
            <a:ext cx="7923960" cy="188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If each operation has cost of 1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Distance between these is 5</a:t>
            </a: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If substitutions cost 2 (Levenshtein)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Distance between them is 8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75" name="Picture 4" descr=""/>
          <p:cNvPicPr/>
          <p:nvPr/>
        </p:nvPicPr>
        <p:blipFill>
          <a:blip r:embed="rId1"/>
          <a:stretch/>
        </p:blipFill>
        <p:spPr>
          <a:xfrm>
            <a:off x="1828800" y="1200240"/>
            <a:ext cx="3644280" cy="203796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>
                <p:childTnLst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CustomShape 1"/>
          <p:cNvSpPr/>
          <p:nvPr/>
        </p:nvSpPr>
        <p:spPr>
          <a:xfrm>
            <a:off x="1523880" y="133200"/>
            <a:ext cx="777168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The Smith-Waterman algorithm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722" name="CustomShape 2"/>
          <p:cNvSpPr/>
          <p:nvPr/>
        </p:nvSpPr>
        <p:spPr>
          <a:xfrm>
            <a:off x="304920" y="1276200"/>
            <a:ext cx="8533800" cy="333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533520" indent="-532800">
              <a:lnSpc>
                <a:spcPct val="8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Termination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:</a:t>
            </a:r>
            <a:endParaRPr b="0" lang="en-US" sz="2400" spc="-1" strike="noStrike">
              <a:latin typeface="Arial"/>
            </a:endParaRPr>
          </a:p>
          <a:p>
            <a:pPr marL="533520" indent="-532800">
              <a:lnSpc>
                <a:spcPct val="80000"/>
              </a:lnSpc>
              <a:spcBef>
                <a:spcPts val="479"/>
              </a:spcBef>
              <a:buClr>
                <a:srgbClr val="cc0000"/>
              </a:buClr>
              <a:buFont typeface="Times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If we want the </a:t>
            </a:r>
            <a:r>
              <a:rPr b="0" lang="en-US" sz="2400" spc="-1" strike="noStrike">
                <a:solidFill>
                  <a:srgbClr val="cc0000"/>
                </a:solidFill>
                <a:latin typeface="Calibri"/>
                <a:ea typeface="ＭＳ Ｐゴシック"/>
              </a:rPr>
              <a:t>best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local alignment…</a:t>
            </a:r>
            <a:endParaRPr b="0" lang="en-US" sz="2400" spc="-1" strike="noStrike">
              <a:latin typeface="Arial"/>
            </a:endParaRPr>
          </a:p>
          <a:p>
            <a:pPr marL="914400" indent="-456480">
              <a:lnSpc>
                <a:spcPct val="8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endParaRPr b="0" lang="en-US" sz="2000" spc="-1" strike="noStrike">
              <a:latin typeface="Arial"/>
            </a:endParaRPr>
          </a:p>
          <a:p>
            <a:pPr marL="914400" indent="-456480">
              <a:lnSpc>
                <a:spcPct val="8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Calibri"/>
                <a:ea typeface="ＭＳ Ｐゴシック"/>
              </a:rPr>
              <a:t>OPT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= max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Calibri"/>
                <a:ea typeface="ＭＳ Ｐゴシック"/>
              </a:rPr>
              <a:t>i,j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F(i, j)</a:t>
            </a:r>
            <a:endParaRPr b="0" lang="en-US" sz="2000" spc="-1" strike="noStrike">
              <a:latin typeface="Arial"/>
            </a:endParaRPr>
          </a:p>
          <a:p>
            <a:pPr marL="914400" indent="-456480">
              <a:lnSpc>
                <a:spcPct val="8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endParaRPr b="0" lang="en-US" sz="2000" spc="-1" strike="noStrike">
              <a:latin typeface="Arial"/>
            </a:endParaRPr>
          </a:p>
          <a:p>
            <a:pPr marL="914400" indent="-456480">
              <a:lnSpc>
                <a:spcPct val="8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Find F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Calibri"/>
                <a:ea typeface="ＭＳ Ｐゴシック"/>
              </a:rPr>
              <a:t>OPT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and trace back</a:t>
            </a:r>
            <a:endParaRPr b="0" lang="en-US" sz="2000" spc="-1" strike="noStrike">
              <a:latin typeface="Arial"/>
            </a:endParaRPr>
          </a:p>
          <a:p>
            <a:pPr marL="914400" indent="-456480">
              <a:lnSpc>
                <a:spcPct val="80000"/>
              </a:lnSpc>
              <a:spcBef>
                <a:spcPts val="479"/>
              </a:spcBef>
            </a:pPr>
            <a:endParaRPr b="0" lang="en-US" sz="2000" spc="-1" strike="noStrike">
              <a:latin typeface="Arial"/>
            </a:endParaRPr>
          </a:p>
          <a:p>
            <a:pPr marL="533520" indent="-532800">
              <a:lnSpc>
                <a:spcPct val="80000"/>
              </a:lnSpc>
              <a:spcBef>
                <a:spcPts val="479"/>
              </a:spcBef>
              <a:buClr>
                <a:srgbClr val="cc0000"/>
              </a:buClr>
              <a:buFont typeface="Times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If we want </a:t>
            </a:r>
            <a:r>
              <a:rPr b="0" lang="en-US" sz="2400" spc="-1" strike="noStrike">
                <a:solidFill>
                  <a:srgbClr val="cc0000"/>
                </a:solidFill>
                <a:latin typeface="Calibri"/>
                <a:ea typeface="ＭＳ Ｐゴシック"/>
              </a:rPr>
              <a:t>all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local alignments </a:t>
            </a:r>
            <a:r>
              <a:rPr b="0" lang="en-US" sz="2400" spc="-1" strike="noStrike">
                <a:solidFill>
                  <a:srgbClr val="cc0000"/>
                </a:solidFill>
                <a:latin typeface="Calibri"/>
                <a:ea typeface="ＭＳ Ｐゴシック"/>
              </a:rPr>
              <a:t>scoring &gt; t </a:t>
            </a:r>
            <a:endParaRPr b="0" lang="en-US" sz="2400" spc="-1" strike="noStrike">
              <a:latin typeface="Arial"/>
            </a:endParaRPr>
          </a:p>
          <a:p>
            <a:pPr marL="914400" indent="-456480">
              <a:lnSpc>
                <a:spcPct val="80000"/>
              </a:lnSpc>
              <a:spcBef>
                <a:spcPts val="400"/>
              </a:spcBef>
            </a:pPr>
            <a:endParaRPr b="0" lang="en-US" sz="2400" spc="-1" strike="noStrike">
              <a:latin typeface="Arial"/>
            </a:endParaRPr>
          </a:p>
          <a:p>
            <a:pPr marL="914400" indent="-456480">
              <a:lnSpc>
                <a:spcPct val="8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??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For all i, j find F(i, j) &gt; t, and trace back?</a:t>
            </a:r>
            <a:endParaRPr b="0" lang="en-US" sz="2000" spc="-1" strike="noStrike">
              <a:latin typeface="Arial"/>
            </a:endParaRPr>
          </a:p>
          <a:p>
            <a:pPr marL="914400" indent="-456480">
              <a:lnSpc>
                <a:spcPct val="80000"/>
              </a:lnSpc>
              <a:spcBef>
                <a:spcPts val="320"/>
              </a:spcBef>
            </a:pPr>
            <a:endParaRPr b="0" lang="en-US" sz="2000" spc="-1" strike="noStrike">
              <a:latin typeface="Arial"/>
            </a:endParaRPr>
          </a:p>
          <a:p>
            <a:pPr marL="914400" indent="-456480">
              <a:lnSpc>
                <a:spcPct val="8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Complicated by overlapping local alignments</a:t>
            </a:r>
            <a:endParaRPr b="0" lang="en-US" sz="2000" spc="-1" strike="noStrike">
              <a:latin typeface="Arial"/>
            </a:endParaRPr>
          </a:p>
          <a:p>
            <a:pPr marL="914400" indent="-456480">
              <a:lnSpc>
                <a:spcPct val="80000"/>
              </a:lnSpc>
              <a:spcBef>
                <a:spcPts val="281"/>
              </a:spcBef>
            </a:pPr>
            <a:endParaRPr b="0" lang="en-US" sz="2000" spc="-1" strike="noStrike">
              <a:latin typeface="Arial"/>
            </a:endParaRPr>
          </a:p>
          <a:p>
            <a:pPr marL="914400" indent="-456480">
              <a:lnSpc>
                <a:spcPct val="80000"/>
              </a:lnSpc>
              <a:spcBef>
                <a:spcPts val="281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723" name="CustomShape 3"/>
          <p:cNvSpPr/>
          <p:nvPr/>
        </p:nvSpPr>
        <p:spPr>
          <a:xfrm>
            <a:off x="6232320" y="4800600"/>
            <a:ext cx="2894760" cy="342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Slide from Serafim Batzoglou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24" name="CustomShape 4"/>
          <p:cNvSpPr/>
          <p:nvPr/>
        </p:nvSpPr>
        <p:spPr>
          <a:xfrm>
            <a:off x="5867280" y="1943280"/>
            <a:ext cx="1904400" cy="1313640"/>
          </a:xfrm>
          <a:prstGeom prst="rect">
            <a:avLst/>
          </a:prstGeom>
          <a:solidFill>
            <a:srgbClr val="cbe9fd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25" name="CustomShape 5"/>
          <p:cNvSpPr/>
          <p:nvPr/>
        </p:nvSpPr>
        <p:spPr>
          <a:xfrm>
            <a:off x="7162920" y="2914560"/>
            <a:ext cx="151560" cy="113760"/>
          </a:xfrm>
          <a:prstGeom prst="rect">
            <a:avLst/>
          </a:prstGeom>
          <a:solidFill>
            <a:srgbClr val="ffffcc"/>
          </a:solidFill>
          <a:ln w="9360">
            <a:solidFill>
              <a:srgbClr val="3366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26" name="CustomShape 6"/>
          <p:cNvSpPr/>
          <p:nvPr/>
        </p:nvSpPr>
        <p:spPr>
          <a:xfrm>
            <a:off x="7391520" y="2629080"/>
            <a:ext cx="151560" cy="113760"/>
          </a:xfrm>
          <a:prstGeom prst="rect">
            <a:avLst/>
          </a:prstGeom>
          <a:solidFill>
            <a:srgbClr val="ffffcc"/>
          </a:solidFill>
          <a:ln w="9360">
            <a:solidFill>
              <a:srgbClr val="3366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27" name="CustomShape 7"/>
          <p:cNvSpPr/>
          <p:nvPr/>
        </p:nvSpPr>
        <p:spPr>
          <a:xfrm>
            <a:off x="6410160" y="2216880"/>
            <a:ext cx="745560" cy="692280"/>
          </a:xfrm>
          <a:custGeom>
            <a:avLst/>
            <a:gdLst/>
            <a:ahLst/>
            <a:rect l="l" t="t" r="r" b="b"/>
            <a:pathLst>
              <a:path w="470" h="582">
                <a:moveTo>
                  <a:pt x="470" y="582"/>
                </a:moveTo>
                <a:cubicBezTo>
                  <a:pt x="466" y="576"/>
                  <a:pt x="454" y="568"/>
                  <a:pt x="454" y="568"/>
                </a:cubicBezTo>
                <a:cubicBezTo>
                  <a:pt x="444" y="553"/>
                  <a:pt x="428" y="540"/>
                  <a:pt x="422" y="522"/>
                </a:cubicBezTo>
                <a:cubicBezTo>
                  <a:pt x="421" y="508"/>
                  <a:pt x="422" y="494"/>
                  <a:pt x="420" y="480"/>
                </a:cubicBezTo>
                <a:cubicBezTo>
                  <a:pt x="419" y="472"/>
                  <a:pt x="404" y="460"/>
                  <a:pt x="404" y="460"/>
                </a:cubicBezTo>
                <a:cubicBezTo>
                  <a:pt x="396" y="448"/>
                  <a:pt x="388" y="434"/>
                  <a:pt x="378" y="424"/>
                </a:cubicBezTo>
                <a:cubicBezTo>
                  <a:pt x="375" y="416"/>
                  <a:pt x="368" y="401"/>
                  <a:pt x="360" y="396"/>
                </a:cubicBezTo>
                <a:cubicBezTo>
                  <a:pt x="355" y="389"/>
                  <a:pt x="351" y="385"/>
                  <a:pt x="344" y="380"/>
                </a:cubicBezTo>
                <a:cubicBezTo>
                  <a:pt x="337" y="358"/>
                  <a:pt x="320" y="339"/>
                  <a:pt x="298" y="332"/>
                </a:cubicBezTo>
                <a:cubicBezTo>
                  <a:pt x="289" y="323"/>
                  <a:pt x="285" y="311"/>
                  <a:pt x="276" y="302"/>
                </a:cubicBezTo>
                <a:cubicBezTo>
                  <a:pt x="275" y="298"/>
                  <a:pt x="274" y="293"/>
                  <a:pt x="270" y="290"/>
                </a:cubicBezTo>
                <a:cubicBezTo>
                  <a:pt x="266" y="287"/>
                  <a:pt x="258" y="282"/>
                  <a:pt x="258" y="282"/>
                </a:cubicBezTo>
                <a:cubicBezTo>
                  <a:pt x="255" y="278"/>
                  <a:pt x="249" y="275"/>
                  <a:pt x="248" y="270"/>
                </a:cubicBezTo>
                <a:cubicBezTo>
                  <a:pt x="245" y="256"/>
                  <a:pt x="254" y="238"/>
                  <a:pt x="244" y="228"/>
                </a:cubicBezTo>
                <a:cubicBezTo>
                  <a:pt x="236" y="220"/>
                  <a:pt x="224" y="215"/>
                  <a:pt x="214" y="208"/>
                </a:cubicBezTo>
                <a:cubicBezTo>
                  <a:pt x="205" y="202"/>
                  <a:pt x="200" y="192"/>
                  <a:pt x="192" y="184"/>
                </a:cubicBezTo>
                <a:cubicBezTo>
                  <a:pt x="191" y="180"/>
                  <a:pt x="189" y="176"/>
                  <a:pt x="188" y="172"/>
                </a:cubicBezTo>
                <a:cubicBezTo>
                  <a:pt x="187" y="168"/>
                  <a:pt x="176" y="168"/>
                  <a:pt x="176" y="168"/>
                </a:cubicBezTo>
                <a:cubicBezTo>
                  <a:pt x="159" y="151"/>
                  <a:pt x="152" y="143"/>
                  <a:pt x="132" y="130"/>
                </a:cubicBezTo>
                <a:cubicBezTo>
                  <a:pt x="117" y="108"/>
                  <a:pt x="127" y="107"/>
                  <a:pt x="94" y="104"/>
                </a:cubicBezTo>
                <a:cubicBezTo>
                  <a:pt x="87" y="100"/>
                  <a:pt x="85" y="94"/>
                  <a:pt x="78" y="90"/>
                </a:cubicBezTo>
                <a:cubicBezTo>
                  <a:pt x="72" y="81"/>
                  <a:pt x="69" y="61"/>
                  <a:pt x="64" y="56"/>
                </a:cubicBezTo>
                <a:cubicBezTo>
                  <a:pt x="59" y="51"/>
                  <a:pt x="51" y="49"/>
                  <a:pt x="46" y="44"/>
                </a:cubicBezTo>
                <a:cubicBezTo>
                  <a:pt x="39" y="37"/>
                  <a:pt x="32" y="27"/>
                  <a:pt x="24" y="22"/>
                </a:cubicBezTo>
                <a:cubicBezTo>
                  <a:pt x="17" y="12"/>
                  <a:pt x="8" y="8"/>
                  <a:pt x="0" y="0"/>
                </a:cubicBezTo>
              </a:path>
            </a:pathLst>
          </a:custGeom>
          <a:noFill/>
          <a:ln w="15840">
            <a:solidFill>
              <a:srgbClr val="6666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8" name="CustomShape 8"/>
          <p:cNvSpPr/>
          <p:nvPr/>
        </p:nvSpPr>
        <p:spPr>
          <a:xfrm>
            <a:off x="6735600" y="2446560"/>
            <a:ext cx="648720" cy="178920"/>
          </a:xfrm>
          <a:custGeom>
            <a:avLst/>
            <a:gdLst/>
            <a:ahLst/>
            <a:rect l="l" t="t" r="r" b="b"/>
            <a:pathLst>
              <a:path w="409" h="151">
                <a:moveTo>
                  <a:pt x="409" y="151"/>
                </a:moveTo>
                <a:cubicBezTo>
                  <a:pt x="399" y="149"/>
                  <a:pt x="391" y="146"/>
                  <a:pt x="383" y="141"/>
                </a:cubicBezTo>
                <a:cubicBezTo>
                  <a:pt x="371" y="124"/>
                  <a:pt x="359" y="123"/>
                  <a:pt x="339" y="121"/>
                </a:cubicBezTo>
                <a:cubicBezTo>
                  <a:pt x="325" y="116"/>
                  <a:pt x="315" y="93"/>
                  <a:pt x="301" y="85"/>
                </a:cubicBezTo>
                <a:cubicBezTo>
                  <a:pt x="288" y="78"/>
                  <a:pt x="267" y="80"/>
                  <a:pt x="253" y="77"/>
                </a:cubicBezTo>
                <a:cubicBezTo>
                  <a:pt x="247" y="73"/>
                  <a:pt x="235" y="65"/>
                  <a:pt x="235" y="65"/>
                </a:cubicBezTo>
                <a:cubicBezTo>
                  <a:pt x="221" y="44"/>
                  <a:pt x="185" y="48"/>
                  <a:pt x="165" y="47"/>
                </a:cubicBezTo>
                <a:cubicBezTo>
                  <a:pt x="153" y="43"/>
                  <a:pt x="148" y="30"/>
                  <a:pt x="137" y="23"/>
                </a:cubicBezTo>
                <a:cubicBezTo>
                  <a:pt x="125" y="15"/>
                  <a:pt x="77" y="17"/>
                  <a:pt x="73" y="17"/>
                </a:cubicBezTo>
                <a:cubicBezTo>
                  <a:pt x="56" y="0"/>
                  <a:pt x="68" y="9"/>
                  <a:pt x="17" y="9"/>
                </a:cubicBezTo>
                <a:cubicBezTo>
                  <a:pt x="0" y="9"/>
                  <a:pt x="0" y="8"/>
                  <a:pt x="5" y="13"/>
                </a:cubicBezTo>
              </a:path>
            </a:pathLst>
          </a:custGeom>
          <a:noFill/>
          <a:ln w="15840">
            <a:solidFill>
              <a:srgbClr val="6666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9" name="CustomShape 9"/>
          <p:cNvSpPr/>
          <p:nvPr/>
        </p:nvSpPr>
        <p:spPr>
          <a:xfrm>
            <a:off x="6673680" y="2400480"/>
            <a:ext cx="151560" cy="113760"/>
          </a:xfrm>
          <a:prstGeom prst="ellipse">
            <a:avLst/>
          </a:prstGeom>
          <a:solidFill>
            <a:srgbClr val="ffff00">
              <a:alpha val="35000"/>
            </a:srgbClr>
          </a:solidFill>
          <a:ln w="25560">
            <a:solidFill>
              <a:srgbClr val="993366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29" dur="indefinite" restart="never" nodeType="tmRoot">
          <p:childTnLst>
            <p:seq>
              <p:cTn id="530" dur="indefinite" nodeType="mainSeq">
                <p:childTnLst>
                  <p:par>
                    <p:cTn id="531" fill="hold">
                      <p:stCondLst>
                        <p:cond delay="indefinite"/>
                      </p:stCondLst>
                      <p:childTnLst>
                        <p:par>
                          <p:cTn id="532" fill="hold">
                            <p:stCondLst>
                              <p:cond delay="0"/>
                            </p:stCondLst>
                            <p:childTnLst>
                              <p:par>
                                <p:cTn id="5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>
                      <p:stCondLst>
                        <p:cond delay="indefinite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>
                      <p:stCondLst>
                        <p:cond delay="indefinite"/>
                      </p:stCondLst>
                      <p:childTnLst>
                        <p:par>
                          <p:cTn id="540" fill="hold">
                            <p:stCondLst>
                              <p:cond delay="0"/>
                            </p:stCondLst>
                            <p:childTnLst>
                              <p:par>
                                <p:cTn id="5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>
                      <p:stCondLst>
                        <p:cond delay="indefinite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7" fill="hold">
                      <p:stCondLst>
                        <p:cond delay="indefinite"/>
                      </p:stCondLst>
                      <p:childTnLst>
                        <p:par>
                          <p:cTn id="548" fill="hold">
                            <p:stCondLst>
                              <p:cond delay="0"/>
                            </p:stCondLst>
                            <p:childTnLst>
                              <p:par>
                                <p:cTn id="5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>
                      <p:stCondLst>
                        <p:cond delay="indefinite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>
                      <p:stCondLst>
                        <p:cond delay="indefinite"/>
                      </p:stCondLst>
                      <p:childTnLst>
                        <p:par>
                          <p:cTn id="556" fill="hold">
                            <p:stCondLst>
                              <p:cond delay="0"/>
                            </p:stCondLst>
                            <p:childTnLst>
                              <p:par>
                                <p:cTn id="557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559" dur="50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0" fill="hold">
                      <p:stCondLst>
                        <p:cond delay="indefinite"/>
                      </p:stCondLst>
                      <p:childTnLst>
                        <p:par>
                          <p:cTn id="561" fill="hold">
                            <p:stCondLst>
                              <p:cond delay="0"/>
                            </p:stCondLst>
                            <p:childTnLst>
                              <p:par>
                                <p:cTn id="562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564" dur="5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5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567" dur="5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8" fill="hold">
                      <p:stCondLst>
                        <p:cond delay="indefinite"/>
                      </p:stCondLst>
                      <p:childTnLst>
                        <p:par>
                          <p:cTn id="569" fill="hold">
                            <p:stCondLst>
                              <p:cond delay="0"/>
                            </p:stCondLst>
                            <p:childTnLst>
                              <p:par>
                                <p:cTn id="57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72" dur="5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3" fill="hold">
                      <p:stCondLst>
                        <p:cond delay="indefinite"/>
                      </p:stCondLst>
                      <p:childTnLst>
                        <p:par>
                          <p:cTn id="574" fill="hold">
                            <p:stCondLst>
                              <p:cond delay="0"/>
                            </p:stCondLst>
                            <p:childTnLst>
                              <p:par>
                                <p:cTn id="57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77" dur="5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8" fill="hold">
                            <p:stCondLst>
                              <p:cond delay="500"/>
                            </p:stCondLst>
                            <p:childTnLst>
                              <p:par>
                                <p:cTn id="579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CustomShape 1"/>
          <p:cNvSpPr/>
          <p:nvPr/>
        </p:nvSpPr>
        <p:spPr>
          <a:xfrm>
            <a:off x="1523880" y="285840"/>
            <a:ext cx="746676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Local alignment example</a:t>
            </a:r>
            <a:endParaRPr b="0" lang="en-US" sz="3200" spc="-1" strike="noStrike">
              <a:latin typeface="Arial"/>
            </a:endParaRPr>
          </a:p>
        </p:txBody>
      </p:sp>
      <p:graphicFrame>
        <p:nvGraphicFramePr>
          <p:cNvPr id="731" name="Table 2"/>
          <p:cNvGraphicFramePr/>
          <p:nvPr/>
        </p:nvGraphicFramePr>
        <p:xfrm>
          <a:off x="4724280" y="1298160"/>
          <a:ext cx="3885480" cy="3459600"/>
        </p:xfrm>
        <a:graphic>
          <a:graphicData uri="http://schemas.openxmlformats.org/drawingml/2006/table">
            <a:tbl>
              <a:tblPr/>
              <a:tblGrid>
                <a:gridCol w="485640"/>
                <a:gridCol w="485640"/>
                <a:gridCol w="485640"/>
                <a:gridCol w="485640"/>
                <a:gridCol w="485640"/>
                <a:gridCol w="485640"/>
                <a:gridCol w="485640"/>
                <a:gridCol w="486360"/>
              </a:tblGrid>
              <a:tr h="49428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A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T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T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A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T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C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</a:tr>
              <a:tr h="49428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</a:tr>
              <a:tr h="4942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A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</a:tr>
              <a:tr h="4942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T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</a:tr>
              <a:tr h="4942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C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</a:tr>
              <a:tr h="4942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A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</a:tr>
              <a:tr h="4942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T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</a:tr>
            </a:tbl>
          </a:graphicData>
        </a:graphic>
      </p:graphicFrame>
      <p:sp>
        <p:nvSpPr>
          <p:cNvPr id="732" name="CustomShape 3"/>
          <p:cNvSpPr/>
          <p:nvPr/>
        </p:nvSpPr>
        <p:spPr>
          <a:xfrm>
            <a:off x="457200" y="1733400"/>
            <a:ext cx="4037760" cy="319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X = ATCAT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Y = ATTATC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Let: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 = 1 </a:t>
            </a:r>
            <a:r>
              <a:rPr b="0" lang="en-US" sz="2400" spc="-1" strike="noStrike">
                <a:solidFill>
                  <a:srgbClr val="1b5651"/>
                </a:solidFill>
                <a:latin typeface="Calibri"/>
                <a:ea typeface="ＭＳ Ｐゴシック"/>
              </a:rPr>
              <a:t>(1 point for match)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 = 1 </a:t>
            </a:r>
            <a:r>
              <a:rPr b="0" lang="en-US" sz="2400" spc="-1" strike="noStrike">
                <a:solidFill>
                  <a:srgbClr val="1b5651"/>
                </a:solidFill>
                <a:latin typeface="Calibri"/>
                <a:ea typeface="ＭＳ Ｐゴシック"/>
              </a:rPr>
              <a:t>(-1 point for del/ins/sub)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CustomShape 1"/>
          <p:cNvSpPr/>
          <p:nvPr/>
        </p:nvSpPr>
        <p:spPr>
          <a:xfrm>
            <a:off x="1523880" y="285840"/>
            <a:ext cx="746676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Local alignment example</a:t>
            </a:r>
            <a:endParaRPr b="0" lang="en-US" sz="3200" spc="-1" strike="noStrike">
              <a:latin typeface="Arial"/>
            </a:endParaRPr>
          </a:p>
        </p:txBody>
      </p:sp>
      <p:graphicFrame>
        <p:nvGraphicFramePr>
          <p:cNvPr id="734" name="Table 2"/>
          <p:cNvGraphicFramePr/>
          <p:nvPr/>
        </p:nvGraphicFramePr>
        <p:xfrm>
          <a:off x="4724280" y="1276200"/>
          <a:ext cx="3885480" cy="3484080"/>
        </p:xfrm>
        <a:graphic>
          <a:graphicData uri="http://schemas.openxmlformats.org/drawingml/2006/table">
            <a:tbl>
              <a:tblPr/>
              <a:tblGrid>
                <a:gridCol w="485640"/>
                <a:gridCol w="485640"/>
                <a:gridCol w="485640"/>
                <a:gridCol w="485640"/>
                <a:gridCol w="485640"/>
                <a:gridCol w="485640"/>
                <a:gridCol w="485640"/>
                <a:gridCol w="486360"/>
              </a:tblGrid>
              <a:tr h="4975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A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T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T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A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T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C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</a:tr>
              <a:tr h="4975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</a:tr>
              <a:tr h="49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A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</a:tr>
              <a:tr h="49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T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2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2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</a:tr>
              <a:tr h="49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C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3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</a:tr>
              <a:tr h="49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A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2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2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</a:tr>
              <a:tr h="4993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T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2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3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2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</a:tr>
            </a:tbl>
          </a:graphicData>
        </a:graphic>
      </p:graphicFrame>
      <p:sp>
        <p:nvSpPr>
          <p:cNvPr id="735" name="Line 3"/>
          <p:cNvSpPr/>
          <p:nvPr/>
        </p:nvSpPr>
        <p:spPr>
          <a:xfrm flipH="1" flipV="1">
            <a:off x="8001000" y="3257280"/>
            <a:ext cx="212040" cy="212400"/>
          </a:xfrm>
          <a:prstGeom prst="line">
            <a:avLst/>
          </a:prstGeom>
          <a:ln w="381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36" name="Line 4"/>
          <p:cNvSpPr/>
          <p:nvPr/>
        </p:nvSpPr>
        <p:spPr>
          <a:xfrm flipH="1" flipV="1">
            <a:off x="7467480" y="2724120"/>
            <a:ext cx="212040" cy="212040"/>
          </a:xfrm>
          <a:prstGeom prst="line">
            <a:avLst/>
          </a:prstGeom>
          <a:ln w="381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37" name="Line 5"/>
          <p:cNvSpPr/>
          <p:nvPr/>
        </p:nvSpPr>
        <p:spPr>
          <a:xfrm flipH="1" flipV="1">
            <a:off x="7026840" y="2236320"/>
            <a:ext cx="212040" cy="212040"/>
          </a:xfrm>
          <a:prstGeom prst="line">
            <a:avLst/>
          </a:prstGeom>
          <a:ln w="381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38" name="Line 6"/>
          <p:cNvSpPr/>
          <p:nvPr/>
        </p:nvSpPr>
        <p:spPr>
          <a:xfrm flipH="1" flipV="1">
            <a:off x="7484040" y="4293720"/>
            <a:ext cx="212040" cy="212040"/>
          </a:xfrm>
          <a:prstGeom prst="line">
            <a:avLst/>
          </a:prstGeom>
          <a:ln w="381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39" name="Line 7"/>
          <p:cNvSpPr/>
          <p:nvPr/>
        </p:nvSpPr>
        <p:spPr>
          <a:xfrm flipH="1" flipV="1">
            <a:off x="7010280" y="3807360"/>
            <a:ext cx="212040" cy="212040"/>
          </a:xfrm>
          <a:prstGeom prst="line">
            <a:avLst/>
          </a:prstGeom>
          <a:ln w="381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0" name="Line 8"/>
          <p:cNvSpPr/>
          <p:nvPr/>
        </p:nvSpPr>
        <p:spPr>
          <a:xfrm flipH="1" flipV="1">
            <a:off x="6569640" y="3273840"/>
            <a:ext cx="212040" cy="212040"/>
          </a:xfrm>
          <a:prstGeom prst="line">
            <a:avLst/>
          </a:prstGeom>
          <a:ln w="381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1" name="Line 9"/>
          <p:cNvSpPr/>
          <p:nvPr/>
        </p:nvSpPr>
        <p:spPr>
          <a:xfrm flipH="1" flipV="1">
            <a:off x="6036120" y="2740320"/>
            <a:ext cx="212040" cy="212400"/>
          </a:xfrm>
          <a:prstGeom prst="line">
            <a:avLst/>
          </a:prstGeom>
          <a:ln w="381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2" name="Line 10"/>
          <p:cNvSpPr/>
          <p:nvPr/>
        </p:nvSpPr>
        <p:spPr>
          <a:xfrm flipH="1" flipV="1">
            <a:off x="5486400" y="2176560"/>
            <a:ext cx="212040" cy="212040"/>
          </a:xfrm>
          <a:prstGeom prst="line">
            <a:avLst/>
          </a:prstGeom>
          <a:ln w="381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3" name="CustomShape 11"/>
          <p:cNvSpPr/>
          <p:nvPr/>
        </p:nvSpPr>
        <p:spPr>
          <a:xfrm>
            <a:off x="457200" y="1733400"/>
            <a:ext cx="2971080" cy="13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X = ATCAT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Y = ATTATC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CustomShape 1"/>
          <p:cNvSpPr/>
          <p:nvPr/>
        </p:nvSpPr>
        <p:spPr>
          <a:xfrm>
            <a:off x="1523880" y="285840"/>
            <a:ext cx="746676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Local alignment example</a:t>
            </a:r>
            <a:endParaRPr b="0" lang="en-US" sz="3200" spc="-1" strike="noStrike">
              <a:latin typeface="Arial"/>
            </a:endParaRPr>
          </a:p>
        </p:txBody>
      </p:sp>
      <p:graphicFrame>
        <p:nvGraphicFramePr>
          <p:cNvPr id="745" name="Table 2"/>
          <p:cNvGraphicFramePr/>
          <p:nvPr/>
        </p:nvGraphicFramePr>
        <p:xfrm>
          <a:off x="4724280" y="1276200"/>
          <a:ext cx="3885480" cy="3484080"/>
        </p:xfrm>
        <a:graphic>
          <a:graphicData uri="http://schemas.openxmlformats.org/drawingml/2006/table">
            <a:tbl>
              <a:tblPr/>
              <a:tblGrid>
                <a:gridCol w="485640"/>
                <a:gridCol w="485640"/>
                <a:gridCol w="485640"/>
                <a:gridCol w="485640"/>
                <a:gridCol w="485640"/>
                <a:gridCol w="485640"/>
                <a:gridCol w="485640"/>
                <a:gridCol w="486360"/>
              </a:tblGrid>
              <a:tr h="4975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A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T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T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A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T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C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</a:tr>
              <a:tr h="4975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</a:tr>
              <a:tr h="49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A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ff0000"/>
                          </a:solidFill>
                          <a:latin typeface="Courier New"/>
                        </a:rPr>
                        <a:t>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</a:tr>
              <a:tr h="49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T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ff0000"/>
                          </a:solidFill>
                          <a:latin typeface="Courier New"/>
                        </a:rPr>
                        <a:t>2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2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</a:tr>
              <a:tr h="49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C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ff0000"/>
                          </a:solidFill>
                          <a:latin typeface="Courier New"/>
                        </a:rPr>
                        <a:t>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3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</a:tr>
              <a:tr h="49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A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ff0000"/>
                          </a:solidFill>
                          <a:latin typeface="Courier New"/>
                        </a:rPr>
                        <a:t>2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2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</a:tr>
              <a:tr h="4993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T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2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ff0000"/>
                          </a:solidFill>
                          <a:latin typeface="Courier New"/>
                        </a:rPr>
                        <a:t>3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2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</a:tr>
            </a:tbl>
          </a:graphicData>
        </a:graphic>
      </p:graphicFrame>
      <p:sp>
        <p:nvSpPr>
          <p:cNvPr id="746" name="Line 3"/>
          <p:cNvSpPr/>
          <p:nvPr/>
        </p:nvSpPr>
        <p:spPr>
          <a:xfrm flipH="1" flipV="1">
            <a:off x="8001000" y="3257280"/>
            <a:ext cx="212040" cy="212400"/>
          </a:xfrm>
          <a:prstGeom prst="line">
            <a:avLst/>
          </a:prstGeom>
          <a:ln w="381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7" name="Line 4"/>
          <p:cNvSpPr/>
          <p:nvPr/>
        </p:nvSpPr>
        <p:spPr>
          <a:xfrm flipH="1" flipV="1">
            <a:off x="7467480" y="2724120"/>
            <a:ext cx="212040" cy="212040"/>
          </a:xfrm>
          <a:prstGeom prst="line">
            <a:avLst/>
          </a:prstGeom>
          <a:ln w="381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8" name="Line 5"/>
          <p:cNvSpPr/>
          <p:nvPr/>
        </p:nvSpPr>
        <p:spPr>
          <a:xfrm flipH="1" flipV="1">
            <a:off x="7026840" y="2236320"/>
            <a:ext cx="212040" cy="212040"/>
          </a:xfrm>
          <a:prstGeom prst="line">
            <a:avLst/>
          </a:prstGeom>
          <a:ln w="381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9" name="Line 6"/>
          <p:cNvSpPr/>
          <p:nvPr/>
        </p:nvSpPr>
        <p:spPr>
          <a:xfrm flipH="1" flipV="1">
            <a:off x="7484040" y="4293720"/>
            <a:ext cx="212040" cy="212040"/>
          </a:xfrm>
          <a:prstGeom prst="line">
            <a:avLst/>
          </a:prstGeom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0" name="Line 7"/>
          <p:cNvSpPr/>
          <p:nvPr/>
        </p:nvSpPr>
        <p:spPr>
          <a:xfrm flipH="1" flipV="1">
            <a:off x="7010280" y="3807360"/>
            <a:ext cx="212040" cy="212040"/>
          </a:xfrm>
          <a:prstGeom prst="line">
            <a:avLst/>
          </a:prstGeom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1" name="Line 8"/>
          <p:cNvSpPr/>
          <p:nvPr/>
        </p:nvSpPr>
        <p:spPr>
          <a:xfrm flipH="1" flipV="1">
            <a:off x="6569640" y="3273840"/>
            <a:ext cx="212040" cy="212040"/>
          </a:xfrm>
          <a:prstGeom prst="line">
            <a:avLst/>
          </a:prstGeom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2" name="Line 9"/>
          <p:cNvSpPr/>
          <p:nvPr/>
        </p:nvSpPr>
        <p:spPr>
          <a:xfrm flipH="1" flipV="1">
            <a:off x="6036120" y="2740320"/>
            <a:ext cx="212040" cy="212400"/>
          </a:xfrm>
          <a:prstGeom prst="line">
            <a:avLst/>
          </a:prstGeom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3" name="Line 10"/>
          <p:cNvSpPr/>
          <p:nvPr/>
        </p:nvSpPr>
        <p:spPr>
          <a:xfrm flipH="1" flipV="1">
            <a:off x="5578920" y="2207160"/>
            <a:ext cx="212040" cy="212040"/>
          </a:xfrm>
          <a:prstGeom prst="line">
            <a:avLst/>
          </a:prstGeom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4" name="CustomShape 11"/>
          <p:cNvSpPr/>
          <p:nvPr/>
        </p:nvSpPr>
        <p:spPr>
          <a:xfrm>
            <a:off x="457200" y="1733400"/>
            <a:ext cx="2971080" cy="13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X = </a:t>
            </a:r>
            <a:r>
              <a:rPr b="1" lang="en-US" sz="2800" spc="-1" strike="noStrike">
                <a:solidFill>
                  <a:srgbClr val="ff0000"/>
                </a:solidFill>
                <a:latin typeface="Courier New"/>
                <a:ea typeface="ＭＳ Ｐゴシック"/>
              </a:rPr>
              <a:t>ATCAT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Y = </a:t>
            </a:r>
            <a:r>
              <a:rPr b="1" lang="en-US" sz="2800" spc="-1" strike="noStrike">
                <a:solidFill>
                  <a:srgbClr val="ff0000"/>
                </a:solidFill>
                <a:latin typeface="Courier New"/>
                <a:ea typeface="ＭＳ Ｐゴシック"/>
              </a:rPr>
              <a:t>ATTAT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C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755" name="CustomShape 12"/>
          <p:cNvSpPr/>
          <p:nvPr/>
        </p:nvSpPr>
        <p:spPr>
          <a:xfrm>
            <a:off x="7696080" y="4476600"/>
            <a:ext cx="304200" cy="380160"/>
          </a:xfrm>
          <a:prstGeom prst="ellipse">
            <a:avLst/>
          </a:prstGeom>
          <a:noFill/>
          <a:ln w="2844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CustomShape 1"/>
          <p:cNvSpPr/>
          <p:nvPr/>
        </p:nvSpPr>
        <p:spPr>
          <a:xfrm>
            <a:off x="1523880" y="285840"/>
            <a:ext cx="746676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Local alignment example</a:t>
            </a:r>
            <a:endParaRPr b="0" lang="en-US" sz="3200" spc="-1" strike="noStrike">
              <a:latin typeface="Arial"/>
            </a:endParaRPr>
          </a:p>
        </p:txBody>
      </p:sp>
      <p:graphicFrame>
        <p:nvGraphicFramePr>
          <p:cNvPr id="757" name="Table 2"/>
          <p:cNvGraphicFramePr/>
          <p:nvPr/>
        </p:nvGraphicFramePr>
        <p:xfrm>
          <a:off x="4724280" y="1276200"/>
          <a:ext cx="3885480" cy="3484080"/>
        </p:xfrm>
        <a:graphic>
          <a:graphicData uri="http://schemas.openxmlformats.org/drawingml/2006/table">
            <a:tbl>
              <a:tblPr/>
              <a:tblGrid>
                <a:gridCol w="485640"/>
                <a:gridCol w="485640"/>
                <a:gridCol w="485640"/>
                <a:gridCol w="485640"/>
                <a:gridCol w="485640"/>
                <a:gridCol w="485640"/>
                <a:gridCol w="485640"/>
                <a:gridCol w="486360"/>
              </a:tblGrid>
              <a:tr h="4975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A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T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T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A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T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C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</a:tr>
              <a:tr h="4975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ff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</a:tr>
              <a:tr h="49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A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ff0000"/>
                          </a:solidFill>
                          <a:latin typeface="Courier New"/>
                        </a:rPr>
                        <a:t>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</a:tr>
              <a:tr h="49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T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2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ff0000"/>
                          </a:solidFill>
                          <a:latin typeface="Courier New"/>
                        </a:rPr>
                        <a:t>2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</a:tr>
              <a:tr h="49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C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ff0000"/>
                          </a:solidFill>
                          <a:latin typeface="Courier New"/>
                        </a:rPr>
                        <a:t>3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</a:tr>
              <a:tr h="49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A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2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2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</a:tr>
              <a:tr h="4993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T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2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3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2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</a:tr>
            </a:tbl>
          </a:graphicData>
        </a:graphic>
      </p:graphicFrame>
      <p:sp>
        <p:nvSpPr>
          <p:cNvPr id="758" name="Line 3"/>
          <p:cNvSpPr/>
          <p:nvPr/>
        </p:nvSpPr>
        <p:spPr>
          <a:xfrm flipH="1" flipV="1">
            <a:off x="8001000" y="3257280"/>
            <a:ext cx="212040" cy="212400"/>
          </a:xfrm>
          <a:prstGeom prst="line">
            <a:avLst/>
          </a:prstGeom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9" name="Line 4"/>
          <p:cNvSpPr/>
          <p:nvPr/>
        </p:nvSpPr>
        <p:spPr>
          <a:xfrm flipH="1" flipV="1">
            <a:off x="7467480" y="2724120"/>
            <a:ext cx="212040" cy="212040"/>
          </a:xfrm>
          <a:prstGeom prst="line">
            <a:avLst/>
          </a:prstGeom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0" name="Line 5"/>
          <p:cNvSpPr/>
          <p:nvPr/>
        </p:nvSpPr>
        <p:spPr>
          <a:xfrm flipH="1" flipV="1">
            <a:off x="7026840" y="2236320"/>
            <a:ext cx="212040" cy="212040"/>
          </a:xfrm>
          <a:prstGeom prst="line">
            <a:avLst/>
          </a:prstGeom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1" name="Line 6"/>
          <p:cNvSpPr/>
          <p:nvPr/>
        </p:nvSpPr>
        <p:spPr>
          <a:xfrm flipH="1" flipV="1">
            <a:off x="7484040" y="4293720"/>
            <a:ext cx="212040" cy="212040"/>
          </a:xfrm>
          <a:prstGeom prst="line">
            <a:avLst/>
          </a:prstGeom>
          <a:ln w="381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2" name="Line 7"/>
          <p:cNvSpPr/>
          <p:nvPr/>
        </p:nvSpPr>
        <p:spPr>
          <a:xfrm flipH="1" flipV="1">
            <a:off x="7010280" y="3807360"/>
            <a:ext cx="212040" cy="212040"/>
          </a:xfrm>
          <a:prstGeom prst="line">
            <a:avLst/>
          </a:prstGeom>
          <a:ln w="381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3" name="Line 8"/>
          <p:cNvSpPr/>
          <p:nvPr/>
        </p:nvSpPr>
        <p:spPr>
          <a:xfrm flipH="1" flipV="1">
            <a:off x="6569640" y="3273840"/>
            <a:ext cx="212040" cy="212040"/>
          </a:xfrm>
          <a:prstGeom prst="line">
            <a:avLst/>
          </a:prstGeom>
          <a:ln w="381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4" name="Line 9"/>
          <p:cNvSpPr/>
          <p:nvPr/>
        </p:nvSpPr>
        <p:spPr>
          <a:xfrm flipH="1" flipV="1">
            <a:off x="6036120" y="2740320"/>
            <a:ext cx="212040" cy="212400"/>
          </a:xfrm>
          <a:prstGeom prst="line">
            <a:avLst/>
          </a:prstGeom>
          <a:ln w="381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5" name="Line 10"/>
          <p:cNvSpPr/>
          <p:nvPr/>
        </p:nvSpPr>
        <p:spPr>
          <a:xfrm flipH="1" flipV="1">
            <a:off x="5578920" y="2207160"/>
            <a:ext cx="212040" cy="212040"/>
          </a:xfrm>
          <a:prstGeom prst="line">
            <a:avLst/>
          </a:prstGeom>
          <a:ln w="381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6" name="CustomShape 11"/>
          <p:cNvSpPr/>
          <p:nvPr/>
        </p:nvSpPr>
        <p:spPr>
          <a:xfrm>
            <a:off x="457200" y="1733400"/>
            <a:ext cx="2971080" cy="13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X =    </a:t>
            </a:r>
            <a:r>
              <a:rPr b="1" lang="en-US" sz="2800" spc="-1" strike="noStrike">
                <a:solidFill>
                  <a:srgbClr val="ff0000"/>
                </a:solidFill>
                <a:latin typeface="Courier New"/>
                <a:ea typeface="ＭＳ Ｐゴシック"/>
              </a:rPr>
              <a:t>ATC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AT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Y = ATT</a:t>
            </a:r>
            <a:r>
              <a:rPr b="1" lang="en-US" sz="2800" spc="-1" strike="noStrike">
                <a:solidFill>
                  <a:srgbClr val="ff0000"/>
                </a:solidFill>
                <a:latin typeface="Courier New"/>
                <a:ea typeface="ＭＳ Ｐゴシック"/>
              </a:rPr>
              <a:t>ATC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767" name="CustomShape 12"/>
          <p:cNvSpPr/>
          <p:nvPr/>
        </p:nvSpPr>
        <p:spPr>
          <a:xfrm>
            <a:off x="8164080" y="3442680"/>
            <a:ext cx="304200" cy="380160"/>
          </a:xfrm>
          <a:prstGeom prst="ellipse">
            <a:avLst/>
          </a:prstGeom>
          <a:noFill/>
          <a:ln w="2844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CustomShape 1"/>
          <p:cNvSpPr/>
          <p:nvPr/>
        </p:nvSpPr>
        <p:spPr>
          <a:xfrm>
            <a:off x="3886200" y="510840"/>
            <a:ext cx="4799880" cy="129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Minimum Edit Distance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69" name="CustomShape 2"/>
          <p:cNvSpPr/>
          <p:nvPr/>
        </p:nvSpPr>
        <p:spPr>
          <a:xfrm>
            <a:off x="4191120" y="2286000"/>
            <a:ext cx="4419000" cy="171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901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01"/>
              </a:spcBef>
              <a:spcAft>
                <a:spcPts val="601"/>
              </a:spcAft>
            </a:pP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Minimum Edit Distance in Computational Biology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01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1371600" y="380880"/>
            <a:ext cx="746676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Alignment in Computational Biology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304920" y="1352520"/>
            <a:ext cx="8533800" cy="379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Given a sequence of bases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4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An alignment: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Given two sequences, align each letter to a letter or gap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026000" y="3333600"/>
            <a:ext cx="6947280" cy="821520"/>
          </a:xfrm>
          <a:prstGeom prst="rect">
            <a:avLst/>
          </a:prstGeom>
          <a:noFill/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-</a:t>
            </a:r>
            <a:r>
              <a:rPr b="1" lang="en-US" sz="24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AG</a:t>
            </a:r>
            <a:r>
              <a:rPr b="0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G</a:t>
            </a:r>
            <a:r>
              <a:rPr b="1" lang="en-US" sz="24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CTATCAC</a:t>
            </a:r>
            <a:r>
              <a:rPr b="0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CT</a:t>
            </a:r>
            <a:r>
              <a:rPr b="1" lang="en-US" sz="24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GACC</a:t>
            </a:r>
            <a:r>
              <a:rPr b="0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T</a:t>
            </a:r>
            <a:r>
              <a:rPr b="1" lang="en-US" sz="24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C</a:t>
            </a:r>
            <a:r>
              <a:rPr b="0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CA</a:t>
            </a:r>
            <a:r>
              <a:rPr b="1" lang="en-US" sz="24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GG</a:t>
            </a:r>
            <a:r>
              <a:rPr b="0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C</a:t>
            </a:r>
            <a:r>
              <a:rPr b="1" lang="en-US" sz="24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CGA</a:t>
            </a:r>
            <a:r>
              <a:rPr b="0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--</a:t>
            </a:r>
            <a:r>
              <a:rPr b="1" lang="en-US" sz="24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TGCCC</a:t>
            </a:r>
            <a:r>
              <a:rPr b="0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---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T</a:t>
            </a:r>
            <a:r>
              <a:rPr b="1" lang="en-US" sz="24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AG</a:t>
            </a:r>
            <a:r>
              <a:rPr b="0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-</a:t>
            </a:r>
            <a:r>
              <a:rPr b="1" lang="en-US" sz="24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CTATCAC</a:t>
            </a:r>
            <a:r>
              <a:rPr b="0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--</a:t>
            </a:r>
            <a:r>
              <a:rPr b="1" lang="en-US" sz="24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GACC</a:t>
            </a:r>
            <a:r>
              <a:rPr b="0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G</a:t>
            </a:r>
            <a:r>
              <a:rPr b="1" lang="en-US" sz="24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C</a:t>
            </a:r>
            <a:r>
              <a:rPr b="0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--</a:t>
            </a:r>
            <a:r>
              <a:rPr b="1" lang="en-US" sz="24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GG</a:t>
            </a:r>
            <a:r>
              <a:rPr b="0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T</a:t>
            </a:r>
            <a:r>
              <a:rPr b="1" lang="en-US" sz="24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CGA</a:t>
            </a:r>
            <a:r>
              <a:rPr b="0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TT</a:t>
            </a:r>
            <a:r>
              <a:rPr b="1" lang="en-US" sz="24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TGCCC</a:t>
            </a:r>
            <a:r>
              <a:rPr b="0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GAC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1630800" y="1962000"/>
            <a:ext cx="6032880" cy="821520"/>
          </a:xfrm>
          <a:prstGeom prst="rect">
            <a:avLst/>
          </a:prstGeom>
          <a:noFill/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AGGCTATCACCTGACCTCCAGGCCGATGCCC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TAGCTATCACGACCGCGGTCGATTTGCCCGAC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7" dur="indefinite" restart="never" nodeType="tmRoot">
          <p:childTnLst>
            <p:seq>
              <p:cTn id="58" dur="indefinite" nodeType="mainSeq">
                <p:childTnLst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274320" y="274320"/>
            <a:ext cx="877788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Other uses of Edit Distance in NLP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152280" y="1180800"/>
            <a:ext cx="8991000" cy="342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Evaluating Machine Translation and speech recognition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R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Spokesman confirms    senior government adviser was shot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H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Spokesman said    the senior            adviser was shot dead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       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S      I              D                        I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Named Entity Extraction and Entity Coreference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ＭＳ Ｐゴシック"/>
              </a:rPr>
              <a:t>IBM Inc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. announced today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ＭＳ Ｐゴシック"/>
              </a:rPr>
              <a:t>IBM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profits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ＭＳ Ｐゴシック"/>
              </a:rPr>
              <a:t>Stanford President John Hennessy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announced yesterday for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ＭＳ Ｐゴシック"/>
              </a:rPr>
              <a:t>Stanford University President John Hennessy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365760" y="380880"/>
            <a:ext cx="847260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How to find the Min Edit Distance?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304920" y="1352520"/>
            <a:ext cx="7771680" cy="333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Searching for a path (sequence of edits) from the start string to the final string: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Initial state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: the word we’re transforming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Operators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: insert, delete, substitute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Goal state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:  the word we’re trying to get to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Path cost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: what we want to minimize: the number of edits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304920" y="4705200"/>
            <a:ext cx="1980360" cy="342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78D866B3-6B8D-4546-B85C-7F19D1DAF25F}" type="slidenum">
              <a:rPr b="0" lang="en-US" sz="1600" spc="-1" strike="noStrike">
                <a:solidFill>
                  <a:srgbClr val="009900"/>
                </a:solidFill>
                <a:latin typeface="Tahoma"/>
                <a:ea typeface="ＭＳ Ｐゴシック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185" name="Picture 3" descr=""/>
          <p:cNvPicPr/>
          <p:nvPr/>
        </p:nvPicPr>
        <p:blipFill>
          <a:blip r:embed="rId1"/>
          <a:stretch/>
        </p:blipFill>
        <p:spPr>
          <a:xfrm>
            <a:off x="1523880" y="3638520"/>
            <a:ext cx="5715720" cy="1369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1" dur="indefinite" restart="never" nodeType="tmRoot">
          <p:childTnLst>
            <p:seq>
              <p:cTn id="82" dur="indefinite" nodeType="mainSeq">
                <p:childTnLst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1371600" y="380880"/>
            <a:ext cx="746676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Minimum Edit as Search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304920" y="1352520"/>
            <a:ext cx="7771680" cy="333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But the space of all edit sequences is huge!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We can’t afford to navigate naïvely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Lots of distinct paths wind up at the same state.</a:t>
            </a:r>
            <a:endParaRPr b="0" lang="en-US" sz="2000" spc="-1" strike="noStrike">
              <a:latin typeface="Arial"/>
            </a:endParaRPr>
          </a:p>
          <a:p>
            <a:pPr lvl="2" marL="1028880" indent="-227880">
              <a:lnSpc>
                <a:spcPct val="100000"/>
              </a:lnSpc>
              <a:spcBef>
                <a:spcPts val="400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We don’t have to keep track of all of them</a:t>
            </a:r>
            <a:endParaRPr b="0" lang="en-US" sz="2000" spc="-1" strike="noStrike">
              <a:latin typeface="Arial"/>
            </a:endParaRPr>
          </a:p>
          <a:p>
            <a:pPr lvl="2" marL="1028880" indent="-227880">
              <a:lnSpc>
                <a:spcPct val="100000"/>
              </a:lnSpc>
              <a:spcBef>
                <a:spcPts val="400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Just the shortest path to each of those revisted states.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304920" y="4705200"/>
            <a:ext cx="1980360" cy="342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A00F7250-8D75-4BEB-B19C-BBDCFA43C932}" type="slidenum">
              <a:rPr b="0" lang="en-US" sz="1600" spc="-1" strike="noStrike">
                <a:solidFill>
                  <a:srgbClr val="009900"/>
                </a:solidFill>
                <a:latin typeface="Tahoma"/>
                <a:ea typeface="ＭＳ Ｐゴシック"/>
              </a:rPr>
              <a:t>1</a:t>
            </a:fld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7609</TotalTime>
  <Application>LibreOffice/6.2.7.1$Linux_X86_64 LibreOffice_project/20$Build-1</Application>
  <Words>1820</Words>
  <Paragraphs>818</Paragraphs>
  <Company>Stanford University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2010-04-19T15:31:24Z</dcterms:created>
  <dc:creator>Christopher Manning</dc:creator>
  <dc:description/>
  <dc:language>en-US</dc:language>
  <cp:lastModifiedBy>Motaz Saad</cp:lastModifiedBy>
  <cp:lastPrinted>2009-04-20T16:46:08Z</cp:lastPrinted>
  <dcterms:modified xsi:type="dcterms:W3CDTF">2019-10-23T16:46:44Z</dcterms:modified>
  <cp:revision>106</cp:revision>
  <dc:subject/>
  <dc:title>Information Extraction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Stanford University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36</vt:i4>
  </property>
  <property fmtid="{D5CDD505-2E9C-101B-9397-08002B2CF9AE}" pid="9" name="PresentationFormat">
    <vt:lpwstr>On-screen Show (16:9)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52</vt:i4>
  </property>
</Properties>
</file>