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52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144000" cy="5143500"/>
  <p:notesSz cx="6845300" cy="9396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Cli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ck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to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ov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e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e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sli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de</a:t>
            </a:r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</a:t>
            </a:r>
            <a:r>
              <a:rPr b="0" lang="en-US" sz="2000" spc="-1" strike="noStrike">
                <a:latin typeface="Arial"/>
              </a:rPr>
              <a:t>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di</a:t>
            </a:r>
            <a:r>
              <a:rPr b="0" lang="en-US" sz="2000" spc="-1" strike="noStrike">
                <a:latin typeface="Arial"/>
              </a:rPr>
              <a:t>t </a:t>
            </a:r>
            <a:r>
              <a:rPr b="0" lang="en-US" sz="2000" spc="-1" strike="noStrike">
                <a:latin typeface="Arial"/>
              </a:rPr>
              <a:t>th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F95B392-8B73-41EB-BDF9-BD886599E00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3773017-219F-4B6A-AD1D-469F4E577106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78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9512308-3137-4C2D-A9FF-FE6C8C0EA2B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ABA271C-7D3C-47C7-8ECD-310E2D33DD4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0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B0F558-EDFC-4F76-B175-365CEA82D902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712CE31-399C-4219-B684-36615A3E74D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AB95BEE-BDD1-42AB-9F18-4DD9193E199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EC1943A-D996-4035-8E05-B78529984025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0FCED45-7224-4D06-85E9-A2B5727323B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2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935D28-50FE-43CC-BD49-0285226D837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24CD853-AF51-4E04-B94F-EEF4AF4CAE3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2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A038BA5-DFFF-47E1-AD1F-C05DEDD18A29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2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189E9D0-CE9B-45C4-95BD-799A527AA51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0DD8007-2F8E-4272-B249-53207CBCEA02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3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B07A6E1-A487-4358-934A-9723E006F143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3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85D2C8-E95D-40CA-94EB-2129DE25FECA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3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3A9218D-C221-477D-8472-6DAC47E7863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C298788-39E2-4E3B-951E-90DABD5C520F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4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7AFACA2-9FA2-4C75-ACEF-5C48C132816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D93168A-6B12-4277-9117-F51CFB9BF454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4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0" name="TextShape 3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C38E0CF-9E0D-471E-B4CF-7F4BBE47DC80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1817887-1B68-40F7-BD7C-201D08E72CF5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5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4D58A8F-E80A-4E7B-BEFB-F0D21DB8A2E0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43B7241-2D80-4193-8172-B3C43BD3592B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B82CFFE-A2E7-4675-9DAF-A1BD99DFBD38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2" name="TextShape 3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E7C0BE2-DBEA-4C26-B14E-F47550A216B1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A6B4E4-68A0-4DCB-9111-7D5922E0F17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6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FEA28F7-37D7-4CF7-A255-D391E24F1E47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5918D5-FFC1-4DE1-B55B-96926D475AFD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A44C703-F977-4800-818E-EF7B7D78EFF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7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D2ACC8-662C-4965-B722-07FB58E1119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7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F54456-3F27-4803-A104-303FD33E30F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8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2595F73-0787-4684-B04E-68C008E0BC1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8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20B5217-93F1-42E2-B167-961170EA7282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79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8943038-DF13-4DEE-A908-7AC0BB52CE6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88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A43D5A-5EC3-43A7-B207-49EED2F532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02D7EAE-0E88-44AE-9C23-7A312FF78B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799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238880" y="4705200"/>
            <a:ext cx="1218960" cy="3427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334120" y="4705200"/>
            <a:ext cx="1904760" cy="3427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572000" y="4705200"/>
            <a:ext cx="764640" cy="342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F1B4166B-B06A-4C86-B980-D603FD1057C4}" type="slidenum">
              <a:rPr b="0" lang="en-US" sz="1400" spc="-1" strike="noStrike">
                <a:solidFill>
                  <a:srgbClr val="e7d19a"/>
                </a:solidFill>
                <a:latin typeface="Calibri"/>
                <a:ea typeface="ＭＳ Ｐゴシック"/>
              </a:rPr>
              <a:t>24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22824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48120" y="4705200"/>
            <a:ext cx="28951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1A28881C-5530-451A-A7B0-FB4237085631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 rot="5400000">
            <a:off x="-2548440" y="2548800"/>
            <a:ext cx="5143320" cy="4536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dt"/>
          </p:nvPr>
        </p:nvSpPr>
        <p:spPr>
          <a:xfrm>
            <a:off x="609588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/>
          </p:nvPr>
        </p:nvSpPr>
        <p:spPr>
          <a:xfrm>
            <a:off x="2743200" y="4686480"/>
            <a:ext cx="28951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sldNum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8AD6C069-7364-4CE5-B4EF-5F487A798405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CustomShape 5"/>
          <p:cNvSpPr/>
          <p:nvPr/>
        </p:nvSpPr>
        <p:spPr>
          <a:xfrm rot="5400000">
            <a:off x="-2548440" y="2548800"/>
            <a:ext cx="5143320" cy="4536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dt"/>
          </p:nvPr>
        </p:nvSpPr>
        <p:spPr>
          <a:xfrm>
            <a:off x="609588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/>
          </p:nvPr>
        </p:nvSpPr>
        <p:spPr>
          <a:xfrm>
            <a:off x="2743200" y="4686480"/>
            <a:ext cx="28951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635DB0D0-DA0C-44E5-BC58-86B28B88E53E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Cli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ck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to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ed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it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th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e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titl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e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te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xt 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for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at</a:t>
            </a:r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of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two strings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X of length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 of length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define D(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i,j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between X[1..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] and Y[1..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]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3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i.e., the first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characters of X and the first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characters of Y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between X and Y is thus D(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n,m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of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p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g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ic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Dynamic programming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 tabular computation of D(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n,m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Solving problems by combining solutions to subproblems.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Bottom-up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compute D(i,j) for small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i,j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compute larger D(i,j) based on previously computed smaller values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i.e., compute D(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i,j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 for all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(0 &lt;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&lt; n)  and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j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(0 &lt; j &lt; m)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152280" y="1200240"/>
            <a:ext cx="8762760" cy="394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D(0,j) = j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i = 1…M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8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j = 1…N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+ 1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+ 1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  2; if X(i) ≠ Y(j)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0; if X(i) = Y(j)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7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D(N,M) is distance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561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581280" y="3181320"/>
            <a:ext cx="228240" cy="99036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6248520" y="3790800"/>
            <a:ext cx="75960" cy="666360"/>
          </a:xfrm>
          <a:prstGeom prst="leftBrace">
            <a:avLst>
              <a:gd name="adj1" fmla="val 37495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Table 1"/>
          <p:cNvGraphicFramePr/>
          <p:nvPr/>
        </p:nvGraphicFramePr>
        <p:xfrm>
          <a:off x="1066680" y="1233360"/>
          <a:ext cx="6933960" cy="339516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4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4" name="TextShape 2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Table 1"/>
          <p:cNvGraphicFramePr/>
          <p:nvPr/>
        </p:nvGraphicFramePr>
        <p:xfrm>
          <a:off x="990720" y="1028880"/>
          <a:ext cx="6933960" cy="385236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342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1" lang="en-US" sz="18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41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b="0" lang="en-US" sz="18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6" name="Line 2"/>
          <p:cNvSpPr/>
          <p:nvPr/>
        </p:nvSpPr>
        <p:spPr>
          <a:xfrm flipH="1">
            <a:off x="2514600" y="3085920"/>
            <a:ext cx="457200" cy="971640"/>
          </a:xfrm>
          <a:prstGeom prst="line">
            <a:avLst/>
          </a:prstGeom>
          <a:ln w="50760">
            <a:solidFill>
              <a:srgbClr val="a5002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17" name="Picture 5" descr=""/>
          <p:cNvPicPr/>
          <p:nvPr/>
        </p:nvPicPr>
        <p:blipFill>
          <a:blip r:embed="rId1"/>
          <a:stretch/>
        </p:blipFill>
        <p:spPr>
          <a:xfrm>
            <a:off x="2514600" y="1657440"/>
            <a:ext cx="4281480" cy="1265040"/>
          </a:xfrm>
          <a:prstGeom prst="rect">
            <a:avLst/>
          </a:prstGeom>
          <a:ln w="9360"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Table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Table 1"/>
          <p:cNvGraphicFramePr/>
          <p:nvPr/>
        </p:nvGraphicFramePr>
        <p:xfrm>
          <a:off x="1066680" y="1233360"/>
          <a:ext cx="6933960" cy="339516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4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0" name="TextShape 2"/>
          <p:cNvSpPr txBox="1"/>
          <p:nvPr/>
        </p:nvSpPr>
        <p:spPr>
          <a:xfrm>
            <a:off x="137160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221" name="Picture 5" descr=""/>
          <p:cNvPicPr/>
          <p:nvPr/>
        </p:nvPicPr>
        <p:blipFill>
          <a:blip r:embed="rId1"/>
          <a:stretch/>
        </p:blipFill>
        <p:spPr>
          <a:xfrm>
            <a:off x="3962520" y="26280"/>
            <a:ext cx="3765960" cy="1112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Table 1"/>
          <p:cNvGraphicFramePr/>
          <p:nvPr/>
        </p:nvGraphicFramePr>
        <p:xfrm>
          <a:off x="1219320" y="1352520"/>
          <a:ext cx="6933960" cy="320112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3" name="CustomShape 2"/>
          <p:cNvSpPr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Edit Distance Table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p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g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28600" y="1352520"/>
            <a:ext cx="3885840" cy="3428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Spell correction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user typed “graffe”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Which is closest?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graf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graft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grail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8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giraffe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657600" y="1352520"/>
            <a:ext cx="525744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Computational Biology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 two sequences of nucleotides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Resulting alignment: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380880" y="42480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Also for Machine Translation, Information Extraction, Speech Recognition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4495680" y="2374920"/>
            <a:ext cx="4341960" cy="57708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AGGCTATCACCTGACCTCCAGGCCGATGCCC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TAGCTATCACGACCGCGGTCGATTTGCCCGAC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330080" y="3419640"/>
            <a:ext cx="4753080" cy="69948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TT</a:t>
            </a:r>
            <a:r>
              <a:rPr b="1" lang="en-US" sz="16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16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GAC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B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kt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ra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r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p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g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Al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ig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distance isn’t sufficient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often need to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each character of the two strings to each other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do this by keeping a “backtrace”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Every time we enter a cell, remember where we came from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When we reach the end,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Trace back the path from the upper right corner to read off the alignment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Table 1"/>
          <p:cNvGraphicFramePr/>
          <p:nvPr/>
        </p:nvGraphicFramePr>
        <p:xfrm>
          <a:off x="1066680" y="1233360"/>
          <a:ext cx="6933960" cy="3395160"/>
        </p:xfrm>
        <a:graphic>
          <a:graphicData uri="http://schemas.openxmlformats.org/drawingml/2006/table">
            <a:tbl>
              <a:tblPr/>
              <a:tblGrid>
                <a:gridCol w="630000"/>
                <a:gridCol w="630000"/>
                <a:gridCol w="630000"/>
                <a:gridCol w="630000"/>
                <a:gridCol w="630000"/>
                <a:gridCol w="631800"/>
                <a:gridCol w="630000"/>
                <a:gridCol w="630000"/>
                <a:gridCol w="630000"/>
                <a:gridCol w="630000"/>
                <a:gridCol w="632160"/>
              </a:tblGrid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372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7000"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1" lang="en-US" sz="1500" spc="-1" strike="noStrike">
                          <a:solidFill>
                            <a:srgbClr val="2584bb"/>
                          </a:solidFill>
                          <a:latin typeface="Tahoma"/>
                          <a:ea typeface="ＭＳ Ｐゴシック"/>
                        </a:rPr>
                        <a:t>0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1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2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3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4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5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6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7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8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9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44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#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X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C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U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T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I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tIns="34200" bIns="34200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b="0" lang="en-US" sz="1500" spc="-1" strike="noStrike">
                          <a:solidFill>
                            <a:srgbClr val="5400a8"/>
                          </a:solidFill>
                          <a:latin typeface="Tahoma"/>
                          <a:ea typeface="ＭＳ Ｐゴシック"/>
                        </a:rPr>
                        <a:t>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1" name="TextShape 2"/>
          <p:cNvSpPr txBox="1"/>
          <p:nvPr/>
        </p:nvSpPr>
        <p:spPr>
          <a:xfrm>
            <a:off x="137160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232" name="Picture 5" descr=""/>
          <p:cNvPicPr/>
          <p:nvPr/>
        </p:nvPicPr>
        <p:blipFill>
          <a:blip r:embed="rId1"/>
          <a:stretch/>
        </p:blipFill>
        <p:spPr>
          <a:xfrm>
            <a:off x="3962520" y="26280"/>
            <a:ext cx="3765960" cy="1112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234" name="Picture 5" descr=""/>
          <p:cNvPicPr/>
          <p:nvPr/>
        </p:nvPicPr>
        <p:blipFill>
          <a:blip r:embed="rId1"/>
          <a:stretch/>
        </p:blipFill>
        <p:spPr>
          <a:xfrm>
            <a:off x="457200" y="1428840"/>
            <a:ext cx="8229240" cy="32828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991080" y="354600"/>
            <a:ext cx="76957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152280" y="1200240"/>
            <a:ext cx="8762760" cy="394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Base conditions:                                                        Termination: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i         D(0,j) = j         D(N,M) is distance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i = 1…M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8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each  j = 1…N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30000"/>
              </a:lnSpc>
              <a:spcBef>
                <a:spcPts val="320"/>
              </a:spcBef>
            </a:pPr>
            <a:r>
              <a:rPr b="0" i="1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+ 1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+ 1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 2; if X(i) ≠ Y(j)  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0; if X(i) = Y(j)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LEFT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ptr(i,j)=   DOWN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DIAG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200400" y="2724120"/>
            <a:ext cx="228240" cy="99036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4"/>
          <p:cNvSpPr/>
          <p:nvPr/>
        </p:nvSpPr>
        <p:spPr>
          <a:xfrm>
            <a:off x="5334120" y="3352680"/>
            <a:ext cx="75960" cy="666360"/>
          </a:xfrm>
          <a:prstGeom prst="leftBrace">
            <a:avLst>
              <a:gd name="adj1" fmla="val 37495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"/>
          <p:cNvSpPr/>
          <p:nvPr/>
        </p:nvSpPr>
        <p:spPr>
          <a:xfrm>
            <a:off x="3048120" y="3867120"/>
            <a:ext cx="228240" cy="99036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"/>
          <p:cNvSpPr/>
          <p:nvPr/>
        </p:nvSpPr>
        <p:spPr>
          <a:xfrm>
            <a:off x="3897360" y="3943440"/>
            <a:ext cx="961560" cy="21816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insertion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3903840" y="4248000"/>
            <a:ext cx="905040" cy="21816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deletion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2" name="CustomShape 8"/>
          <p:cNvSpPr/>
          <p:nvPr/>
        </p:nvSpPr>
        <p:spPr>
          <a:xfrm>
            <a:off x="3962520" y="4552920"/>
            <a:ext cx="1066320" cy="34524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substitution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5428080" y="3105000"/>
            <a:ext cx="961560" cy="21816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insertion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4" name="CustomShape 10"/>
          <p:cNvSpPr/>
          <p:nvPr/>
        </p:nvSpPr>
        <p:spPr>
          <a:xfrm>
            <a:off x="5427720" y="2792880"/>
            <a:ext cx="905040" cy="21816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deletion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5" name="CustomShape 11"/>
          <p:cNvSpPr/>
          <p:nvPr/>
        </p:nvSpPr>
        <p:spPr>
          <a:xfrm>
            <a:off x="7391520" y="3402720"/>
            <a:ext cx="1066320" cy="345240"/>
          </a:xfrm>
          <a:prstGeom prst="rect">
            <a:avLst/>
          </a:prstGeom>
          <a:solidFill>
            <a:srgbClr val="ffff00"/>
          </a:solidFill>
          <a:ln w="9360">
            <a:solidFill>
              <a:schemeClr val="accent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6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substitution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1752480" y="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ix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228600" y="4800600"/>
            <a:ext cx="327636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adap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ted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Sera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fim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Batz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oglo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228680" y="1445400"/>
            <a:ext cx="3809520" cy="2800080"/>
          </a:xfrm>
          <a:prstGeom prst="rect">
            <a:avLst/>
          </a:prstGeom>
          <a:noFill/>
          <a:ln w="19080">
            <a:solidFill>
              <a:schemeClr val="bg2">
                <a:lumMod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4"/>
          <p:cNvSpPr/>
          <p:nvPr/>
        </p:nvSpPr>
        <p:spPr>
          <a:xfrm>
            <a:off x="1228680" y="415872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5"/>
          <p:cNvSpPr/>
          <p:nvPr/>
        </p:nvSpPr>
        <p:spPr>
          <a:xfrm>
            <a:off x="1233360" y="408492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6"/>
          <p:cNvSpPr/>
          <p:nvPr/>
        </p:nvSpPr>
        <p:spPr>
          <a:xfrm>
            <a:off x="1233360" y="40168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7"/>
          <p:cNvSpPr/>
          <p:nvPr/>
        </p:nvSpPr>
        <p:spPr>
          <a:xfrm>
            <a:off x="1228680" y="394920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8"/>
          <p:cNvSpPr/>
          <p:nvPr/>
        </p:nvSpPr>
        <p:spPr>
          <a:xfrm>
            <a:off x="1233360" y="38847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9"/>
          <p:cNvSpPr/>
          <p:nvPr/>
        </p:nvSpPr>
        <p:spPr>
          <a:xfrm>
            <a:off x="1228680" y="38109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0"/>
          <p:cNvSpPr/>
          <p:nvPr/>
        </p:nvSpPr>
        <p:spPr>
          <a:xfrm>
            <a:off x="1218960" y="3743280"/>
            <a:ext cx="381024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1"/>
          <p:cNvSpPr/>
          <p:nvPr/>
        </p:nvSpPr>
        <p:spPr>
          <a:xfrm>
            <a:off x="1233360" y="36752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2"/>
          <p:cNvSpPr/>
          <p:nvPr/>
        </p:nvSpPr>
        <p:spPr>
          <a:xfrm>
            <a:off x="1233360" y="36014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3"/>
          <p:cNvSpPr/>
          <p:nvPr/>
        </p:nvSpPr>
        <p:spPr>
          <a:xfrm>
            <a:off x="1228680" y="35276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14"/>
          <p:cNvSpPr/>
          <p:nvPr/>
        </p:nvSpPr>
        <p:spPr>
          <a:xfrm>
            <a:off x="1228680" y="345960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15"/>
          <p:cNvSpPr/>
          <p:nvPr/>
        </p:nvSpPr>
        <p:spPr>
          <a:xfrm>
            <a:off x="1233360" y="339192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6"/>
          <p:cNvSpPr/>
          <p:nvPr/>
        </p:nvSpPr>
        <p:spPr>
          <a:xfrm>
            <a:off x="1220760" y="33274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17"/>
          <p:cNvSpPr/>
          <p:nvPr/>
        </p:nvSpPr>
        <p:spPr>
          <a:xfrm>
            <a:off x="1233360" y="32536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18"/>
          <p:cNvSpPr/>
          <p:nvPr/>
        </p:nvSpPr>
        <p:spPr>
          <a:xfrm>
            <a:off x="1223640" y="3186000"/>
            <a:ext cx="381024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19"/>
          <p:cNvSpPr/>
          <p:nvPr/>
        </p:nvSpPr>
        <p:spPr>
          <a:xfrm>
            <a:off x="1238040" y="31179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0"/>
          <p:cNvSpPr/>
          <p:nvPr/>
        </p:nvSpPr>
        <p:spPr>
          <a:xfrm>
            <a:off x="1233360" y="30405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1"/>
          <p:cNvSpPr/>
          <p:nvPr/>
        </p:nvSpPr>
        <p:spPr>
          <a:xfrm>
            <a:off x="1238040" y="29667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22"/>
          <p:cNvSpPr/>
          <p:nvPr/>
        </p:nvSpPr>
        <p:spPr>
          <a:xfrm>
            <a:off x="1238040" y="28990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Line 23"/>
          <p:cNvSpPr/>
          <p:nvPr/>
        </p:nvSpPr>
        <p:spPr>
          <a:xfrm>
            <a:off x="1233360" y="28310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Line 24"/>
          <p:cNvSpPr/>
          <p:nvPr/>
        </p:nvSpPr>
        <p:spPr>
          <a:xfrm>
            <a:off x="1238040" y="27669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25"/>
          <p:cNvSpPr/>
          <p:nvPr/>
        </p:nvSpPr>
        <p:spPr>
          <a:xfrm>
            <a:off x="1233360" y="26931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26"/>
          <p:cNvSpPr/>
          <p:nvPr/>
        </p:nvSpPr>
        <p:spPr>
          <a:xfrm>
            <a:off x="1223640" y="2625120"/>
            <a:ext cx="381024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27"/>
          <p:cNvSpPr/>
          <p:nvPr/>
        </p:nvSpPr>
        <p:spPr>
          <a:xfrm>
            <a:off x="1228680" y="25574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28"/>
          <p:cNvSpPr/>
          <p:nvPr/>
        </p:nvSpPr>
        <p:spPr>
          <a:xfrm>
            <a:off x="1220760" y="24904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29"/>
          <p:cNvSpPr/>
          <p:nvPr/>
        </p:nvSpPr>
        <p:spPr>
          <a:xfrm>
            <a:off x="1233360" y="24094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Line 30"/>
          <p:cNvSpPr/>
          <p:nvPr/>
        </p:nvSpPr>
        <p:spPr>
          <a:xfrm>
            <a:off x="1233360" y="234180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31"/>
          <p:cNvSpPr/>
          <p:nvPr/>
        </p:nvSpPr>
        <p:spPr>
          <a:xfrm>
            <a:off x="1238040" y="22737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32"/>
          <p:cNvSpPr/>
          <p:nvPr/>
        </p:nvSpPr>
        <p:spPr>
          <a:xfrm>
            <a:off x="1225440" y="22096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33"/>
          <p:cNvSpPr/>
          <p:nvPr/>
        </p:nvSpPr>
        <p:spPr>
          <a:xfrm>
            <a:off x="1230120" y="21358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34"/>
          <p:cNvSpPr/>
          <p:nvPr/>
        </p:nvSpPr>
        <p:spPr>
          <a:xfrm>
            <a:off x="1228680" y="20678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35"/>
          <p:cNvSpPr/>
          <p:nvPr/>
        </p:nvSpPr>
        <p:spPr>
          <a:xfrm>
            <a:off x="1233360" y="20001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36"/>
          <p:cNvSpPr/>
          <p:nvPr/>
        </p:nvSpPr>
        <p:spPr>
          <a:xfrm>
            <a:off x="1228680" y="194184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37"/>
          <p:cNvSpPr/>
          <p:nvPr/>
        </p:nvSpPr>
        <p:spPr>
          <a:xfrm>
            <a:off x="1228680" y="187380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38"/>
          <p:cNvSpPr/>
          <p:nvPr/>
        </p:nvSpPr>
        <p:spPr>
          <a:xfrm>
            <a:off x="1233360" y="180612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39"/>
          <p:cNvSpPr/>
          <p:nvPr/>
        </p:nvSpPr>
        <p:spPr>
          <a:xfrm>
            <a:off x="1220760" y="17416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40"/>
          <p:cNvSpPr/>
          <p:nvPr/>
        </p:nvSpPr>
        <p:spPr>
          <a:xfrm>
            <a:off x="1233360" y="166788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41"/>
          <p:cNvSpPr/>
          <p:nvPr/>
        </p:nvSpPr>
        <p:spPr>
          <a:xfrm>
            <a:off x="1223640" y="1600200"/>
            <a:ext cx="381024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42"/>
          <p:cNvSpPr/>
          <p:nvPr/>
        </p:nvSpPr>
        <p:spPr>
          <a:xfrm>
            <a:off x="1238040" y="1532160"/>
            <a:ext cx="3809880" cy="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43"/>
          <p:cNvSpPr/>
          <p:nvPr/>
        </p:nvSpPr>
        <p:spPr>
          <a:xfrm flipV="1">
            <a:off x="133020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44"/>
          <p:cNvSpPr/>
          <p:nvPr/>
        </p:nvSpPr>
        <p:spPr>
          <a:xfrm flipV="1">
            <a:off x="142704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45"/>
          <p:cNvSpPr/>
          <p:nvPr/>
        </p:nvSpPr>
        <p:spPr>
          <a:xfrm flipV="1">
            <a:off x="152856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46"/>
          <p:cNvSpPr/>
          <p:nvPr/>
        </p:nvSpPr>
        <p:spPr>
          <a:xfrm flipV="1">
            <a:off x="161748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47"/>
          <p:cNvSpPr/>
          <p:nvPr/>
        </p:nvSpPr>
        <p:spPr>
          <a:xfrm flipV="1">
            <a:off x="170496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48"/>
          <p:cNvSpPr/>
          <p:nvPr/>
        </p:nvSpPr>
        <p:spPr>
          <a:xfrm flipV="1">
            <a:off x="1801800" y="14558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49"/>
          <p:cNvSpPr/>
          <p:nvPr/>
        </p:nvSpPr>
        <p:spPr>
          <a:xfrm flipV="1">
            <a:off x="190332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50"/>
          <p:cNvSpPr/>
          <p:nvPr/>
        </p:nvSpPr>
        <p:spPr>
          <a:xfrm flipV="1">
            <a:off x="199224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51"/>
          <p:cNvSpPr/>
          <p:nvPr/>
        </p:nvSpPr>
        <p:spPr>
          <a:xfrm flipV="1">
            <a:off x="208260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52"/>
          <p:cNvSpPr/>
          <p:nvPr/>
        </p:nvSpPr>
        <p:spPr>
          <a:xfrm flipV="1">
            <a:off x="217944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53"/>
          <p:cNvSpPr/>
          <p:nvPr/>
        </p:nvSpPr>
        <p:spPr>
          <a:xfrm flipV="1">
            <a:off x="228096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54"/>
          <p:cNvSpPr/>
          <p:nvPr/>
        </p:nvSpPr>
        <p:spPr>
          <a:xfrm flipV="1">
            <a:off x="236988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55"/>
          <p:cNvSpPr/>
          <p:nvPr/>
        </p:nvSpPr>
        <p:spPr>
          <a:xfrm flipV="1">
            <a:off x="245736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56"/>
          <p:cNvSpPr/>
          <p:nvPr/>
        </p:nvSpPr>
        <p:spPr>
          <a:xfrm flipV="1">
            <a:off x="255420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57"/>
          <p:cNvSpPr/>
          <p:nvPr/>
        </p:nvSpPr>
        <p:spPr>
          <a:xfrm flipV="1">
            <a:off x="265572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58"/>
          <p:cNvSpPr/>
          <p:nvPr/>
        </p:nvSpPr>
        <p:spPr>
          <a:xfrm flipV="1">
            <a:off x="274464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59"/>
          <p:cNvSpPr/>
          <p:nvPr/>
        </p:nvSpPr>
        <p:spPr>
          <a:xfrm flipV="1">
            <a:off x="284940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60"/>
          <p:cNvSpPr/>
          <p:nvPr/>
        </p:nvSpPr>
        <p:spPr>
          <a:xfrm flipV="1">
            <a:off x="294624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61"/>
          <p:cNvSpPr/>
          <p:nvPr/>
        </p:nvSpPr>
        <p:spPr>
          <a:xfrm flipV="1">
            <a:off x="304776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62"/>
          <p:cNvSpPr/>
          <p:nvPr/>
        </p:nvSpPr>
        <p:spPr>
          <a:xfrm flipV="1">
            <a:off x="313668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63"/>
          <p:cNvSpPr/>
          <p:nvPr/>
        </p:nvSpPr>
        <p:spPr>
          <a:xfrm flipV="1">
            <a:off x="322416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64"/>
          <p:cNvSpPr/>
          <p:nvPr/>
        </p:nvSpPr>
        <p:spPr>
          <a:xfrm flipV="1">
            <a:off x="332100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65"/>
          <p:cNvSpPr/>
          <p:nvPr/>
        </p:nvSpPr>
        <p:spPr>
          <a:xfrm flipV="1">
            <a:off x="342252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66"/>
          <p:cNvSpPr/>
          <p:nvPr/>
        </p:nvSpPr>
        <p:spPr>
          <a:xfrm flipV="1">
            <a:off x="351144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67"/>
          <p:cNvSpPr/>
          <p:nvPr/>
        </p:nvSpPr>
        <p:spPr>
          <a:xfrm flipV="1">
            <a:off x="360180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68"/>
          <p:cNvSpPr/>
          <p:nvPr/>
        </p:nvSpPr>
        <p:spPr>
          <a:xfrm flipV="1">
            <a:off x="369864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69"/>
          <p:cNvSpPr/>
          <p:nvPr/>
        </p:nvSpPr>
        <p:spPr>
          <a:xfrm flipV="1">
            <a:off x="3800160" y="14382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70"/>
          <p:cNvSpPr/>
          <p:nvPr/>
        </p:nvSpPr>
        <p:spPr>
          <a:xfrm flipV="1">
            <a:off x="388908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71"/>
          <p:cNvSpPr/>
          <p:nvPr/>
        </p:nvSpPr>
        <p:spPr>
          <a:xfrm flipV="1">
            <a:off x="397656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72"/>
          <p:cNvSpPr/>
          <p:nvPr/>
        </p:nvSpPr>
        <p:spPr>
          <a:xfrm flipV="1">
            <a:off x="407340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73"/>
          <p:cNvSpPr/>
          <p:nvPr/>
        </p:nvSpPr>
        <p:spPr>
          <a:xfrm flipV="1">
            <a:off x="417492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74"/>
          <p:cNvSpPr/>
          <p:nvPr/>
        </p:nvSpPr>
        <p:spPr>
          <a:xfrm flipV="1">
            <a:off x="426384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75"/>
          <p:cNvSpPr/>
          <p:nvPr/>
        </p:nvSpPr>
        <p:spPr>
          <a:xfrm flipV="1">
            <a:off x="4359240" y="14418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76"/>
          <p:cNvSpPr/>
          <p:nvPr/>
        </p:nvSpPr>
        <p:spPr>
          <a:xfrm flipV="1">
            <a:off x="444816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77"/>
          <p:cNvSpPr/>
          <p:nvPr/>
        </p:nvSpPr>
        <p:spPr>
          <a:xfrm flipV="1">
            <a:off x="453528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78"/>
          <p:cNvSpPr/>
          <p:nvPr/>
        </p:nvSpPr>
        <p:spPr>
          <a:xfrm flipV="1">
            <a:off x="4632120" y="14522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79"/>
          <p:cNvSpPr/>
          <p:nvPr/>
        </p:nvSpPr>
        <p:spPr>
          <a:xfrm flipV="1">
            <a:off x="473364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80"/>
          <p:cNvSpPr/>
          <p:nvPr/>
        </p:nvSpPr>
        <p:spPr>
          <a:xfrm flipV="1">
            <a:off x="4822560" y="1448640"/>
            <a:ext cx="0" cy="279216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81"/>
          <p:cNvSpPr/>
          <p:nvPr/>
        </p:nvSpPr>
        <p:spPr>
          <a:xfrm flipV="1">
            <a:off x="4929120" y="1445400"/>
            <a:ext cx="0" cy="2791800"/>
          </a:xfrm>
          <a:prstGeom prst="line">
            <a:avLst/>
          </a:prstGeom>
          <a:ln w="9360">
            <a:solidFill>
              <a:schemeClr val="bg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82"/>
          <p:cNvSpPr/>
          <p:nvPr/>
        </p:nvSpPr>
        <p:spPr>
          <a:xfrm flipH="1" flipV="1">
            <a:off x="1218960" y="1428120"/>
            <a:ext cx="3809520" cy="281916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83"/>
          <p:cNvSpPr/>
          <p:nvPr/>
        </p:nvSpPr>
        <p:spPr>
          <a:xfrm>
            <a:off x="1127880" y="4248000"/>
            <a:ext cx="4000320" cy="436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………………………………  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CustomShape 84"/>
          <p:cNvSpPr/>
          <p:nvPr/>
        </p:nvSpPr>
        <p:spPr>
          <a:xfrm flipH="1" flipV="1" rot="5400000">
            <a:off x="-598680" y="2619720"/>
            <a:ext cx="2971440" cy="437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  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CustomShape 85"/>
          <p:cNvSpPr/>
          <p:nvPr/>
        </p:nvSpPr>
        <p:spPr>
          <a:xfrm>
            <a:off x="5410080" y="1504800"/>
            <a:ext cx="3352320" cy="2894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Every non-decreasing path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from (0,0) to (M, N)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corresponds to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an alignment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of the two sequences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31" name="CustomShape 86"/>
          <p:cNvSpPr/>
          <p:nvPr/>
        </p:nvSpPr>
        <p:spPr>
          <a:xfrm>
            <a:off x="5257800" y="4095720"/>
            <a:ext cx="3805560" cy="9126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4001d"/>
                </a:solidFill>
                <a:latin typeface="Arial Unicode MS"/>
                <a:ea typeface="ＭＳ Ｐゴシック"/>
              </a:rPr>
              <a:t>An optimal alignment is composed of optimal subalignments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Two strings and their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alignment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4" name="Picture 6" descr=""/>
          <p:cNvPicPr/>
          <p:nvPr/>
        </p:nvPicPr>
        <p:blipFill>
          <a:blip r:embed="rId1"/>
          <a:stretch/>
        </p:blipFill>
        <p:spPr>
          <a:xfrm>
            <a:off x="1981080" y="2229120"/>
            <a:ext cx="4838400" cy="20185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rf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Time: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O(nm)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Space: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O(nm)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Backtrace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O(n+m)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B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kt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ra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r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p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g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Al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ig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g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ht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minimum edit distance between two strings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the minimum number of editing operations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Insertion (I)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Deletion (D)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Substitution (S)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Needed to transform one into the other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would we add weights to the computation?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Spell Correction: some letters are more likely to be mistyped than others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Biology: certain kinds of deletions or insertions are more likely than others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1371600" y="7632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ix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344" name="Picture 5" descr=""/>
          <p:cNvPicPr/>
          <p:nvPr/>
        </p:nvPicPr>
        <p:blipFill>
          <a:blip r:embed="rId1"/>
          <a:stretch/>
        </p:blipFill>
        <p:spPr>
          <a:xfrm>
            <a:off x="1343520" y="971640"/>
            <a:ext cx="6669000" cy="40381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346" name="Picture 6" descr=""/>
          <p:cNvPicPr/>
          <p:nvPr/>
        </p:nvPicPr>
        <p:blipFill>
          <a:blip r:embed="rId1"/>
          <a:stretch/>
        </p:blipFill>
        <p:spPr>
          <a:xfrm>
            <a:off x="622440" y="1613880"/>
            <a:ext cx="7759440" cy="30150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48" name="TextShape 2"/>
          <p:cNvSpPr txBox="1"/>
          <p:nvPr/>
        </p:nvSpPr>
        <p:spPr>
          <a:xfrm>
            <a:off x="152280" y="1276200"/>
            <a:ext cx="8762760" cy="394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D(0,0) = 0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D(i-1,0) + del[x(i)];    1 &lt; i ≤ 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D(0,j) = D(0,j-1) + ins[y(j)];    1 &lt; j ≤ 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  + del[x(i)]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  + ins[y(j)]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sub[x(i),y(j)]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D(N,M) is distance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438280" y="3333600"/>
            <a:ext cx="228240" cy="99036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e,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y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ic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g,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fr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? 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0" y="1276200"/>
            <a:ext cx="8915040" cy="354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1950s were not good years for mathematical research. [the] Secretary of Defense …had a pathological fear and hatred of the word, research…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decided therefore to use the word, “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programming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”.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 wanted to get across the idea that this was dynamic, this was multistage… I thought, let’s … take a word that has an absolutely precise meaning, namely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dynamic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… it’s impossible to use the word,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dynamic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, in a pejorative sense. Try thinking of some combination that will possibly give it a pejorative meaning. It’s impossible.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Thus, I thought dynamic programming was a good name. It was something not even a Congressman could object to.”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	</a:t>
            </a:r>
            <a:r>
              <a:rPr b="1" lang="en-US" sz="16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Richard Bellman, “Eye of the Hurricane: an autobiography” 1984.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g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ht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4191120" y="2286000"/>
            <a:ext cx="441936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Di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e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in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C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p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ut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at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io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n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al 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Bi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ol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o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g</a:t>
            </a: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1026000" y="2731320"/>
            <a:ext cx="6947640" cy="82188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GAC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1630800" y="1474200"/>
            <a:ext cx="6033240" cy="82188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AGGCTATCACCTGACCTCCAGGCCGATGCCC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TAGCTATCACGACCGCGGTCGATTTGCCCGAC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Comparing genes or regions from different species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 find important regions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determine function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uncover evolutionary forces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Assembling fragments to sequence DNA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Compare individuals to looking for mutations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Natural Language Processing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generally talk about </a:t>
            </a:r>
            <a:r>
              <a:rPr b="0" lang="en-US" sz="3200" spc="-1" strike="noStrike">
                <a:solidFill>
                  <a:srgbClr val="b63027"/>
                </a:solidFill>
                <a:latin typeface="Calibri"/>
                <a:ea typeface="ＭＳ Ｐゴシック"/>
              </a:rPr>
              <a:t>distance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(minimized)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800" spc="-1" strike="noStrike">
                <a:solidFill>
                  <a:srgbClr val="b63027"/>
                </a:solidFill>
                <a:latin typeface="Calibri"/>
                <a:ea typeface="ＭＳ Ｐゴシック"/>
              </a:rPr>
              <a:t>weights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Computational Biology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generally talk about </a:t>
            </a:r>
            <a:r>
              <a:rPr b="0" lang="en-US" sz="3200" spc="-1" strike="noStrike">
                <a:solidFill>
                  <a:srgbClr val="b63027"/>
                </a:solidFill>
                <a:latin typeface="Calibri"/>
                <a:ea typeface="ＭＳ Ｐゴシック"/>
              </a:rPr>
              <a:t>similarity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(maximized)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800" spc="-1" strike="noStrike">
                <a:solidFill>
                  <a:srgbClr val="b63027"/>
                </a:solidFill>
                <a:latin typeface="Calibri"/>
                <a:ea typeface="ＭＳ Ｐゴシック"/>
              </a:rPr>
              <a:t>scores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Two strings and their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alignment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Picture 6" descr=""/>
          <p:cNvPicPr/>
          <p:nvPr/>
        </p:nvPicPr>
        <p:blipFill>
          <a:blip r:embed="rId1"/>
          <a:stretch/>
        </p:blipFill>
        <p:spPr>
          <a:xfrm>
            <a:off x="1523880" y="2038320"/>
            <a:ext cx="5295600" cy="22093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n-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152280" y="1428840"/>
            <a:ext cx="8762760" cy="394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D(i,0) = -i * 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D(0,j) = -j * 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Recurrence Relation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D(i-1,j)   - 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D(i,j)= min  D(i,j-1)   - 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D(i-1,j-1) + s[x(i),y(j)]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D(N,M) is distance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438280" y="3105000"/>
            <a:ext cx="228240" cy="990360"/>
          </a:xfrm>
          <a:prstGeom prst="leftBrace">
            <a:avLst>
              <a:gd name="adj1" fmla="val 37516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371600" y="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n-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ix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3048120" y="4705200"/>
            <a:ext cx="350496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adap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ted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from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Sera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fim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Batz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oglo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1228680" y="1445400"/>
            <a:ext cx="3809520" cy="2800080"/>
          </a:xfrm>
          <a:prstGeom prst="rect">
            <a:avLst/>
          </a:prstGeom>
          <a:noFill/>
          <a:ln w="1908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4"/>
          <p:cNvSpPr/>
          <p:nvPr/>
        </p:nvSpPr>
        <p:spPr>
          <a:xfrm>
            <a:off x="1228680" y="41587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5"/>
          <p:cNvSpPr/>
          <p:nvPr/>
        </p:nvSpPr>
        <p:spPr>
          <a:xfrm>
            <a:off x="1233360" y="40849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6"/>
          <p:cNvSpPr/>
          <p:nvPr/>
        </p:nvSpPr>
        <p:spPr>
          <a:xfrm>
            <a:off x="1233360" y="40168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7"/>
          <p:cNvSpPr/>
          <p:nvPr/>
        </p:nvSpPr>
        <p:spPr>
          <a:xfrm>
            <a:off x="1228680" y="39492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8"/>
          <p:cNvSpPr/>
          <p:nvPr/>
        </p:nvSpPr>
        <p:spPr>
          <a:xfrm>
            <a:off x="1233360" y="38847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9"/>
          <p:cNvSpPr/>
          <p:nvPr/>
        </p:nvSpPr>
        <p:spPr>
          <a:xfrm>
            <a:off x="1228680" y="38109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10"/>
          <p:cNvSpPr/>
          <p:nvPr/>
        </p:nvSpPr>
        <p:spPr>
          <a:xfrm>
            <a:off x="1218960" y="37432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11"/>
          <p:cNvSpPr/>
          <p:nvPr/>
        </p:nvSpPr>
        <p:spPr>
          <a:xfrm>
            <a:off x="1233360" y="36752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12"/>
          <p:cNvSpPr/>
          <p:nvPr/>
        </p:nvSpPr>
        <p:spPr>
          <a:xfrm>
            <a:off x="1233360" y="36014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13"/>
          <p:cNvSpPr/>
          <p:nvPr/>
        </p:nvSpPr>
        <p:spPr>
          <a:xfrm>
            <a:off x="1228680" y="35276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14"/>
          <p:cNvSpPr/>
          <p:nvPr/>
        </p:nvSpPr>
        <p:spPr>
          <a:xfrm>
            <a:off x="1228680" y="34596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15"/>
          <p:cNvSpPr/>
          <p:nvPr/>
        </p:nvSpPr>
        <p:spPr>
          <a:xfrm>
            <a:off x="1233360" y="33919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16"/>
          <p:cNvSpPr/>
          <p:nvPr/>
        </p:nvSpPr>
        <p:spPr>
          <a:xfrm>
            <a:off x="1220760" y="33274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17"/>
          <p:cNvSpPr/>
          <p:nvPr/>
        </p:nvSpPr>
        <p:spPr>
          <a:xfrm>
            <a:off x="1233360" y="32536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18"/>
          <p:cNvSpPr/>
          <p:nvPr/>
        </p:nvSpPr>
        <p:spPr>
          <a:xfrm>
            <a:off x="1223640" y="318600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19"/>
          <p:cNvSpPr/>
          <p:nvPr/>
        </p:nvSpPr>
        <p:spPr>
          <a:xfrm>
            <a:off x="1238040" y="31179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20"/>
          <p:cNvSpPr/>
          <p:nvPr/>
        </p:nvSpPr>
        <p:spPr>
          <a:xfrm>
            <a:off x="1233360" y="30405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21"/>
          <p:cNvSpPr/>
          <p:nvPr/>
        </p:nvSpPr>
        <p:spPr>
          <a:xfrm>
            <a:off x="1238040" y="29667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22"/>
          <p:cNvSpPr/>
          <p:nvPr/>
        </p:nvSpPr>
        <p:spPr>
          <a:xfrm>
            <a:off x="1238040" y="28990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23"/>
          <p:cNvSpPr/>
          <p:nvPr/>
        </p:nvSpPr>
        <p:spPr>
          <a:xfrm>
            <a:off x="1233360" y="28310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24"/>
          <p:cNvSpPr/>
          <p:nvPr/>
        </p:nvSpPr>
        <p:spPr>
          <a:xfrm>
            <a:off x="1238040" y="27669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25"/>
          <p:cNvSpPr/>
          <p:nvPr/>
        </p:nvSpPr>
        <p:spPr>
          <a:xfrm>
            <a:off x="1233360" y="26931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26"/>
          <p:cNvSpPr/>
          <p:nvPr/>
        </p:nvSpPr>
        <p:spPr>
          <a:xfrm>
            <a:off x="1223640" y="262512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27"/>
          <p:cNvSpPr/>
          <p:nvPr/>
        </p:nvSpPr>
        <p:spPr>
          <a:xfrm>
            <a:off x="1228680" y="25574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28"/>
          <p:cNvSpPr/>
          <p:nvPr/>
        </p:nvSpPr>
        <p:spPr>
          <a:xfrm>
            <a:off x="1220760" y="24904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29"/>
          <p:cNvSpPr/>
          <p:nvPr/>
        </p:nvSpPr>
        <p:spPr>
          <a:xfrm>
            <a:off x="1233360" y="24094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30"/>
          <p:cNvSpPr/>
          <p:nvPr/>
        </p:nvSpPr>
        <p:spPr>
          <a:xfrm>
            <a:off x="1233360" y="23418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31"/>
          <p:cNvSpPr/>
          <p:nvPr/>
        </p:nvSpPr>
        <p:spPr>
          <a:xfrm>
            <a:off x="1238040" y="22737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Line 32"/>
          <p:cNvSpPr/>
          <p:nvPr/>
        </p:nvSpPr>
        <p:spPr>
          <a:xfrm>
            <a:off x="1225440" y="22096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33"/>
          <p:cNvSpPr/>
          <p:nvPr/>
        </p:nvSpPr>
        <p:spPr>
          <a:xfrm>
            <a:off x="1230120" y="21358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34"/>
          <p:cNvSpPr/>
          <p:nvPr/>
        </p:nvSpPr>
        <p:spPr>
          <a:xfrm>
            <a:off x="1228680" y="20678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35"/>
          <p:cNvSpPr/>
          <p:nvPr/>
        </p:nvSpPr>
        <p:spPr>
          <a:xfrm>
            <a:off x="1233360" y="20001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36"/>
          <p:cNvSpPr/>
          <p:nvPr/>
        </p:nvSpPr>
        <p:spPr>
          <a:xfrm>
            <a:off x="1228680" y="19418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37"/>
          <p:cNvSpPr/>
          <p:nvPr/>
        </p:nvSpPr>
        <p:spPr>
          <a:xfrm>
            <a:off x="1228680" y="18738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38"/>
          <p:cNvSpPr/>
          <p:nvPr/>
        </p:nvSpPr>
        <p:spPr>
          <a:xfrm>
            <a:off x="1233360" y="18061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39"/>
          <p:cNvSpPr/>
          <p:nvPr/>
        </p:nvSpPr>
        <p:spPr>
          <a:xfrm>
            <a:off x="1220760" y="17416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40"/>
          <p:cNvSpPr/>
          <p:nvPr/>
        </p:nvSpPr>
        <p:spPr>
          <a:xfrm>
            <a:off x="1233360" y="16678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41"/>
          <p:cNvSpPr/>
          <p:nvPr/>
        </p:nvSpPr>
        <p:spPr>
          <a:xfrm>
            <a:off x="1223640" y="160020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42"/>
          <p:cNvSpPr/>
          <p:nvPr/>
        </p:nvSpPr>
        <p:spPr>
          <a:xfrm>
            <a:off x="1238040" y="15321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43"/>
          <p:cNvSpPr/>
          <p:nvPr/>
        </p:nvSpPr>
        <p:spPr>
          <a:xfrm flipV="1">
            <a:off x="133020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44"/>
          <p:cNvSpPr/>
          <p:nvPr/>
        </p:nvSpPr>
        <p:spPr>
          <a:xfrm flipV="1">
            <a:off x="142704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45"/>
          <p:cNvSpPr/>
          <p:nvPr/>
        </p:nvSpPr>
        <p:spPr>
          <a:xfrm flipV="1">
            <a:off x="152856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46"/>
          <p:cNvSpPr/>
          <p:nvPr/>
        </p:nvSpPr>
        <p:spPr>
          <a:xfrm flipV="1">
            <a:off x="161748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47"/>
          <p:cNvSpPr/>
          <p:nvPr/>
        </p:nvSpPr>
        <p:spPr>
          <a:xfrm flipV="1">
            <a:off x="170496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48"/>
          <p:cNvSpPr/>
          <p:nvPr/>
        </p:nvSpPr>
        <p:spPr>
          <a:xfrm flipV="1">
            <a:off x="1801800" y="1455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49"/>
          <p:cNvSpPr/>
          <p:nvPr/>
        </p:nvSpPr>
        <p:spPr>
          <a:xfrm flipV="1">
            <a:off x="190332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50"/>
          <p:cNvSpPr/>
          <p:nvPr/>
        </p:nvSpPr>
        <p:spPr>
          <a:xfrm flipV="1">
            <a:off x="199224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51"/>
          <p:cNvSpPr/>
          <p:nvPr/>
        </p:nvSpPr>
        <p:spPr>
          <a:xfrm flipV="1">
            <a:off x="208260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52"/>
          <p:cNvSpPr/>
          <p:nvPr/>
        </p:nvSpPr>
        <p:spPr>
          <a:xfrm flipV="1">
            <a:off x="217944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53"/>
          <p:cNvSpPr/>
          <p:nvPr/>
        </p:nvSpPr>
        <p:spPr>
          <a:xfrm flipV="1">
            <a:off x="228096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54"/>
          <p:cNvSpPr/>
          <p:nvPr/>
        </p:nvSpPr>
        <p:spPr>
          <a:xfrm flipV="1">
            <a:off x="236988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55"/>
          <p:cNvSpPr/>
          <p:nvPr/>
        </p:nvSpPr>
        <p:spPr>
          <a:xfrm flipV="1">
            <a:off x="245736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56"/>
          <p:cNvSpPr/>
          <p:nvPr/>
        </p:nvSpPr>
        <p:spPr>
          <a:xfrm flipV="1">
            <a:off x="255420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57"/>
          <p:cNvSpPr/>
          <p:nvPr/>
        </p:nvSpPr>
        <p:spPr>
          <a:xfrm flipV="1">
            <a:off x="265572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58"/>
          <p:cNvSpPr/>
          <p:nvPr/>
        </p:nvSpPr>
        <p:spPr>
          <a:xfrm flipV="1">
            <a:off x="274464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59"/>
          <p:cNvSpPr/>
          <p:nvPr/>
        </p:nvSpPr>
        <p:spPr>
          <a:xfrm flipV="1">
            <a:off x="284940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60"/>
          <p:cNvSpPr/>
          <p:nvPr/>
        </p:nvSpPr>
        <p:spPr>
          <a:xfrm flipV="1">
            <a:off x="294624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61"/>
          <p:cNvSpPr/>
          <p:nvPr/>
        </p:nvSpPr>
        <p:spPr>
          <a:xfrm flipV="1">
            <a:off x="304776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62"/>
          <p:cNvSpPr/>
          <p:nvPr/>
        </p:nvSpPr>
        <p:spPr>
          <a:xfrm flipV="1">
            <a:off x="313668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63"/>
          <p:cNvSpPr/>
          <p:nvPr/>
        </p:nvSpPr>
        <p:spPr>
          <a:xfrm flipV="1">
            <a:off x="322416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64"/>
          <p:cNvSpPr/>
          <p:nvPr/>
        </p:nvSpPr>
        <p:spPr>
          <a:xfrm flipV="1">
            <a:off x="332100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65"/>
          <p:cNvSpPr/>
          <p:nvPr/>
        </p:nvSpPr>
        <p:spPr>
          <a:xfrm flipV="1">
            <a:off x="342252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66"/>
          <p:cNvSpPr/>
          <p:nvPr/>
        </p:nvSpPr>
        <p:spPr>
          <a:xfrm flipV="1">
            <a:off x="351144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67"/>
          <p:cNvSpPr/>
          <p:nvPr/>
        </p:nvSpPr>
        <p:spPr>
          <a:xfrm flipV="1">
            <a:off x="360180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68"/>
          <p:cNvSpPr/>
          <p:nvPr/>
        </p:nvSpPr>
        <p:spPr>
          <a:xfrm flipV="1">
            <a:off x="369864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69"/>
          <p:cNvSpPr/>
          <p:nvPr/>
        </p:nvSpPr>
        <p:spPr>
          <a:xfrm flipV="1">
            <a:off x="3800160" y="14382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70"/>
          <p:cNvSpPr/>
          <p:nvPr/>
        </p:nvSpPr>
        <p:spPr>
          <a:xfrm flipV="1">
            <a:off x="388908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71"/>
          <p:cNvSpPr/>
          <p:nvPr/>
        </p:nvSpPr>
        <p:spPr>
          <a:xfrm flipV="1">
            <a:off x="397656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72"/>
          <p:cNvSpPr/>
          <p:nvPr/>
        </p:nvSpPr>
        <p:spPr>
          <a:xfrm flipV="1">
            <a:off x="407340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73"/>
          <p:cNvSpPr/>
          <p:nvPr/>
        </p:nvSpPr>
        <p:spPr>
          <a:xfrm flipV="1">
            <a:off x="417492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74"/>
          <p:cNvSpPr/>
          <p:nvPr/>
        </p:nvSpPr>
        <p:spPr>
          <a:xfrm flipV="1">
            <a:off x="426384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75"/>
          <p:cNvSpPr/>
          <p:nvPr/>
        </p:nvSpPr>
        <p:spPr>
          <a:xfrm flipV="1">
            <a:off x="4359240" y="1441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76"/>
          <p:cNvSpPr/>
          <p:nvPr/>
        </p:nvSpPr>
        <p:spPr>
          <a:xfrm flipV="1">
            <a:off x="444816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77"/>
          <p:cNvSpPr/>
          <p:nvPr/>
        </p:nvSpPr>
        <p:spPr>
          <a:xfrm flipV="1">
            <a:off x="453528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78"/>
          <p:cNvSpPr/>
          <p:nvPr/>
        </p:nvSpPr>
        <p:spPr>
          <a:xfrm flipV="1">
            <a:off x="4632120" y="1452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79"/>
          <p:cNvSpPr/>
          <p:nvPr/>
        </p:nvSpPr>
        <p:spPr>
          <a:xfrm flipV="1">
            <a:off x="473364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80"/>
          <p:cNvSpPr/>
          <p:nvPr/>
        </p:nvSpPr>
        <p:spPr>
          <a:xfrm flipV="1">
            <a:off x="4822560" y="14486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81"/>
          <p:cNvSpPr/>
          <p:nvPr/>
        </p:nvSpPr>
        <p:spPr>
          <a:xfrm flipV="1">
            <a:off x="4929120" y="1445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82"/>
          <p:cNvSpPr/>
          <p:nvPr/>
        </p:nvSpPr>
        <p:spPr>
          <a:xfrm flipH="1">
            <a:off x="1283400" y="1490760"/>
            <a:ext cx="3703320" cy="270828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83"/>
          <p:cNvSpPr/>
          <p:nvPr/>
        </p:nvSpPr>
        <p:spPr>
          <a:xfrm>
            <a:off x="1204200" y="971640"/>
            <a:ext cx="4000320" cy="436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………………………………  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9" name="CustomShape 84"/>
          <p:cNvSpPr/>
          <p:nvPr/>
        </p:nvSpPr>
        <p:spPr>
          <a:xfrm rot="5400000">
            <a:off x="-546840" y="2633040"/>
            <a:ext cx="2965680" cy="436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  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0" name="CustomShape 85"/>
          <p:cNvSpPr/>
          <p:nvPr/>
        </p:nvSpPr>
        <p:spPr>
          <a:xfrm>
            <a:off x="5638680" y="1657440"/>
            <a:ext cx="3200040" cy="11869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66"/>
                </a:solidFill>
                <a:latin typeface="Calibri"/>
                <a:ea typeface="ＭＳ Ｐゴシック"/>
              </a:rPr>
              <a:t>(Note that the origin is at the upper left.)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914400" y="-11448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variant of the basic algorithm: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457200" y="1289520"/>
            <a:ext cx="8381520" cy="1310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Maybe it is OK to have an unlimited # of gaps in the beginning and end: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3048120" y="4705200"/>
            <a:ext cx="28951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424080" y="2571840"/>
            <a:ext cx="8593560" cy="82188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----------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CTATCAC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GACC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GG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CG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ATGCCCCTTCCGGC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GCGAGTTCAT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CTATCAC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GACC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GG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CG</a:t>
            </a:r>
            <a:r>
              <a:rPr b="1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--------------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838080" y="3828960"/>
            <a:ext cx="7772040" cy="91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6699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If so, we don’t want to penalize gaps at the ends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733400" y="1714680"/>
            <a:ext cx="2666520" cy="228240"/>
          </a:xfrm>
          <a:prstGeom prst="rect">
            <a:avLst/>
          </a:prstGeom>
          <a:pattFill prst="dkVert">
            <a:fgClr>
              <a:srgbClr val="ffcc00"/>
            </a:fgClr>
            <a:bgClr>
              <a:srgbClr val="ffffff"/>
            </a:bgClr>
          </a:patt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2"/>
          <p:cNvSpPr/>
          <p:nvPr/>
        </p:nvSpPr>
        <p:spPr>
          <a:xfrm>
            <a:off x="1657440" y="2400480"/>
            <a:ext cx="2742840" cy="228240"/>
          </a:xfrm>
          <a:prstGeom prst="rect">
            <a:avLst/>
          </a:prstGeom>
          <a:pattFill prst="dkVert">
            <a:fgClr>
              <a:srgbClr val="ffcc00"/>
            </a:fgClr>
            <a:bgClr>
              <a:srgbClr val="ffffff"/>
            </a:bgClr>
          </a:patt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3"/>
          <p:cNvSpPr/>
          <p:nvPr/>
        </p:nvSpPr>
        <p:spPr>
          <a:xfrm>
            <a:off x="1733400" y="3543480"/>
            <a:ext cx="2437920" cy="228240"/>
          </a:xfrm>
          <a:prstGeom prst="rect">
            <a:avLst/>
          </a:prstGeom>
          <a:pattFill prst="dkVert">
            <a:fgClr>
              <a:srgbClr val="ffcc00"/>
            </a:fgClr>
            <a:bgClr>
              <a:srgbClr val="ffffff"/>
            </a:bgClr>
          </a:patt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"/>
          <p:cNvSpPr/>
          <p:nvPr/>
        </p:nvSpPr>
        <p:spPr>
          <a:xfrm>
            <a:off x="1733400" y="4057560"/>
            <a:ext cx="2437920" cy="228240"/>
          </a:xfrm>
          <a:prstGeom prst="rect">
            <a:avLst/>
          </a:prstGeom>
          <a:pattFill prst="dkVert">
            <a:fgClr>
              <a:srgbClr val="ffcc00"/>
            </a:fgClr>
            <a:bgClr>
              <a:srgbClr val="ffffff"/>
            </a:bgClr>
          </a:patt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TextShape 5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Different types of overlaps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61" name="TextShape 6"/>
          <p:cNvSpPr txBox="1"/>
          <p:nvPr/>
        </p:nvSpPr>
        <p:spPr>
          <a:xfrm>
            <a:off x="3048120" y="4705200"/>
            <a:ext cx="28951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2" name="Line 7"/>
          <p:cNvSpPr/>
          <p:nvPr/>
        </p:nvSpPr>
        <p:spPr>
          <a:xfrm>
            <a:off x="438120" y="1714320"/>
            <a:ext cx="396216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Line 8"/>
          <p:cNvSpPr/>
          <p:nvPr/>
        </p:nvSpPr>
        <p:spPr>
          <a:xfrm>
            <a:off x="1733400" y="1942920"/>
            <a:ext cx="396252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9"/>
          <p:cNvSpPr/>
          <p:nvPr/>
        </p:nvSpPr>
        <p:spPr>
          <a:xfrm>
            <a:off x="1657080" y="2400120"/>
            <a:ext cx="396252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10"/>
          <p:cNvSpPr/>
          <p:nvPr/>
        </p:nvSpPr>
        <p:spPr>
          <a:xfrm>
            <a:off x="438120" y="2628720"/>
            <a:ext cx="396216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1"/>
          <p:cNvSpPr/>
          <p:nvPr/>
        </p:nvSpPr>
        <p:spPr>
          <a:xfrm>
            <a:off x="438120" y="3543120"/>
            <a:ext cx="510516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2"/>
          <p:cNvSpPr/>
          <p:nvPr/>
        </p:nvSpPr>
        <p:spPr>
          <a:xfrm>
            <a:off x="1733400" y="3771720"/>
            <a:ext cx="243828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13"/>
          <p:cNvSpPr/>
          <p:nvPr/>
        </p:nvSpPr>
        <p:spPr>
          <a:xfrm>
            <a:off x="438120" y="4286160"/>
            <a:ext cx="510516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14"/>
          <p:cNvSpPr/>
          <p:nvPr/>
        </p:nvSpPr>
        <p:spPr>
          <a:xfrm>
            <a:off x="1733400" y="4057560"/>
            <a:ext cx="2438280" cy="0"/>
          </a:xfrm>
          <a:prstGeom prst="line">
            <a:avLst/>
          </a:prstGeom>
          <a:ln w="255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5"/>
          <p:cNvSpPr/>
          <p:nvPr/>
        </p:nvSpPr>
        <p:spPr>
          <a:xfrm>
            <a:off x="5848200" y="1766880"/>
            <a:ext cx="2971440" cy="785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Example</a:t>
            </a:r>
            <a:r>
              <a:rPr b="1" lang="en-US" sz="1600" spc="-1" strike="noStrike">
                <a:solidFill>
                  <a:srgbClr val="006666"/>
                </a:solidFill>
                <a:latin typeface="Lucida Sans"/>
                <a:ea typeface="ＭＳ Ｐゴシック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2 overlapping“</a:t>
            </a:r>
            <a:r>
              <a:rPr b="0" i="1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reads</a:t>
            </a: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” from a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sequencing project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1" name="CustomShape 16"/>
          <p:cNvSpPr/>
          <p:nvPr/>
        </p:nvSpPr>
        <p:spPr>
          <a:xfrm>
            <a:off x="5848200" y="3552840"/>
            <a:ext cx="2971440" cy="728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Example</a:t>
            </a:r>
            <a:r>
              <a:rPr b="1" lang="en-US" sz="1600" spc="-1" strike="noStrike">
                <a:solidFill>
                  <a:srgbClr val="006666"/>
                </a:solidFill>
                <a:latin typeface="Lucida Sans"/>
                <a:ea typeface="ＭＳ Ｐゴシック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Search for a mouse gene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13457"/>
                </a:solidFill>
                <a:latin typeface="Lucida Sans"/>
                <a:ea typeface="ＭＳ Ｐゴシック"/>
              </a:rPr>
              <a:t>within a human chromosome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1676520" y="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Overlap Detection variant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73" name="TextShape 2"/>
          <p:cNvSpPr txBox="1"/>
          <p:nvPr/>
        </p:nvSpPr>
        <p:spPr>
          <a:xfrm>
            <a:off x="4813200" y="1289520"/>
            <a:ext cx="4025520" cy="3682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609480" indent="-609120"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Changes: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Time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For all i, j,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F(i, 0) = 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F(0, j) = 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400"/>
              </a:spcBef>
              <a:buClr>
                <a:srgbClr val="cc0000"/>
              </a:buClr>
              <a:buFont typeface="Times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max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F(i, N)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OPT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= max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990720" indent="-53316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max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F(M, j)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4" name="TextShape 3"/>
          <p:cNvSpPr txBox="1"/>
          <p:nvPr/>
        </p:nvSpPr>
        <p:spPr>
          <a:xfrm>
            <a:off x="1447920" y="4800600"/>
            <a:ext cx="28951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695160" y="1674000"/>
            <a:ext cx="3809520" cy="2800080"/>
          </a:xfrm>
          <a:prstGeom prst="rect">
            <a:avLst/>
          </a:prstGeom>
          <a:noFill/>
          <a:ln w="1908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5"/>
          <p:cNvSpPr/>
          <p:nvPr/>
        </p:nvSpPr>
        <p:spPr>
          <a:xfrm>
            <a:off x="695160" y="43873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6"/>
          <p:cNvSpPr/>
          <p:nvPr/>
        </p:nvSpPr>
        <p:spPr>
          <a:xfrm>
            <a:off x="699840" y="431352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7"/>
          <p:cNvSpPr/>
          <p:nvPr/>
        </p:nvSpPr>
        <p:spPr>
          <a:xfrm>
            <a:off x="699840" y="42454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8"/>
          <p:cNvSpPr/>
          <p:nvPr/>
        </p:nvSpPr>
        <p:spPr>
          <a:xfrm>
            <a:off x="695160" y="41778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9"/>
          <p:cNvSpPr/>
          <p:nvPr/>
        </p:nvSpPr>
        <p:spPr>
          <a:xfrm>
            <a:off x="699840" y="41133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10"/>
          <p:cNvSpPr/>
          <p:nvPr/>
        </p:nvSpPr>
        <p:spPr>
          <a:xfrm>
            <a:off x="695160" y="403956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1"/>
          <p:cNvSpPr/>
          <p:nvPr/>
        </p:nvSpPr>
        <p:spPr>
          <a:xfrm>
            <a:off x="685800" y="39718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Line 12"/>
          <p:cNvSpPr/>
          <p:nvPr/>
        </p:nvSpPr>
        <p:spPr>
          <a:xfrm>
            <a:off x="699840" y="390384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Line 13"/>
          <p:cNvSpPr/>
          <p:nvPr/>
        </p:nvSpPr>
        <p:spPr>
          <a:xfrm>
            <a:off x="699840" y="383004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14"/>
          <p:cNvSpPr/>
          <p:nvPr/>
        </p:nvSpPr>
        <p:spPr>
          <a:xfrm>
            <a:off x="695160" y="37562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15"/>
          <p:cNvSpPr/>
          <p:nvPr/>
        </p:nvSpPr>
        <p:spPr>
          <a:xfrm>
            <a:off x="695160" y="36882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16"/>
          <p:cNvSpPr/>
          <p:nvPr/>
        </p:nvSpPr>
        <p:spPr>
          <a:xfrm>
            <a:off x="699840" y="362052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Line 17"/>
          <p:cNvSpPr/>
          <p:nvPr/>
        </p:nvSpPr>
        <p:spPr>
          <a:xfrm>
            <a:off x="687240" y="35560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Line 18"/>
          <p:cNvSpPr/>
          <p:nvPr/>
        </p:nvSpPr>
        <p:spPr>
          <a:xfrm>
            <a:off x="699840" y="34822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Line 19"/>
          <p:cNvSpPr/>
          <p:nvPr/>
        </p:nvSpPr>
        <p:spPr>
          <a:xfrm>
            <a:off x="690480" y="34146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Line 20"/>
          <p:cNvSpPr/>
          <p:nvPr/>
        </p:nvSpPr>
        <p:spPr>
          <a:xfrm>
            <a:off x="704520" y="33465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Line 21"/>
          <p:cNvSpPr/>
          <p:nvPr/>
        </p:nvSpPr>
        <p:spPr>
          <a:xfrm>
            <a:off x="699840" y="32691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Line 22"/>
          <p:cNvSpPr/>
          <p:nvPr/>
        </p:nvSpPr>
        <p:spPr>
          <a:xfrm>
            <a:off x="704520" y="31953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Line 23"/>
          <p:cNvSpPr/>
          <p:nvPr/>
        </p:nvSpPr>
        <p:spPr>
          <a:xfrm>
            <a:off x="704520" y="31276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Line 24"/>
          <p:cNvSpPr/>
          <p:nvPr/>
        </p:nvSpPr>
        <p:spPr>
          <a:xfrm>
            <a:off x="699840" y="305964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Line 25"/>
          <p:cNvSpPr/>
          <p:nvPr/>
        </p:nvSpPr>
        <p:spPr>
          <a:xfrm>
            <a:off x="704520" y="29955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Line 26"/>
          <p:cNvSpPr/>
          <p:nvPr/>
        </p:nvSpPr>
        <p:spPr>
          <a:xfrm>
            <a:off x="699840" y="29217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Line 27"/>
          <p:cNvSpPr/>
          <p:nvPr/>
        </p:nvSpPr>
        <p:spPr>
          <a:xfrm>
            <a:off x="690480" y="285372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28"/>
          <p:cNvSpPr/>
          <p:nvPr/>
        </p:nvSpPr>
        <p:spPr>
          <a:xfrm>
            <a:off x="695160" y="27860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29"/>
          <p:cNvSpPr/>
          <p:nvPr/>
        </p:nvSpPr>
        <p:spPr>
          <a:xfrm>
            <a:off x="687240" y="27190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30"/>
          <p:cNvSpPr/>
          <p:nvPr/>
        </p:nvSpPr>
        <p:spPr>
          <a:xfrm>
            <a:off x="699840" y="26380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31"/>
          <p:cNvSpPr/>
          <p:nvPr/>
        </p:nvSpPr>
        <p:spPr>
          <a:xfrm>
            <a:off x="699840" y="257040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32"/>
          <p:cNvSpPr/>
          <p:nvPr/>
        </p:nvSpPr>
        <p:spPr>
          <a:xfrm>
            <a:off x="704520" y="25023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33"/>
          <p:cNvSpPr/>
          <p:nvPr/>
        </p:nvSpPr>
        <p:spPr>
          <a:xfrm>
            <a:off x="691920" y="24382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34"/>
          <p:cNvSpPr/>
          <p:nvPr/>
        </p:nvSpPr>
        <p:spPr>
          <a:xfrm>
            <a:off x="696600" y="23644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35"/>
          <p:cNvSpPr/>
          <p:nvPr/>
        </p:nvSpPr>
        <p:spPr>
          <a:xfrm>
            <a:off x="695160" y="22964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36"/>
          <p:cNvSpPr/>
          <p:nvPr/>
        </p:nvSpPr>
        <p:spPr>
          <a:xfrm>
            <a:off x="699840" y="22287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37"/>
          <p:cNvSpPr/>
          <p:nvPr/>
        </p:nvSpPr>
        <p:spPr>
          <a:xfrm>
            <a:off x="695160" y="217044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38"/>
          <p:cNvSpPr/>
          <p:nvPr/>
        </p:nvSpPr>
        <p:spPr>
          <a:xfrm>
            <a:off x="695160" y="21024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39"/>
          <p:cNvSpPr/>
          <p:nvPr/>
        </p:nvSpPr>
        <p:spPr>
          <a:xfrm>
            <a:off x="699840" y="203472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40"/>
          <p:cNvSpPr/>
          <p:nvPr/>
        </p:nvSpPr>
        <p:spPr>
          <a:xfrm>
            <a:off x="687240" y="197028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41"/>
          <p:cNvSpPr/>
          <p:nvPr/>
        </p:nvSpPr>
        <p:spPr>
          <a:xfrm>
            <a:off x="699840" y="189648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42"/>
          <p:cNvSpPr/>
          <p:nvPr/>
        </p:nvSpPr>
        <p:spPr>
          <a:xfrm>
            <a:off x="690480" y="1828800"/>
            <a:ext cx="380988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43"/>
          <p:cNvSpPr/>
          <p:nvPr/>
        </p:nvSpPr>
        <p:spPr>
          <a:xfrm>
            <a:off x="704520" y="1760760"/>
            <a:ext cx="381024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44"/>
          <p:cNvSpPr/>
          <p:nvPr/>
        </p:nvSpPr>
        <p:spPr>
          <a:xfrm flipV="1">
            <a:off x="79668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45"/>
          <p:cNvSpPr/>
          <p:nvPr/>
        </p:nvSpPr>
        <p:spPr>
          <a:xfrm flipV="1">
            <a:off x="89352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46"/>
          <p:cNvSpPr/>
          <p:nvPr/>
        </p:nvSpPr>
        <p:spPr>
          <a:xfrm flipV="1">
            <a:off x="99504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47"/>
          <p:cNvSpPr/>
          <p:nvPr/>
        </p:nvSpPr>
        <p:spPr>
          <a:xfrm flipV="1">
            <a:off x="108396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48"/>
          <p:cNvSpPr/>
          <p:nvPr/>
        </p:nvSpPr>
        <p:spPr>
          <a:xfrm flipV="1">
            <a:off x="117144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49"/>
          <p:cNvSpPr/>
          <p:nvPr/>
        </p:nvSpPr>
        <p:spPr>
          <a:xfrm flipV="1">
            <a:off x="1268280" y="16844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50"/>
          <p:cNvSpPr/>
          <p:nvPr/>
        </p:nvSpPr>
        <p:spPr>
          <a:xfrm flipV="1">
            <a:off x="136980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51"/>
          <p:cNvSpPr/>
          <p:nvPr/>
        </p:nvSpPr>
        <p:spPr>
          <a:xfrm flipV="1">
            <a:off x="145872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52"/>
          <p:cNvSpPr/>
          <p:nvPr/>
        </p:nvSpPr>
        <p:spPr>
          <a:xfrm flipV="1">
            <a:off x="154908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53"/>
          <p:cNvSpPr/>
          <p:nvPr/>
        </p:nvSpPr>
        <p:spPr>
          <a:xfrm flipV="1">
            <a:off x="164592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54"/>
          <p:cNvSpPr/>
          <p:nvPr/>
        </p:nvSpPr>
        <p:spPr>
          <a:xfrm flipV="1">
            <a:off x="174780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55"/>
          <p:cNvSpPr/>
          <p:nvPr/>
        </p:nvSpPr>
        <p:spPr>
          <a:xfrm flipV="1">
            <a:off x="183672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56"/>
          <p:cNvSpPr/>
          <p:nvPr/>
        </p:nvSpPr>
        <p:spPr>
          <a:xfrm flipV="1">
            <a:off x="192384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57"/>
          <p:cNvSpPr/>
          <p:nvPr/>
        </p:nvSpPr>
        <p:spPr>
          <a:xfrm flipV="1">
            <a:off x="202068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58"/>
          <p:cNvSpPr/>
          <p:nvPr/>
        </p:nvSpPr>
        <p:spPr>
          <a:xfrm flipV="1">
            <a:off x="212220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59"/>
          <p:cNvSpPr/>
          <p:nvPr/>
        </p:nvSpPr>
        <p:spPr>
          <a:xfrm flipV="1">
            <a:off x="221112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60"/>
          <p:cNvSpPr/>
          <p:nvPr/>
        </p:nvSpPr>
        <p:spPr>
          <a:xfrm flipV="1">
            <a:off x="231588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61"/>
          <p:cNvSpPr/>
          <p:nvPr/>
        </p:nvSpPr>
        <p:spPr>
          <a:xfrm flipV="1">
            <a:off x="241272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62"/>
          <p:cNvSpPr/>
          <p:nvPr/>
        </p:nvSpPr>
        <p:spPr>
          <a:xfrm flipV="1">
            <a:off x="251460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63"/>
          <p:cNvSpPr/>
          <p:nvPr/>
        </p:nvSpPr>
        <p:spPr>
          <a:xfrm flipV="1">
            <a:off x="260316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64"/>
          <p:cNvSpPr/>
          <p:nvPr/>
        </p:nvSpPr>
        <p:spPr>
          <a:xfrm flipV="1">
            <a:off x="269064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65"/>
          <p:cNvSpPr/>
          <p:nvPr/>
        </p:nvSpPr>
        <p:spPr>
          <a:xfrm flipV="1">
            <a:off x="278748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66"/>
          <p:cNvSpPr/>
          <p:nvPr/>
        </p:nvSpPr>
        <p:spPr>
          <a:xfrm flipV="1">
            <a:off x="288900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67"/>
          <p:cNvSpPr/>
          <p:nvPr/>
        </p:nvSpPr>
        <p:spPr>
          <a:xfrm flipV="1">
            <a:off x="297792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68"/>
          <p:cNvSpPr/>
          <p:nvPr/>
        </p:nvSpPr>
        <p:spPr>
          <a:xfrm flipV="1">
            <a:off x="306828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69"/>
          <p:cNvSpPr/>
          <p:nvPr/>
        </p:nvSpPr>
        <p:spPr>
          <a:xfrm flipV="1">
            <a:off x="316512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70"/>
          <p:cNvSpPr/>
          <p:nvPr/>
        </p:nvSpPr>
        <p:spPr>
          <a:xfrm flipV="1">
            <a:off x="3267000" y="16668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Line 71"/>
          <p:cNvSpPr/>
          <p:nvPr/>
        </p:nvSpPr>
        <p:spPr>
          <a:xfrm flipV="1">
            <a:off x="335592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Line 72"/>
          <p:cNvSpPr/>
          <p:nvPr/>
        </p:nvSpPr>
        <p:spPr>
          <a:xfrm flipV="1">
            <a:off x="344304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Line 73"/>
          <p:cNvSpPr/>
          <p:nvPr/>
        </p:nvSpPr>
        <p:spPr>
          <a:xfrm flipV="1">
            <a:off x="353988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Line 74"/>
          <p:cNvSpPr/>
          <p:nvPr/>
        </p:nvSpPr>
        <p:spPr>
          <a:xfrm flipV="1">
            <a:off x="364140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Line 75"/>
          <p:cNvSpPr/>
          <p:nvPr/>
        </p:nvSpPr>
        <p:spPr>
          <a:xfrm flipV="1">
            <a:off x="373032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Line 76"/>
          <p:cNvSpPr/>
          <p:nvPr/>
        </p:nvSpPr>
        <p:spPr>
          <a:xfrm flipV="1">
            <a:off x="3825720" y="16704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8" name="Line 77"/>
          <p:cNvSpPr/>
          <p:nvPr/>
        </p:nvSpPr>
        <p:spPr>
          <a:xfrm flipV="1">
            <a:off x="391464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78"/>
          <p:cNvSpPr/>
          <p:nvPr/>
        </p:nvSpPr>
        <p:spPr>
          <a:xfrm flipV="1">
            <a:off x="400176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Line 79"/>
          <p:cNvSpPr/>
          <p:nvPr/>
        </p:nvSpPr>
        <p:spPr>
          <a:xfrm flipV="1">
            <a:off x="4098600" y="16808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Line 80"/>
          <p:cNvSpPr/>
          <p:nvPr/>
        </p:nvSpPr>
        <p:spPr>
          <a:xfrm flipV="1">
            <a:off x="420048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Line 81"/>
          <p:cNvSpPr/>
          <p:nvPr/>
        </p:nvSpPr>
        <p:spPr>
          <a:xfrm flipV="1">
            <a:off x="4289400" y="1677240"/>
            <a:ext cx="0" cy="27921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Line 82"/>
          <p:cNvSpPr/>
          <p:nvPr/>
        </p:nvSpPr>
        <p:spPr>
          <a:xfrm flipV="1">
            <a:off x="4395600" y="1674000"/>
            <a:ext cx="0" cy="279180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83"/>
          <p:cNvSpPr/>
          <p:nvPr/>
        </p:nvSpPr>
        <p:spPr>
          <a:xfrm flipH="1">
            <a:off x="1751760" y="1714680"/>
            <a:ext cx="2742840" cy="211428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84"/>
          <p:cNvSpPr/>
          <p:nvPr/>
        </p:nvSpPr>
        <p:spPr>
          <a:xfrm>
            <a:off x="670680" y="1276200"/>
            <a:ext cx="4000320" cy="4363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………………………………  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6" name="CustomShape 85"/>
          <p:cNvSpPr/>
          <p:nvPr/>
        </p:nvSpPr>
        <p:spPr>
          <a:xfrm rot="16200000">
            <a:off x="-1113480" y="2860920"/>
            <a:ext cx="2965680" cy="4366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 Unicode MS"/>
                <a:ea typeface="ＭＳ Ｐゴシック"/>
              </a:rPr>
              <a:t> ……………………  y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 Unicode MS"/>
                <a:ea typeface="ＭＳ Ｐゴシック"/>
              </a:rPr>
              <a:t>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7" name="CustomShape 86"/>
          <p:cNvSpPr/>
          <p:nvPr/>
        </p:nvSpPr>
        <p:spPr>
          <a:xfrm>
            <a:off x="6629400" y="3943440"/>
            <a:ext cx="151920" cy="837720"/>
          </a:xfrm>
          <a:prstGeom prst="leftBrace">
            <a:avLst>
              <a:gd name="adj1" fmla="val 50000"/>
              <a:gd name="adj2" fmla="val 50000"/>
            </a:avLst>
          </a:prstGeom>
          <a:noFill/>
          <a:ln w="255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two strings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x = 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……x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 = y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……y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substrings x’, y’ whose similarity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(optimal global alignment value)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maximum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x = aaaacccccggggtta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 = ttcccgggaaccaacc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9" name="TextShape 2"/>
          <p:cNvSpPr txBox="1"/>
          <p:nvPr/>
        </p:nvSpPr>
        <p:spPr>
          <a:xfrm>
            <a:off x="4724280" y="4800600"/>
            <a:ext cx="28951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2552760" y="4393440"/>
            <a:ext cx="837720" cy="342720"/>
          </a:xfrm>
          <a:prstGeom prst="rect">
            <a:avLst/>
          </a:prstGeom>
          <a:solidFill>
            <a:srgbClr val="f6ffe3">
              <a:alpha val="31000"/>
            </a:srgbClr>
          </a:solidFill>
          <a:ln w="255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4"/>
          <p:cNvSpPr/>
          <p:nvPr/>
        </p:nvSpPr>
        <p:spPr>
          <a:xfrm>
            <a:off x="1905120" y="4781520"/>
            <a:ext cx="837720" cy="349560"/>
          </a:xfrm>
          <a:prstGeom prst="rect">
            <a:avLst/>
          </a:prstGeom>
          <a:solidFill>
            <a:srgbClr val="f6ffe3">
              <a:alpha val="31000"/>
            </a:srgbClr>
          </a:solidFill>
          <a:ln w="255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5"/>
          <p:cNvSpPr/>
          <p:nvPr/>
        </p:nvSpPr>
        <p:spPr>
          <a:xfrm>
            <a:off x="6197760" y="2271600"/>
            <a:ext cx="2700000" cy="1914120"/>
          </a:xfrm>
          <a:prstGeom prst="rect">
            <a:avLst/>
          </a:prstGeom>
          <a:noFill/>
          <a:ln w="1908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Line 6"/>
          <p:cNvSpPr/>
          <p:nvPr/>
        </p:nvSpPr>
        <p:spPr>
          <a:xfrm>
            <a:off x="6197400" y="41266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7"/>
          <p:cNvSpPr/>
          <p:nvPr/>
        </p:nvSpPr>
        <p:spPr>
          <a:xfrm>
            <a:off x="6200640" y="40752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8"/>
          <p:cNvSpPr/>
          <p:nvPr/>
        </p:nvSpPr>
        <p:spPr>
          <a:xfrm>
            <a:off x="6200640" y="402876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9"/>
          <p:cNvSpPr/>
          <p:nvPr/>
        </p:nvSpPr>
        <p:spPr>
          <a:xfrm>
            <a:off x="6197400" y="39823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10"/>
          <p:cNvSpPr/>
          <p:nvPr/>
        </p:nvSpPr>
        <p:spPr>
          <a:xfrm>
            <a:off x="6200640" y="39394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11"/>
          <p:cNvSpPr/>
          <p:nvPr/>
        </p:nvSpPr>
        <p:spPr>
          <a:xfrm>
            <a:off x="6197400" y="388836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12"/>
          <p:cNvSpPr/>
          <p:nvPr/>
        </p:nvSpPr>
        <p:spPr>
          <a:xfrm>
            <a:off x="6190920" y="384192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13"/>
          <p:cNvSpPr/>
          <p:nvPr/>
        </p:nvSpPr>
        <p:spPr>
          <a:xfrm>
            <a:off x="6200640" y="37954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Line 14"/>
          <p:cNvSpPr/>
          <p:nvPr/>
        </p:nvSpPr>
        <p:spPr>
          <a:xfrm>
            <a:off x="6200640" y="37454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15"/>
          <p:cNvSpPr/>
          <p:nvPr/>
        </p:nvSpPr>
        <p:spPr>
          <a:xfrm>
            <a:off x="6197400" y="36943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16"/>
          <p:cNvSpPr/>
          <p:nvPr/>
        </p:nvSpPr>
        <p:spPr>
          <a:xfrm>
            <a:off x="6197400" y="364896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17"/>
          <p:cNvSpPr/>
          <p:nvPr/>
        </p:nvSpPr>
        <p:spPr>
          <a:xfrm>
            <a:off x="6200640" y="36025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18"/>
          <p:cNvSpPr/>
          <p:nvPr/>
        </p:nvSpPr>
        <p:spPr>
          <a:xfrm>
            <a:off x="6192720" y="35586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19"/>
          <p:cNvSpPr/>
          <p:nvPr/>
        </p:nvSpPr>
        <p:spPr>
          <a:xfrm>
            <a:off x="6200640" y="35074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20"/>
          <p:cNvSpPr/>
          <p:nvPr/>
        </p:nvSpPr>
        <p:spPr>
          <a:xfrm>
            <a:off x="6194160" y="3461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21"/>
          <p:cNvSpPr/>
          <p:nvPr/>
        </p:nvSpPr>
        <p:spPr>
          <a:xfrm>
            <a:off x="6205320" y="341460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22"/>
          <p:cNvSpPr/>
          <p:nvPr/>
        </p:nvSpPr>
        <p:spPr>
          <a:xfrm>
            <a:off x="6200640" y="3362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23"/>
          <p:cNvSpPr/>
          <p:nvPr/>
        </p:nvSpPr>
        <p:spPr>
          <a:xfrm>
            <a:off x="6205320" y="331200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Line 24"/>
          <p:cNvSpPr/>
          <p:nvPr/>
        </p:nvSpPr>
        <p:spPr>
          <a:xfrm>
            <a:off x="6205320" y="326556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Line 25"/>
          <p:cNvSpPr/>
          <p:nvPr/>
        </p:nvSpPr>
        <p:spPr>
          <a:xfrm>
            <a:off x="6200640" y="32191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Line 26"/>
          <p:cNvSpPr/>
          <p:nvPr/>
        </p:nvSpPr>
        <p:spPr>
          <a:xfrm>
            <a:off x="6205320" y="317520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Line 27"/>
          <p:cNvSpPr/>
          <p:nvPr/>
        </p:nvSpPr>
        <p:spPr>
          <a:xfrm>
            <a:off x="6200640" y="31240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Line 28"/>
          <p:cNvSpPr/>
          <p:nvPr/>
        </p:nvSpPr>
        <p:spPr>
          <a:xfrm>
            <a:off x="6194160" y="30776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Line 29"/>
          <p:cNvSpPr/>
          <p:nvPr/>
        </p:nvSpPr>
        <p:spPr>
          <a:xfrm>
            <a:off x="6197400" y="30312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Line 30"/>
          <p:cNvSpPr/>
          <p:nvPr/>
        </p:nvSpPr>
        <p:spPr>
          <a:xfrm>
            <a:off x="6192720" y="298584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Line 31"/>
          <p:cNvSpPr/>
          <p:nvPr/>
        </p:nvSpPr>
        <p:spPr>
          <a:xfrm>
            <a:off x="6200640" y="29311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32"/>
          <p:cNvSpPr/>
          <p:nvPr/>
        </p:nvSpPr>
        <p:spPr>
          <a:xfrm>
            <a:off x="6200640" y="28846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33"/>
          <p:cNvSpPr/>
          <p:nvPr/>
        </p:nvSpPr>
        <p:spPr>
          <a:xfrm>
            <a:off x="6205320" y="283824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Line 34"/>
          <p:cNvSpPr/>
          <p:nvPr/>
        </p:nvSpPr>
        <p:spPr>
          <a:xfrm>
            <a:off x="6195960" y="279432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Line 35"/>
          <p:cNvSpPr/>
          <p:nvPr/>
        </p:nvSpPr>
        <p:spPr>
          <a:xfrm>
            <a:off x="6198840" y="274428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Line 36"/>
          <p:cNvSpPr/>
          <p:nvPr/>
        </p:nvSpPr>
        <p:spPr>
          <a:xfrm>
            <a:off x="6197400" y="26978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37"/>
          <p:cNvSpPr/>
          <p:nvPr/>
        </p:nvSpPr>
        <p:spPr>
          <a:xfrm>
            <a:off x="6200640" y="26514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Line 38"/>
          <p:cNvSpPr/>
          <p:nvPr/>
        </p:nvSpPr>
        <p:spPr>
          <a:xfrm>
            <a:off x="6197400" y="26107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39"/>
          <p:cNvSpPr/>
          <p:nvPr/>
        </p:nvSpPr>
        <p:spPr>
          <a:xfrm>
            <a:off x="6197400" y="25642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Line 40"/>
          <p:cNvSpPr/>
          <p:nvPr/>
        </p:nvSpPr>
        <p:spPr>
          <a:xfrm>
            <a:off x="6200640" y="25178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Line 41"/>
          <p:cNvSpPr/>
          <p:nvPr/>
        </p:nvSpPr>
        <p:spPr>
          <a:xfrm>
            <a:off x="6192720" y="247392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Line 42"/>
          <p:cNvSpPr/>
          <p:nvPr/>
        </p:nvSpPr>
        <p:spPr>
          <a:xfrm>
            <a:off x="6200640" y="24238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Line 43"/>
          <p:cNvSpPr/>
          <p:nvPr/>
        </p:nvSpPr>
        <p:spPr>
          <a:xfrm>
            <a:off x="6194160" y="23774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44"/>
          <p:cNvSpPr/>
          <p:nvPr/>
        </p:nvSpPr>
        <p:spPr>
          <a:xfrm>
            <a:off x="6205320" y="233100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45"/>
          <p:cNvSpPr/>
          <p:nvPr/>
        </p:nvSpPr>
        <p:spPr>
          <a:xfrm flipV="1">
            <a:off x="627048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46"/>
          <p:cNvSpPr/>
          <p:nvPr/>
        </p:nvSpPr>
        <p:spPr>
          <a:xfrm flipV="1">
            <a:off x="633888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Line 47"/>
          <p:cNvSpPr/>
          <p:nvPr/>
        </p:nvSpPr>
        <p:spPr>
          <a:xfrm flipV="1">
            <a:off x="641016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Line 48"/>
          <p:cNvSpPr/>
          <p:nvPr/>
        </p:nvSpPr>
        <p:spPr>
          <a:xfrm flipV="1">
            <a:off x="647352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Line 49"/>
          <p:cNvSpPr/>
          <p:nvPr/>
        </p:nvSpPr>
        <p:spPr>
          <a:xfrm flipV="1">
            <a:off x="653544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Line 50"/>
          <p:cNvSpPr/>
          <p:nvPr/>
        </p:nvSpPr>
        <p:spPr>
          <a:xfrm flipV="1">
            <a:off x="6603840" y="22788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Line 51"/>
          <p:cNvSpPr/>
          <p:nvPr/>
        </p:nvSpPr>
        <p:spPr>
          <a:xfrm flipV="1">
            <a:off x="667512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Line 52"/>
          <p:cNvSpPr/>
          <p:nvPr/>
        </p:nvSpPr>
        <p:spPr>
          <a:xfrm flipV="1">
            <a:off x="673884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Line 53"/>
          <p:cNvSpPr/>
          <p:nvPr/>
        </p:nvSpPr>
        <p:spPr>
          <a:xfrm flipV="1">
            <a:off x="680220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Line 54"/>
          <p:cNvSpPr/>
          <p:nvPr/>
        </p:nvSpPr>
        <p:spPr>
          <a:xfrm flipV="1">
            <a:off x="687204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Line 55"/>
          <p:cNvSpPr/>
          <p:nvPr/>
        </p:nvSpPr>
        <p:spPr>
          <a:xfrm flipV="1">
            <a:off x="694368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Line 56"/>
          <p:cNvSpPr/>
          <p:nvPr/>
        </p:nvSpPr>
        <p:spPr>
          <a:xfrm flipV="1">
            <a:off x="700704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Line 57"/>
          <p:cNvSpPr/>
          <p:nvPr/>
        </p:nvSpPr>
        <p:spPr>
          <a:xfrm flipV="1">
            <a:off x="706896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Line 58"/>
          <p:cNvSpPr/>
          <p:nvPr/>
        </p:nvSpPr>
        <p:spPr>
          <a:xfrm flipV="1">
            <a:off x="713736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Line 59"/>
          <p:cNvSpPr/>
          <p:nvPr/>
        </p:nvSpPr>
        <p:spPr>
          <a:xfrm flipV="1">
            <a:off x="720864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Line 60"/>
          <p:cNvSpPr/>
          <p:nvPr/>
        </p:nvSpPr>
        <p:spPr>
          <a:xfrm flipV="1">
            <a:off x="727200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Line 61"/>
          <p:cNvSpPr/>
          <p:nvPr/>
        </p:nvSpPr>
        <p:spPr>
          <a:xfrm flipV="1">
            <a:off x="734688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Line 62"/>
          <p:cNvSpPr/>
          <p:nvPr/>
        </p:nvSpPr>
        <p:spPr>
          <a:xfrm flipV="1">
            <a:off x="741492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Line 63"/>
          <p:cNvSpPr/>
          <p:nvPr/>
        </p:nvSpPr>
        <p:spPr>
          <a:xfrm flipV="1">
            <a:off x="748656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64"/>
          <p:cNvSpPr/>
          <p:nvPr/>
        </p:nvSpPr>
        <p:spPr>
          <a:xfrm flipV="1">
            <a:off x="754992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Line 65"/>
          <p:cNvSpPr/>
          <p:nvPr/>
        </p:nvSpPr>
        <p:spPr>
          <a:xfrm flipV="1">
            <a:off x="761184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Line 66"/>
          <p:cNvSpPr/>
          <p:nvPr/>
        </p:nvSpPr>
        <p:spPr>
          <a:xfrm flipV="1">
            <a:off x="768024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Line 67"/>
          <p:cNvSpPr/>
          <p:nvPr/>
        </p:nvSpPr>
        <p:spPr>
          <a:xfrm flipV="1">
            <a:off x="775152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Line 68"/>
          <p:cNvSpPr/>
          <p:nvPr/>
        </p:nvSpPr>
        <p:spPr>
          <a:xfrm flipV="1">
            <a:off x="781524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Line 69"/>
          <p:cNvSpPr/>
          <p:nvPr/>
        </p:nvSpPr>
        <p:spPr>
          <a:xfrm flipV="1">
            <a:off x="788004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Line 70"/>
          <p:cNvSpPr/>
          <p:nvPr/>
        </p:nvSpPr>
        <p:spPr>
          <a:xfrm flipV="1">
            <a:off x="794844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Line 71"/>
          <p:cNvSpPr/>
          <p:nvPr/>
        </p:nvSpPr>
        <p:spPr>
          <a:xfrm flipV="1">
            <a:off x="8019720" y="22669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Line 72"/>
          <p:cNvSpPr/>
          <p:nvPr/>
        </p:nvSpPr>
        <p:spPr>
          <a:xfrm flipV="1">
            <a:off x="808344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73"/>
          <p:cNvSpPr/>
          <p:nvPr/>
        </p:nvSpPr>
        <p:spPr>
          <a:xfrm flipV="1">
            <a:off x="814536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Line 74"/>
          <p:cNvSpPr/>
          <p:nvPr/>
        </p:nvSpPr>
        <p:spPr>
          <a:xfrm flipV="1">
            <a:off x="821340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Line 75"/>
          <p:cNvSpPr/>
          <p:nvPr/>
        </p:nvSpPr>
        <p:spPr>
          <a:xfrm flipV="1">
            <a:off x="828504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76"/>
          <p:cNvSpPr/>
          <p:nvPr/>
        </p:nvSpPr>
        <p:spPr>
          <a:xfrm flipV="1">
            <a:off x="834840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Line 77"/>
          <p:cNvSpPr/>
          <p:nvPr/>
        </p:nvSpPr>
        <p:spPr>
          <a:xfrm flipV="1">
            <a:off x="8415000" y="22690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Line 78"/>
          <p:cNvSpPr/>
          <p:nvPr/>
        </p:nvSpPr>
        <p:spPr>
          <a:xfrm flipV="1">
            <a:off x="847872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Line 79"/>
          <p:cNvSpPr/>
          <p:nvPr/>
        </p:nvSpPr>
        <p:spPr>
          <a:xfrm flipV="1">
            <a:off x="854064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Line 80"/>
          <p:cNvSpPr/>
          <p:nvPr/>
        </p:nvSpPr>
        <p:spPr>
          <a:xfrm flipV="1">
            <a:off x="8608680" y="22762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Line 81"/>
          <p:cNvSpPr/>
          <p:nvPr/>
        </p:nvSpPr>
        <p:spPr>
          <a:xfrm flipV="1">
            <a:off x="868176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Line 82"/>
          <p:cNvSpPr/>
          <p:nvPr/>
        </p:nvSpPr>
        <p:spPr>
          <a:xfrm flipV="1">
            <a:off x="8743680" y="227376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Line 83"/>
          <p:cNvSpPr/>
          <p:nvPr/>
        </p:nvSpPr>
        <p:spPr>
          <a:xfrm flipV="1">
            <a:off x="8820000" y="227160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84"/>
          <p:cNvSpPr/>
          <p:nvPr/>
        </p:nvSpPr>
        <p:spPr>
          <a:xfrm flipH="1">
            <a:off x="7377840" y="2949120"/>
            <a:ext cx="666360" cy="53424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TextShape 85"/>
          <p:cNvSpPr txBox="1"/>
          <p:nvPr/>
        </p:nvSpPr>
        <p:spPr>
          <a:xfrm>
            <a:off x="1371600" y="13320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Local Alignment Problem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59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3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6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79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5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8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1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4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0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3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6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09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2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5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18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1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4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2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0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3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6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9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2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5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8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1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4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5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3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6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9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5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8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1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4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8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3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6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99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5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8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1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4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1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0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3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6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29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2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5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38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1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4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4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0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3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6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59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2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5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68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1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4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7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0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3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6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89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92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95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98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01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04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Shape 1"/>
          <p:cNvSpPr txBox="1"/>
          <p:nvPr/>
        </p:nvSpPr>
        <p:spPr>
          <a:xfrm>
            <a:off x="1447920" y="5724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Smith-Waterman algorithm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44" name="TextShape 2"/>
          <p:cNvSpPr txBox="1"/>
          <p:nvPr/>
        </p:nvSpPr>
        <p:spPr>
          <a:xfrm>
            <a:off x="228600" y="1085760"/>
            <a:ext cx="8229240" cy="3943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Idea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Ignore badly aligning regions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Modifications to Needleman-Wunsch: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Initialization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F(0, j) = 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F(i, 0) = 0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Iteration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F(i, j) = max    F(i – 1, j) – 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F(i, j – 1) – 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F(i – 1, j – 1) + s(x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, y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ourier New"/>
                <a:ea typeface="ＭＳ Ｐゴシック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)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5" name="TextShape 3"/>
          <p:cNvSpPr txBox="1"/>
          <p:nvPr/>
        </p:nvSpPr>
        <p:spPr>
          <a:xfrm>
            <a:off x="380880" y="4793760"/>
            <a:ext cx="28951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46" name="CustomShape 4"/>
          <p:cNvSpPr/>
          <p:nvPr/>
        </p:nvSpPr>
        <p:spPr>
          <a:xfrm>
            <a:off x="3962520" y="3467160"/>
            <a:ext cx="75960" cy="1314000"/>
          </a:xfrm>
          <a:prstGeom prst="leftBrace">
            <a:avLst>
              <a:gd name="adj1" fmla="val 86463"/>
              <a:gd name="adj2" fmla="val 50000"/>
            </a:avLst>
          </a:prstGeom>
          <a:noFill/>
          <a:ln w="255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5"/>
          <p:cNvSpPr/>
          <p:nvPr/>
        </p:nvSpPr>
        <p:spPr>
          <a:xfrm>
            <a:off x="5797440" y="1262160"/>
            <a:ext cx="2700000" cy="1914120"/>
          </a:xfrm>
          <a:prstGeom prst="rect">
            <a:avLst/>
          </a:prstGeom>
          <a:noFill/>
          <a:ln w="19080">
            <a:solidFill>
              <a:srgbClr val="008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Line 6"/>
          <p:cNvSpPr/>
          <p:nvPr/>
        </p:nvSpPr>
        <p:spPr>
          <a:xfrm>
            <a:off x="5797440" y="31168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Line 7"/>
          <p:cNvSpPr/>
          <p:nvPr/>
        </p:nvSpPr>
        <p:spPr>
          <a:xfrm>
            <a:off x="5800680" y="306576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Line 8"/>
          <p:cNvSpPr/>
          <p:nvPr/>
        </p:nvSpPr>
        <p:spPr>
          <a:xfrm>
            <a:off x="5800680" y="30193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Line 9"/>
          <p:cNvSpPr/>
          <p:nvPr/>
        </p:nvSpPr>
        <p:spPr>
          <a:xfrm>
            <a:off x="5797440" y="29728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10"/>
          <p:cNvSpPr/>
          <p:nvPr/>
        </p:nvSpPr>
        <p:spPr>
          <a:xfrm>
            <a:off x="5800680" y="2930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Line 11"/>
          <p:cNvSpPr/>
          <p:nvPr/>
        </p:nvSpPr>
        <p:spPr>
          <a:xfrm>
            <a:off x="5797440" y="28789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12"/>
          <p:cNvSpPr/>
          <p:nvPr/>
        </p:nvSpPr>
        <p:spPr>
          <a:xfrm>
            <a:off x="5790960" y="283248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13"/>
          <p:cNvSpPr/>
          <p:nvPr/>
        </p:nvSpPr>
        <p:spPr>
          <a:xfrm>
            <a:off x="5800680" y="2786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14"/>
          <p:cNvSpPr/>
          <p:nvPr/>
        </p:nvSpPr>
        <p:spPr>
          <a:xfrm>
            <a:off x="5800680" y="27360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Line 15"/>
          <p:cNvSpPr/>
          <p:nvPr/>
        </p:nvSpPr>
        <p:spPr>
          <a:xfrm>
            <a:off x="5797440" y="26845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16"/>
          <p:cNvSpPr/>
          <p:nvPr/>
        </p:nvSpPr>
        <p:spPr>
          <a:xfrm>
            <a:off x="5797440" y="26395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Line 17"/>
          <p:cNvSpPr/>
          <p:nvPr/>
        </p:nvSpPr>
        <p:spPr>
          <a:xfrm>
            <a:off x="5800680" y="25930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Line 18"/>
          <p:cNvSpPr/>
          <p:nvPr/>
        </p:nvSpPr>
        <p:spPr>
          <a:xfrm>
            <a:off x="5792760" y="25488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Line 19"/>
          <p:cNvSpPr/>
          <p:nvPr/>
        </p:nvSpPr>
        <p:spPr>
          <a:xfrm>
            <a:off x="5800680" y="24976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Line 20"/>
          <p:cNvSpPr/>
          <p:nvPr/>
        </p:nvSpPr>
        <p:spPr>
          <a:xfrm>
            <a:off x="5794200" y="24512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Line 21"/>
          <p:cNvSpPr/>
          <p:nvPr/>
        </p:nvSpPr>
        <p:spPr>
          <a:xfrm>
            <a:off x="5805360" y="24048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Line 22"/>
          <p:cNvSpPr/>
          <p:nvPr/>
        </p:nvSpPr>
        <p:spPr>
          <a:xfrm>
            <a:off x="5800680" y="23526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Line 23"/>
          <p:cNvSpPr/>
          <p:nvPr/>
        </p:nvSpPr>
        <p:spPr>
          <a:xfrm>
            <a:off x="5805360" y="230256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Line 24"/>
          <p:cNvSpPr/>
          <p:nvPr/>
        </p:nvSpPr>
        <p:spPr>
          <a:xfrm>
            <a:off x="5805360" y="225612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25"/>
          <p:cNvSpPr/>
          <p:nvPr/>
        </p:nvSpPr>
        <p:spPr>
          <a:xfrm>
            <a:off x="5800680" y="22096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Line 26"/>
          <p:cNvSpPr/>
          <p:nvPr/>
        </p:nvSpPr>
        <p:spPr>
          <a:xfrm>
            <a:off x="5805360" y="21654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27"/>
          <p:cNvSpPr/>
          <p:nvPr/>
        </p:nvSpPr>
        <p:spPr>
          <a:xfrm>
            <a:off x="5800680" y="21142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28"/>
          <p:cNvSpPr/>
          <p:nvPr/>
        </p:nvSpPr>
        <p:spPr>
          <a:xfrm>
            <a:off x="5794200" y="20678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29"/>
          <p:cNvSpPr/>
          <p:nvPr/>
        </p:nvSpPr>
        <p:spPr>
          <a:xfrm>
            <a:off x="5797440" y="20214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30"/>
          <p:cNvSpPr/>
          <p:nvPr/>
        </p:nvSpPr>
        <p:spPr>
          <a:xfrm>
            <a:off x="5792760" y="19764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31"/>
          <p:cNvSpPr/>
          <p:nvPr/>
        </p:nvSpPr>
        <p:spPr>
          <a:xfrm>
            <a:off x="5800680" y="192132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Line 32"/>
          <p:cNvSpPr/>
          <p:nvPr/>
        </p:nvSpPr>
        <p:spPr>
          <a:xfrm>
            <a:off x="5800680" y="18748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Line 33"/>
          <p:cNvSpPr/>
          <p:nvPr/>
        </p:nvSpPr>
        <p:spPr>
          <a:xfrm>
            <a:off x="5805360" y="182880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Line 34"/>
          <p:cNvSpPr/>
          <p:nvPr/>
        </p:nvSpPr>
        <p:spPr>
          <a:xfrm>
            <a:off x="5795640" y="178452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Line 35"/>
          <p:cNvSpPr/>
          <p:nvPr/>
        </p:nvSpPr>
        <p:spPr>
          <a:xfrm>
            <a:off x="5798880" y="1734480"/>
            <a:ext cx="269892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Line 36"/>
          <p:cNvSpPr/>
          <p:nvPr/>
        </p:nvSpPr>
        <p:spPr>
          <a:xfrm>
            <a:off x="5797440" y="16880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Line 37"/>
          <p:cNvSpPr/>
          <p:nvPr/>
        </p:nvSpPr>
        <p:spPr>
          <a:xfrm>
            <a:off x="5800680" y="16416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Line 38"/>
          <p:cNvSpPr/>
          <p:nvPr/>
        </p:nvSpPr>
        <p:spPr>
          <a:xfrm>
            <a:off x="5797440" y="160128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Line 39"/>
          <p:cNvSpPr/>
          <p:nvPr/>
        </p:nvSpPr>
        <p:spPr>
          <a:xfrm>
            <a:off x="5797440" y="15548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Line 40"/>
          <p:cNvSpPr/>
          <p:nvPr/>
        </p:nvSpPr>
        <p:spPr>
          <a:xfrm>
            <a:off x="5800680" y="15084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Line 41"/>
          <p:cNvSpPr/>
          <p:nvPr/>
        </p:nvSpPr>
        <p:spPr>
          <a:xfrm>
            <a:off x="5792760" y="146412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Line 42"/>
          <p:cNvSpPr/>
          <p:nvPr/>
        </p:nvSpPr>
        <p:spPr>
          <a:xfrm>
            <a:off x="5800680" y="141444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Line 43"/>
          <p:cNvSpPr/>
          <p:nvPr/>
        </p:nvSpPr>
        <p:spPr>
          <a:xfrm>
            <a:off x="5794200" y="1368000"/>
            <a:ext cx="27003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Line 44"/>
          <p:cNvSpPr/>
          <p:nvPr/>
        </p:nvSpPr>
        <p:spPr>
          <a:xfrm>
            <a:off x="5805360" y="1321560"/>
            <a:ext cx="2698560" cy="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Line 45"/>
          <p:cNvSpPr/>
          <p:nvPr/>
        </p:nvSpPr>
        <p:spPr>
          <a:xfrm flipV="1">
            <a:off x="587052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Line 46"/>
          <p:cNvSpPr/>
          <p:nvPr/>
        </p:nvSpPr>
        <p:spPr>
          <a:xfrm flipV="1">
            <a:off x="593856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Line 47"/>
          <p:cNvSpPr/>
          <p:nvPr/>
        </p:nvSpPr>
        <p:spPr>
          <a:xfrm flipV="1">
            <a:off x="601020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Line 48"/>
          <p:cNvSpPr/>
          <p:nvPr/>
        </p:nvSpPr>
        <p:spPr>
          <a:xfrm flipV="1">
            <a:off x="607356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Line 49"/>
          <p:cNvSpPr/>
          <p:nvPr/>
        </p:nvSpPr>
        <p:spPr>
          <a:xfrm flipV="1">
            <a:off x="613548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Line 50"/>
          <p:cNvSpPr/>
          <p:nvPr/>
        </p:nvSpPr>
        <p:spPr>
          <a:xfrm flipV="1">
            <a:off x="6203880" y="12690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Line 51"/>
          <p:cNvSpPr/>
          <p:nvPr/>
        </p:nvSpPr>
        <p:spPr>
          <a:xfrm flipV="1">
            <a:off x="627516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Line 52"/>
          <p:cNvSpPr/>
          <p:nvPr/>
        </p:nvSpPr>
        <p:spPr>
          <a:xfrm flipV="1">
            <a:off x="633888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Line 53"/>
          <p:cNvSpPr/>
          <p:nvPr/>
        </p:nvSpPr>
        <p:spPr>
          <a:xfrm flipV="1">
            <a:off x="640224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Line 54"/>
          <p:cNvSpPr/>
          <p:nvPr/>
        </p:nvSpPr>
        <p:spPr>
          <a:xfrm flipV="1">
            <a:off x="647208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Line 55"/>
          <p:cNvSpPr/>
          <p:nvPr/>
        </p:nvSpPr>
        <p:spPr>
          <a:xfrm flipV="1">
            <a:off x="654336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Line 56"/>
          <p:cNvSpPr/>
          <p:nvPr/>
        </p:nvSpPr>
        <p:spPr>
          <a:xfrm flipV="1">
            <a:off x="660708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Line 57"/>
          <p:cNvSpPr/>
          <p:nvPr/>
        </p:nvSpPr>
        <p:spPr>
          <a:xfrm flipV="1">
            <a:off x="666900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Line 58"/>
          <p:cNvSpPr/>
          <p:nvPr/>
        </p:nvSpPr>
        <p:spPr>
          <a:xfrm flipV="1">
            <a:off x="673704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Line 59"/>
          <p:cNvSpPr/>
          <p:nvPr/>
        </p:nvSpPr>
        <p:spPr>
          <a:xfrm flipV="1">
            <a:off x="680868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Line 60"/>
          <p:cNvSpPr/>
          <p:nvPr/>
        </p:nvSpPr>
        <p:spPr>
          <a:xfrm flipV="1">
            <a:off x="687204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Line 61"/>
          <p:cNvSpPr/>
          <p:nvPr/>
        </p:nvSpPr>
        <p:spPr>
          <a:xfrm flipV="1">
            <a:off x="694656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Line 62"/>
          <p:cNvSpPr/>
          <p:nvPr/>
        </p:nvSpPr>
        <p:spPr>
          <a:xfrm flipV="1">
            <a:off x="701496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Line 63"/>
          <p:cNvSpPr/>
          <p:nvPr/>
        </p:nvSpPr>
        <p:spPr>
          <a:xfrm flipV="1">
            <a:off x="708660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Line 64"/>
          <p:cNvSpPr/>
          <p:nvPr/>
        </p:nvSpPr>
        <p:spPr>
          <a:xfrm flipV="1">
            <a:off x="714996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Line 65"/>
          <p:cNvSpPr/>
          <p:nvPr/>
        </p:nvSpPr>
        <p:spPr>
          <a:xfrm flipV="1">
            <a:off x="721188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Line 66"/>
          <p:cNvSpPr/>
          <p:nvPr/>
        </p:nvSpPr>
        <p:spPr>
          <a:xfrm flipV="1">
            <a:off x="727992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Line 67"/>
          <p:cNvSpPr/>
          <p:nvPr/>
        </p:nvSpPr>
        <p:spPr>
          <a:xfrm flipV="1">
            <a:off x="735156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Line 68"/>
          <p:cNvSpPr/>
          <p:nvPr/>
        </p:nvSpPr>
        <p:spPr>
          <a:xfrm flipV="1">
            <a:off x="741492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Line 69"/>
          <p:cNvSpPr/>
          <p:nvPr/>
        </p:nvSpPr>
        <p:spPr>
          <a:xfrm flipV="1">
            <a:off x="748008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Line 70"/>
          <p:cNvSpPr/>
          <p:nvPr/>
        </p:nvSpPr>
        <p:spPr>
          <a:xfrm flipV="1">
            <a:off x="754848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Line 71"/>
          <p:cNvSpPr/>
          <p:nvPr/>
        </p:nvSpPr>
        <p:spPr>
          <a:xfrm flipV="1">
            <a:off x="7619760" y="125712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Line 72"/>
          <p:cNvSpPr/>
          <p:nvPr/>
        </p:nvSpPr>
        <p:spPr>
          <a:xfrm flipV="1">
            <a:off x="768348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Line 73"/>
          <p:cNvSpPr/>
          <p:nvPr/>
        </p:nvSpPr>
        <p:spPr>
          <a:xfrm flipV="1">
            <a:off x="774540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Line 74"/>
          <p:cNvSpPr/>
          <p:nvPr/>
        </p:nvSpPr>
        <p:spPr>
          <a:xfrm flipV="1">
            <a:off x="781344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Line 75"/>
          <p:cNvSpPr/>
          <p:nvPr/>
        </p:nvSpPr>
        <p:spPr>
          <a:xfrm flipV="1">
            <a:off x="788508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Line 76"/>
          <p:cNvSpPr/>
          <p:nvPr/>
        </p:nvSpPr>
        <p:spPr>
          <a:xfrm flipV="1">
            <a:off x="794844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Line 77"/>
          <p:cNvSpPr/>
          <p:nvPr/>
        </p:nvSpPr>
        <p:spPr>
          <a:xfrm flipV="1">
            <a:off x="8015040" y="125964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Line 78"/>
          <p:cNvSpPr/>
          <p:nvPr/>
        </p:nvSpPr>
        <p:spPr>
          <a:xfrm flipV="1">
            <a:off x="807876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Line 79"/>
          <p:cNvSpPr/>
          <p:nvPr/>
        </p:nvSpPr>
        <p:spPr>
          <a:xfrm flipV="1">
            <a:off x="814068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Line 80"/>
          <p:cNvSpPr/>
          <p:nvPr/>
        </p:nvSpPr>
        <p:spPr>
          <a:xfrm flipV="1">
            <a:off x="8208720" y="126648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Line 81"/>
          <p:cNvSpPr/>
          <p:nvPr/>
        </p:nvSpPr>
        <p:spPr>
          <a:xfrm flipV="1">
            <a:off x="828180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Line 82"/>
          <p:cNvSpPr/>
          <p:nvPr/>
        </p:nvSpPr>
        <p:spPr>
          <a:xfrm flipV="1">
            <a:off x="8343720" y="1264320"/>
            <a:ext cx="0" cy="190836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Line 83"/>
          <p:cNvSpPr/>
          <p:nvPr/>
        </p:nvSpPr>
        <p:spPr>
          <a:xfrm flipV="1">
            <a:off x="8420040" y="1261800"/>
            <a:ext cx="0" cy="1908720"/>
          </a:xfrm>
          <a:prstGeom prst="line">
            <a:avLst/>
          </a:prstGeom>
          <a:ln w="9360">
            <a:solidFill>
              <a:srgbClr val="008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CustomShape 84"/>
          <p:cNvSpPr/>
          <p:nvPr/>
        </p:nvSpPr>
        <p:spPr>
          <a:xfrm flipH="1">
            <a:off x="6234840" y="2277720"/>
            <a:ext cx="666360" cy="53424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85"/>
          <p:cNvSpPr/>
          <p:nvPr/>
        </p:nvSpPr>
        <p:spPr>
          <a:xfrm flipH="1">
            <a:off x="7334280" y="1534680"/>
            <a:ext cx="406080" cy="33768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86"/>
          <p:cNvSpPr/>
          <p:nvPr/>
        </p:nvSpPr>
        <p:spPr>
          <a:xfrm flipH="1">
            <a:off x="6323040" y="1528920"/>
            <a:ext cx="406080" cy="33768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87"/>
          <p:cNvSpPr/>
          <p:nvPr/>
        </p:nvSpPr>
        <p:spPr>
          <a:xfrm flipH="1">
            <a:off x="7569360" y="2742120"/>
            <a:ext cx="406080" cy="337680"/>
          </a:xfrm>
          <a:custGeom>
            <a:avLst/>
            <a:gdLst/>
            <a:ahLst/>
            <a:rect l="l" t="t" r="r" b="b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60">
            <a:solidFill>
              <a:srgbClr val="0000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5" dur="indefinite" restart="never" nodeType="tmRoot">
          <p:childTnLst>
            <p:seq>
              <p:cTn id="506" dur="indefinite" nodeType="mainSeq">
                <p:childTnLst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1523880" y="13320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Smith-Waterman algorithm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31" name="TextShape 2"/>
          <p:cNvSpPr txBox="1"/>
          <p:nvPr/>
        </p:nvSpPr>
        <p:spPr>
          <a:xfrm>
            <a:off x="304920" y="127620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8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Termination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80000"/>
              </a:lnSpc>
              <a:spcBef>
                <a:spcPts val="479"/>
              </a:spcBef>
              <a:buClr>
                <a:srgbClr val="cc0000"/>
              </a:buClr>
              <a:buFont typeface="Time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we want the 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best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local alignment…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OPT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= max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i,j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F(i, j)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F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OPT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and trace back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8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80000"/>
              </a:lnSpc>
              <a:spcBef>
                <a:spcPts val="479"/>
              </a:spcBef>
              <a:buClr>
                <a:srgbClr val="cc0000"/>
              </a:buClr>
              <a:buFont typeface="Times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we want 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local alignments 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scoring &gt; 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??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all i, j find F(i, j) &gt; t, and trace back?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32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Complicated by overlapping local alignments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914400" indent="-456840">
              <a:lnSpc>
                <a:spcPct val="8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2" name="TextShape 3"/>
          <p:cNvSpPr txBox="1"/>
          <p:nvPr/>
        </p:nvSpPr>
        <p:spPr>
          <a:xfrm>
            <a:off x="6232320" y="4800600"/>
            <a:ext cx="28951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Slide from Serafim Batzoglou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33" name="CustomShape 4"/>
          <p:cNvSpPr/>
          <p:nvPr/>
        </p:nvSpPr>
        <p:spPr>
          <a:xfrm>
            <a:off x="5867280" y="1943280"/>
            <a:ext cx="1904760" cy="1314000"/>
          </a:xfrm>
          <a:prstGeom prst="rect">
            <a:avLst/>
          </a:prstGeom>
          <a:solidFill>
            <a:srgbClr val="cbe9fd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5"/>
          <p:cNvSpPr/>
          <p:nvPr/>
        </p:nvSpPr>
        <p:spPr>
          <a:xfrm>
            <a:off x="7162920" y="2914560"/>
            <a:ext cx="151920" cy="114120"/>
          </a:xfrm>
          <a:prstGeom prst="rect">
            <a:avLst/>
          </a:prstGeom>
          <a:solidFill>
            <a:srgbClr val="ffffcc"/>
          </a:solidFill>
          <a:ln w="9360">
            <a:solidFill>
              <a:srgbClr val="3366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6"/>
          <p:cNvSpPr/>
          <p:nvPr/>
        </p:nvSpPr>
        <p:spPr>
          <a:xfrm>
            <a:off x="7391520" y="2629080"/>
            <a:ext cx="151920" cy="114120"/>
          </a:xfrm>
          <a:prstGeom prst="rect">
            <a:avLst/>
          </a:prstGeom>
          <a:solidFill>
            <a:srgbClr val="ffffcc"/>
          </a:solidFill>
          <a:ln w="9360">
            <a:solidFill>
              <a:srgbClr val="3366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7"/>
          <p:cNvSpPr/>
          <p:nvPr/>
        </p:nvSpPr>
        <p:spPr>
          <a:xfrm>
            <a:off x="6410160" y="2216880"/>
            <a:ext cx="745920" cy="692640"/>
          </a:xfrm>
          <a:custGeom>
            <a:avLst/>
            <a:gdLst/>
            <a:ahLst/>
            <a:rect l="l" t="t" r="r" b="b"/>
            <a:pathLst>
              <a:path w="470" h="582">
                <a:moveTo>
                  <a:pt x="470" y="582"/>
                </a:moveTo>
                <a:cubicBezTo>
                  <a:pt x="466" y="576"/>
                  <a:pt x="454" y="568"/>
                  <a:pt x="454" y="568"/>
                </a:cubicBezTo>
                <a:cubicBezTo>
                  <a:pt x="444" y="553"/>
                  <a:pt x="428" y="540"/>
                  <a:pt x="422" y="522"/>
                </a:cubicBezTo>
                <a:cubicBezTo>
                  <a:pt x="421" y="508"/>
                  <a:pt x="422" y="494"/>
                  <a:pt x="420" y="480"/>
                </a:cubicBezTo>
                <a:cubicBezTo>
                  <a:pt x="419" y="472"/>
                  <a:pt x="404" y="460"/>
                  <a:pt x="404" y="460"/>
                </a:cubicBezTo>
                <a:cubicBezTo>
                  <a:pt x="396" y="448"/>
                  <a:pt x="388" y="434"/>
                  <a:pt x="378" y="424"/>
                </a:cubicBezTo>
                <a:cubicBezTo>
                  <a:pt x="375" y="416"/>
                  <a:pt x="368" y="401"/>
                  <a:pt x="360" y="396"/>
                </a:cubicBezTo>
                <a:cubicBezTo>
                  <a:pt x="355" y="389"/>
                  <a:pt x="351" y="385"/>
                  <a:pt x="344" y="380"/>
                </a:cubicBezTo>
                <a:cubicBezTo>
                  <a:pt x="337" y="358"/>
                  <a:pt x="320" y="339"/>
                  <a:pt x="298" y="332"/>
                </a:cubicBezTo>
                <a:cubicBezTo>
                  <a:pt x="289" y="323"/>
                  <a:pt x="285" y="311"/>
                  <a:pt x="276" y="302"/>
                </a:cubicBezTo>
                <a:cubicBezTo>
                  <a:pt x="275" y="298"/>
                  <a:pt x="274" y="293"/>
                  <a:pt x="270" y="290"/>
                </a:cubicBezTo>
                <a:cubicBezTo>
                  <a:pt x="266" y="287"/>
                  <a:pt x="258" y="282"/>
                  <a:pt x="258" y="282"/>
                </a:cubicBezTo>
                <a:cubicBezTo>
                  <a:pt x="255" y="278"/>
                  <a:pt x="249" y="275"/>
                  <a:pt x="248" y="270"/>
                </a:cubicBezTo>
                <a:cubicBezTo>
                  <a:pt x="245" y="256"/>
                  <a:pt x="254" y="238"/>
                  <a:pt x="244" y="228"/>
                </a:cubicBezTo>
                <a:cubicBezTo>
                  <a:pt x="236" y="220"/>
                  <a:pt x="224" y="215"/>
                  <a:pt x="214" y="208"/>
                </a:cubicBezTo>
                <a:cubicBezTo>
                  <a:pt x="205" y="202"/>
                  <a:pt x="200" y="192"/>
                  <a:pt x="192" y="184"/>
                </a:cubicBezTo>
                <a:cubicBezTo>
                  <a:pt x="191" y="180"/>
                  <a:pt x="189" y="176"/>
                  <a:pt x="188" y="172"/>
                </a:cubicBezTo>
                <a:cubicBezTo>
                  <a:pt x="187" y="168"/>
                  <a:pt x="176" y="168"/>
                  <a:pt x="176" y="168"/>
                </a:cubicBezTo>
                <a:cubicBezTo>
                  <a:pt x="159" y="151"/>
                  <a:pt x="152" y="143"/>
                  <a:pt x="132" y="130"/>
                </a:cubicBezTo>
                <a:cubicBezTo>
                  <a:pt x="117" y="108"/>
                  <a:pt x="127" y="107"/>
                  <a:pt x="94" y="104"/>
                </a:cubicBezTo>
                <a:cubicBezTo>
                  <a:pt x="87" y="100"/>
                  <a:pt x="85" y="94"/>
                  <a:pt x="78" y="90"/>
                </a:cubicBezTo>
                <a:cubicBezTo>
                  <a:pt x="72" y="81"/>
                  <a:pt x="69" y="61"/>
                  <a:pt x="64" y="56"/>
                </a:cubicBezTo>
                <a:cubicBezTo>
                  <a:pt x="59" y="51"/>
                  <a:pt x="51" y="49"/>
                  <a:pt x="46" y="44"/>
                </a:cubicBezTo>
                <a:cubicBezTo>
                  <a:pt x="39" y="37"/>
                  <a:pt x="32" y="27"/>
                  <a:pt x="24" y="22"/>
                </a:cubicBezTo>
                <a:cubicBezTo>
                  <a:pt x="17" y="12"/>
                  <a:pt x="8" y="8"/>
                  <a:pt x="0" y="0"/>
                </a:cubicBezTo>
              </a:path>
            </a:pathLst>
          </a:custGeom>
          <a:noFill/>
          <a:ln w="15840">
            <a:solidFill>
              <a:srgbClr val="66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8"/>
          <p:cNvSpPr/>
          <p:nvPr/>
        </p:nvSpPr>
        <p:spPr>
          <a:xfrm>
            <a:off x="6735600" y="2446560"/>
            <a:ext cx="649080" cy="179280"/>
          </a:xfrm>
          <a:custGeom>
            <a:avLst/>
            <a:gdLst/>
            <a:ahLst/>
            <a:rect l="l" t="t" r="r" b="b"/>
            <a:pathLst>
              <a:path w="409" h="151">
                <a:moveTo>
                  <a:pt x="409" y="151"/>
                </a:moveTo>
                <a:cubicBezTo>
                  <a:pt x="399" y="149"/>
                  <a:pt x="391" y="146"/>
                  <a:pt x="383" y="141"/>
                </a:cubicBezTo>
                <a:cubicBezTo>
                  <a:pt x="371" y="124"/>
                  <a:pt x="359" y="123"/>
                  <a:pt x="339" y="121"/>
                </a:cubicBezTo>
                <a:cubicBezTo>
                  <a:pt x="325" y="116"/>
                  <a:pt x="315" y="93"/>
                  <a:pt x="301" y="85"/>
                </a:cubicBezTo>
                <a:cubicBezTo>
                  <a:pt x="288" y="78"/>
                  <a:pt x="267" y="80"/>
                  <a:pt x="253" y="77"/>
                </a:cubicBezTo>
                <a:cubicBezTo>
                  <a:pt x="247" y="73"/>
                  <a:pt x="235" y="65"/>
                  <a:pt x="235" y="65"/>
                </a:cubicBezTo>
                <a:cubicBezTo>
                  <a:pt x="221" y="44"/>
                  <a:pt x="185" y="48"/>
                  <a:pt x="165" y="47"/>
                </a:cubicBezTo>
                <a:cubicBezTo>
                  <a:pt x="153" y="43"/>
                  <a:pt x="148" y="30"/>
                  <a:pt x="137" y="23"/>
                </a:cubicBezTo>
                <a:cubicBezTo>
                  <a:pt x="125" y="15"/>
                  <a:pt x="77" y="17"/>
                  <a:pt x="73" y="17"/>
                </a:cubicBezTo>
                <a:cubicBezTo>
                  <a:pt x="56" y="0"/>
                  <a:pt x="68" y="9"/>
                  <a:pt x="17" y="9"/>
                </a:cubicBezTo>
                <a:cubicBezTo>
                  <a:pt x="0" y="9"/>
                  <a:pt x="0" y="8"/>
                  <a:pt x="5" y="13"/>
                </a:cubicBezTo>
              </a:path>
            </a:pathLst>
          </a:custGeom>
          <a:noFill/>
          <a:ln w="15840">
            <a:solidFill>
              <a:srgbClr val="66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9"/>
          <p:cNvSpPr/>
          <p:nvPr/>
        </p:nvSpPr>
        <p:spPr>
          <a:xfrm>
            <a:off x="6673680" y="2400480"/>
            <a:ext cx="151920" cy="114120"/>
          </a:xfrm>
          <a:prstGeom prst="ellipse">
            <a:avLst/>
          </a:prstGeom>
          <a:solidFill>
            <a:srgbClr val="ffff00">
              <a:alpha val="35000"/>
            </a:srgbClr>
          </a:solidFill>
          <a:ln w="25560">
            <a:solidFill>
              <a:srgbClr val="9933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9" dur="indefinite" restart="never" nodeType="tmRoot">
          <p:childTnLst>
            <p:seq>
              <p:cTn id="530" dur="indefinite" nodeType="mainSeq">
                <p:childTnLst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59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64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67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2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7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>
                            <p:stCondLst>
                              <p:cond delay="500"/>
                            </p:stCondLst>
                            <p:childTnLst>
                              <p:par>
                                <p:cTn id="57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extShape 1"/>
          <p:cNvSpPr txBox="1"/>
          <p:nvPr/>
        </p:nvSpPr>
        <p:spPr>
          <a:xfrm>
            <a:off x="152388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Local alignment example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graphicFrame>
        <p:nvGraphicFramePr>
          <p:cNvPr id="740" name="Table 2"/>
          <p:cNvGraphicFramePr/>
          <p:nvPr/>
        </p:nvGraphicFramePr>
        <p:xfrm>
          <a:off x="4724280" y="1298160"/>
          <a:ext cx="3885840" cy="3117240"/>
        </p:xfrm>
        <a:graphic>
          <a:graphicData uri="http://schemas.openxmlformats.org/drawingml/2006/table">
            <a:tbl>
              <a:tblPr/>
              <a:tblGrid>
                <a:gridCol w="485640"/>
                <a:gridCol w="485640"/>
                <a:gridCol w="485640"/>
                <a:gridCol w="485640"/>
                <a:gridCol w="485640"/>
                <a:gridCol w="485640"/>
                <a:gridCol w="485640"/>
                <a:gridCol w="486360"/>
              </a:tblGrid>
              <a:tr h="4942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42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42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</a:tbl>
          </a:graphicData>
        </a:graphic>
      </p:graphicFrame>
      <p:sp>
        <p:nvSpPr>
          <p:cNvPr id="741" name="CustomShape 3"/>
          <p:cNvSpPr/>
          <p:nvPr/>
        </p:nvSpPr>
        <p:spPr>
          <a:xfrm>
            <a:off x="457200" y="1733400"/>
            <a:ext cx="4038120" cy="31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ATCAT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Y = ATTATC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 = 1 </a:t>
            </a:r>
            <a:r>
              <a:rPr b="0" lang="en-US" sz="2400" spc="-1" strike="noStrike">
                <a:solidFill>
                  <a:srgbClr val="1b5651"/>
                </a:solidFill>
                <a:latin typeface="Calibri"/>
                <a:ea typeface="ＭＳ Ｐゴシック"/>
              </a:rPr>
              <a:t>(1 point for match)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 = 1 </a:t>
            </a:r>
            <a:r>
              <a:rPr b="0" lang="en-US" sz="2400" spc="-1" strike="noStrike">
                <a:solidFill>
                  <a:srgbClr val="1b5651"/>
                </a:solidFill>
                <a:latin typeface="Calibri"/>
                <a:ea typeface="ＭＳ Ｐゴシック"/>
              </a:rPr>
              <a:t>(-1 point for del/ins/sub)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152388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Local alignment example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graphicFrame>
        <p:nvGraphicFramePr>
          <p:cNvPr id="743" name="Table 2"/>
          <p:cNvGraphicFramePr/>
          <p:nvPr/>
        </p:nvGraphicFramePr>
        <p:xfrm>
          <a:off x="4724280" y="1276200"/>
          <a:ext cx="3885840" cy="3484440"/>
        </p:xfrm>
        <a:graphic>
          <a:graphicData uri="http://schemas.openxmlformats.org/drawingml/2006/table">
            <a:tbl>
              <a:tblPr/>
              <a:tblGrid>
                <a:gridCol w="485640"/>
                <a:gridCol w="485640"/>
                <a:gridCol w="485640"/>
                <a:gridCol w="485640"/>
                <a:gridCol w="485640"/>
                <a:gridCol w="485640"/>
                <a:gridCol w="485640"/>
                <a:gridCol w="486360"/>
              </a:tblGrid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9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</a:tbl>
          </a:graphicData>
        </a:graphic>
      </p:graphicFrame>
      <p:sp>
        <p:nvSpPr>
          <p:cNvPr id="744" name="Line 3"/>
          <p:cNvSpPr/>
          <p:nvPr/>
        </p:nvSpPr>
        <p:spPr>
          <a:xfrm flipH="1" flipV="1">
            <a:off x="8001000" y="3257280"/>
            <a:ext cx="212040" cy="2124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Line 4"/>
          <p:cNvSpPr/>
          <p:nvPr/>
        </p:nvSpPr>
        <p:spPr>
          <a:xfrm flipH="1" flipV="1">
            <a:off x="7467480" y="27241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Line 5"/>
          <p:cNvSpPr/>
          <p:nvPr/>
        </p:nvSpPr>
        <p:spPr>
          <a:xfrm flipH="1" flipV="1">
            <a:off x="7026840" y="22363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Line 6"/>
          <p:cNvSpPr/>
          <p:nvPr/>
        </p:nvSpPr>
        <p:spPr>
          <a:xfrm flipH="1" flipV="1">
            <a:off x="7484040" y="42937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Line 7"/>
          <p:cNvSpPr/>
          <p:nvPr/>
        </p:nvSpPr>
        <p:spPr>
          <a:xfrm flipH="1" flipV="1">
            <a:off x="7010280" y="380736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Line 8"/>
          <p:cNvSpPr/>
          <p:nvPr/>
        </p:nvSpPr>
        <p:spPr>
          <a:xfrm flipH="1" flipV="1">
            <a:off x="6569640" y="327384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Line 9"/>
          <p:cNvSpPr/>
          <p:nvPr/>
        </p:nvSpPr>
        <p:spPr>
          <a:xfrm flipH="1" flipV="1">
            <a:off x="6036120" y="2740320"/>
            <a:ext cx="212040" cy="2124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Line 10"/>
          <p:cNvSpPr/>
          <p:nvPr/>
        </p:nvSpPr>
        <p:spPr>
          <a:xfrm flipH="1" flipV="1">
            <a:off x="5486400" y="217656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CustomShape 11"/>
          <p:cNvSpPr/>
          <p:nvPr/>
        </p:nvSpPr>
        <p:spPr>
          <a:xfrm>
            <a:off x="457200" y="1733400"/>
            <a:ext cx="29714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ATCAT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Y = ATTATC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762120" y="3257640"/>
            <a:ext cx="7924320" cy="18856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each operation has cost of 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Distance between these is 5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If substitutions cost 2 (Levenshtein)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Distance between them is 8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Picture 4" descr=""/>
          <p:cNvPicPr/>
          <p:nvPr/>
        </p:nvPicPr>
        <p:blipFill>
          <a:blip r:embed="rId1"/>
          <a:stretch/>
        </p:blipFill>
        <p:spPr>
          <a:xfrm>
            <a:off x="1828800" y="1200240"/>
            <a:ext cx="3644640" cy="20383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TextShape 1"/>
          <p:cNvSpPr txBox="1"/>
          <p:nvPr/>
        </p:nvSpPr>
        <p:spPr>
          <a:xfrm>
            <a:off x="152388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Local alignment example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graphicFrame>
        <p:nvGraphicFramePr>
          <p:cNvPr id="754" name="Table 2"/>
          <p:cNvGraphicFramePr/>
          <p:nvPr/>
        </p:nvGraphicFramePr>
        <p:xfrm>
          <a:off x="4724280" y="1276200"/>
          <a:ext cx="3885840" cy="3484440"/>
        </p:xfrm>
        <a:graphic>
          <a:graphicData uri="http://schemas.openxmlformats.org/drawingml/2006/table">
            <a:tbl>
              <a:tblPr/>
              <a:tblGrid>
                <a:gridCol w="485640"/>
                <a:gridCol w="485640"/>
                <a:gridCol w="485640"/>
                <a:gridCol w="485640"/>
                <a:gridCol w="485640"/>
                <a:gridCol w="485640"/>
                <a:gridCol w="485640"/>
                <a:gridCol w="486360"/>
              </a:tblGrid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9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</a:tbl>
          </a:graphicData>
        </a:graphic>
      </p:graphicFrame>
      <p:sp>
        <p:nvSpPr>
          <p:cNvPr id="755" name="Line 3"/>
          <p:cNvSpPr/>
          <p:nvPr/>
        </p:nvSpPr>
        <p:spPr>
          <a:xfrm flipH="1" flipV="1">
            <a:off x="8001000" y="3257280"/>
            <a:ext cx="212040" cy="2124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Line 4"/>
          <p:cNvSpPr/>
          <p:nvPr/>
        </p:nvSpPr>
        <p:spPr>
          <a:xfrm flipH="1" flipV="1">
            <a:off x="7467480" y="27241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Line 5"/>
          <p:cNvSpPr/>
          <p:nvPr/>
        </p:nvSpPr>
        <p:spPr>
          <a:xfrm flipH="1" flipV="1">
            <a:off x="7026840" y="22363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Line 6"/>
          <p:cNvSpPr/>
          <p:nvPr/>
        </p:nvSpPr>
        <p:spPr>
          <a:xfrm flipH="1" flipV="1">
            <a:off x="7484040" y="429372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Line 7"/>
          <p:cNvSpPr/>
          <p:nvPr/>
        </p:nvSpPr>
        <p:spPr>
          <a:xfrm flipH="1" flipV="1">
            <a:off x="7010280" y="380736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Line 8"/>
          <p:cNvSpPr/>
          <p:nvPr/>
        </p:nvSpPr>
        <p:spPr>
          <a:xfrm flipH="1" flipV="1">
            <a:off x="6569640" y="327384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Line 9"/>
          <p:cNvSpPr/>
          <p:nvPr/>
        </p:nvSpPr>
        <p:spPr>
          <a:xfrm flipH="1" flipV="1">
            <a:off x="6036120" y="2740320"/>
            <a:ext cx="212040" cy="2124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Line 10"/>
          <p:cNvSpPr/>
          <p:nvPr/>
        </p:nvSpPr>
        <p:spPr>
          <a:xfrm flipH="1" flipV="1">
            <a:off x="5578920" y="220716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11"/>
          <p:cNvSpPr/>
          <p:nvPr/>
        </p:nvSpPr>
        <p:spPr>
          <a:xfrm>
            <a:off x="457200" y="1733400"/>
            <a:ext cx="29714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ATCAT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Y =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ATTAT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764" name="CustomShape 12"/>
          <p:cNvSpPr/>
          <p:nvPr/>
        </p:nvSpPr>
        <p:spPr>
          <a:xfrm>
            <a:off x="7696080" y="4476600"/>
            <a:ext cx="304560" cy="380520"/>
          </a:xfrm>
          <a:prstGeom prst="ellipse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extShape 1"/>
          <p:cNvSpPr txBox="1"/>
          <p:nvPr/>
        </p:nvSpPr>
        <p:spPr>
          <a:xfrm>
            <a:off x="152388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Local alignment example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graphicFrame>
        <p:nvGraphicFramePr>
          <p:cNvPr id="766" name="Table 2"/>
          <p:cNvGraphicFramePr/>
          <p:nvPr/>
        </p:nvGraphicFramePr>
        <p:xfrm>
          <a:off x="4724280" y="1276200"/>
          <a:ext cx="3885840" cy="3484440"/>
        </p:xfrm>
        <a:graphic>
          <a:graphicData uri="http://schemas.openxmlformats.org/drawingml/2006/table">
            <a:tbl>
              <a:tblPr/>
              <a:tblGrid>
                <a:gridCol w="485640"/>
                <a:gridCol w="485640"/>
                <a:gridCol w="485640"/>
                <a:gridCol w="485640"/>
                <a:gridCol w="485640"/>
                <a:gridCol w="485640"/>
                <a:gridCol w="485640"/>
                <a:gridCol w="486360"/>
              </a:tblGrid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ff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  <a:tr h="497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cf3"/>
                    </a:solidFill>
                  </a:tcPr>
                </a:tc>
              </a:tr>
              <a:tr h="499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6"/>
                    </a:solidFill>
                  </a:tcPr>
                </a:tc>
              </a:tr>
            </a:tbl>
          </a:graphicData>
        </a:graphic>
      </p:graphicFrame>
      <p:sp>
        <p:nvSpPr>
          <p:cNvPr id="767" name="Line 3"/>
          <p:cNvSpPr/>
          <p:nvPr/>
        </p:nvSpPr>
        <p:spPr>
          <a:xfrm flipH="1" flipV="1">
            <a:off x="8001000" y="3257280"/>
            <a:ext cx="212040" cy="2124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Line 4"/>
          <p:cNvSpPr/>
          <p:nvPr/>
        </p:nvSpPr>
        <p:spPr>
          <a:xfrm flipH="1" flipV="1">
            <a:off x="7467480" y="272412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Line 5"/>
          <p:cNvSpPr/>
          <p:nvPr/>
        </p:nvSpPr>
        <p:spPr>
          <a:xfrm flipH="1" flipV="1">
            <a:off x="7026840" y="2236320"/>
            <a:ext cx="212040" cy="21204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Line 6"/>
          <p:cNvSpPr/>
          <p:nvPr/>
        </p:nvSpPr>
        <p:spPr>
          <a:xfrm flipH="1" flipV="1">
            <a:off x="7484040" y="429372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Line 7"/>
          <p:cNvSpPr/>
          <p:nvPr/>
        </p:nvSpPr>
        <p:spPr>
          <a:xfrm flipH="1" flipV="1">
            <a:off x="7010280" y="380736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Line 8"/>
          <p:cNvSpPr/>
          <p:nvPr/>
        </p:nvSpPr>
        <p:spPr>
          <a:xfrm flipH="1" flipV="1">
            <a:off x="6569640" y="327384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Line 9"/>
          <p:cNvSpPr/>
          <p:nvPr/>
        </p:nvSpPr>
        <p:spPr>
          <a:xfrm flipH="1" flipV="1">
            <a:off x="6036120" y="2740320"/>
            <a:ext cx="212040" cy="21240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Line 10"/>
          <p:cNvSpPr/>
          <p:nvPr/>
        </p:nvSpPr>
        <p:spPr>
          <a:xfrm flipH="1" flipV="1">
            <a:off x="5578920" y="2207160"/>
            <a:ext cx="212040" cy="212040"/>
          </a:xfrm>
          <a:prstGeom prst="line">
            <a:avLst/>
          </a:prstGeom>
          <a:ln w="381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11"/>
          <p:cNvSpPr/>
          <p:nvPr/>
        </p:nvSpPr>
        <p:spPr>
          <a:xfrm>
            <a:off x="457200" y="1733400"/>
            <a:ext cx="297144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X =   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ATC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Y = ATT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ATC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776" name="CustomShape 12"/>
          <p:cNvSpPr/>
          <p:nvPr/>
        </p:nvSpPr>
        <p:spPr>
          <a:xfrm>
            <a:off x="8164080" y="3442680"/>
            <a:ext cx="304560" cy="380520"/>
          </a:xfrm>
          <a:prstGeom prst="ellipse">
            <a:avLst/>
          </a:prstGeom>
          <a:noFill/>
          <a:ln w="2844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Minimum Edit Distance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78" name="TextShape 2"/>
          <p:cNvSpPr txBox="1"/>
          <p:nvPr/>
        </p:nvSpPr>
        <p:spPr>
          <a:xfrm>
            <a:off x="4191120" y="2286000"/>
            <a:ext cx="441936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Minimum Edit Distance in Computational Biology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y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04920" y="1352520"/>
            <a:ext cx="8534160" cy="379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a sequence of bases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4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 alignment: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two sequences, align each letter to a letter or gap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026000" y="3333600"/>
            <a:ext cx="6947640" cy="82188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CA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C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---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AG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CTATCAC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GACC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--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GG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CGA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TT</a:t>
            </a:r>
            <a:r>
              <a:rPr b="1" lang="en-US" sz="2400" spc="-1" strike="noStrike">
                <a:solidFill>
                  <a:srgbClr val="000066"/>
                </a:solidFill>
                <a:latin typeface="Courier New"/>
                <a:ea typeface="ＭＳ Ｐゴシック"/>
              </a:rPr>
              <a:t>TGCCC</a:t>
            </a: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GAC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630800" y="1962000"/>
            <a:ext cx="6033240" cy="821880"/>
          </a:xfrm>
          <a:prstGeom prst="rect">
            <a:avLst/>
          </a:prstGeom>
          <a:noFill/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AGGCTATCACCTGACCTCCAGGCCGATGCCC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6699"/>
                </a:solidFill>
                <a:latin typeface="Courier New"/>
                <a:ea typeface="ＭＳ Ｐゴシック"/>
              </a:rPr>
              <a:t>TAGCTATCACGACCGCGGTCGATTTGCCCGAC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74320" y="274320"/>
            <a:ext cx="877824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52280" y="1180800"/>
            <a:ext cx="8991360" cy="3428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Evaluating Machine Translation and speech recognition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Spokesman confirms    senior government adviser was shot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Spokesman said    the senior            adviser was shot dead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      I              D                        I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Named Entity Extraction and Entity Coreference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IBM Inc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 announced today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IBM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profits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Stanford President John Hennessy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announced yesterday for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Stanford University President John Hennessy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65760" y="380880"/>
            <a:ext cx="847296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04920" y="1352520"/>
            <a:ext cx="777204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Searching for a path (sequence of edits) from the start string to the final string: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Initial state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the word we’re transforming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Operators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insert, delete, substitute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Goal state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 the word we’re trying to get to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Path cost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what we want to minimize: the number of edits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C5E905E8-D407-415C-A04F-D879AC6DE6A3}" type="slidenum">
              <a:rPr b="0" lang="en-US" sz="1600" spc="-1" strike="noStrike">
                <a:solidFill>
                  <a:srgbClr val="009900"/>
                </a:solidFill>
                <a:latin typeface="Tahoma"/>
                <a:ea typeface="ＭＳ Ｐゴシック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1523880" y="3638520"/>
            <a:ext cx="5716080" cy="136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rc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04920" y="1352520"/>
            <a:ext cx="777204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the space of all edit sequences is huge!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can’t afford to navigate naïvely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Lots of distinct paths wind up at the same state.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don’t have to keep track of all of them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Just the shortest path to each of those revisted states.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432875EA-1312-4AC4-B6C7-242BE5B896E1}" type="slidenum">
              <a:rPr b="0" lang="en-US" sz="1600" spc="-1" strike="noStrike">
                <a:solidFill>
                  <a:srgbClr val="009900"/>
                </a:solidFill>
                <a:latin typeface="Tahoma"/>
                <a:ea typeface="ＭＳ Ｐゴシック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7492</TotalTime>
  <Application>LibreOffice/6.2.7.1$Linux_X86_64 LibreOffice_project/20$Build-1</Application>
  <Words>1820</Words>
  <Paragraphs>818</Paragraphs>
  <Company>Stanford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2010-04-19T15:31:24Z</dcterms:created>
  <dc:creator>Christopher Manning</dc:creator>
  <dc:description/>
  <dc:language>en-US</dc:language>
  <cp:lastModifiedBy>Motaz Saad</cp:lastModifiedBy>
  <cp:lastPrinted>2009-04-20T16:46:08Z</cp:lastPrinted>
  <dcterms:modified xsi:type="dcterms:W3CDTF">2019-10-16T14:23:44Z</dcterms:modified>
  <cp:revision>104</cp:revision>
  <dc:subject/>
  <dc:title>Information Extraction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Stanford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36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52</vt:i4>
  </property>
</Properties>
</file>