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039088D-1274-49A9-A885-6FFCED36E2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C5B5A4C-C245-4C4B-8BCC-FBACDFD628C8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5BAA24-C08A-4683-BA26-7B0DAAB35BD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4D8F14-9E68-4CB8-AC79-651C28B5AF43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A415B5-7130-4276-96CC-95ECE8C3DA8F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FF416F-4A48-4895-A390-26062C3FBC7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DECAFD-DF64-4344-8F6C-84A1782C16D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487061-9E8F-45D5-99B4-7529BCF02EA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B288E1-66EF-4AF8-BBA3-081D8812794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4A711B-B504-49CE-AE90-81C92C0FB31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92064D-CBCE-462E-8EF1-37A5B7788B0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0BB8DB-C651-4D5A-955E-B97B7A88C41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1D1143-B17A-41B4-AE7A-AECA1CB0608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F8A929D-351E-4A17-90ED-77F00BEA1DC6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3EF0BB-0D19-4B80-8AFA-46BF0456E78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0D0998-9999-442F-8E6A-ABD73DFDA67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8760" cy="422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56B10F-8E02-4DD7-ABC8-63FE0CB0A2A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BBB9D78-5DC5-4D12-A4FC-7F494A4812E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FDCFDE-4753-4089-AFE8-728DF905D9B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22DFE2-8BF4-4F91-941A-8B3CC2FBD0A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8760" cy="422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6DA8E2-8BE2-4DB4-9E1C-00742F62524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B69693-D374-4AB0-832C-BC49C90066C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45C78F-BED2-4E33-85DC-EED8706F00E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560039-EBC6-47EF-9015-5A3CE98932E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5FEAC1-0E49-4FE6-BC64-07824EF6ECD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2DE5C8-5177-4E34-90D6-E15F33450CC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8760" cy="422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F4CD91-1820-4FE1-A6B6-90045554C70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8760" cy="422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0FFF40-CD39-4F6F-BE7F-D97463D647A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8760" cy="422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082361-951E-4BEB-8C5F-6766B563DE3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78280" y="8926560"/>
            <a:ext cx="2966040" cy="46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7D5137-3B73-4B1D-9C81-F2642DE585B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280" cy="352332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8760" cy="422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8980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8980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898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730440"/>
            <a:ext cx="388980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5400000">
            <a:off x="-2547000" y="2548080"/>
            <a:ext cx="5142600" cy="4464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0" y="438120"/>
            <a:ext cx="388980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0" y="2876400"/>
            <a:ext cx="388512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 cont.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NLP we are always dealing with these kinds of errors.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Reducing the error rate for an application often involves two antagonistic efforts: 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accuracy or precision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positives)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coverage or recall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negatives).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 play a surprisingly large role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Sophisticated sequences of regular expressions are often the first model for any text processing text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many hard tasks, we use machine learning classifiers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regular expressions are used as features in the classifiers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very useful in capturing generalizations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04920" y="4705200"/>
            <a:ext cx="1980000" cy="34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1E49188-E78F-4333-87E4-24022D80DF96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0" y="438120"/>
            <a:ext cx="388980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0" y="2876400"/>
            <a:ext cx="388512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62520" y="133200"/>
            <a:ext cx="4647240" cy="19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0" y="2876400"/>
            <a:ext cx="388512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76520" y="16920"/>
            <a:ext cx="77713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Text Normalization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4400" y="971640"/>
            <a:ext cx="7771320" cy="34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NLP task needs to do text normalization: </a:t>
            </a:r>
            <a:endParaRPr b="0" lang="en-US" sz="32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Segmenting/tokenizing words in running text</a:t>
            </a:r>
            <a:endParaRPr b="0" lang="en-US" sz="2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Normalizing word formats</a:t>
            </a:r>
            <a:endParaRPr b="0" lang="en-US" sz="2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 sentences in running text</a:t>
            </a:r>
            <a:endParaRPr b="0" lang="en-US" sz="2800" spc="-1" strike="noStrike">
              <a:latin typeface="Arial"/>
            </a:endParaRPr>
          </a:p>
          <a:p>
            <a:pPr marL="685800" indent="-227520"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 marL="685800" indent="-227520"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latin typeface="Arial"/>
            </a:endParaRPr>
          </a:p>
          <a:p>
            <a:pPr marL="685800" indent="-227520"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10400" y="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04920" y="63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 do uh main- mainly business data processing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Fragments, filled pauses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Seuss’s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the hat is different from other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 cats! 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same stem, part of speech, rough word sense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same lemma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Wordform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full inflected surface form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different wordforms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314360"/>
            <a:ext cx="8533440" cy="35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they lay back on the San Francisco grass and looked at the stars and their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element of the vocabulary.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instance of that type in running text.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many?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15 tokens (or 14)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13 types (or 12) (or 11?)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428840"/>
            <a:ext cx="845712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number of tokens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vocabulary = set of types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size of the vocabulary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838080" y="2952720"/>
          <a:ext cx="7009920" cy="1482840"/>
        </p:xfrm>
        <a:graphic>
          <a:graphicData uri="http://schemas.openxmlformats.org/drawingml/2006/table">
            <a:tbl>
              <a:tblPr/>
              <a:tblGrid>
                <a:gridCol w="2336760"/>
                <a:gridCol w="2336760"/>
                <a:gridCol w="2336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Tokens = 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Types = |V|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Switchboard phone conversations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Shakespeare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884,000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Google N-grams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trillion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4072680" y="1657440"/>
            <a:ext cx="5166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Church and Gale (1990)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|V| &gt;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½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Tokenization in UNIX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04920" y="1352520"/>
            <a:ext cx="8533440" cy="37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(Inspired by Ken Church’s UNIX for Poets.)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text file, output the word tokens and their frequencies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sort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uniq –c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1945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72 AARON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 ABBESS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911240" y="3543120"/>
            <a:ext cx="114048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25 Aaron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 Abates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Abbey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3 Abbot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....   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715000" y="2266920"/>
            <a:ext cx="3427920" cy="30384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Change all non-alpha to newlines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666880" y="2647800"/>
            <a:ext cx="2742120" cy="30384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Sort in alphabetical order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048120" y="3029040"/>
            <a:ext cx="2970720" cy="30384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Merge and count each type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first step: tokenizing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head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SONNETS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William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Shakespeare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fairest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creatures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0880" y="1200240"/>
            <a:ext cx="8533440" cy="35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formal language for specifying text strings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can we search for any of these?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4343400" y="2190600"/>
            <a:ext cx="3656520" cy="27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second step: sorting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sort | head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71600" y="28584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counting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28600" y="1123920"/>
            <a:ext cx="87620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Merging upper and lower case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Sorting the counts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| sort –n –r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83360" y="2608560"/>
            <a:ext cx="1277640" cy="24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23243 the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22225 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18618 and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16339 to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15687 of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12780 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12163 you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10839 my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10005 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8954  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648320" y="3867120"/>
            <a:ext cx="3427920" cy="6084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What happened here?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Issues in Tokenization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4920" y="1352520"/>
            <a:ext cx="883800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Finland’s capital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 Finlands Finland’s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what’re, I’m, isn’t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 are, I am, is not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Hewlett-Packard 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Hewlett Packard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state-of-the-art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state of the art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Lowercase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lower-case lowercase lower case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San Francisco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one token or two?</a:t>
            </a:r>
            <a:endParaRPr b="0" lang="en-US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m.p.h., PhD.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1352520"/>
            <a:ext cx="853344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French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L'ensemble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one token or two?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Want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to match with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 ensemble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noun compounds are not segmented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Lebensversicherungsgesellschaftsangestellter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life insurance company employee’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information retrieval needs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compound splitter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19320" y="-171360"/>
            <a:ext cx="77713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19320" y="800280"/>
            <a:ext cx="8609400" cy="43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and Japanese no spaces between words: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莎拉波娃现在居住在美国东南部的佛罗里达。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  现在   居住  在    美国   东南部     的    佛罗里达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Sharapova now     lives in       US       southeastern     Florida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Further complicated in Japanese, with multiple alphabets intermingled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Dates/amounts in multiple formats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-239040" y="3638520"/>
            <a:ext cx="954720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20"/>
              </a:spcBef>
            </a:pP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フォーチュン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社は情報不足のため時間あた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$500K(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約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6,000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万円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)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153" name="Group 4"/>
          <p:cNvGrpSpPr/>
          <p:nvPr/>
        </p:nvGrpSpPr>
        <p:grpSpPr>
          <a:xfrm>
            <a:off x="1565280" y="4229280"/>
            <a:ext cx="5616360" cy="394560"/>
            <a:chOff x="1565280" y="4229280"/>
            <a:chExt cx="5616360" cy="394560"/>
          </a:xfrm>
        </p:grpSpPr>
        <p:sp>
          <p:nvSpPr>
            <p:cNvPr id="154" name="CustomShape 5"/>
            <p:cNvSpPr/>
            <p:nvPr/>
          </p:nvSpPr>
          <p:spPr>
            <a:xfrm>
              <a:off x="1565280" y="4229280"/>
              <a:ext cx="1368360" cy="39456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Katakana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" name="CustomShape 6"/>
            <p:cNvSpPr/>
            <p:nvPr/>
          </p:nvSpPr>
          <p:spPr>
            <a:xfrm>
              <a:off x="3276000" y="4229280"/>
              <a:ext cx="1336320" cy="39456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Hiragana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" name="CustomShape 7"/>
            <p:cNvSpPr/>
            <p:nvPr/>
          </p:nvSpPr>
          <p:spPr>
            <a:xfrm>
              <a:off x="5086080" y="4229280"/>
              <a:ext cx="799920" cy="39456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Kanji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" name="CustomShape 8"/>
            <p:cNvSpPr/>
            <p:nvPr/>
          </p:nvSpPr>
          <p:spPr>
            <a:xfrm>
              <a:off x="6136200" y="4229280"/>
              <a:ext cx="1045440" cy="39456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Romaji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58" name="CustomShape 9"/>
          <p:cNvSpPr/>
          <p:nvPr/>
        </p:nvSpPr>
        <p:spPr>
          <a:xfrm>
            <a:off x="914400" y="3600000"/>
            <a:ext cx="1446840" cy="460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 flipH="1" flipV="1">
            <a:off x="1636920" y="4060800"/>
            <a:ext cx="610200" cy="1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4724280" y="3600000"/>
            <a:ext cx="532440" cy="460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"/>
          <p:cNvSpPr/>
          <p:nvPr/>
        </p:nvSpPr>
        <p:spPr>
          <a:xfrm flipV="1">
            <a:off x="3944160" y="4060800"/>
            <a:ext cx="1045800" cy="1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5257800" y="3600000"/>
            <a:ext cx="532440" cy="460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4"/>
          <p:cNvSpPr/>
          <p:nvPr/>
        </p:nvSpPr>
        <p:spPr>
          <a:xfrm flipV="1">
            <a:off x="5486400" y="4060800"/>
            <a:ext cx="37080" cy="1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6934320" y="3569760"/>
            <a:ext cx="227520" cy="460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 flipV="1">
            <a:off x="6658920" y="4030560"/>
            <a:ext cx="38880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7"/>
          <p:cNvSpPr/>
          <p:nvPr/>
        </p:nvSpPr>
        <p:spPr>
          <a:xfrm>
            <a:off x="344520" y="4629240"/>
            <a:ext cx="763668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End-user can express query entirely in hiragana!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Tokenization in Chinese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called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words are composed of characters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Characters are generally 1 syllable and 1 morpheme.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Average word is 2.4 characters long.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Standard baseline segmentation algorithm: 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  (also called Greedy)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33520" indent="-5324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wordlist of Chinese, and a string.</a:t>
            </a:r>
            <a:endParaRPr b="0" lang="en-US" sz="2400" spc="-1" strike="noStrike">
              <a:latin typeface="Arial"/>
            </a:endParaRPr>
          </a:p>
          <a:p>
            <a:pPr marL="533520" indent="-532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Start a pointer at the beginning of the string</a:t>
            </a:r>
            <a:endParaRPr b="0" lang="en-US" sz="2400" spc="-1" strike="noStrike">
              <a:latin typeface="Arial"/>
            </a:endParaRPr>
          </a:p>
          <a:p>
            <a:pPr marL="533520" indent="-532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the longest word in dictionary that matches the string starting at pointer</a:t>
            </a:r>
            <a:endParaRPr b="0" lang="en-US" sz="2400" spc="-1" strike="noStrike">
              <a:latin typeface="Arial"/>
            </a:endParaRPr>
          </a:p>
          <a:p>
            <a:pPr marL="533520" indent="-532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Move the pointer over the word in string</a:t>
            </a:r>
            <a:endParaRPr b="0" lang="en-US" sz="2400" spc="-1" strike="noStrike">
              <a:latin typeface="Arial"/>
            </a:endParaRPr>
          </a:p>
          <a:p>
            <a:pPr marL="533520" indent="-532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 to 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74320" y="-171360"/>
            <a:ext cx="87163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Max-match segmentation illustration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74320" y="846720"/>
            <a:ext cx="9021240" cy="41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Thecatinthehat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Thetabledownthere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Doesn’t generally work in English!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works astonishingly well in Chinese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莎拉波娃现在居住在美国东南部的佛罗里达。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  现在   居住   在  美国   东南部     的  佛罗里达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Modern probabilistic segmentation algorithms even better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952880" y="1504800"/>
            <a:ext cx="3351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table down there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952880" y="1047600"/>
            <a:ext cx="29707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cat in the 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52880" y="1962000"/>
            <a:ext cx="3351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theta bled own there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62520" y="133200"/>
            <a:ext cx="4647240" cy="19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0" y="2876400"/>
            <a:ext cx="388512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86200" y="510840"/>
            <a:ext cx="479952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343400" y="2286000"/>
            <a:ext cx="426600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2880" y="-123120"/>
            <a:ext cx="86551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Disjunctions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8600" y="698040"/>
            <a:ext cx="7785720" cy="36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Letters inside square brackets []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Ranges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[A-Z]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1567080" y="1209600"/>
          <a:ext cx="6095160" cy="10710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Woodchuck, 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[1234567890]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Any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4"/>
          <p:cNvGraphicFramePr/>
          <p:nvPr/>
        </p:nvGraphicFramePr>
        <p:xfrm>
          <a:off x="428400" y="2882520"/>
          <a:ext cx="8686080" cy="1958760"/>
        </p:xfrm>
        <a:graphic>
          <a:graphicData uri="http://schemas.openxmlformats.org/drawingml/2006/table">
            <a:tbl>
              <a:tblPr/>
              <a:tblGrid>
                <a:gridCol w="1417680"/>
                <a:gridCol w="2977200"/>
                <a:gridCol w="42915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renched Blossoms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lower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 beans were impatient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[0-9]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single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Chapter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: Down the Rabbit Hole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371600" y="20952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4920" y="99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 to “normalize” terms 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Information Retrieval: indexed text &amp; query terms must have same form.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want to match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U.S.A.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USA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implicitly define equivalence classes of terms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deleting periods in a term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Alternative: asymmetric expansion: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window, windows</a:t>
            </a:r>
            <a:endParaRPr b="0" lang="en-US" sz="16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Windows, windows, window</a:t>
            </a:r>
            <a:endParaRPr b="0" lang="en-US" sz="16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Potentially more powerful, but less 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371600" y="-1512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folding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4920" y="668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Applications like IR: reduce all letters to lower case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Since users tend to use lower case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Possible exception: upper case in mid-sentence?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General Motors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sentiment analysis, MT, Information extraction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is helpful (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versus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important)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311480" y="9144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82880" y="873360"/>
            <a:ext cx="868572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inflections or variant forms to base form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am, are,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car, cars, car's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cars'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boy's cars are different colors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 car be different color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Lemmatization: have to find correct dictionary headword form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Machine translation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Spanish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(‘I want’),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(‘you want’) same lemma as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querer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‘want’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Morphemes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small meaningful units that make up words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Stems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core meaning-bearing units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Affixes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Bits and pieces that adhere to stems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Often with grammatical functions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04920" y="1064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terms to their stems in information retrieval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is crude chopping of affixes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language dependent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automate(s), automatic, automation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all reduced to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77960" y="1253880"/>
            <a:ext cx="183600" cy="46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380880" y="3000240"/>
            <a:ext cx="3580200" cy="200952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example compressed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and compression are both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accepted as equivalent to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000760" y="3429000"/>
            <a:ext cx="3609000" cy="114192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 compress and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 ar both accept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as equival to compress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4419720" y="3828960"/>
            <a:ext cx="303840" cy="363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82880" y="380880"/>
            <a:ext cx="8778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Porter’s algorithm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most common English stemmer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-76320" y="1352520"/>
            <a:ext cx="48758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1a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sses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caresses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ies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ponies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poni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cats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cat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1b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(*v*)ed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plastered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plaster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267080" y="1428840"/>
            <a:ext cx="48758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2 (for long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ational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relational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relate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izer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ize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digitizer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digitize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ator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operator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operate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3 (for longer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al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revival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reviv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able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adjustable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adjust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ate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ø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activate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activ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9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40080" y="-51120"/>
            <a:ext cx="8197920" cy="18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2266920"/>
            <a:ext cx="8076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04920" y="4705200"/>
            <a:ext cx="1980000" cy="34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7D06CBC-632B-4F67-A576-BB7AF381F767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5760" y="740880"/>
            <a:ext cx="84722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352520"/>
            <a:ext cx="8076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04920" y="4705200"/>
            <a:ext cx="1980000" cy="34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482CA8D-FB6B-441C-8EA5-7E8C2E5C7106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6000" y="2266920"/>
            <a:ext cx="910692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’ing$' | sort | uniq -c | sort –nr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69"/>
              </a:spcBef>
            </a:pP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'[aeiou].*ing$' | sort | uniq -c | sort –nr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046040" y="2571840"/>
            <a:ext cx="1369080" cy="17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122 having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120 living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117 loving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116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102 going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837800" y="2571840"/>
            <a:ext cx="1460520" cy="17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1312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7cd7cf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388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375 bring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358 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307 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5760" y="380880"/>
            <a:ext cx="850356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Dealing with complex morphology is sometimes necessary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04920" y="1352520"/>
            <a:ext cx="868572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Some languages requires complex morpheme segmentation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Turkish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Uygarlastiramadiklarimizdanmissinizcasina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`(behaving) as if you are among those whom we could not civilize’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`civilized’ +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`become’ </a:t>
            </a:r>
            <a:endParaRPr b="0" lang="en-US" sz="2400" spc="-1" strike="noStrike">
              <a:latin typeface="Arial"/>
            </a:endParaRPr>
          </a:p>
          <a:p>
            <a:pPr marL="1028880" indent="-2275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tir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`cause’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ama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`not able’ </a:t>
            </a:r>
            <a:endParaRPr b="0" lang="en-US" sz="2000" spc="-1" strike="noStrike">
              <a:latin typeface="Arial"/>
            </a:endParaRPr>
          </a:p>
          <a:p>
            <a:pPr marL="1028880" indent="-2275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dik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‘plural’</a:t>
            </a:r>
            <a:endParaRPr b="0" lang="en-US" sz="2000" spc="-1" strike="noStrike">
              <a:latin typeface="Arial"/>
            </a:endParaRPr>
          </a:p>
          <a:p>
            <a:pPr marL="1028880" indent="-2275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imiz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‘p1pl’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dan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‘abl’ </a:t>
            </a:r>
            <a:endParaRPr b="0" lang="en-US" sz="2000" spc="-1" strike="noStrike">
              <a:latin typeface="Arial"/>
            </a:endParaRPr>
          </a:p>
          <a:p>
            <a:pPr marL="1028880" indent="-2275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mis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siniz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‘2pl’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casina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‘as if’ </a:t>
            </a:r>
            <a:endParaRPr b="0" lang="en-US" sz="2000" spc="-1" strike="noStrike">
              <a:latin typeface="Arial"/>
            </a:endParaRPr>
          </a:p>
          <a:p>
            <a:pPr marL="1028880" indent="-227520">
              <a:lnSpc>
                <a:spcPct val="9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6200" y="510840"/>
            <a:ext cx="479952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343400" y="2286000"/>
            <a:ext cx="426600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71600" y="380880"/>
            <a:ext cx="77713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Negation in Disjunction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428840"/>
            <a:ext cx="7619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Negations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 [^Ss]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Carat means negation only when first in []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609480" y="2279520"/>
          <a:ext cx="7923960" cy="2315880"/>
        </p:xfrm>
        <a:graphic>
          <a:graphicData uri="http://schemas.openxmlformats.org/drawingml/2006/table">
            <a:tbl>
              <a:tblPr/>
              <a:tblGrid>
                <a:gridCol w="1584720"/>
                <a:gridCol w="2726280"/>
                <a:gridCol w="36133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fn pripetchik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[^Ss]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‘S’ nor ‘s’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have no exquisite reason”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[^e^]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e nor ^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ook here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a^b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pattern a carat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Look up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a^b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6200" y="510840"/>
            <a:ext cx="479952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343400" y="2286000"/>
            <a:ext cx="426600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Segmentation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04920" y="1352520"/>
            <a:ext cx="85334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!, ? are relatively unambiguous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Period “.” is quite ambiguous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boundary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Abbreviations like Inc. or Dr.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Numbers like .02% or 4.3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a binary classifier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Looks at a “.”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Decides EndOfSentence / NotEndOfSentence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Classifiers: hand-written rules, regular expressions, or machine-learning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3" dur="indefinite" restart="never" nodeType="tmRoot">
          <p:childTnLst>
            <p:seq>
              <p:cTn id="464" dur="indefinite" nodeType="mainSeq">
                <p:childTnLst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47920" y="133200"/>
            <a:ext cx="72378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Determining if a word is end-of-sentence: a Decision Tree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tretch/>
        </p:blipFill>
        <p:spPr>
          <a:xfrm>
            <a:off x="1905120" y="1123920"/>
            <a:ext cx="4494960" cy="3707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sophisticated decision tree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24920" y="1352520"/>
            <a:ext cx="892728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with “.”: Upper, Lower, Cap, Number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after “.”: Upper, Lower, Cap, Number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Numeric features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Length of word with “.”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with “.” occurs at end-of-s)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after “.” occurs at beginning-of-s)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Implementing Decision Trees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decision tree is just an if-then-else statement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interesting research is choosing the features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Setting up the structure is often too hard to do by hand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Hand-building only possible for very simple features, domains</a:t>
            </a:r>
            <a:endParaRPr b="0" lang="en-US" sz="20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numeric features, it’s too hard to pick each threshold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Instead, structure usually learned by machine learning from a training corpus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1" dur="indefinite" restart="never" nodeType="tmRoot">
          <p:childTnLst>
            <p:seq>
              <p:cTn id="522" dur="indefinite" nodeType="mainSeq">
                <p:childTnLst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Decision Trees and other classifiers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 think of the questions in a decision tree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 features that could be exploited by any kind of classifier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Logistic regression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SVM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Neural Nets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etc.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3" dur="indefinite" restart="never" nodeType="tmRoot">
          <p:childTnLst>
            <p:seq>
              <p:cTn id="544" dur="indefinite" nodeType="mainSeq">
                <p:childTnLst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6200" y="510840"/>
            <a:ext cx="479952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343400" y="2286000"/>
            <a:ext cx="426600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380880"/>
            <a:ext cx="77713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More Disjunction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9480" y="1428840"/>
            <a:ext cx="7619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 is another name for groundhog!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pipe | for disjunction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228600" y="2505600"/>
          <a:ext cx="5333400" cy="2026080"/>
        </p:xfrm>
        <a:graphic>
          <a:graphicData uri="http://schemas.openxmlformats.org/drawingml/2006/table">
            <a:tbl>
              <a:tblPr/>
              <a:tblGrid>
                <a:gridCol w="3962160"/>
                <a:gridCol w="1371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groundhog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yours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yours   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[abc]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[gG]roundhog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5943600" y="2495520"/>
            <a:ext cx="2945160" cy="220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?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*  +  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40" y="2445480"/>
            <a:ext cx="9142920" cy="46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219320" y="3714840"/>
            <a:ext cx="7009200" cy="108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1" descr=""/>
          <p:cNvPicPr/>
          <p:nvPr/>
        </p:nvPicPr>
        <p:blipFill>
          <a:blip r:embed="rId1"/>
          <a:stretch/>
        </p:blipFill>
        <p:spPr>
          <a:xfrm>
            <a:off x="7296840" y="1428840"/>
            <a:ext cx="1555560" cy="221508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7045560" y="3790800"/>
            <a:ext cx="2214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Stephen C Kleene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4" name="Table 5"/>
          <p:cNvGraphicFramePr/>
          <p:nvPr/>
        </p:nvGraphicFramePr>
        <p:xfrm>
          <a:off x="124920" y="761400"/>
          <a:ext cx="6476400" cy="3842280"/>
        </p:xfrm>
        <a:graphic>
          <a:graphicData uri="http://schemas.openxmlformats.org/drawingml/2006/table">
            <a:tbl>
              <a:tblPr/>
              <a:tblGrid>
                <a:gridCol w="1447560"/>
                <a:gridCol w="1523880"/>
                <a:gridCol w="3505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colou?r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Optional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colour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oo*h!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o+h!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baa+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beg.n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 char (any char)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begin begun begun beg3n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05" name="CustomShape 6"/>
          <p:cNvSpPr/>
          <p:nvPr/>
        </p:nvSpPr>
        <p:spPr>
          <a:xfrm>
            <a:off x="6741000" y="4324320"/>
            <a:ext cx="270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Kleene *,   Kleene +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Anchors  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^   $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2120" y="1314360"/>
            <a:ext cx="7847640" cy="35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8" name="Table 3"/>
          <p:cNvGraphicFramePr/>
          <p:nvPr/>
        </p:nvGraphicFramePr>
        <p:xfrm>
          <a:off x="1905120" y="1809720"/>
          <a:ext cx="4952520" cy="2019960"/>
        </p:xfrm>
        <a:graphic>
          <a:graphicData uri="http://schemas.openxmlformats.org/drawingml/2006/table">
            <a:tbl>
              <a:tblPr/>
              <a:tblGrid>
                <a:gridCol w="1981080"/>
                <a:gridCol w="29718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alo Alto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[^A-Za-z]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“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ourier New"/>
                        </a:rPr>
                        <a:t>Hello”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\.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?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me all instances of the word “the” in a text.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the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Misses capitalized examples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9900"/>
                </a:solidFill>
                <a:latin typeface="Courier New"/>
                <a:ea typeface="ＭＳ Ｐゴシック"/>
              </a:rPr>
              <a:t>[tT]he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Incorrectly returns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other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theology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r>
              <a:rPr b="0" lang="en-US" sz="2000" spc="-1" strike="noStrike">
                <a:solidFill>
                  <a:srgbClr val="cc3300"/>
                </a:solidFill>
                <a:latin typeface="Courier New"/>
                <a:ea typeface="ＭＳ Ｐゴシック"/>
              </a:rPr>
              <a:t>[tT]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</a:t>
            </a: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</a:t>
            </a:r>
            <a:endParaRPr b="0" lang="en-US" sz="2000" spc="-1" strike="noStrike">
              <a:latin typeface="Arial"/>
            </a:endParaRPr>
          </a:p>
          <a:p>
            <a:pPr marL="800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71600" y="380880"/>
            <a:ext cx="7466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04920" y="1352520"/>
            <a:ext cx="853344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process we just went through was based on </a:t>
            </a:r>
            <a:r>
              <a:rPr b="0" lang="en-US" sz="28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fixing two kinds of errors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Matching strings that we should not have matched (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re, 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 o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r)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positives (Type I)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matching things that we should have matched (The)</a:t>
            </a:r>
            <a:endParaRPr b="0" lang="en-US" sz="2400" spc="-1" strike="noStrike">
              <a:latin typeface="Arial"/>
            </a:endParaRPr>
          </a:p>
          <a:p>
            <a:pPr lvl="2" marL="1028880" indent="-2275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negatives (Type II)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10378</TotalTime>
  <Application>LibreOffice/6.2.7.1$Linux_X86_64 LibreOffice_project/20$Build-1</Application>
  <Words>2000</Words>
  <Paragraphs>476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2011-11-15T22:45:48Z</cp:lastPrinted>
  <dcterms:modified xsi:type="dcterms:W3CDTF">2019-10-16T15:40:11Z</dcterms:modified>
  <cp:revision>150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46</vt:i4>
  </property>
</Properties>
</file>