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FFFF"/>
    <a:srgbClr val="66FFFF"/>
    <a:srgbClr val="FF0066"/>
    <a:srgbClr val="00FF00"/>
    <a:srgbClr val="993366"/>
    <a:srgbClr val="0099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70FF1-F0D6-48CB-B772-2F03F3FD4EC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EBE48-C622-4A9B-B48E-E58153D5A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3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2078-3700-4022-86D6-9814DEBE0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5F358-11BF-42E8-901E-05572F80B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1C0A-C902-4AB0-8E39-8E3BDCFE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7792-08CB-4973-A437-D4199E2301A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52F69-3430-494A-9372-A2FDF5D2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00A7A-0F6D-43B1-B913-C6FE666B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F1E-C9FC-4CF5-8B09-B90B28F99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21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6EFD-59BD-4A5D-8E69-D2F872B7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07D8F-C728-425B-BB83-15434EFA0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04355-DDF9-4E17-828C-C0AB7C1D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7792-08CB-4973-A437-D4199E2301A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00755-61A5-48FC-8557-710F189A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7E500-0C59-4B2D-9349-D01D60E6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F1E-C9FC-4CF5-8B09-B90B28F99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780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497D8-835A-4BC9-B7A7-A5975D5BB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479C5-3E3A-46D7-8455-721C4EC4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C39A0-3215-43B1-959C-03D964E2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7792-08CB-4973-A437-D4199E2301A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B37C-301A-43B8-A4D2-3E88B935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F9F0D-2E25-4289-9862-ACA99BFD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F1E-C9FC-4CF5-8B09-B90B28F99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17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515D-F266-4042-9EB1-748B15DB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BBEE3-94AE-4EA6-A958-2F66A15C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E907F-6535-423B-8891-D3167DE5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7792-08CB-4973-A437-D4199E2301A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6F229-9EB0-49A9-BF16-E1775FB8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9E046-5287-49F5-9A5D-29FC8CD1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F1E-C9FC-4CF5-8B09-B90B28F99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884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4575-C626-41C3-A07B-6D49252D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978D3-F1AF-4257-94CC-88AB9F1E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F3197-B087-4E37-A4D8-E8CDB329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7792-08CB-4973-A437-D4199E2301A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3F63F-0E01-425E-B972-894E9AB6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1E61-7F0E-4A26-BD98-0D685485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F1E-C9FC-4CF5-8B09-B90B28F99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26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3EFE-C9DD-49D7-B483-957048E4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A3F9-895A-4550-BF95-AB8F9D0C4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6FFFA-71DC-4D72-9022-F7DA1E847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C6D62-FFCA-4E2F-A20E-684410AC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7792-08CB-4973-A437-D4199E2301A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BD77F-D036-48A6-906F-0D3A1D73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405EB-13FA-49A4-9B3C-C380D21D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F1E-C9FC-4CF5-8B09-B90B28F99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5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DC23-C525-4898-84EB-7FAEFED2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19486-F2AF-4604-9A54-7552522A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7776E-D13E-46E1-A4D3-07E84EEBD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D40C3-7BC0-471C-8D74-D8C31AB13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5BA77-CD9A-439B-87F9-06B07FB2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3E602-2ADD-4134-B6D6-CE87E093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7792-08CB-4973-A437-D4199E2301A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E42AE-5602-4F0C-9288-463D0E4E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B91E4-37D8-4614-B0D0-19664116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F1E-C9FC-4CF5-8B09-B90B28F99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09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347C-E903-43AD-85DA-244D73A3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403CC-EC4D-4589-867C-5797ED5C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7792-08CB-4973-A437-D4199E2301A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26283-BE66-403C-B693-98709065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68D04-62D5-4DDF-BCEC-1DCCBCB3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F1E-C9FC-4CF5-8B09-B90B28F99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3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B43E5-3023-4AF3-AFE9-28E0B442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7792-08CB-4973-A437-D4199E2301A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E1EA7-5DB8-4C4C-AF5B-EB0E6200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33A93-A28C-41D3-A45D-87187A60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F1E-C9FC-4CF5-8B09-B90B28F99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191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DF18-0A44-4C39-96AE-A29B5637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A67D-2431-4550-B990-2A89271ED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D318-79E6-4BC5-B7EC-7B95295DC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DC5CA-60C3-4211-8837-6A8658F3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7792-08CB-4973-A437-D4199E2301A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A0EDB-0667-43BF-A284-93B7B843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577B-A560-4A21-82AA-AAE8633E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F1E-C9FC-4CF5-8B09-B90B28F99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852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6ECE-5C2D-4FF3-9DB8-516336E0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2E6D3-C4A8-4E9F-826F-B37D458B9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B166D-FC9A-4110-ABD9-26BC2CA1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45D21-9F8E-4448-BB88-C0006994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7792-08CB-4973-A437-D4199E2301A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7F9A0-6422-4F81-B8A8-61CE8886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07705-01DD-49A9-9C6B-1959B837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AF1E-C9FC-4CF5-8B09-B90B28F99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09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C8DBD-6030-4809-AEFB-0F878738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8343A-F1D5-4AEE-978A-E3B0197A7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489CA-0AC5-44CA-9F5A-0B8E106B0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37792-08CB-4973-A437-D4199E2301A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3923-A1F1-4302-A6FA-0BF15A92E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0FF5E-8F0A-4CD1-BEDF-068D42D6D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3AF1E-C9FC-4CF5-8B09-B90B28F99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04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8DB8-FABC-4AAE-A9F5-FCB6E8FEE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11500" b="1" dirty="0">
                <a:solidFill>
                  <a:srgbClr val="FFFF00"/>
                </a:solidFill>
                <a:latin typeface="Angsana New" pitchFamily="18" charset="-34"/>
                <a:cs typeface="Angsana New" pitchFamily="18" charset="-34"/>
              </a:rPr>
              <a:t>Sprint Retrospective</a:t>
            </a:r>
            <a:br>
              <a:rPr lang="en-AU" sz="11500" b="1" dirty="0">
                <a:latin typeface="Angsana New" pitchFamily="18" charset="-34"/>
                <a:cs typeface="Angsana New" pitchFamily="18" charset="-34"/>
              </a:rPr>
            </a:br>
            <a:r>
              <a:rPr lang="en-AU" sz="115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SIT 223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6808C-3F0A-4674-9AC4-5D27AB95D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 GROUP 5</a:t>
            </a:r>
          </a:p>
          <a:p>
            <a:br>
              <a:rPr lang="en-US" sz="4800" dirty="0"/>
            </a:b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390899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10B5-0567-4965-85BD-136FCF1D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938149"/>
            <a:ext cx="10515600" cy="1254125"/>
          </a:xfrm>
        </p:spPr>
        <p:txBody>
          <a:bodyPr>
            <a:noAutofit/>
          </a:bodyPr>
          <a:lstStyle/>
          <a:p>
            <a:r>
              <a:rPr lang="en-AU" sz="4800" b="1" u="sng" dirty="0">
                <a:solidFill>
                  <a:srgbClr val="FFFF00"/>
                </a:solidFill>
                <a:latin typeface="Berlin Sans FB Demi" pitchFamily="34" charset="0"/>
              </a:rPr>
              <a:t>Sprint Planning (Ownership roles)</a:t>
            </a:r>
            <a:br>
              <a:rPr lang="en-AU" sz="4800" b="1" u="sng" dirty="0">
                <a:solidFill>
                  <a:srgbClr val="FFFF00"/>
                </a:solidFill>
                <a:latin typeface="Berlin Sans FB Demi" pitchFamily="34" charset="0"/>
              </a:rPr>
            </a:br>
            <a:br>
              <a:rPr lang="en-AU" sz="4800" b="1" u="sng" dirty="0">
                <a:solidFill>
                  <a:srgbClr val="FFFF00"/>
                </a:solidFill>
                <a:latin typeface="Berlin Sans FB Demi" pitchFamily="34" charset="0"/>
              </a:rPr>
            </a:br>
            <a:endParaRPr lang="en-AU" sz="4800" b="1" u="sng" dirty="0">
              <a:solidFill>
                <a:srgbClr val="FFFF00"/>
              </a:solidFill>
              <a:latin typeface="Berlin Sans FB Demi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C2FFAE-CA19-4B48-A9A6-11D14E13FA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" y="1649690"/>
            <a:ext cx="780288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some members have multiple roles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Backend is a </a:t>
            </a:r>
            <a:r>
              <a:rPr lang="en-US" alt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colossal 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job, hence more</a:t>
            </a:r>
            <a:r>
              <a:rPr kumimoji="0" lang="en-US" altLang="en-US" sz="36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m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embers assigned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Everyone assigned themselves based on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AU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specialities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and expertise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0A767B3B-EE94-4F1B-B546-F9F09EDFB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18" y="1762345"/>
            <a:ext cx="24193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0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EBCA-C982-4D5F-8072-BAB3AF89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AU" sz="7200" b="1" u="sng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Sprint Planning (Resources)</a:t>
            </a:r>
            <a:br>
              <a:rPr lang="en-AU" sz="7200" b="1" u="sng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</a:br>
            <a:endParaRPr lang="en-AU" sz="7200" b="1" u="sng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F0C3C5-A2DB-41DF-9BFF-853881899C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7640" y="1210339"/>
            <a:ext cx="6352124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66FF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User stories were main source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of information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Github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, to be implemented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later when getting into more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complicated areas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the project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endParaRPr lang="en-US" alt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66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66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48D1538A-DE22-4E92-86C5-E862C2244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645" y="1660208"/>
            <a:ext cx="4673979" cy="270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89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6F43-FC8A-47AC-A0E0-DE9812DD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38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AU" sz="8000" b="1" u="sng" dirty="0">
                <a:solidFill>
                  <a:srgbClr val="FFFF00"/>
                </a:solidFill>
                <a:latin typeface="Angsana New" pitchFamily="18" charset="-34"/>
                <a:ea typeface="SimHei" pitchFamily="49" charset="-122"/>
                <a:cs typeface="Angsana New" pitchFamily="18" charset="-34"/>
              </a:rPr>
              <a:t>Sprint</a:t>
            </a:r>
            <a:r>
              <a:rPr lang="en-AU" sz="6600" b="1" u="sng" dirty="0">
                <a:solidFill>
                  <a:srgbClr val="FFFF00"/>
                </a:solidFill>
                <a:latin typeface="Angsana New" pitchFamily="18" charset="-34"/>
                <a:ea typeface="SimHei" pitchFamily="49" charset="-122"/>
                <a:cs typeface="Angsana New" pitchFamily="18" charset="-34"/>
              </a:rPr>
              <a:t> Planning (User Stories)</a:t>
            </a:r>
            <a:br>
              <a:rPr lang="en-AU" sz="6600" b="1" u="sng" dirty="0">
                <a:solidFill>
                  <a:srgbClr val="FFFF00"/>
                </a:solidFill>
                <a:latin typeface="Angsana New" pitchFamily="18" charset="-34"/>
                <a:ea typeface="SimHei" pitchFamily="49" charset="-122"/>
                <a:cs typeface="Angsana New" pitchFamily="18" charset="-34"/>
              </a:rPr>
            </a:br>
            <a:br>
              <a:rPr lang="en-AU" sz="6600" b="1" u="sng" dirty="0">
                <a:solidFill>
                  <a:srgbClr val="FFFF00"/>
                </a:solidFill>
                <a:latin typeface="Angsana New" pitchFamily="18" charset="-34"/>
                <a:ea typeface="SimHei" pitchFamily="49" charset="-122"/>
                <a:cs typeface="Angsana New" pitchFamily="18" charset="-34"/>
              </a:rPr>
            </a:br>
            <a:endParaRPr lang="en-AU" sz="6600" b="1" u="sng" dirty="0">
              <a:solidFill>
                <a:srgbClr val="FFFF00"/>
              </a:solidFill>
              <a:latin typeface="Angsana New" pitchFamily="18" charset="-34"/>
              <a:ea typeface="SimHei" pitchFamily="49" charset="-122"/>
              <a:cs typeface="Angsana New" pitchFamily="18" charset="-3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ACC894-8D7D-4090-B588-8DEBDEE147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731001"/>
            <a:ext cx="7590732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An integral part of the planning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Created stories based on user needs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Used these stories in order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choose which features to implement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Labelling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91CB5488-8441-4DD5-9A69-D8A75FDBE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452" y="1593530"/>
            <a:ext cx="18669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15FCABE0-2E64-47F0-B565-94C042C9F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733" y="1866137"/>
            <a:ext cx="1981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42110"/>
      </p:ext>
    </p:extLst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41A9-CBEE-4E78-91A7-BAA5B2D4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23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AU" sz="4800" b="1" u="sng" dirty="0">
                <a:solidFill>
                  <a:schemeClr val="bg1">
                    <a:lumMod val="95000"/>
                  </a:schemeClr>
                </a:solidFill>
                <a:latin typeface="Berlin Sans FB Demi" pitchFamily="34" charset="0"/>
              </a:rPr>
              <a:t>Sprint Planning (Features/Tasks</a:t>
            </a:r>
            <a:r>
              <a:rPr lang="en-AU" b="1" u="sng" dirty="0">
                <a:solidFill>
                  <a:schemeClr val="bg1">
                    <a:lumMod val="95000"/>
                  </a:schemeClr>
                </a:solidFill>
                <a:latin typeface="Berlin Sans FB Demi" pitchFamily="34" charset="0"/>
              </a:rPr>
              <a:t>)</a:t>
            </a:r>
            <a:br>
              <a:rPr lang="en-AU" b="1" u="sng" dirty="0">
                <a:solidFill>
                  <a:schemeClr val="bg1">
                    <a:lumMod val="95000"/>
                  </a:schemeClr>
                </a:solidFill>
                <a:latin typeface="Berlin Sans FB Demi" pitchFamily="34" charset="0"/>
              </a:rPr>
            </a:br>
            <a:br>
              <a:rPr lang="en-AU" b="1" u="sng" dirty="0">
                <a:solidFill>
                  <a:schemeClr val="bg1">
                    <a:lumMod val="95000"/>
                  </a:schemeClr>
                </a:solidFill>
                <a:latin typeface="Berlin Sans FB Demi" pitchFamily="34" charset="0"/>
              </a:rPr>
            </a:br>
            <a:endParaRPr lang="en-AU" b="1" u="sng" dirty="0">
              <a:solidFill>
                <a:schemeClr val="bg1">
                  <a:lumMod val="95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66F871-694F-4A66-8443-023DC8DBDD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056231"/>
            <a:ext cx="7801623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10 features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50 sub-features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Created them based on user stories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Were assigned to user stories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later in the planning process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Used Checklists to correctly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assign each feature to stories later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3FB1D532-4224-48DA-A59F-88AE1DFA0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091" y="1190624"/>
            <a:ext cx="1952991" cy="519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3796-4911-4C96-81BA-96D65E62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888" y="80403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AU" sz="7200" u="sng" dirty="0">
                <a:solidFill>
                  <a:srgbClr val="FFFF00"/>
                </a:solidFill>
                <a:latin typeface="Angsana New" pitchFamily="18" charset="-34"/>
                <a:cs typeface="Angsana New" pitchFamily="18" charset="-34"/>
              </a:rPr>
              <a:t>Sprint Planning (Story Points)</a:t>
            </a:r>
            <a:br>
              <a:rPr lang="en-AU" sz="7200" dirty="0">
                <a:solidFill>
                  <a:srgbClr val="FFFF00"/>
                </a:solidFill>
                <a:latin typeface="Angsana New" pitchFamily="18" charset="-34"/>
                <a:cs typeface="Angsana New" pitchFamily="18" charset="-34"/>
              </a:rPr>
            </a:br>
            <a:br>
              <a:rPr lang="en-AU" sz="7200" dirty="0">
                <a:solidFill>
                  <a:srgbClr val="FFFF00"/>
                </a:solidFill>
                <a:latin typeface="Angsana New" pitchFamily="18" charset="-34"/>
                <a:cs typeface="Angsana New" pitchFamily="18" charset="-34"/>
              </a:rPr>
            </a:br>
            <a:endParaRPr lang="en-AU" sz="7200" dirty="0">
              <a:solidFill>
                <a:srgbClr val="FFFF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642877-876D-4553-AEBE-CEC01B4D7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304" y="948690"/>
            <a:ext cx="733784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Assigning tasks/features to each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Helps to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organise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and sort through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what needed to be done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Added checklists for each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feature/sub-feature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These story points were sorted into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sprints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FB9D6583-8BEE-41AB-851C-B07A1B2A2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9" y="1785936"/>
            <a:ext cx="4842345" cy="405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2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4FE3-842D-4441-8818-A14FCE7B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AU" sz="6000" b="1" u="sng" dirty="0">
                <a:solidFill>
                  <a:schemeClr val="bg1"/>
                </a:solidFill>
                <a:latin typeface="Berlin Sans FB Demi" pitchFamily="34" charset="0"/>
              </a:rPr>
              <a:t>Sprint 1</a:t>
            </a:r>
            <a:br>
              <a:rPr lang="en-AU" sz="6000" b="1" u="sng" dirty="0">
                <a:latin typeface="Berlin Sans FB Demi" pitchFamily="34" charset="0"/>
              </a:rPr>
            </a:br>
            <a:endParaRPr lang="en-AU" sz="6000" b="1" u="sng" dirty="0">
              <a:latin typeface="Berlin Sans FB Demi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F31EC6-721B-4DB3-8543-BD4D60B9A3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5072" y="1197500"/>
            <a:ext cx="625780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993366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Trusted each member to 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their part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Ticked off each feature as 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was implemented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Regular calls for updates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Got everything done in time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sprint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993366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687D0AB9-7430-4C2D-9480-968C936F7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690" y="1755088"/>
            <a:ext cx="4919662" cy="477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8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5AE1-4BF3-43FF-B0B2-3B163BB0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AU" sz="8800" b="1" u="sng" dirty="0">
                <a:solidFill>
                  <a:srgbClr val="FFFF00"/>
                </a:solidFill>
                <a:latin typeface="Angsana New" pitchFamily="18" charset="-34"/>
                <a:cs typeface="Angsana New" pitchFamily="18" charset="-34"/>
              </a:rPr>
              <a:t>Sprint 2 Plan</a:t>
            </a:r>
            <a:br>
              <a:rPr lang="en-AU" sz="8800" b="1" u="sng" dirty="0">
                <a:solidFill>
                  <a:srgbClr val="FFC000"/>
                </a:solidFill>
                <a:latin typeface="Angsana New" pitchFamily="18" charset="-34"/>
                <a:cs typeface="Angsana New" pitchFamily="18" charset="-34"/>
              </a:rPr>
            </a:br>
            <a:endParaRPr lang="en-AU" sz="8800" b="1" u="sng" dirty="0">
              <a:solidFill>
                <a:srgbClr val="FFC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70DC-CDAA-4743-9CF2-74D739E7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11" y="1591467"/>
            <a:ext cx="9085657" cy="50188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Going into sprint 2 with an idea of what we had the most trouble with will ultimately help in our planning and execution of the sprint. Firstly, while most of sprint 1 revolved around the idea of basic design and functionality in the website, sprint 2 will be focused more on the finer details, security and UI of the site. As a result of this, we will need to set up 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for the sprint as we get into more complicated iterations and versions of the codebase. In a team sense, we will need to be more responsible for our parts so that projects can be completed on time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7D3CA-9469-45D3-850D-207AC1674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585" y="923924"/>
            <a:ext cx="2566253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9914-B35B-4803-8979-2DB45C03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8000" b="1" u="sng" dirty="0">
                <a:solidFill>
                  <a:schemeClr val="bg1"/>
                </a:solidFill>
                <a:latin typeface="Angsana New" pitchFamily="18" charset="-34"/>
                <a:ea typeface="Segoe UI Symbol" pitchFamily="34" charset="0"/>
                <a:cs typeface="Angsana New" pitchFamily="18" charset="-34"/>
              </a:rPr>
              <a:t>RETROSPECTION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BFA0F-DE12-4688-AF6D-4DBF184AD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sz="65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AU" sz="5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Issues Faced </a:t>
            </a:r>
          </a:p>
          <a:p>
            <a:r>
              <a:rPr lang="en-US" sz="5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Coronavirus/Isolation/Transfer to online work</a:t>
            </a:r>
          </a:p>
          <a:p>
            <a:r>
              <a:rPr lang="en-AU" sz="5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Different sleep schedules</a:t>
            </a:r>
            <a:br>
              <a:rPr lang="en-AU" sz="5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endParaRPr lang="en-AU" sz="5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AU" sz="5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Availability differences day-to-day</a:t>
            </a:r>
            <a:br>
              <a:rPr lang="en-AU" sz="5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endParaRPr lang="en-AU" sz="5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5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Getting heads around agile management rather than traditional management</a:t>
            </a:r>
            <a:br>
              <a:rPr lang="en-US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</a:br>
            <a:endParaRPr lang="en-AU" dirty="0">
              <a:solidFill>
                <a:srgbClr val="00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br>
              <a:rPr lang="en-AU" dirty="0">
                <a:latin typeface="Times New Roman" pitchFamily="18" charset="0"/>
                <a:cs typeface="Times New Roman" pitchFamily="18" charset="0"/>
              </a:rPr>
            </a:b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4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0CCF-B78E-4ACD-BFB1-C46DFC8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7200" b="1" u="sng" dirty="0">
                <a:solidFill>
                  <a:srgbClr val="FFFF00"/>
                </a:solidFill>
                <a:latin typeface="Berlin Sans FB Demi" pitchFamily="34" charset="0"/>
                <a:cs typeface="MV Boli" pitchFamily="2" charset="0"/>
              </a:rPr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C9BD-D4AF-4355-AFC1-3BB817FD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https://www.atlassian.com/agile/project-management/user-stories</a:t>
            </a:r>
          </a:p>
          <a:p>
            <a:r>
              <a:rPr lang="en-AU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https://resources.collab.net/agile-101/what-is-scrum</a:t>
            </a:r>
          </a:p>
          <a:p>
            <a:r>
              <a:rPr lang="en-AU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https://github.com/</a:t>
            </a:r>
          </a:p>
          <a:p>
            <a:r>
              <a:rPr lang="en-AU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https://www.youtube.com/results?search_query=trello+tutorial+2019</a:t>
            </a:r>
          </a:p>
          <a:p>
            <a:r>
              <a:rPr lang="en-AU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https://www.youtube.com/results?search_query=users+stories+trello</a:t>
            </a:r>
          </a:p>
          <a:p>
            <a:pPr marL="0" indent="0">
              <a:buNone/>
            </a:pPr>
            <a:endParaRPr lang="en-A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5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A608-E423-4604-826D-C2E877A5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8000" b="1" u="sng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4C91-6858-43AC-A751-11014BCF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HARSHIT : TRELLO BOARD| PPT | PRESENTATION</a:t>
            </a:r>
          </a:p>
          <a:p>
            <a:r>
              <a:rPr lang="en-AU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JACK : TRELLO BOARD | PPT | PRESENTATION</a:t>
            </a:r>
          </a:p>
          <a:p>
            <a:r>
              <a:rPr lang="en-AU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RINA : TRELLO BOARD |PPT</a:t>
            </a:r>
          </a:p>
          <a:p>
            <a:r>
              <a:rPr lang="en-AU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TUSHAR : TRELLO BOARD </a:t>
            </a:r>
          </a:p>
        </p:txBody>
      </p:sp>
    </p:spTree>
    <p:extLst>
      <p:ext uri="{BB962C8B-B14F-4D97-AF65-F5344CB8AC3E}">
        <p14:creationId xmlns:p14="http://schemas.microsoft.com/office/powerpoint/2010/main" val="33816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3FD0-4D54-4D6A-B1C3-E79D169E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6600" b="1" u="sng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D502-7893-47D5-8AC2-AADDFF9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3849"/>
            <a:ext cx="10515600" cy="4351338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HARSHIT SAXENA   218699327       HD</a:t>
            </a:r>
          </a:p>
          <a:p>
            <a:pPr marL="0" indent="0">
              <a:buNone/>
            </a:pPr>
            <a:endParaRPr lang="en-AU" sz="3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AU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JACK LENIGAS         218138603        HD</a:t>
            </a:r>
            <a:br>
              <a:rPr lang="en-AU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endParaRPr lang="en-AU" sz="3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AU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RINA KOUCH           219162014         HD</a:t>
            </a:r>
            <a:br>
              <a:rPr lang="en-AU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endParaRPr lang="en-AU" sz="3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AU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TUSHAR                   217575769          HD</a:t>
            </a:r>
          </a:p>
          <a:p>
            <a:pPr marL="0" indent="0">
              <a:buNone/>
            </a:pPr>
            <a:endParaRPr lang="en-A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3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6DA9-25DF-45DA-826B-3D915D7D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6600" b="1" u="sng" dirty="0">
                <a:solidFill>
                  <a:srgbClr val="FFFF00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Berlin Sans FB Demi" pitchFamily="34" charset="0"/>
              </a:rPr>
              <a:t>PROJECT 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4681A7-2B40-44DC-BB7A-7938CA1D8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736" y="1825625"/>
            <a:ext cx="64145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987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AB50-754F-485C-B687-8F9A6467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36512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AU" sz="8000" b="1" u="sng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Project Overview</a:t>
            </a:r>
            <a:br>
              <a:rPr lang="en-AU" sz="8000" b="1" dirty="0">
                <a:latin typeface="Angsana New" pitchFamily="18" charset="-34"/>
                <a:cs typeface="Angsana New" pitchFamily="18" charset="-34"/>
              </a:rPr>
            </a:br>
            <a:br>
              <a:rPr lang="en-AU" dirty="0"/>
            </a:br>
            <a:endParaRPr lang="en-A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6FF531-4CCB-4DC8-AF16-DD3CA5D0A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536" y="668330"/>
            <a:ext cx="10026271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CheckYourCar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(Online service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database)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Agile Project Management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Three Main Features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A form to select make and model of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cars/vehicles and see the results of found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issues and recalls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 secure registration portal for users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create an account and register their cars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The website should automatically send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notification to users when a new recall or issue has been added to the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database that affects their cars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A picture containing car, sitting, bus, table&#10;&#10;Description automatically generated">
            <a:extLst>
              <a:ext uri="{FF2B5EF4-FFF2-40B4-BE49-F238E27FC236}">
                <a16:creationId xmlns:a16="http://schemas.microsoft.com/office/drawing/2014/main" id="{0BCF7828-A9E7-42B2-9EF4-883CAF8E7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48" y="1389720"/>
            <a:ext cx="5262180" cy="29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1119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A6A9-5DCD-41E8-BDD2-F7AB36F0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800" b="1" u="sng" dirty="0">
                <a:solidFill>
                  <a:schemeClr val="bg1"/>
                </a:solidFill>
                <a:latin typeface="Berlin Sans FB Demi" pitchFamily="34" charset="0"/>
              </a:rPr>
              <a:t>AGILE SCRUM METHODOLGIES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929E-CD44-4D6B-9D88-40CD6667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AU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Agile scrum methodology is a project management system that relies on incremental development. Each iteration consists of two- to four-week sprints, where each sprint's goal is to build the most important features first and come out with a potentially deliverable product.</a:t>
            </a:r>
          </a:p>
          <a:p>
            <a:pPr>
              <a:buFont typeface="Wingdings" pitchFamily="2" charset="2"/>
              <a:buChar char="q"/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used primarily for software development projects with the goal of delivering new software capability every 2-4 weeks.</a:t>
            </a:r>
          </a:p>
          <a:p>
            <a:pPr>
              <a:buFont typeface="Wingdings" pitchFamily="2" charset="2"/>
              <a:buChar char="q"/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According to the 12th annual State of Agile report, 70% of software teams all across globe  use Scrum or a Scrum hybrid.</a:t>
            </a:r>
            <a:endParaRPr lang="en-AU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2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D920-56E5-43C2-8120-4FBCEB32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AU" sz="6600" b="1" u="sng" dirty="0">
                <a:solidFill>
                  <a:srgbClr val="FFFF00"/>
                </a:solidFill>
                <a:latin typeface="Berlin Sans FB Demi" pitchFamily="34" charset="0"/>
                <a:cs typeface="LilyUPC" pitchFamily="34" charset="-34"/>
              </a:rPr>
              <a:t>AGILE SCRUM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D19B-0896-44D8-BD9D-AEDDA4D1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5444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Higher productivity</a:t>
            </a:r>
          </a:p>
          <a:p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Better-quality products</a:t>
            </a:r>
          </a:p>
          <a:p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Reduced time to market</a:t>
            </a:r>
          </a:p>
          <a:p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Improved stakeholder satisfaction</a:t>
            </a:r>
          </a:p>
          <a:p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Better team dynamics</a:t>
            </a:r>
          </a:p>
          <a:p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Happier employees</a:t>
            </a:r>
          </a:p>
          <a:p>
            <a:pPr marL="0" indent="0">
              <a:buNone/>
            </a:pPr>
            <a:endParaRPr lang="en-A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 picture containing device, fruit&#10;&#10;Description automatically generated">
            <a:extLst>
              <a:ext uri="{FF2B5EF4-FFF2-40B4-BE49-F238E27FC236}">
                <a16:creationId xmlns:a16="http://schemas.microsoft.com/office/drawing/2014/main" id="{9CE5CBA6-EA76-4DA1-9D20-1F98423C8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42" y="1690689"/>
            <a:ext cx="3912901" cy="289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35447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23B7-6BD9-4371-8B2D-D6DE50B3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7200" b="1" u="sng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AGILE SCRUM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B3175-5627-4F44-A039-61F0D53B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AU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 Sprint</a:t>
            </a:r>
          </a:p>
          <a:p>
            <a:pPr>
              <a:buFont typeface="Wingdings" pitchFamily="2" charset="2"/>
              <a:buChar char="v"/>
            </a:pPr>
            <a:r>
              <a:rPr lang="en-AU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Sprint Planning Sprint</a:t>
            </a:r>
          </a:p>
          <a:p>
            <a:pPr>
              <a:buFont typeface="Wingdings" pitchFamily="2" charset="2"/>
              <a:buChar char="v"/>
            </a:pPr>
            <a:r>
              <a:rPr lang="en-AU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 Daily Stand Up</a:t>
            </a:r>
          </a:p>
          <a:p>
            <a:pPr>
              <a:buFont typeface="Wingdings" pitchFamily="2" charset="2"/>
              <a:buChar char="v"/>
            </a:pPr>
            <a:r>
              <a:rPr lang="en-AU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 Sprint Review</a:t>
            </a:r>
          </a:p>
          <a:p>
            <a:pPr>
              <a:buFont typeface="Wingdings" pitchFamily="2" charset="2"/>
              <a:buChar char="v"/>
            </a:pPr>
            <a:r>
              <a:rPr lang="en-AU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 Retrospective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93F9BB-5D79-4256-BAA6-7917C3F7D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602" y="1484249"/>
            <a:ext cx="5441336" cy="456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61190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1E19-0753-47FB-B0B8-AF34582E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8000" b="1" u="sng" dirty="0">
                <a:solidFill>
                  <a:srgbClr val="FFFF00"/>
                </a:solidFill>
                <a:latin typeface="Angsana New" pitchFamily="18" charset="-34"/>
                <a:cs typeface="Angsana New" pitchFamily="18" charset="-34"/>
              </a:rPr>
              <a:t>OUR TRELLO 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EC61FB-B8F2-431F-8F31-73B8EEC1C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933" y="1550392"/>
            <a:ext cx="10602868" cy="49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09303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FAC8-6F0B-4145-9D9C-3A551227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608" y="68441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AU" sz="7200" b="1" u="sng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Project Logistics</a:t>
            </a:r>
            <a:br>
              <a:rPr lang="en-AU" sz="7200" b="1" u="sng" dirty="0">
                <a:latin typeface="Angsana New" pitchFamily="18" charset="-34"/>
                <a:cs typeface="Angsana New" pitchFamily="18" charset="-34"/>
              </a:rPr>
            </a:br>
            <a:br>
              <a:rPr lang="en-AU" sz="7200" b="1" u="sng" dirty="0">
                <a:latin typeface="Angsana New" pitchFamily="18" charset="-34"/>
                <a:cs typeface="Angsana New" pitchFamily="18" charset="-34"/>
              </a:rPr>
            </a:br>
            <a:endParaRPr lang="en-AU" sz="7200" b="1" u="sng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B056F3-7224-436F-A75D-2356A485C8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562525"/>
            <a:ext cx="7921464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Much more functionality than the 3 main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Would need to be much more in-depth if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was to be necessary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10 Features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 Over 50 individual sub features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Figuring out what to split into each sprint was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challenge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Decided on leaving security, UI and UX for sprint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as we need to create a</a:t>
            </a:r>
            <a:r>
              <a:rPr lang="en-US" alt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barebones</a:t>
            </a:r>
            <a:r>
              <a:rPr kumimoji="0" lang="en-US" altLang="en-US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functional project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362404-1D7B-4ABF-89E2-ECBA78C07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701" y="1461466"/>
            <a:ext cx="3803651" cy="38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7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722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Angsana New</vt:lpstr>
      <vt:lpstr>Arial</vt:lpstr>
      <vt:lpstr>Berlin Sans FB Demi</vt:lpstr>
      <vt:lpstr>Calibri</vt:lpstr>
      <vt:lpstr>Calibri Light</vt:lpstr>
      <vt:lpstr>Times New Roman</vt:lpstr>
      <vt:lpstr>Wingdings</vt:lpstr>
      <vt:lpstr>Office Theme</vt:lpstr>
      <vt:lpstr>Sprint Retrospective SIT 223</vt:lpstr>
      <vt:lpstr>GROUP MEMBERS</vt:lpstr>
      <vt:lpstr>PROJECT A</vt:lpstr>
      <vt:lpstr>Project Overview  </vt:lpstr>
      <vt:lpstr>AGILE SCRUM METHODOLGIES</vt:lpstr>
      <vt:lpstr>AGILE SCRUM BENEFITS</vt:lpstr>
      <vt:lpstr>AGILE SCRUM EVENTS</vt:lpstr>
      <vt:lpstr>OUR TRELLO BOARD</vt:lpstr>
      <vt:lpstr>Project Logistics  </vt:lpstr>
      <vt:lpstr>Sprint Planning (Ownership roles)  </vt:lpstr>
      <vt:lpstr>Sprint Planning (Resources) </vt:lpstr>
      <vt:lpstr>Sprint Planning (User Stories)  </vt:lpstr>
      <vt:lpstr>Sprint Planning (Features/Tasks)  </vt:lpstr>
      <vt:lpstr>Sprint Planning (Story Points)  </vt:lpstr>
      <vt:lpstr>Sprint 1 </vt:lpstr>
      <vt:lpstr>Sprint 2 Plan </vt:lpstr>
      <vt:lpstr>RETROSPECTION</vt:lpstr>
      <vt:lpstr>BIBLIOGRAPHY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harshit saxena</dc:creator>
  <cp:lastModifiedBy>harshit saxena</cp:lastModifiedBy>
  <cp:revision>58</cp:revision>
  <dcterms:created xsi:type="dcterms:W3CDTF">2020-05-07T02:18:46Z</dcterms:created>
  <dcterms:modified xsi:type="dcterms:W3CDTF">2020-05-07T19:09:07Z</dcterms:modified>
</cp:coreProperties>
</file>