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8" r:id="rId4"/>
    <p:sldId id="257" r:id="rId5"/>
    <p:sldId id="259" r:id="rId6"/>
    <p:sldId id="260" r:id="rId7"/>
    <p:sldId id="275" r:id="rId8"/>
    <p:sldId id="274" r:id="rId9"/>
    <p:sldId id="262" r:id="rId10"/>
    <p:sldId id="266" r:id="rId11"/>
    <p:sldId id="267" r:id="rId12"/>
    <p:sldId id="263" r:id="rId13"/>
    <p:sldId id="268" r:id="rId14"/>
    <p:sldId id="264" r:id="rId15"/>
    <p:sldId id="269" r:id="rId16"/>
    <p:sldId id="270"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p:scale>
          <a:sx n="67" d="100"/>
          <a:sy n="67" d="100"/>
        </p:scale>
        <p:origin x="7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395431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95834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7041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136341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4655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700033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2291233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391557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307311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384E5-6771-41C8-A356-8C6B45B22FDD}"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198422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6384E5-6771-41C8-A356-8C6B45B22FDD}"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56686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6384E5-6771-41C8-A356-8C6B45B22FDD}"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361015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6384E5-6771-41C8-A356-8C6B45B22FDD}"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7096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384E5-6771-41C8-A356-8C6B45B22FDD}"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421525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6384E5-6771-41C8-A356-8C6B45B22FDD}"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42834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6384E5-6771-41C8-A356-8C6B45B22FDD}"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50109-69C7-453A-A9B3-0B7A54CBA098}" type="slidenum">
              <a:rPr lang="en-IN" smtClean="0"/>
              <a:t>‹#›</a:t>
            </a:fld>
            <a:endParaRPr lang="en-IN"/>
          </a:p>
        </p:txBody>
      </p:sp>
    </p:spTree>
    <p:extLst>
      <p:ext uri="{BB962C8B-B14F-4D97-AF65-F5344CB8AC3E}">
        <p14:creationId xmlns:p14="http://schemas.microsoft.com/office/powerpoint/2010/main" val="327029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6384E5-6771-41C8-A356-8C6B45B22FDD}" type="datetimeFigureOut">
              <a:rPr lang="en-IN" smtClean="0"/>
              <a:t>30-01-2023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250109-69C7-453A-A9B3-0B7A54CBA098}" type="slidenum">
              <a:rPr lang="en-IN" smtClean="0"/>
              <a:t>‹#›</a:t>
            </a:fld>
            <a:endParaRPr lang="en-IN"/>
          </a:p>
        </p:txBody>
      </p:sp>
    </p:spTree>
    <p:extLst>
      <p:ext uri="{BB962C8B-B14F-4D97-AF65-F5344CB8AC3E}">
        <p14:creationId xmlns:p14="http://schemas.microsoft.com/office/powerpoint/2010/main" val="1013634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186F-9E4B-034E-2547-AD19FEF7F099}"/>
              </a:ext>
            </a:extLst>
          </p:cNvPr>
          <p:cNvSpPr>
            <a:spLocks noGrp="1"/>
          </p:cNvSpPr>
          <p:nvPr>
            <p:ph type="ctrTitle"/>
          </p:nvPr>
        </p:nvSpPr>
        <p:spPr>
          <a:xfrm>
            <a:off x="621242" y="1081555"/>
            <a:ext cx="9160933" cy="1725612"/>
          </a:xfrm>
        </p:spPr>
        <p:txBody>
          <a:bodyPr>
            <a:normAutofit/>
          </a:bodyPr>
          <a:lstStyle/>
          <a:p>
            <a:r>
              <a:rPr lang="en-IN" sz="4000" b="1" dirty="0">
                <a:solidFill>
                  <a:srgbClr val="FF0000"/>
                </a:solidFill>
              </a:rPr>
              <a:t>HOSTEL MANAGEMENT SYSTEM FOR</a:t>
            </a:r>
            <a:br>
              <a:rPr lang="en-IN" sz="4000" b="1" dirty="0">
                <a:solidFill>
                  <a:srgbClr val="FF0000"/>
                </a:solidFill>
              </a:rPr>
            </a:br>
            <a:r>
              <a:rPr lang="en-IN" sz="4000" b="1" dirty="0">
                <a:solidFill>
                  <a:srgbClr val="FF0000"/>
                </a:solidFill>
              </a:rPr>
              <a:t>COLLEGE STUDENTS</a:t>
            </a:r>
          </a:p>
        </p:txBody>
      </p:sp>
      <p:sp>
        <p:nvSpPr>
          <p:cNvPr id="5" name="Subtitle 4">
            <a:extLst>
              <a:ext uri="{FF2B5EF4-FFF2-40B4-BE49-F238E27FC236}">
                <a16:creationId xmlns:a16="http://schemas.microsoft.com/office/drawing/2014/main" id="{93F2A26F-3C93-FE64-C00A-E2F23A3126B7}"/>
              </a:ext>
            </a:extLst>
          </p:cNvPr>
          <p:cNvSpPr>
            <a:spLocks noGrp="1"/>
          </p:cNvSpPr>
          <p:nvPr>
            <p:ph type="subTitle" idx="1"/>
          </p:nvPr>
        </p:nvSpPr>
        <p:spPr>
          <a:xfrm>
            <a:off x="1507067" y="3422120"/>
            <a:ext cx="7766936" cy="2354325"/>
          </a:xfrm>
        </p:spPr>
        <p:txBody>
          <a:bodyPr>
            <a:noAutofit/>
          </a:bodyPr>
          <a:lstStyle/>
          <a:p>
            <a:r>
              <a:rPr lang="en-US" sz="2400" dirty="0">
                <a:solidFill>
                  <a:schemeClr val="tx1"/>
                </a:solidFill>
              </a:rPr>
              <a:t>J . Madhu</a:t>
            </a:r>
          </a:p>
          <a:p>
            <a:r>
              <a:rPr lang="en-US" sz="2400" dirty="0">
                <a:solidFill>
                  <a:schemeClr val="tx1"/>
                </a:solidFill>
              </a:rPr>
              <a:t>192011397</a:t>
            </a:r>
          </a:p>
          <a:p>
            <a:r>
              <a:rPr lang="en-US" sz="2400" dirty="0">
                <a:solidFill>
                  <a:schemeClr val="tx1"/>
                </a:solidFill>
              </a:rPr>
              <a:t>CSA3731-Software Testing For</a:t>
            </a:r>
          </a:p>
          <a:p>
            <a:r>
              <a:rPr lang="en-US" sz="2400" dirty="0">
                <a:solidFill>
                  <a:schemeClr val="tx1"/>
                </a:solidFill>
              </a:rPr>
              <a:t>Android Applications</a:t>
            </a:r>
          </a:p>
          <a:p>
            <a:r>
              <a:rPr lang="en-US" sz="2400" dirty="0">
                <a:solidFill>
                  <a:schemeClr val="tx1"/>
                </a:solidFill>
              </a:rPr>
              <a:t>31/01/2023</a:t>
            </a:r>
          </a:p>
        </p:txBody>
      </p:sp>
    </p:spTree>
    <p:extLst>
      <p:ext uri="{BB962C8B-B14F-4D97-AF65-F5344CB8AC3E}">
        <p14:creationId xmlns:p14="http://schemas.microsoft.com/office/powerpoint/2010/main" val="2782555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72F0-694B-8159-13B6-062B48B8B707}"/>
              </a:ext>
            </a:extLst>
          </p:cNvPr>
          <p:cNvSpPr>
            <a:spLocks noGrp="1"/>
          </p:cNvSpPr>
          <p:nvPr>
            <p:ph type="title"/>
          </p:nvPr>
        </p:nvSpPr>
        <p:spPr>
          <a:xfrm>
            <a:off x="677334" y="1570039"/>
            <a:ext cx="8596668" cy="590550"/>
          </a:xfrm>
        </p:spPr>
        <p:txBody>
          <a:bodyPr>
            <a:normAutofit/>
          </a:bodyPr>
          <a:lstStyle/>
          <a:p>
            <a:r>
              <a:rPr lang="en-US" sz="3200" dirty="0"/>
              <a:t>APP TOOLS AND INSTALLATION(Cont..):</a:t>
            </a:r>
            <a:endParaRPr lang="en-IN" sz="3200" dirty="0"/>
          </a:p>
        </p:txBody>
      </p:sp>
      <p:sp>
        <p:nvSpPr>
          <p:cNvPr id="3" name="Content Placeholder 2">
            <a:extLst>
              <a:ext uri="{FF2B5EF4-FFF2-40B4-BE49-F238E27FC236}">
                <a16:creationId xmlns:a16="http://schemas.microsoft.com/office/drawing/2014/main" id="{7C2B9ADF-9392-447E-541E-7B0BC8D1C2FC}"/>
              </a:ext>
            </a:extLst>
          </p:cNvPr>
          <p:cNvSpPr>
            <a:spLocks noGrp="1"/>
          </p:cNvSpPr>
          <p:nvPr>
            <p:ph idx="1"/>
          </p:nvPr>
        </p:nvSpPr>
        <p:spPr/>
        <p:txBody>
          <a:bodyPr>
            <a:normAutofit/>
          </a:bodyPr>
          <a:lstStyle/>
          <a:p>
            <a:pPr marL="0" indent="0">
              <a:buNone/>
            </a:pPr>
            <a:r>
              <a:rPr lang="en-US" sz="2000" b="1" dirty="0">
                <a:solidFill>
                  <a:schemeClr val="accent5"/>
                </a:solidFill>
              </a:rPr>
              <a:t>APPIUM:</a:t>
            </a:r>
          </a:p>
          <a:p>
            <a:pPr>
              <a:buFont typeface="Wingdings" panose="05000000000000000000" pitchFamily="2" charset="2"/>
              <a:buChar char="Ø"/>
            </a:pPr>
            <a:r>
              <a:rPr lang="en-IN" sz="2000" dirty="0">
                <a:solidFill>
                  <a:schemeClr val="tx1"/>
                </a:solidFill>
              </a:rPr>
              <a:t>Appium is an open source automation tool</a:t>
            </a:r>
          </a:p>
          <a:p>
            <a:pPr>
              <a:buFont typeface="Wingdings" panose="05000000000000000000" pitchFamily="2" charset="2"/>
              <a:buChar char="Ø"/>
            </a:pPr>
            <a:r>
              <a:rPr lang="en-IN" sz="2000" dirty="0">
                <a:solidFill>
                  <a:schemeClr val="tx1"/>
                </a:solidFill>
              </a:rPr>
              <a:t>We can call it an open source automation framework</a:t>
            </a:r>
          </a:p>
          <a:p>
            <a:pPr>
              <a:buFont typeface="Wingdings" panose="05000000000000000000" pitchFamily="2" charset="2"/>
              <a:buChar char="Ø"/>
            </a:pPr>
            <a:r>
              <a:rPr lang="en-IN" sz="2000" dirty="0">
                <a:solidFill>
                  <a:schemeClr val="tx1"/>
                </a:solidFill>
              </a:rPr>
              <a:t>It allows us to automate the different type of mobile applications </a:t>
            </a:r>
          </a:p>
          <a:p>
            <a:pPr>
              <a:buFont typeface="Wingdings" panose="05000000000000000000" pitchFamily="2" charset="2"/>
              <a:buChar char="Ø"/>
            </a:pPr>
            <a:r>
              <a:rPr lang="en-IN" sz="2000" dirty="0">
                <a:solidFill>
                  <a:schemeClr val="tx1"/>
                </a:solidFill>
              </a:rPr>
              <a:t>It could be a web application ,it could be a native or hybrid application</a:t>
            </a:r>
          </a:p>
          <a:p>
            <a:pPr>
              <a:buFont typeface="Wingdings" panose="05000000000000000000" pitchFamily="2" charset="2"/>
              <a:buChar char="Ø"/>
            </a:pPr>
            <a:r>
              <a:rPr lang="en-IN" sz="2000" dirty="0">
                <a:solidFill>
                  <a:schemeClr val="tx1"/>
                </a:solidFill>
              </a:rPr>
              <a:t>It works on emulator as well as real device’s</a:t>
            </a:r>
            <a:endParaRPr lang="en-US" sz="2000" dirty="0">
              <a:solidFill>
                <a:schemeClr val="tx1"/>
              </a:solidFill>
            </a:endParaRPr>
          </a:p>
        </p:txBody>
      </p:sp>
    </p:spTree>
    <p:extLst>
      <p:ext uri="{BB962C8B-B14F-4D97-AF65-F5344CB8AC3E}">
        <p14:creationId xmlns:p14="http://schemas.microsoft.com/office/powerpoint/2010/main" val="31714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B09F-D0EB-F000-0D2B-7A0948916A08}"/>
              </a:ext>
            </a:extLst>
          </p:cNvPr>
          <p:cNvSpPr>
            <a:spLocks noGrp="1"/>
          </p:cNvSpPr>
          <p:nvPr>
            <p:ph type="title"/>
          </p:nvPr>
        </p:nvSpPr>
        <p:spPr>
          <a:xfrm>
            <a:off x="677334" y="914401"/>
            <a:ext cx="8596668" cy="742950"/>
          </a:xfrm>
        </p:spPr>
        <p:txBody>
          <a:bodyPr>
            <a:normAutofit/>
          </a:bodyPr>
          <a:lstStyle/>
          <a:p>
            <a:r>
              <a:rPr lang="en-US" sz="3200" dirty="0"/>
              <a:t>APP TOOLS AND INSTALLATION(Cont..):</a:t>
            </a:r>
            <a:endParaRPr lang="en-IN" sz="3200" dirty="0"/>
          </a:p>
        </p:txBody>
      </p:sp>
      <p:sp>
        <p:nvSpPr>
          <p:cNvPr id="3" name="Content Placeholder 2">
            <a:extLst>
              <a:ext uri="{FF2B5EF4-FFF2-40B4-BE49-F238E27FC236}">
                <a16:creationId xmlns:a16="http://schemas.microsoft.com/office/drawing/2014/main" id="{D751E52F-A1A3-5928-32E1-49DE0B9F26D7}"/>
              </a:ext>
            </a:extLst>
          </p:cNvPr>
          <p:cNvSpPr>
            <a:spLocks noGrp="1"/>
          </p:cNvSpPr>
          <p:nvPr>
            <p:ph idx="1"/>
          </p:nvPr>
        </p:nvSpPr>
        <p:spPr>
          <a:xfrm>
            <a:off x="677334" y="1657351"/>
            <a:ext cx="8596668" cy="4133850"/>
          </a:xfrm>
        </p:spPr>
        <p:txBody>
          <a:bodyPr>
            <a:normAutofit/>
          </a:bodyPr>
          <a:lstStyle/>
          <a:p>
            <a:pPr marL="0" indent="0">
              <a:buNone/>
            </a:pPr>
            <a:r>
              <a:rPr lang="en-US" sz="2000" b="1" dirty="0">
                <a:solidFill>
                  <a:schemeClr val="accent5"/>
                </a:solidFill>
              </a:rPr>
              <a:t>Android studio:</a:t>
            </a:r>
          </a:p>
          <a:p>
            <a:pPr>
              <a:buFont typeface="Wingdings" panose="05000000000000000000" pitchFamily="2" charset="2"/>
              <a:buChar char="Ø"/>
            </a:pPr>
            <a:r>
              <a:rPr lang="en-US" sz="2000" dirty="0">
                <a:solidFill>
                  <a:schemeClr val="tx1"/>
                </a:solidFill>
              </a:rPr>
              <a:t>Android studio is the official integrated development environment (IDE) for android application development.</a:t>
            </a:r>
          </a:p>
          <a:p>
            <a:pPr>
              <a:buFont typeface="Wingdings" panose="05000000000000000000" pitchFamily="2" charset="2"/>
              <a:buChar char="Ø"/>
            </a:pPr>
            <a:r>
              <a:rPr lang="en-US" sz="2000" dirty="0">
                <a:solidFill>
                  <a:schemeClr val="tx1"/>
                </a:solidFill>
              </a:rPr>
              <a:t>It is based on IntelliJ IDEA ,a java integrated development environment for software ,and incorporates its code editing and developer tools.</a:t>
            </a:r>
          </a:p>
          <a:p>
            <a:pPr>
              <a:buFont typeface="Wingdings" panose="05000000000000000000" pitchFamily="2" charset="2"/>
              <a:buChar char="Ø"/>
            </a:pPr>
            <a:r>
              <a:rPr lang="en-US" sz="2000" dirty="0">
                <a:solidFill>
                  <a:schemeClr val="tx1"/>
                </a:solidFill>
              </a:rPr>
              <a:t>To support application development with in the android operating system , Android Studio uses a Gradle-based build system ,emulator ,code templates and Git hub integration.</a:t>
            </a:r>
          </a:p>
          <a:p>
            <a:pPr>
              <a:buFont typeface="Wingdings" panose="05000000000000000000" pitchFamily="2" charset="2"/>
              <a:buChar char="Ø"/>
            </a:pPr>
            <a:r>
              <a:rPr lang="en-US" sz="2000" dirty="0">
                <a:solidFill>
                  <a:schemeClr val="tx1"/>
                </a:solidFill>
              </a:rPr>
              <a:t> Every project in Android Studio has one or more modalities with source code and resource files. </a:t>
            </a:r>
            <a:endParaRPr lang="en-IN" sz="2000" dirty="0">
              <a:solidFill>
                <a:schemeClr val="tx1"/>
              </a:solidFill>
            </a:endParaRPr>
          </a:p>
        </p:txBody>
      </p:sp>
    </p:spTree>
    <p:extLst>
      <p:ext uri="{BB962C8B-B14F-4D97-AF65-F5344CB8AC3E}">
        <p14:creationId xmlns:p14="http://schemas.microsoft.com/office/powerpoint/2010/main" val="233059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42B8-A3F1-83B3-BBA5-94F7B0129E9A}"/>
              </a:ext>
            </a:extLst>
          </p:cNvPr>
          <p:cNvSpPr>
            <a:spLocks noGrp="1"/>
          </p:cNvSpPr>
          <p:nvPr>
            <p:ph type="title"/>
          </p:nvPr>
        </p:nvSpPr>
        <p:spPr>
          <a:xfrm>
            <a:off x="677334" y="1420869"/>
            <a:ext cx="8596668" cy="609600"/>
          </a:xfrm>
        </p:spPr>
        <p:txBody>
          <a:bodyPr>
            <a:normAutofit/>
          </a:bodyPr>
          <a:lstStyle/>
          <a:p>
            <a:r>
              <a:rPr lang="en-US" sz="3200" dirty="0"/>
              <a:t>APPIUM SERVER:</a:t>
            </a:r>
            <a:endParaRPr lang="en-IN" sz="3200" dirty="0"/>
          </a:p>
        </p:txBody>
      </p:sp>
      <p:pic>
        <p:nvPicPr>
          <p:cNvPr id="5" name="Content Placeholder 9">
            <a:extLst>
              <a:ext uri="{FF2B5EF4-FFF2-40B4-BE49-F238E27FC236}">
                <a16:creationId xmlns:a16="http://schemas.microsoft.com/office/drawing/2014/main" id="{A39371F4-5112-BB2E-8507-66C25BD009DF}"/>
              </a:ext>
            </a:extLst>
          </p:cNvPr>
          <p:cNvPicPr>
            <a:picLocks noGrp="1" noChangeAspect="1"/>
          </p:cNvPicPr>
          <p:nvPr>
            <p:ph idx="1"/>
          </p:nvPr>
        </p:nvPicPr>
        <p:blipFill>
          <a:blip r:embed="rId2"/>
          <a:stretch>
            <a:fillRect/>
          </a:stretch>
        </p:blipFill>
        <p:spPr>
          <a:xfrm>
            <a:off x="4975668" y="2197418"/>
            <a:ext cx="5029902" cy="3010320"/>
          </a:xfrm>
          <a:prstGeom prst="rect">
            <a:avLst/>
          </a:prstGeom>
        </p:spPr>
      </p:pic>
      <p:pic>
        <p:nvPicPr>
          <p:cNvPr id="4" name="Content Placeholder 8">
            <a:extLst>
              <a:ext uri="{FF2B5EF4-FFF2-40B4-BE49-F238E27FC236}">
                <a16:creationId xmlns:a16="http://schemas.microsoft.com/office/drawing/2014/main" id="{99898627-A9B7-BA0E-2FBF-31DC60C0D076}"/>
              </a:ext>
            </a:extLst>
          </p:cNvPr>
          <p:cNvPicPr>
            <a:picLocks noChangeAspect="1"/>
          </p:cNvPicPr>
          <p:nvPr/>
        </p:nvPicPr>
        <p:blipFill>
          <a:blip r:embed="rId3"/>
          <a:stretch>
            <a:fillRect/>
          </a:stretch>
        </p:blipFill>
        <p:spPr>
          <a:xfrm>
            <a:off x="677334" y="2187893"/>
            <a:ext cx="3751791" cy="3249238"/>
          </a:xfrm>
          <a:prstGeom prst="rect">
            <a:avLst/>
          </a:prstGeom>
        </p:spPr>
      </p:pic>
    </p:spTree>
    <p:extLst>
      <p:ext uri="{BB962C8B-B14F-4D97-AF65-F5344CB8AC3E}">
        <p14:creationId xmlns:p14="http://schemas.microsoft.com/office/powerpoint/2010/main" val="3444409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214CF-6D82-0C19-916F-C77AB828FF6A}"/>
              </a:ext>
            </a:extLst>
          </p:cNvPr>
          <p:cNvSpPr>
            <a:spLocks noGrp="1"/>
          </p:cNvSpPr>
          <p:nvPr>
            <p:ph type="title"/>
          </p:nvPr>
        </p:nvSpPr>
        <p:spPr>
          <a:xfrm>
            <a:off x="1189637" y="1143000"/>
            <a:ext cx="7716237" cy="581025"/>
          </a:xfrm>
        </p:spPr>
        <p:txBody>
          <a:bodyPr>
            <a:normAutofit/>
          </a:bodyPr>
          <a:lstStyle/>
          <a:p>
            <a:r>
              <a:rPr lang="en-IN" sz="3200" dirty="0"/>
              <a:t>ANDROID STUDIO:</a:t>
            </a:r>
          </a:p>
        </p:txBody>
      </p:sp>
      <p:pic>
        <p:nvPicPr>
          <p:cNvPr id="6" name="Content Placeholder 5">
            <a:extLst>
              <a:ext uri="{FF2B5EF4-FFF2-40B4-BE49-F238E27FC236}">
                <a16:creationId xmlns:a16="http://schemas.microsoft.com/office/drawing/2014/main" id="{B5EA6A02-776A-6594-8715-A37FFE704B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637" y="1962150"/>
            <a:ext cx="7716237" cy="4286250"/>
          </a:xfrm>
        </p:spPr>
      </p:pic>
    </p:spTree>
    <p:extLst>
      <p:ext uri="{BB962C8B-B14F-4D97-AF65-F5344CB8AC3E}">
        <p14:creationId xmlns:p14="http://schemas.microsoft.com/office/powerpoint/2010/main" val="158050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9EFEAF-04DB-F58C-FE1A-EF2B95D10DD1}"/>
              </a:ext>
            </a:extLst>
          </p:cNvPr>
          <p:cNvSpPr>
            <a:spLocks noGrp="1"/>
          </p:cNvSpPr>
          <p:nvPr>
            <p:ph type="title"/>
          </p:nvPr>
        </p:nvSpPr>
        <p:spPr>
          <a:xfrm>
            <a:off x="677507" y="1905000"/>
            <a:ext cx="8596668" cy="609600"/>
          </a:xfrm>
        </p:spPr>
        <p:txBody>
          <a:bodyPr>
            <a:normAutofit/>
          </a:bodyPr>
          <a:lstStyle/>
          <a:p>
            <a:r>
              <a:rPr lang="en-US" sz="3200" dirty="0"/>
              <a:t>APPIUM INSPECTOR(DESIRED CAPABILITIES):</a:t>
            </a:r>
            <a:endParaRPr lang="en-IN" sz="3200" dirty="0"/>
          </a:p>
        </p:txBody>
      </p:sp>
      <p:sp>
        <p:nvSpPr>
          <p:cNvPr id="5" name="Content Placeholder 4">
            <a:extLst>
              <a:ext uri="{FF2B5EF4-FFF2-40B4-BE49-F238E27FC236}">
                <a16:creationId xmlns:a16="http://schemas.microsoft.com/office/drawing/2014/main" id="{A886E483-B8F7-EB95-D292-B3592D55F1F5}"/>
              </a:ext>
            </a:extLst>
          </p:cNvPr>
          <p:cNvSpPr>
            <a:spLocks noGrp="1"/>
          </p:cNvSpPr>
          <p:nvPr>
            <p:ph sz="half" idx="1"/>
          </p:nvPr>
        </p:nvSpPr>
        <p:spPr>
          <a:xfrm>
            <a:off x="677334" y="2711275"/>
            <a:ext cx="4184035" cy="3003725"/>
          </a:xfrm>
        </p:spPr>
        <p:txBody>
          <a:bodyPr/>
          <a:lstStyle/>
          <a:p>
            <a:r>
              <a:rPr lang="en-US" dirty="0"/>
              <a:t>Give the Desired Capabilities in Appium Inspector.</a:t>
            </a:r>
          </a:p>
          <a:p>
            <a:r>
              <a:rPr lang="en-US" dirty="0"/>
              <a:t>It will start the session and gives you java code to start testing.</a:t>
            </a:r>
          </a:p>
          <a:p>
            <a:r>
              <a:rPr lang="en-US" dirty="0"/>
              <a:t>Paste the code in IntelliJ IDE and Start the Testing.</a:t>
            </a:r>
            <a:endParaRPr lang="en-IN" dirty="0"/>
          </a:p>
          <a:p>
            <a:endParaRPr lang="en-IN" dirty="0"/>
          </a:p>
        </p:txBody>
      </p:sp>
      <p:pic>
        <p:nvPicPr>
          <p:cNvPr id="7" name="Content Placeholder 6">
            <a:extLst>
              <a:ext uri="{FF2B5EF4-FFF2-40B4-BE49-F238E27FC236}">
                <a16:creationId xmlns:a16="http://schemas.microsoft.com/office/drawing/2014/main" id="{79F7D822-5BF0-2844-3ABC-1155785C7839}"/>
              </a:ext>
            </a:extLst>
          </p:cNvPr>
          <p:cNvPicPr>
            <a:picLocks noGrp="1" noChangeAspect="1"/>
          </p:cNvPicPr>
          <p:nvPr>
            <p:ph sz="half" idx="2"/>
          </p:nvPr>
        </p:nvPicPr>
        <p:blipFill>
          <a:blip r:embed="rId2"/>
          <a:stretch>
            <a:fillRect/>
          </a:stretch>
        </p:blipFill>
        <p:spPr>
          <a:xfrm>
            <a:off x="5089525" y="2711275"/>
            <a:ext cx="4184650" cy="2780063"/>
          </a:xfrm>
          <a:prstGeom prst="rect">
            <a:avLst/>
          </a:prstGeom>
        </p:spPr>
      </p:pic>
    </p:spTree>
    <p:extLst>
      <p:ext uri="{BB962C8B-B14F-4D97-AF65-F5344CB8AC3E}">
        <p14:creationId xmlns:p14="http://schemas.microsoft.com/office/powerpoint/2010/main" val="125955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5D2093-D203-D3DB-2455-11F9A6FB5ED0}"/>
              </a:ext>
            </a:extLst>
          </p:cNvPr>
          <p:cNvSpPr>
            <a:spLocks noGrp="1"/>
          </p:cNvSpPr>
          <p:nvPr>
            <p:ph type="title"/>
          </p:nvPr>
        </p:nvSpPr>
        <p:spPr>
          <a:xfrm>
            <a:off x="985553" y="752475"/>
            <a:ext cx="8596668" cy="690880"/>
          </a:xfrm>
        </p:spPr>
        <p:txBody>
          <a:bodyPr>
            <a:normAutofit/>
          </a:bodyPr>
          <a:lstStyle/>
          <a:p>
            <a:r>
              <a:rPr lang="en-IN" sz="3200" dirty="0"/>
              <a:t>TESTING OUTPUT</a:t>
            </a:r>
            <a:r>
              <a:rPr lang="en-IN" sz="2800" dirty="0"/>
              <a:t>:</a:t>
            </a:r>
          </a:p>
        </p:txBody>
      </p:sp>
      <p:pic>
        <p:nvPicPr>
          <p:cNvPr id="6" name="Content Placeholder 5">
            <a:extLst>
              <a:ext uri="{FF2B5EF4-FFF2-40B4-BE49-F238E27FC236}">
                <a16:creationId xmlns:a16="http://schemas.microsoft.com/office/drawing/2014/main" id="{F66E1E87-DC0D-D8B8-4974-512340DCE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553" y="1619250"/>
            <a:ext cx="7980932" cy="4695825"/>
          </a:xfrm>
        </p:spPr>
      </p:pic>
    </p:spTree>
    <p:extLst>
      <p:ext uri="{BB962C8B-B14F-4D97-AF65-F5344CB8AC3E}">
        <p14:creationId xmlns:p14="http://schemas.microsoft.com/office/powerpoint/2010/main" val="291481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484B-DFEF-9534-E545-2EDED9ED6B80}"/>
              </a:ext>
            </a:extLst>
          </p:cNvPr>
          <p:cNvSpPr>
            <a:spLocks noGrp="1"/>
          </p:cNvSpPr>
          <p:nvPr>
            <p:ph type="title"/>
          </p:nvPr>
        </p:nvSpPr>
        <p:spPr>
          <a:xfrm>
            <a:off x="1057274" y="1047750"/>
            <a:ext cx="8596668" cy="721360"/>
          </a:xfrm>
        </p:spPr>
        <p:txBody>
          <a:bodyPr>
            <a:normAutofit/>
          </a:bodyPr>
          <a:lstStyle/>
          <a:p>
            <a:r>
              <a:rPr lang="en-IN" sz="3200" dirty="0"/>
              <a:t>TESTING OUTPUT:</a:t>
            </a:r>
          </a:p>
        </p:txBody>
      </p:sp>
      <p:pic>
        <p:nvPicPr>
          <p:cNvPr id="7" name="Content Placeholder 6">
            <a:extLst>
              <a:ext uri="{FF2B5EF4-FFF2-40B4-BE49-F238E27FC236}">
                <a16:creationId xmlns:a16="http://schemas.microsoft.com/office/drawing/2014/main" id="{BA7B89E1-1ED8-200F-60E9-DF23B08935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274" y="1905000"/>
            <a:ext cx="7878069" cy="4219575"/>
          </a:xfrm>
        </p:spPr>
      </p:pic>
    </p:spTree>
    <p:extLst>
      <p:ext uri="{BB962C8B-B14F-4D97-AF65-F5344CB8AC3E}">
        <p14:creationId xmlns:p14="http://schemas.microsoft.com/office/powerpoint/2010/main" val="156398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24E4-B403-3419-A805-F099BBC9C8F1}"/>
              </a:ext>
            </a:extLst>
          </p:cNvPr>
          <p:cNvSpPr>
            <a:spLocks noGrp="1"/>
          </p:cNvSpPr>
          <p:nvPr>
            <p:ph type="title"/>
          </p:nvPr>
        </p:nvSpPr>
        <p:spPr>
          <a:xfrm>
            <a:off x="695326" y="400050"/>
            <a:ext cx="8596668" cy="523875"/>
          </a:xfrm>
        </p:spPr>
        <p:txBody>
          <a:bodyPr>
            <a:normAutofit fontScale="90000"/>
          </a:bodyPr>
          <a:lstStyle/>
          <a:p>
            <a:r>
              <a:rPr lang="en-US" sz="3200" dirty="0"/>
              <a:t>TEST CASE OUTCOMES</a:t>
            </a:r>
            <a:r>
              <a:rPr lang="en-US" dirty="0"/>
              <a:t>:</a:t>
            </a:r>
            <a:endParaRPr lang="en-IN" dirty="0"/>
          </a:p>
        </p:txBody>
      </p:sp>
      <p:graphicFrame>
        <p:nvGraphicFramePr>
          <p:cNvPr id="7" name="Table 7">
            <a:extLst>
              <a:ext uri="{FF2B5EF4-FFF2-40B4-BE49-F238E27FC236}">
                <a16:creationId xmlns:a16="http://schemas.microsoft.com/office/drawing/2014/main" id="{EEA2F6ED-4E81-3C4F-8E63-18714CBCF6CF}"/>
              </a:ext>
            </a:extLst>
          </p:cNvPr>
          <p:cNvGraphicFramePr>
            <a:graphicFrameLocks noGrp="1"/>
          </p:cNvGraphicFramePr>
          <p:nvPr>
            <p:ph idx="1"/>
            <p:extLst>
              <p:ext uri="{D42A27DB-BD31-4B8C-83A1-F6EECF244321}">
                <p14:modId xmlns:p14="http://schemas.microsoft.com/office/powerpoint/2010/main" val="3335732300"/>
              </p:ext>
            </p:extLst>
          </p:nvPr>
        </p:nvGraphicFramePr>
        <p:xfrm>
          <a:off x="695325" y="1000125"/>
          <a:ext cx="8596669" cy="5844542"/>
        </p:xfrm>
        <a:graphic>
          <a:graphicData uri="http://schemas.openxmlformats.org/drawingml/2006/table">
            <a:tbl>
              <a:tblPr firstRow="1" bandRow="1">
                <a:tableStyleId>{93296810-A885-4BE3-A3E7-6D5BEEA58F35}</a:tableStyleId>
              </a:tblPr>
              <a:tblGrid>
                <a:gridCol w="6810375">
                  <a:extLst>
                    <a:ext uri="{9D8B030D-6E8A-4147-A177-3AD203B41FA5}">
                      <a16:colId xmlns:a16="http://schemas.microsoft.com/office/drawing/2014/main" val="819093460"/>
                    </a:ext>
                  </a:extLst>
                </a:gridCol>
                <a:gridCol w="1786294">
                  <a:extLst>
                    <a:ext uri="{9D8B030D-6E8A-4147-A177-3AD203B41FA5}">
                      <a16:colId xmlns:a16="http://schemas.microsoft.com/office/drawing/2014/main" val="2646735073"/>
                    </a:ext>
                  </a:extLst>
                </a:gridCol>
              </a:tblGrid>
              <a:tr h="670685">
                <a:tc>
                  <a:txBody>
                    <a:bodyPr/>
                    <a:lstStyle/>
                    <a:p>
                      <a:r>
                        <a:rPr lang="en-US" dirty="0"/>
                        <a:t>TEST CASES</a:t>
                      </a:r>
                      <a:endParaRPr lang="en-IN" dirty="0"/>
                    </a:p>
                  </a:txBody>
                  <a:tcPr/>
                </a:tc>
                <a:tc>
                  <a:txBody>
                    <a:bodyPr/>
                    <a:lstStyle/>
                    <a:p>
                      <a:r>
                        <a:rPr lang="en-US" dirty="0"/>
                        <a:t>POSITIVE/NEGATIVE</a:t>
                      </a:r>
                      <a:endParaRPr lang="en-IN" dirty="0"/>
                    </a:p>
                  </a:txBody>
                  <a:tcPr/>
                </a:tc>
                <a:extLst>
                  <a:ext uri="{0D108BD9-81ED-4DB2-BD59-A6C34878D82A}">
                    <a16:rowId xmlns:a16="http://schemas.microsoft.com/office/drawing/2014/main" val="2694751739"/>
                  </a:ext>
                </a:extLst>
              </a:tr>
              <a:tr h="670685">
                <a:tc>
                  <a:txBody>
                    <a:bodyPr/>
                    <a:lstStyle/>
                    <a:p>
                      <a:r>
                        <a:rPr lang="en-US" dirty="0"/>
                        <a:t>Verify if a user will be able to login with valid username and password.</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4213973560"/>
                  </a:ext>
                </a:extLst>
              </a:tr>
              <a:tr h="670685">
                <a:tc>
                  <a:txBody>
                    <a:bodyPr/>
                    <a:lstStyle/>
                    <a:p>
                      <a:r>
                        <a:rPr lang="en-US" dirty="0"/>
                        <a:t>Verify if a user cannot login with a valid username and invalid password.</a:t>
                      </a:r>
                      <a:endParaRPr lang="en-IN" dirty="0"/>
                    </a:p>
                  </a:txBody>
                  <a:tcPr/>
                </a:tc>
                <a:tc>
                  <a:txBody>
                    <a:bodyPr/>
                    <a:lstStyle/>
                    <a:p>
                      <a:r>
                        <a:rPr lang="en-US" dirty="0"/>
                        <a:t>Negative</a:t>
                      </a:r>
                      <a:endParaRPr lang="en-IN" dirty="0"/>
                    </a:p>
                  </a:txBody>
                  <a:tcPr/>
                </a:tc>
                <a:extLst>
                  <a:ext uri="{0D108BD9-81ED-4DB2-BD59-A6C34878D82A}">
                    <a16:rowId xmlns:a16="http://schemas.microsoft.com/office/drawing/2014/main" val="1672848336"/>
                  </a:ext>
                </a:extLst>
              </a:tr>
              <a:tr h="670685">
                <a:tc>
                  <a:txBody>
                    <a:bodyPr/>
                    <a:lstStyle/>
                    <a:p>
                      <a:r>
                        <a:rPr lang="en-US" dirty="0"/>
                        <a:t>Verify the register account page , when filled the blank space and submit button is clicked.</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3915364276"/>
                  </a:ext>
                </a:extLst>
              </a:tr>
              <a:tr h="670685">
                <a:tc>
                  <a:txBody>
                    <a:bodyPr/>
                    <a:lstStyle/>
                    <a:p>
                      <a:r>
                        <a:rPr lang="en-US" dirty="0"/>
                        <a:t>Verify the register account page , when not filled the blank space and submit button is clicked.</a:t>
                      </a:r>
                    </a:p>
                  </a:txBody>
                  <a:tcPr/>
                </a:tc>
                <a:tc>
                  <a:txBody>
                    <a:bodyPr/>
                    <a:lstStyle/>
                    <a:p>
                      <a:r>
                        <a:rPr lang="en-US" dirty="0"/>
                        <a:t>Negative</a:t>
                      </a:r>
                      <a:endParaRPr lang="en-IN" dirty="0"/>
                    </a:p>
                  </a:txBody>
                  <a:tcPr/>
                </a:tc>
                <a:extLst>
                  <a:ext uri="{0D108BD9-81ED-4DB2-BD59-A6C34878D82A}">
                    <a16:rowId xmlns:a16="http://schemas.microsoft.com/office/drawing/2014/main" val="2726145337"/>
                  </a:ext>
                </a:extLst>
              </a:tr>
              <a:tr h="3832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Verify the forget password functionality.</a:t>
                      </a:r>
                    </a:p>
                  </a:txBody>
                  <a:tcPr/>
                </a:tc>
                <a:tc>
                  <a:txBody>
                    <a:bodyPr/>
                    <a:lstStyle/>
                    <a:p>
                      <a:r>
                        <a:rPr lang="en-US" dirty="0"/>
                        <a:t>Positive</a:t>
                      </a:r>
                      <a:endParaRPr lang="en-IN" dirty="0"/>
                    </a:p>
                  </a:txBody>
                  <a:tcPr/>
                </a:tc>
                <a:extLst>
                  <a:ext uri="{0D108BD9-81ED-4DB2-BD59-A6C34878D82A}">
                    <a16:rowId xmlns:a16="http://schemas.microsoft.com/office/drawing/2014/main" val="444228165"/>
                  </a:ext>
                </a:extLst>
              </a:tr>
              <a:tr h="6706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Verify if user is able to login with a new password only after he/she has changed the password.</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4156279771"/>
                  </a:ext>
                </a:extLst>
              </a:tr>
              <a:tr h="6706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Verify the user able to check and select the room in hostel(AC/NON-AC).</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447695781"/>
                  </a:ext>
                </a:extLst>
              </a:tr>
              <a:tr h="383249">
                <a:tc>
                  <a:txBody>
                    <a:bodyPr/>
                    <a:lstStyle/>
                    <a:p>
                      <a:r>
                        <a:rPr lang="en-US" dirty="0"/>
                        <a:t>Verify the payment method for hostel room.</a:t>
                      </a:r>
                      <a:endParaRPr lang="en-IN" dirty="0"/>
                    </a:p>
                  </a:txBody>
                  <a:tcPr/>
                </a:tc>
                <a:tc>
                  <a:txBody>
                    <a:bodyPr/>
                    <a:lstStyle/>
                    <a:p>
                      <a:r>
                        <a:rPr lang="en-US" dirty="0"/>
                        <a:t>Positive</a:t>
                      </a:r>
                      <a:endParaRPr lang="en-IN" dirty="0"/>
                    </a:p>
                  </a:txBody>
                  <a:tcPr/>
                </a:tc>
                <a:extLst>
                  <a:ext uri="{0D108BD9-81ED-4DB2-BD59-A6C34878D82A}">
                    <a16:rowId xmlns:a16="http://schemas.microsoft.com/office/drawing/2014/main" val="3135431632"/>
                  </a:ext>
                </a:extLst>
              </a:tr>
              <a:tr h="383249">
                <a:tc>
                  <a:txBody>
                    <a:bodyPr/>
                    <a:lstStyle/>
                    <a:p>
                      <a:r>
                        <a:rPr lang="en-US" dirty="0"/>
                        <a:t>Verify the instant refund is not possible for room.</a:t>
                      </a:r>
                      <a:endParaRPr lang="en-IN" dirty="0"/>
                    </a:p>
                  </a:txBody>
                  <a:tcPr/>
                </a:tc>
                <a:tc>
                  <a:txBody>
                    <a:bodyPr/>
                    <a:lstStyle/>
                    <a:p>
                      <a:r>
                        <a:rPr lang="en-US" dirty="0"/>
                        <a:t>Negative</a:t>
                      </a:r>
                      <a:endParaRPr lang="en-IN" dirty="0"/>
                    </a:p>
                  </a:txBody>
                  <a:tcPr/>
                </a:tc>
                <a:extLst>
                  <a:ext uri="{0D108BD9-81ED-4DB2-BD59-A6C34878D82A}">
                    <a16:rowId xmlns:a16="http://schemas.microsoft.com/office/drawing/2014/main" val="567277129"/>
                  </a:ext>
                </a:extLst>
              </a:tr>
            </a:tbl>
          </a:graphicData>
        </a:graphic>
      </p:graphicFrame>
    </p:spTree>
    <p:extLst>
      <p:ext uri="{BB962C8B-B14F-4D97-AF65-F5344CB8AC3E}">
        <p14:creationId xmlns:p14="http://schemas.microsoft.com/office/powerpoint/2010/main" val="1908642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023D-98D2-EF10-70F6-8A15A5DB1355}"/>
              </a:ext>
            </a:extLst>
          </p:cNvPr>
          <p:cNvSpPr>
            <a:spLocks noGrp="1"/>
          </p:cNvSpPr>
          <p:nvPr>
            <p:ph type="title"/>
          </p:nvPr>
        </p:nvSpPr>
        <p:spPr>
          <a:xfrm>
            <a:off x="944034" y="1028700"/>
            <a:ext cx="8596668" cy="657225"/>
          </a:xfrm>
        </p:spPr>
        <p:txBody>
          <a:bodyPr>
            <a:normAutofit/>
          </a:bodyPr>
          <a:lstStyle/>
          <a:p>
            <a:r>
              <a:rPr lang="en-US" sz="3200" dirty="0"/>
              <a:t>CONCLUSION</a:t>
            </a:r>
            <a:r>
              <a:rPr lang="en-US" sz="2800" dirty="0"/>
              <a:t>:</a:t>
            </a:r>
            <a:endParaRPr lang="en-IN" sz="2800" dirty="0"/>
          </a:p>
        </p:txBody>
      </p:sp>
      <p:sp>
        <p:nvSpPr>
          <p:cNvPr id="3" name="Content Placeholder 2">
            <a:extLst>
              <a:ext uri="{FF2B5EF4-FFF2-40B4-BE49-F238E27FC236}">
                <a16:creationId xmlns:a16="http://schemas.microsoft.com/office/drawing/2014/main" id="{55DCCFDD-0098-D295-784F-3151DE27AD96}"/>
              </a:ext>
            </a:extLst>
          </p:cNvPr>
          <p:cNvSpPr>
            <a:spLocks noGrp="1"/>
          </p:cNvSpPr>
          <p:nvPr>
            <p:ph idx="1"/>
          </p:nvPr>
        </p:nvSpPr>
        <p:spPr>
          <a:xfrm>
            <a:off x="829734" y="1885951"/>
            <a:ext cx="8596668" cy="3219450"/>
          </a:xfrm>
        </p:spPr>
        <p:txBody>
          <a:bodyPr/>
          <a:lstStyle/>
          <a:p>
            <a:r>
              <a:rPr lang="en-IN" sz="1800" dirty="0"/>
              <a:t>Hence , the Hostel management system application is developed using The Android Studio.</a:t>
            </a:r>
            <a:endParaRPr lang="en-IN" dirty="0"/>
          </a:p>
          <a:p>
            <a:r>
              <a:rPr lang="en-IN" dirty="0"/>
              <a:t> Then , the Hostel management</a:t>
            </a:r>
            <a:r>
              <a:rPr lang="en-IN" sz="1800" dirty="0"/>
              <a:t> system application accessed using the Emulator. </a:t>
            </a:r>
          </a:p>
          <a:p>
            <a:r>
              <a:rPr lang="en-IN" dirty="0"/>
              <a:t>All the possible outcomes were tested using the Appium server.</a:t>
            </a:r>
          </a:p>
          <a:p>
            <a:r>
              <a:rPr lang="en-IN" dirty="0"/>
              <a:t>The testing of this website has the positive and negative.</a:t>
            </a:r>
          </a:p>
          <a:p>
            <a:r>
              <a:rPr lang="en-IN" dirty="0"/>
              <a:t>Overall , using Appium for testing Hostel management System software can greatly improve the quality and reliability of the software.</a:t>
            </a:r>
          </a:p>
          <a:p>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72813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635A-FB52-4391-85FA-19FB6F6D8834}"/>
              </a:ext>
            </a:extLst>
          </p:cNvPr>
          <p:cNvSpPr>
            <a:spLocks noGrp="1"/>
          </p:cNvSpPr>
          <p:nvPr>
            <p:ph type="title"/>
          </p:nvPr>
        </p:nvSpPr>
        <p:spPr>
          <a:xfrm>
            <a:off x="677334" y="952500"/>
            <a:ext cx="8596668" cy="552450"/>
          </a:xfrm>
        </p:spPr>
        <p:txBody>
          <a:bodyPr>
            <a:normAutofit fontScale="90000"/>
          </a:bodyPr>
          <a:lstStyle/>
          <a:p>
            <a:r>
              <a:rPr lang="en-US" sz="3200" dirty="0"/>
              <a:t>CONTENT:</a:t>
            </a:r>
            <a:endParaRPr lang="en-IN" sz="3200" dirty="0"/>
          </a:p>
        </p:txBody>
      </p:sp>
      <p:sp>
        <p:nvSpPr>
          <p:cNvPr id="3" name="Content Placeholder 2">
            <a:extLst>
              <a:ext uri="{FF2B5EF4-FFF2-40B4-BE49-F238E27FC236}">
                <a16:creationId xmlns:a16="http://schemas.microsoft.com/office/drawing/2014/main" id="{546EC107-00DF-F25D-0DB6-7466047F06C1}"/>
              </a:ext>
            </a:extLst>
          </p:cNvPr>
          <p:cNvSpPr>
            <a:spLocks noGrp="1"/>
          </p:cNvSpPr>
          <p:nvPr>
            <p:ph idx="1"/>
          </p:nvPr>
        </p:nvSpPr>
        <p:spPr>
          <a:xfrm>
            <a:off x="677334" y="1619250"/>
            <a:ext cx="8596668" cy="4219575"/>
          </a:xfrm>
        </p:spPr>
        <p:txBody>
          <a:bodyPr>
            <a:normAutofit/>
          </a:bodyPr>
          <a:lstStyle/>
          <a:p>
            <a:pPr>
              <a:buFont typeface="Wingdings" panose="05000000000000000000" pitchFamily="2" charset="2"/>
              <a:buChar char="Ø"/>
            </a:pPr>
            <a:r>
              <a:rPr lang="en-US" dirty="0"/>
              <a:t>Objective</a:t>
            </a:r>
          </a:p>
          <a:p>
            <a:pPr>
              <a:buFont typeface="Wingdings" panose="05000000000000000000" pitchFamily="2" charset="2"/>
              <a:buChar char="Ø"/>
            </a:pPr>
            <a:r>
              <a:rPr lang="en-US" dirty="0"/>
              <a:t>Abstract</a:t>
            </a:r>
          </a:p>
          <a:p>
            <a:pPr>
              <a:buFont typeface="Wingdings" panose="05000000000000000000" pitchFamily="2" charset="2"/>
              <a:buChar char="Ø"/>
            </a:pPr>
            <a:r>
              <a:rPr lang="en-US" dirty="0"/>
              <a:t>Proposed System</a:t>
            </a:r>
          </a:p>
          <a:p>
            <a:pPr>
              <a:buFont typeface="Wingdings" panose="05000000000000000000" pitchFamily="2" charset="2"/>
              <a:buChar char="Ø"/>
            </a:pPr>
            <a:r>
              <a:rPr lang="en-US" dirty="0"/>
              <a:t>Flow chart</a:t>
            </a:r>
          </a:p>
          <a:p>
            <a:pPr>
              <a:buFont typeface="Wingdings" panose="05000000000000000000" pitchFamily="2" charset="2"/>
              <a:buChar char="Ø"/>
            </a:pPr>
            <a:r>
              <a:rPr lang="en-US" dirty="0"/>
              <a:t>Concept map</a:t>
            </a:r>
          </a:p>
          <a:p>
            <a:pPr>
              <a:buFont typeface="Wingdings" panose="05000000000000000000" pitchFamily="2" charset="2"/>
              <a:buChar char="Ø"/>
            </a:pPr>
            <a:r>
              <a:rPr lang="en-US" dirty="0"/>
              <a:t>Test cases</a:t>
            </a:r>
          </a:p>
          <a:p>
            <a:pPr>
              <a:buFont typeface="Wingdings" panose="05000000000000000000" pitchFamily="2" charset="2"/>
              <a:buChar char="Ø"/>
            </a:pPr>
            <a:r>
              <a:rPr lang="en-US" dirty="0"/>
              <a:t>App tools and installation</a:t>
            </a:r>
          </a:p>
          <a:p>
            <a:pPr>
              <a:buFont typeface="Wingdings" panose="05000000000000000000" pitchFamily="2" charset="2"/>
              <a:buChar char="Ø"/>
            </a:pPr>
            <a:r>
              <a:rPr lang="en-US" dirty="0"/>
              <a:t>Implementing testing screenshots</a:t>
            </a:r>
          </a:p>
          <a:p>
            <a:pPr>
              <a:buFont typeface="Wingdings" panose="05000000000000000000" pitchFamily="2" charset="2"/>
              <a:buChar char="Ø"/>
            </a:pPr>
            <a:r>
              <a:rPr lang="en-US" dirty="0"/>
              <a:t>Test case outcomes</a:t>
            </a:r>
          </a:p>
          <a:p>
            <a:pPr>
              <a:buFont typeface="Wingdings" panose="05000000000000000000" pitchFamily="2" charset="2"/>
              <a:buChar char="Ø"/>
            </a:pPr>
            <a:r>
              <a:rPr lang="en-US" dirty="0"/>
              <a:t>conclusion</a:t>
            </a:r>
          </a:p>
        </p:txBody>
      </p:sp>
    </p:spTree>
    <p:extLst>
      <p:ext uri="{BB962C8B-B14F-4D97-AF65-F5344CB8AC3E}">
        <p14:creationId xmlns:p14="http://schemas.microsoft.com/office/powerpoint/2010/main" val="271293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6215-D2F3-640B-7F17-DBC099A5FBC4}"/>
              </a:ext>
            </a:extLst>
          </p:cNvPr>
          <p:cNvSpPr>
            <a:spLocks noGrp="1"/>
          </p:cNvSpPr>
          <p:nvPr>
            <p:ph type="title"/>
          </p:nvPr>
        </p:nvSpPr>
        <p:spPr>
          <a:xfrm>
            <a:off x="942974" y="884238"/>
            <a:ext cx="8543925" cy="592138"/>
          </a:xfrm>
        </p:spPr>
        <p:txBody>
          <a:bodyPr>
            <a:normAutofit/>
          </a:bodyPr>
          <a:lstStyle/>
          <a:p>
            <a:r>
              <a:rPr lang="en-IN" sz="3200" b="1" dirty="0"/>
              <a:t>OBJECTIVES:</a:t>
            </a:r>
          </a:p>
        </p:txBody>
      </p:sp>
      <p:sp>
        <p:nvSpPr>
          <p:cNvPr id="3" name="Content Placeholder 2">
            <a:extLst>
              <a:ext uri="{FF2B5EF4-FFF2-40B4-BE49-F238E27FC236}">
                <a16:creationId xmlns:a16="http://schemas.microsoft.com/office/drawing/2014/main" id="{1DCF1C8F-F1A5-A24A-F711-EC0A288A731A}"/>
              </a:ext>
            </a:extLst>
          </p:cNvPr>
          <p:cNvSpPr>
            <a:spLocks noGrp="1"/>
          </p:cNvSpPr>
          <p:nvPr>
            <p:ph idx="1"/>
          </p:nvPr>
        </p:nvSpPr>
        <p:spPr>
          <a:xfrm>
            <a:off x="838200" y="1600200"/>
            <a:ext cx="8753475" cy="1914525"/>
          </a:xfrm>
        </p:spPr>
        <p:txBody>
          <a:bodyPr>
            <a:normAutofit/>
          </a:bodyPr>
          <a:lstStyle/>
          <a:p>
            <a:pPr algn="just"/>
            <a:r>
              <a:rPr lang="en-US" sz="2400" dirty="0"/>
              <a:t> </a:t>
            </a:r>
            <a:r>
              <a:rPr lang="en-US" sz="2000" dirty="0"/>
              <a:t>Admin send the approval notification to every approved student via email.</a:t>
            </a:r>
          </a:p>
          <a:p>
            <a:pPr algn="just"/>
            <a:r>
              <a:rPr lang="en-US" sz="2000" dirty="0"/>
              <a:t>Automatically insert students details to the hosteller’s record when the allotment is confirmed by the admin and deleted when vacation is conformed or after the course end date.</a:t>
            </a:r>
          </a:p>
        </p:txBody>
      </p:sp>
    </p:spTree>
    <p:extLst>
      <p:ext uri="{BB962C8B-B14F-4D97-AF65-F5344CB8AC3E}">
        <p14:creationId xmlns:p14="http://schemas.microsoft.com/office/powerpoint/2010/main" val="214627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1AC6-617C-23AC-883F-1AD6B71019CD}"/>
              </a:ext>
            </a:extLst>
          </p:cNvPr>
          <p:cNvSpPr>
            <a:spLocks noGrp="1"/>
          </p:cNvSpPr>
          <p:nvPr>
            <p:ph type="title"/>
          </p:nvPr>
        </p:nvSpPr>
        <p:spPr>
          <a:xfrm>
            <a:off x="956118" y="1308101"/>
            <a:ext cx="8039100" cy="596900"/>
          </a:xfrm>
        </p:spPr>
        <p:txBody>
          <a:bodyPr>
            <a:normAutofit/>
          </a:bodyPr>
          <a:lstStyle/>
          <a:p>
            <a:r>
              <a:rPr lang="en-IN" sz="3200" b="1" dirty="0"/>
              <a:t>ABSTRACT :</a:t>
            </a:r>
          </a:p>
        </p:txBody>
      </p:sp>
      <p:sp>
        <p:nvSpPr>
          <p:cNvPr id="3" name="Content Placeholder 2">
            <a:extLst>
              <a:ext uri="{FF2B5EF4-FFF2-40B4-BE49-F238E27FC236}">
                <a16:creationId xmlns:a16="http://schemas.microsoft.com/office/drawing/2014/main" id="{1715B822-D514-8F33-BDDC-4A33185280C8}"/>
              </a:ext>
            </a:extLst>
          </p:cNvPr>
          <p:cNvSpPr>
            <a:spLocks noGrp="1"/>
          </p:cNvSpPr>
          <p:nvPr>
            <p:ph idx="1"/>
          </p:nvPr>
        </p:nvSpPr>
        <p:spPr/>
        <p:txBody>
          <a:bodyPr>
            <a:normAutofit/>
          </a:bodyPr>
          <a:lstStyle/>
          <a:p>
            <a:pPr algn="just"/>
            <a:r>
              <a:rPr lang="en-IN" sz="2000" dirty="0"/>
              <a:t>The “HOSTEL MANAGEMENT SYSTEM” is an application developed for managing various activities in the hostel .This project deals with the problems of managing a hostel and avoids the problems which occur when carried manually. </a:t>
            </a:r>
          </a:p>
          <a:p>
            <a:pPr algn="just"/>
            <a:r>
              <a:rPr lang="en-IN" sz="2000" dirty="0"/>
              <a:t>This application is useful to avoid the manual data entry and is easy to access the data about the hostels. There by the management of hostel becomes easier to maintain and access . This application is provided with easily understandable and user friendly  GUL.</a:t>
            </a:r>
          </a:p>
        </p:txBody>
      </p:sp>
    </p:spTree>
    <p:extLst>
      <p:ext uri="{BB962C8B-B14F-4D97-AF65-F5344CB8AC3E}">
        <p14:creationId xmlns:p14="http://schemas.microsoft.com/office/powerpoint/2010/main" val="372117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AFC0-0B84-E6C2-F992-F6CEFC270953}"/>
              </a:ext>
            </a:extLst>
          </p:cNvPr>
          <p:cNvSpPr>
            <a:spLocks noGrp="1"/>
          </p:cNvSpPr>
          <p:nvPr>
            <p:ph type="title"/>
          </p:nvPr>
        </p:nvSpPr>
        <p:spPr>
          <a:xfrm>
            <a:off x="838200" y="304800"/>
            <a:ext cx="8596668" cy="657225"/>
          </a:xfrm>
        </p:spPr>
        <p:txBody>
          <a:bodyPr>
            <a:normAutofit/>
          </a:bodyPr>
          <a:lstStyle/>
          <a:p>
            <a:r>
              <a:rPr lang="en-IN" sz="3200" b="1" dirty="0"/>
              <a:t>PROPOSED SYSTEM</a:t>
            </a:r>
            <a:r>
              <a:rPr lang="en-IN" sz="2400" b="1" dirty="0"/>
              <a:t>:</a:t>
            </a:r>
          </a:p>
        </p:txBody>
      </p:sp>
      <p:sp>
        <p:nvSpPr>
          <p:cNvPr id="3" name="Content Placeholder 2">
            <a:extLst>
              <a:ext uri="{FF2B5EF4-FFF2-40B4-BE49-F238E27FC236}">
                <a16:creationId xmlns:a16="http://schemas.microsoft.com/office/drawing/2014/main" id="{D1CEE1FF-425A-B3A3-F823-DF04084545B4}"/>
              </a:ext>
            </a:extLst>
          </p:cNvPr>
          <p:cNvSpPr>
            <a:spLocks noGrp="1"/>
          </p:cNvSpPr>
          <p:nvPr>
            <p:ph idx="1"/>
          </p:nvPr>
        </p:nvSpPr>
        <p:spPr>
          <a:xfrm>
            <a:off x="838200" y="962025"/>
            <a:ext cx="10515600" cy="5895975"/>
          </a:xfrm>
        </p:spPr>
        <p:txBody>
          <a:bodyPr>
            <a:normAutofit/>
          </a:bodyPr>
          <a:lstStyle/>
          <a:p>
            <a:pPr>
              <a:buFont typeface="Wingdings" panose="05000000000000000000" pitchFamily="2" charset="2"/>
              <a:buChar char="Ø"/>
            </a:pPr>
            <a:r>
              <a:rPr lang="en-US" sz="2000" dirty="0"/>
              <a:t>This project is aimed at developing a system for keeping records and showing information about or in a hostel.</a:t>
            </a:r>
          </a:p>
          <a:p>
            <a:pPr>
              <a:buFont typeface="Wingdings" panose="05000000000000000000" pitchFamily="2" charset="2"/>
              <a:buChar char="Ø"/>
            </a:pPr>
            <a:r>
              <a:rPr lang="en-US" sz="2000" dirty="0"/>
              <a:t>This system will provide full information about a student in the hostel .</a:t>
            </a:r>
          </a:p>
          <a:p>
            <a:pPr>
              <a:buFont typeface="Wingdings" panose="05000000000000000000" pitchFamily="2" charset="2"/>
              <a:buChar char="Ø"/>
            </a:pPr>
            <a:r>
              <a:rPr lang="en-US" sz="2000" dirty="0"/>
              <a:t>It will show rooms  available or not and number of people in a particular room.</a:t>
            </a:r>
          </a:p>
          <a:p>
            <a:pPr>
              <a:buFont typeface="Wingdings" panose="05000000000000000000" pitchFamily="2" charset="2"/>
              <a:buChar char="Ø"/>
            </a:pPr>
            <a:r>
              <a:rPr lang="en-US" sz="2000" dirty="0"/>
              <a:t>Create Account and Login</a:t>
            </a:r>
          </a:p>
          <a:p>
            <a:pPr>
              <a:buFont typeface="Wingdings" panose="05000000000000000000" pitchFamily="2" charset="2"/>
              <a:buChar char="Ø"/>
            </a:pPr>
            <a:r>
              <a:rPr lang="en-US" sz="2000" dirty="0"/>
              <a:t>Person details</a:t>
            </a:r>
          </a:p>
          <a:p>
            <a:pPr>
              <a:buFont typeface="Wingdings" panose="05000000000000000000" pitchFamily="2" charset="2"/>
              <a:buChar char="Ø"/>
            </a:pPr>
            <a:r>
              <a:rPr lang="en-US" sz="2000" dirty="0"/>
              <a:t>Room allotment </a:t>
            </a:r>
          </a:p>
          <a:p>
            <a:pPr>
              <a:buFont typeface="Wingdings" panose="05000000000000000000" pitchFamily="2" charset="2"/>
              <a:buChar char="Ø"/>
            </a:pPr>
            <a:r>
              <a:rPr lang="en-US" sz="2000" dirty="0"/>
              <a:t>Room Fee</a:t>
            </a:r>
          </a:p>
          <a:p>
            <a:pPr>
              <a:buFont typeface="Wingdings" panose="05000000000000000000" pitchFamily="2" charset="2"/>
              <a:buChar char="Ø"/>
            </a:pPr>
            <a:r>
              <a:rPr lang="en-US" sz="2000" dirty="0"/>
              <a:t>Caution deposit fee</a:t>
            </a:r>
          </a:p>
          <a:p>
            <a:pPr>
              <a:buFont typeface="Wingdings" panose="05000000000000000000" pitchFamily="2" charset="2"/>
              <a:buChar char="Ø"/>
            </a:pPr>
            <a:r>
              <a:rPr lang="en-US" sz="2000" dirty="0"/>
              <a:t>Search Module</a:t>
            </a:r>
          </a:p>
          <a:p>
            <a:pPr>
              <a:buFont typeface="Wingdings" panose="05000000000000000000" pitchFamily="2" charset="2"/>
              <a:buChar char="Ø"/>
            </a:pPr>
            <a:r>
              <a:rPr lang="en-US" sz="2000" dirty="0"/>
              <a:t>Report generation</a:t>
            </a:r>
          </a:p>
          <a:p>
            <a:pPr>
              <a:buFont typeface="Wingdings" panose="05000000000000000000" pitchFamily="2" charset="2"/>
              <a:buChar char="Ø"/>
            </a:pPr>
            <a:r>
              <a:rPr lang="en-IN" sz="2000" dirty="0"/>
              <a:t>Payment gateway</a:t>
            </a:r>
          </a:p>
          <a:p>
            <a:pPr>
              <a:buFont typeface="Wingdings" panose="05000000000000000000" pitchFamily="2" charset="2"/>
              <a:buChar char="Ø"/>
            </a:pPr>
            <a:r>
              <a:rPr lang="en-IN" sz="2000" dirty="0"/>
              <a:t>Check out</a:t>
            </a:r>
          </a:p>
          <a:p>
            <a:pPr>
              <a:buFont typeface="Wingdings" panose="05000000000000000000" pitchFamily="2" charset="2"/>
              <a:buChar char="Ø"/>
            </a:pPr>
            <a:r>
              <a:rPr lang="en-IN" sz="2000" dirty="0"/>
              <a:t>Payment slip</a:t>
            </a:r>
          </a:p>
          <a:p>
            <a:pPr marL="0" indent="0">
              <a:buNone/>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417890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1008-A76E-632A-C83D-82726112B112}"/>
              </a:ext>
            </a:extLst>
          </p:cNvPr>
          <p:cNvSpPr>
            <a:spLocks noGrp="1"/>
          </p:cNvSpPr>
          <p:nvPr>
            <p:ph type="title"/>
          </p:nvPr>
        </p:nvSpPr>
        <p:spPr/>
        <p:txBody>
          <a:bodyPr>
            <a:normAutofit/>
          </a:bodyPr>
          <a:lstStyle/>
          <a:p>
            <a:r>
              <a:rPr lang="en-US" sz="3200" b="1" dirty="0"/>
              <a:t>FLOWCHART:</a:t>
            </a:r>
            <a:endParaRPr lang="en-IN" sz="3200" b="1" dirty="0"/>
          </a:p>
        </p:txBody>
      </p:sp>
      <p:sp>
        <p:nvSpPr>
          <p:cNvPr id="9" name="Rectangle: Rounded Corners 8">
            <a:extLst>
              <a:ext uri="{FF2B5EF4-FFF2-40B4-BE49-F238E27FC236}">
                <a16:creationId xmlns:a16="http://schemas.microsoft.com/office/drawing/2014/main" id="{A23861CC-807E-CF1C-E0D1-36A7D6C0F80D}"/>
              </a:ext>
            </a:extLst>
          </p:cNvPr>
          <p:cNvSpPr/>
          <p:nvPr/>
        </p:nvSpPr>
        <p:spPr>
          <a:xfrm>
            <a:off x="4029072" y="1009848"/>
            <a:ext cx="2400299" cy="8937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 </a:t>
            </a:r>
          </a:p>
          <a:p>
            <a:pPr algn="ctr"/>
            <a:r>
              <a:rPr lang="en-US" dirty="0"/>
              <a:t>Login ID and Password</a:t>
            </a:r>
            <a:endParaRPr lang="en-IN" dirty="0"/>
          </a:p>
        </p:txBody>
      </p:sp>
      <p:sp>
        <p:nvSpPr>
          <p:cNvPr id="10" name="Oval 9">
            <a:extLst>
              <a:ext uri="{FF2B5EF4-FFF2-40B4-BE49-F238E27FC236}">
                <a16:creationId xmlns:a16="http://schemas.microsoft.com/office/drawing/2014/main" id="{9DC77F39-FBD3-9E97-99A9-428D778400F7}"/>
              </a:ext>
            </a:extLst>
          </p:cNvPr>
          <p:cNvSpPr/>
          <p:nvPr/>
        </p:nvSpPr>
        <p:spPr>
          <a:xfrm>
            <a:off x="4595810" y="236933"/>
            <a:ext cx="1266825" cy="4286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sp>
        <p:nvSpPr>
          <p:cNvPr id="11" name="Diamond 10">
            <a:extLst>
              <a:ext uri="{FF2B5EF4-FFF2-40B4-BE49-F238E27FC236}">
                <a16:creationId xmlns:a16="http://schemas.microsoft.com/office/drawing/2014/main" id="{F12A9BCD-4D0F-EF1F-F2BE-BB2EC0A78184}"/>
              </a:ext>
            </a:extLst>
          </p:cNvPr>
          <p:cNvSpPr/>
          <p:nvPr/>
        </p:nvSpPr>
        <p:spPr>
          <a:xfrm>
            <a:off x="4145753" y="2053029"/>
            <a:ext cx="2178847" cy="1600199"/>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Check login ID &amp;Password</a:t>
            </a:r>
            <a:endParaRPr lang="en-IN" dirty="0"/>
          </a:p>
        </p:txBody>
      </p:sp>
      <p:sp>
        <p:nvSpPr>
          <p:cNvPr id="12" name="Rectangle: Rounded Corners 11">
            <a:extLst>
              <a:ext uri="{FF2B5EF4-FFF2-40B4-BE49-F238E27FC236}">
                <a16:creationId xmlns:a16="http://schemas.microsoft.com/office/drawing/2014/main" id="{6B2F1200-B6B4-07D8-3973-77042D48AE14}"/>
              </a:ext>
            </a:extLst>
          </p:cNvPr>
          <p:cNvSpPr/>
          <p:nvPr/>
        </p:nvSpPr>
        <p:spPr>
          <a:xfrm>
            <a:off x="6977063" y="2579291"/>
            <a:ext cx="2447925" cy="717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Invalid Login/Password</a:t>
            </a:r>
            <a:endParaRPr lang="en-IN" dirty="0"/>
          </a:p>
        </p:txBody>
      </p:sp>
      <p:sp>
        <p:nvSpPr>
          <p:cNvPr id="13" name="Rectangle: Rounded Corners 12">
            <a:extLst>
              <a:ext uri="{FF2B5EF4-FFF2-40B4-BE49-F238E27FC236}">
                <a16:creationId xmlns:a16="http://schemas.microsoft.com/office/drawing/2014/main" id="{D001A9FE-1230-70A5-5DE8-5F539BA271D3}"/>
              </a:ext>
            </a:extLst>
          </p:cNvPr>
          <p:cNvSpPr/>
          <p:nvPr/>
        </p:nvSpPr>
        <p:spPr>
          <a:xfrm>
            <a:off x="3995737" y="3775857"/>
            <a:ext cx="2400299" cy="77866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 to the system successfully</a:t>
            </a:r>
            <a:endParaRPr lang="en-IN" dirty="0"/>
          </a:p>
        </p:txBody>
      </p:sp>
      <p:sp>
        <p:nvSpPr>
          <p:cNvPr id="15" name="Rectangle: Rounded Corners 14">
            <a:extLst>
              <a:ext uri="{FF2B5EF4-FFF2-40B4-BE49-F238E27FC236}">
                <a16:creationId xmlns:a16="http://schemas.microsoft.com/office/drawing/2014/main" id="{CC4FC4D5-91E1-5EDC-073F-B8651DFA6A03}"/>
              </a:ext>
            </a:extLst>
          </p:cNvPr>
          <p:cNvSpPr/>
          <p:nvPr/>
        </p:nvSpPr>
        <p:spPr>
          <a:xfrm>
            <a:off x="3995734" y="4799986"/>
            <a:ext cx="2400299" cy="7175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Set </a:t>
            </a:r>
            <a:r>
              <a:rPr lang="en-US" dirty="0" err="1"/>
              <a:t>userlevel</a:t>
            </a:r>
            <a:r>
              <a:rPr lang="en-US" dirty="0"/>
              <a:t> and permissions </a:t>
            </a:r>
            <a:endParaRPr lang="en-IN" dirty="0"/>
          </a:p>
        </p:txBody>
      </p:sp>
      <p:sp>
        <p:nvSpPr>
          <p:cNvPr id="16" name="Oval 15">
            <a:extLst>
              <a:ext uri="{FF2B5EF4-FFF2-40B4-BE49-F238E27FC236}">
                <a16:creationId xmlns:a16="http://schemas.microsoft.com/office/drawing/2014/main" id="{B2A84037-F037-4659-FE29-4D3999610DF9}"/>
              </a:ext>
            </a:extLst>
          </p:cNvPr>
          <p:cNvSpPr/>
          <p:nvPr/>
        </p:nvSpPr>
        <p:spPr>
          <a:xfrm>
            <a:off x="4595810" y="5783241"/>
            <a:ext cx="1333500" cy="7175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a:t>
            </a:r>
          </a:p>
        </p:txBody>
      </p:sp>
      <p:cxnSp>
        <p:nvCxnSpPr>
          <p:cNvPr id="18" name="Straight Arrow Connector 17">
            <a:extLst>
              <a:ext uri="{FF2B5EF4-FFF2-40B4-BE49-F238E27FC236}">
                <a16:creationId xmlns:a16="http://schemas.microsoft.com/office/drawing/2014/main" id="{95520B7F-58E1-45B5-F3F3-DF4C4B8EE356}"/>
              </a:ext>
            </a:extLst>
          </p:cNvPr>
          <p:cNvCxnSpPr>
            <a:stCxn id="10" idx="4"/>
            <a:endCxn id="9" idx="0"/>
          </p:cNvCxnSpPr>
          <p:nvPr/>
        </p:nvCxnSpPr>
        <p:spPr>
          <a:xfrm flipH="1">
            <a:off x="5229222" y="665558"/>
            <a:ext cx="1" cy="344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750519-AB11-E2DB-5681-BEAAEEAC9802}"/>
              </a:ext>
            </a:extLst>
          </p:cNvPr>
          <p:cNvCxnSpPr>
            <a:cxnSpLocks/>
            <a:stCxn id="9" idx="2"/>
            <a:endCxn id="11" idx="0"/>
          </p:cNvCxnSpPr>
          <p:nvPr/>
        </p:nvCxnSpPr>
        <p:spPr>
          <a:xfrm>
            <a:off x="5229222" y="1903611"/>
            <a:ext cx="5955" cy="149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1717B6-EADD-B250-6834-B446BA3D61C5}"/>
              </a:ext>
            </a:extLst>
          </p:cNvPr>
          <p:cNvCxnSpPr/>
          <p:nvPr/>
        </p:nvCxnSpPr>
        <p:spPr>
          <a:xfrm>
            <a:off x="5195883" y="3905250"/>
            <a:ext cx="14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842C1DB-08B2-D002-D50E-FFE6A8A1DDF2}"/>
              </a:ext>
            </a:extLst>
          </p:cNvPr>
          <p:cNvCxnSpPr>
            <a:cxnSpLocks/>
            <a:stCxn id="11" idx="2"/>
            <a:endCxn id="13" idx="0"/>
          </p:cNvCxnSpPr>
          <p:nvPr/>
        </p:nvCxnSpPr>
        <p:spPr>
          <a:xfrm flipH="1">
            <a:off x="5195887" y="3653228"/>
            <a:ext cx="39290" cy="12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A8D4C59-CDEC-D970-87AE-9662969EF1AA}"/>
              </a:ext>
            </a:extLst>
          </p:cNvPr>
          <p:cNvCxnSpPr>
            <a:stCxn id="11" idx="3"/>
          </p:cNvCxnSpPr>
          <p:nvPr/>
        </p:nvCxnSpPr>
        <p:spPr>
          <a:xfrm flipV="1">
            <a:off x="6324600" y="2853128"/>
            <a:ext cx="6524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A3F94F1-FD0D-328A-71E8-F9C9F7E67AD0}"/>
              </a:ext>
            </a:extLst>
          </p:cNvPr>
          <p:cNvCxnSpPr>
            <a:stCxn id="12" idx="0"/>
            <a:endCxn id="9" idx="3"/>
          </p:cNvCxnSpPr>
          <p:nvPr/>
        </p:nvCxnSpPr>
        <p:spPr>
          <a:xfrm rot="16200000" flipV="1">
            <a:off x="6753919" y="1132183"/>
            <a:ext cx="1122561" cy="17716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3195947-8A1E-8104-924B-53DC485D8273}"/>
              </a:ext>
            </a:extLst>
          </p:cNvPr>
          <p:cNvCxnSpPr>
            <a:stCxn id="13" idx="2"/>
            <a:endCxn id="15" idx="0"/>
          </p:cNvCxnSpPr>
          <p:nvPr/>
        </p:nvCxnSpPr>
        <p:spPr>
          <a:xfrm flipH="1">
            <a:off x="5195884" y="4554524"/>
            <a:ext cx="3" cy="245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E8C6477-63C6-1751-55C1-754B2214236A}"/>
              </a:ext>
            </a:extLst>
          </p:cNvPr>
          <p:cNvCxnSpPr>
            <a:stCxn id="15" idx="2"/>
          </p:cNvCxnSpPr>
          <p:nvPr/>
        </p:nvCxnSpPr>
        <p:spPr>
          <a:xfrm flipH="1">
            <a:off x="5195883" y="5517537"/>
            <a:ext cx="1" cy="265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58CC9FF0-D9E5-8A29-E595-BE0362910D75}"/>
              </a:ext>
            </a:extLst>
          </p:cNvPr>
          <p:cNvSpPr/>
          <p:nvPr/>
        </p:nvSpPr>
        <p:spPr>
          <a:xfrm>
            <a:off x="7239000" y="5783241"/>
            <a:ext cx="2809875" cy="8747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Access the internal functionalities according to permission</a:t>
            </a:r>
            <a:endParaRPr lang="en-IN" dirty="0"/>
          </a:p>
        </p:txBody>
      </p:sp>
      <p:cxnSp>
        <p:nvCxnSpPr>
          <p:cNvPr id="42" name="Straight Arrow Connector 41">
            <a:extLst>
              <a:ext uri="{FF2B5EF4-FFF2-40B4-BE49-F238E27FC236}">
                <a16:creationId xmlns:a16="http://schemas.microsoft.com/office/drawing/2014/main" id="{02641605-7162-0A69-BC30-2B55F6125005}"/>
              </a:ext>
            </a:extLst>
          </p:cNvPr>
          <p:cNvCxnSpPr>
            <a:stCxn id="16" idx="6"/>
          </p:cNvCxnSpPr>
          <p:nvPr/>
        </p:nvCxnSpPr>
        <p:spPr>
          <a:xfrm flipV="1">
            <a:off x="5929310" y="6134100"/>
            <a:ext cx="1309690" cy="7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53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2E34-C760-108B-4062-8D1C5A041282}"/>
              </a:ext>
            </a:extLst>
          </p:cNvPr>
          <p:cNvSpPr>
            <a:spLocks noGrp="1"/>
          </p:cNvSpPr>
          <p:nvPr>
            <p:ph type="title"/>
          </p:nvPr>
        </p:nvSpPr>
        <p:spPr>
          <a:xfrm>
            <a:off x="791634" y="923925"/>
            <a:ext cx="8596668" cy="581025"/>
          </a:xfrm>
        </p:spPr>
        <p:txBody>
          <a:bodyPr>
            <a:normAutofit/>
          </a:bodyPr>
          <a:lstStyle/>
          <a:p>
            <a:r>
              <a:rPr lang="en-US" sz="3200" dirty="0"/>
              <a:t>CONCEPT MAP:</a:t>
            </a:r>
            <a:endParaRPr lang="en-IN" sz="3200" dirty="0"/>
          </a:p>
        </p:txBody>
      </p:sp>
      <p:pic>
        <p:nvPicPr>
          <p:cNvPr id="5" name="Content Placeholder 4">
            <a:extLst>
              <a:ext uri="{FF2B5EF4-FFF2-40B4-BE49-F238E27FC236}">
                <a16:creationId xmlns:a16="http://schemas.microsoft.com/office/drawing/2014/main" id="{A7EADBCB-F252-BA1A-8576-2347B0C865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8518" y="1590675"/>
            <a:ext cx="6276332" cy="4657725"/>
          </a:xfrm>
        </p:spPr>
      </p:pic>
    </p:spTree>
    <p:extLst>
      <p:ext uri="{BB962C8B-B14F-4D97-AF65-F5344CB8AC3E}">
        <p14:creationId xmlns:p14="http://schemas.microsoft.com/office/powerpoint/2010/main" val="124393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EE4-2DE5-6744-350C-72EF09373C2E}"/>
              </a:ext>
            </a:extLst>
          </p:cNvPr>
          <p:cNvSpPr>
            <a:spLocks noGrp="1"/>
          </p:cNvSpPr>
          <p:nvPr>
            <p:ph type="title"/>
          </p:nvPr>
        </p:nvSpPr>
        <p:spPr>
          <a:xfrm>
            <a:off x="677334" y="962026"/>
            <a:ext cx="8596668" cy="571500"/>
          </a:xfrm>
        </p:spPr>
        <p:txBody>
          <a:bodyPr>
            <a:normAutofit fontScale="90000"/>
          </a:bodyPr>
          <a:lstStyle/>
          <a:p>
            <a:r>
              <a:rPr lang="en-US" sz="3200" dirty="0"/>
              <a:t>TEST CASES:</a:t>
            </a:r>
            <a:endParaRPr lang="en-IN" sz="3200" dirty="0"/>
          </a:p>
        </p:txBody>
      </p:sp>
      <p:sp>
        <p:nvSpPr>
          <p:cNvPr id="3" name="Content Placeholder 2">
            <a:extLst>
              <a:ext uri="{FF2B5EF4-FFF2-40B4-BE49-F238E27FC236}">
                <a16:creationId xmlns:a16="http://schemas.microsoft.com/office/drawing/2014/main" id="{C94B36E9-AA01-7DEE-6109-14BE2E679C96}"/>
              </a:ext>
            </a:extLst>
          </p:cNvPr>
          <p:cNvSpPr>
            <a:spLocks noGrp="1"/>
          </p:cNvSpPr>
          <p:nvPr>
            <p:ph idx="1"/>
          </p:nvPr>
        </p:nvSpPr>
        <p:spPr>
          <a:xfrm>
            <a:off x="677334" y="1600201"/>
            <a:ext cx="8596668" cy="4441162"/>
          </a:xfrm>
        </p:spPr>
        <p:txBody>
          <a:bodyPr/>
          <a:lstStyle/>
          <a:p>
            <a:pPr>
              <a:buFont typeface="Wingdings" panose="05000000000000000000" pitchFamily="2" charset="2"/>
              <a:buChar char="Ø"/>
            </a:pPr>
            <a:r>
              <a:rPr lang="en-US" sz="2000" dirty="0"/>
              <a:t>Create Account and Login</a:t>
            </a:r>
          </a:p>
          <a:p>
            <a:pPr>
              <a:buFont typeface="Wingdings" panose="05000000000000000000" pitchFamily="2" charset="2"/>
              <a:buChar char="Ø"/>
            </a:pPr>
            <a:r>
              <a:rPr lang="en-US" sz="2000" dirty="0"/>
              <a:t>Person details</a:t>
            </a:r>
          </a:p>
          <a:p>
            <a:pPr>
              <a:buFont typeface="Wingdings" panose="05000000000000000000" pitchFamily="2" charset="2"/>
              <a:buChar char="Ø"/>
            </a:pPr>
            <a:r>
              <a:rPr lang="en-US" sz="2000" dirty="0"/>
              <a:t>Room allotment </a:t>
            </a:r>
          </a:p>
          <a:p>
            <a:pPr>
              <a:buFont typeface="Wingdings" panose="05000000000000000000" pitchFamily="2" charset="2"/>
              <a:buChar char="Ø"/>
            </a:pPr>
            <a:r>
              <a:rPr lang="en-US" sz="2000" dirty="0"/>
              <a:t>Room Fee</a:t>
            </a:r>
          </a:p>
          <a:p>
            <a:pPr>
              <a:buFont typeface="Wingdings" panose="05000000000000000000" pitchFamily="2" charset="2"/>
              <a:buChar char="Ø"/>
            </a:pPr>
            <a:r>
              <a:rPr lang="en-US" sz="2000" dirty="0"/>
              <a:t>Caution deposit fee</a:t>
            </a:r>
          </a:p>
          <a:p>
            <a:pPr>
              <a:buFont typeface="Wingdings" panose="05000000000000000000" pitchFamily="2" charset="2"/>
              <a:buChar char="Ø"/>
            </a:pPr>
            <a:r>
              <a:rPr lang="en-US" sz="2000" dirty="0"/>
              <a:t>Search Module</a:t>
            </a:r>
          </a:p>
          <a:p>
            <a:pPr>
              <a:buFont typeface="Wingdings" panose="05000000000000000000" pitchFamily="2" charset="2"/>
              <a:buChar char="Ø"/>
            </a:pPr>
            <a:r>
              <a:rPr lang="en-US" sz="2000" dirty="0"/>
              <a:t>Report generation</a:t>
            </a:r>
          </a:p>
          <a:p>
            <a:pPr>
              <a:buFont typeface="Wingdings" panose="05000000000000000000" pitchFamily="2" charset="2"/>
              <a:buChar char="Ø"/>
            </a:pPr>
            <a:r>
              <a:rPr lang="en-IN" sz="2000" dirty="0"/>
              <a:t>Payment gateway</a:t>
            </a:r>
          </a:p>
          <a:p>
            <a:pPr>
              <a:buFont typeface="Wingdings" panose="05000000000000000000" pitchFamily="2" charset="2"/>
              <a:buChar char="Ø"/>
            </a:pPr>
            <a:r>
              <a:rPr lang="en-IN" sz="2000" dirty="0"/>
              <a:t>Check out</a:t>
            </a:r>
          </a:p>
          <a:p>
            <a:pPr>
              <a:buFont typeface="Wingdings" panose="05000000000000000000" pitchFamily="2" charset="2"/>
              <a:buChar char="Ø"/>
            </a:pPr>
            <a:r>
              <a:rPr lang="en-IN" sz="2000" dirty="0"/>
              <a:t>Payment slip</a:t>
            </a: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39411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D913-2F92-36B6-778D-823C79A15A7F}"/>
              </a:ext>
            </a:extLst>
          </p:cNvPr>
          <p:cNvSpPr>
            <a:spLocks noGrp="1"/>
          </p:cNvSpPr>
          <p:nvPr>
            <p:ph type="title"/>
          </p:nvPr>
        </p:nvSpPr>
        <p:spPr>
          <a:xfrm>
            <a:off x="887057" y="1133475"/>
            <a:ext cx="8596668" cy="609600"/>
          </a:xfrm>
        </p:spPr>
        <p:txBody>
          <a:bodyPr>
            <a:normAutofit/>
          </a:bodyPr>
          <a:lstStyle/>
          <a:p>
            <a:r>
              <a:rPr lang="en-US" sz="3200" dirty="0"/>
              <a:t>APPS TOOLS ANDINSTALLATION:</a:t>
            </a:r>
            <a:endParaRPr lang="en-IN" sz="3200" dirty="0"/>
          </a:p>
        </p:txBody>
      </p:sp>
      <p:pic>
        <p:nvPicPr>
          <p:cNvPr id="6" name="Content Placeholder 5">
            <a:extLst>
              <a:ext uri="{FF2B5EF4-FFF2-40B4-BE49-F238E27FC236}">
                <a16:creationId xmlns:a16="http://schemas.microsoft.com/office/drawing/2014/main" id="{C77739FC-24B9-4A43-5D33-25A416A10C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0625" y="1858503"/>
            <a:ext cx="8293100" cy="3456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347088"/>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1343</TotalTime>
  <Words>735</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Trebuchet MS</vt:lpstr>
      <vt:lpstr>Wingdings</vt:lpstr>
      <vt:lpstr>Wingdings 3</vt:lpstr>
      <vt:lpstr>Facet</vt:lpstr>
      <vt:lpstr>HOSTEL MANAGEMENT SYSTEM FOR COLLEGE STUDENTS</vt:lpstr>
      <vt:lpstr>CONTENT:</vt:lpstr>
      <vt:lpstr>OBJECTIVES:</vt:lpstr>
      <vt:lpstr>ABSTRACT :</vt:lpstr>
      <vt:lpstr>PROPOSED SYSTEM:</vt:lpstr>
      <vt:lpstr>FLOWCHART:</vt:lpstr>
      <vt:lpstr>CONCEPT MAP:</vt:lpstr>
      <vt:lpstr>TEST CASES:</vt:lpstr>
      <vt:lpstr>APPS TOOLS ANDINSTALLATION:</vt:lpstr>
      <vt:lpstr>APP TOOLS AND INSTALLATION(Cont..):</vt:lpstr>
      <vt:lpstr>APP TOOLS AND INSTALLATION(Cont..):</vt:lpstr>
      <vt:lpstr>APPIUM SERVER:</vt:lpstr>
      <vt:lpstr>ANDROID STUDIO:</vt:lpstr>
      <vt:lpstr>APPIUM INSPECTOR(DESIRED CAPABILITIES):</vt:lpstr>
      <vt:lpstr>TESTING OUTPUT:</vt:lpstr>
      <vt:lpstr>TESTING OUTPUT:</vt:lpstr>
      <vt:lpstr>TEST CASE OUTCOMES: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 FOR COLLEGE STUDENTS</dc:title>
  <dc:creator>javvaji sridurga</dc:creator>
  <cp:lastModifiedBy>javvaji sridurga</cp:lastModifiedBy>
  <cp:revision>10</cp:revision>
  <dcterms:created xsi:type="dcterms:W3CDTF">2023-01-24T09:27:09Z</dcterms:created>
  <dcterms:modified xsi:type="dcterms:W3CDTF">2023-01-30T11:38:46Z</dcterms:modified>
</cp:coreProperties>
</file>