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352" r:id="rId7"/>
    <p:sldId id="353" r:id="rId8"/>
    <p:sldId id="285" r:id="rId9"/>
    <p:sldId id="351" r:id="rId10"/>
    <p:sldId id="284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952C3-2964-495C-846B-9730D855C1A8}" v="1" dt="2020-06-11T22:57:46.69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34" autoAdjust="0"/>
  </p:normalViewPr>
  <p:slideViewPr>
    <p:cSldViewPr snapToGrid="0">
      <p:cViewPr varScale="1">
        <p:scale>
          <a:sx n="113" d="100"/>
          <a:sy n="113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accent5">
              <a:lumMod val="65000"/>
              <a:lumOff val="3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5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sfo.com/media/customer-survey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fo-survey.herokuapp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flysfo.com/media/images-video-map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www.sfchronicle.com/business/article/Coronavirus-cleaning-Bay-Area-businesses-ramp-up-15112667.php" TargetMode="External"/><Relationship Id="rId4" Type="http://schemas.openxmlformats.org/officeDocument/2006/relationships/hyperlink" Target="https://www.happy-or-not.com/en/smiley-w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Improving customer satisfaction at SFO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Team Western skies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942" y="831286"/>
            <a:ext cx="4016206" cy="519542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Improve customer satisfaction for the communities of San Francisco International Airport by identifying the areas where it can improve.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9" y="784174"/>
            <a:ext cx="10058400" cy="587584"/>
          </a:xfrm>
        </p:spPr>
        <p:txBody>
          <a:bodyPr/>
          <a:lstStyle/>
          <a:p>
            <a:r>
              <a:rPr lang="en-US" dirty="0"/>
              <a:t>Survey respondents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09A6D4-FE3C-4DBE-8514-B812FAC9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47" y="1458506"/>
            <a:ext cx="9962273" cy="5116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A70A88-5598-4124-B68C-CB6D7B048F8B}"/>
              </a:ext>
            </a:extLst>
          </p:cNvPr>
          <p:cNvSpPr txBox="1"/>
          <p:nvPr/>
        </p:nvSpPr>
        <p:spPr>
          <a:xfrm>
            <a:off x="6426530" y="953983"/>
            <a:ext cx="477190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Data source: </a:t>
            </a:r>
            <a:r>
              <a:rPr lang="en-US" sz="1100" dirty="0">
                <a:ea typeface="+mn-lt"/>
                <a:cs typeface="+mn-lt"/>
                <a:hlinkClick r:id="rId3"/>
              </a:rPr>
              <a:t>https://www.flysfo.com/media/customer-survey-data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Live dashboard: </a:t>
            </a:r>
            <a:r>
              <a:rPr lang="en-US" sz="1100" dirty="0">
                <a:hlinkClick r:id="rId4"/>
              </a:rPr>
              <a:t>https://sfo-survey.herokuapp.com/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568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586892F9-BF18-4FC5-9087-905C2978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9" y="761503"/>
            <a:ext cx="10058400" cy="587584"/>
          </a:xfrm>
        </p:spPr>
        <p:txBody>
          <a:bodyPr>
            <a:normAutofit/>
          </a:bodyPr>
          <a:lstStyle/>
          <a:p>
            <a:r>
              <a:rPr lang="en-US" dirty="0"/>
              <a:t>Common survey topics: </a:t>
            </a:r>
            <a:r>
              <a:rPr lang="en-US" sz="1600" dirty="0"/>
              <a:t>food, security, signs, cleanliness, safety</a:t>
            </a:r>
          </a:p>
        </p:txBody>
      </p:sp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0D0112E-F549-4E1E-B5B9-AB6DFC43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9" y="1515832"/>
            <a:ext cx="8182706" cy="45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B8DB18E-B90A-4DDD-B021-F2266E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69" y="1458506"/>
            <a:ext cx="10258351" cy="5173015"/>
          </a:xfrm>
          <a:prstGeom prst="rect">
            <a:avLst/>
          </a:prstGeom>
        </p:spPr>
      </p:pic>
      <p:sp>
        <p:nvSpPr>
          <p:cNvPr id="26" name="Title 7">
            <a:extLst>
              <a:ext uri="{FF2B5EF4-FFF2-40B4-BE49-F238E27FC236}">
                <a16:creationId xmlns:a16="http://schemas.microsoft.com/office/drawing/2014/main" id="{7D62FBE4-363D-4C97-80C2-1E4B889E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9" y="761503"/>
            <a:ext cx="10058400" cy="587584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topics: </a:t>
            </a:r>
            <a:r>
              <a:rPr lang="en-US" sz="1800" dirty="0"/>
              <a:t>cleanliness, food, staff, parking, charging stations, art, delays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F8CE3-8579-4A87-B378-86537BBD03DE}"/>
              </a:ext>
            </a:extLst>
          </p:cNvPr>
          <p:cNvSpPr txBox="1"/>
          <p:nvPr/>
        </p:nvSpPr>
        <p:spPr>
          <a:xfrm>
            <a:off x="9448800" y="115757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Data source: yelp.com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3A71A-D551-4429-80D1-DA7CE4E5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6" y="4822257"/>
            <a:ext cx="3758319" cy="191868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5EEDB-971B-4B59-A666-4B2BE1FE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43152"/>
            <a:ext cx="4639736" cy="736282"/>
          </a:xfrm>
        </p:spPr>
        <p:txBody>
          <a:bodyPr>
            <a:normAutofit/>
          </a:bodyPr>
          <a:lstStyle/>
          <a:p>
            <a:r>
              <a:rPr lang="en-US" sz="1600" dirty="0"/>
              <a:t>The median ratings (4&amp;5) lead to a customer being a promoter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F300-E8AD-4DB4-8474-E6E3C1D74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543152"/>
            <a:ext cx="4639736" cy="736282"/>
          </a:xfrm>
        </p:spPr>
        <p:txBody>
          <a:bodyPr>
            <a:normAutofit/>
          </a:bodyPr>
          <a:lstStyle/>
          <a:p>
            <a:r>
              <a:rPr lang="en-US" sz="1600" dirty="0"/>
              <a:t>A single 0 or 1 rating is enough to turn a customer to non-promoter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9" y="822840"/>
            <a:ext cx="10058400" cy="587584"/>
          </a:xfrm>
        </p:spPr>
        <p:txBody>
          <a:bodyPr>
            <a:normAutofit fontScale="90000"/>
          </a:bodyPr>
          <a:lstStyle/>
          <a:p>
            <a:r>
              <a:rPr lang="en-US" dirty="0"/>
              <a:t>Six factors impact most of customer ratings</a:t>
            </a:r>
            <a:br>
              <a:rPr lang="en-US" dirty="0"/>
            </a:br>
            <a:r>
              <a:rPr lang="en-US" sz="1300" dirty="0"/>
              <a:t>safety, finding your way, signage, food, cleanliness, security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04EEE-43E6-4B74-964C-92E13387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38" y="2313277"/>
            <a:ext cx="3963184" cy="3601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786329-839F-4D11-A4DB-92516E8B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40" y="2279434"/>
            <a:ext cx="4122068" cy="368635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119ACD-10D7-4D92-84B3-9237135FB134}"/>
              </a:ext>
            </a:extLst>
          </p:cNvPr>
          <p:cNvSpPr/>
          <p:nvPr/>
        </p:nvSpPr>
        <p:spPr>
          <a:xfrm>
            <a:off x="3417148" y="2886317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21264D-F53D-4A7E-A0B1-1B06C093B1E7}"/>
              </a:ext>
            </a:extLst>
          </p:cNvPr>
          <p:cNvSpPr/>
          <p:nvPr/>
        </p:nvSpPr>
        <p:spPr>
          <a:xfrm>
            <a:off x="3462490" y="3429000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A9B70-6CE5-420B-8707-6F4A6A7C3B73}"/>
              </a:ext>
            </a:extLst>
          </p:cNvPr>
          <p:cNvSpPr/>
          <p:nvPr/>
        </p:nvSpPr>
        <p:spPr>
          <a:xfrm>
            <a:off x="3046254" y="3951727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F582CC-381A-4460-824C-859125A9E902}"/>
              </a:ext>
            </a:extLst>
          </p:cNvPr>
          <p:cNvSpPr/>
          <p:nvPr/>
        </p:nvSpPr>
        <p:spPr>
          <a:xfrm>
            <a:off x="3046253" y="4474552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705187-C52D-43BE-99E4-9AAD12F59B62}"/>
              </a:ext>
            </a:extLst>
          </p:cNvPr>
          <p:cNvSpPr/>
          <p:nvPr/>
        </p:nvSpPr>
        <p:spPr>
          <a:xfrm>
            <a:off x="3046253" y="5032364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45CC09-5581-4114-836A-88EBD9AFF15F}"/>
              </a:ext>
            </a:extLst>
          </p:cNvPr>
          <p:cNvSpPr/>
          <p:nvPr/>
        </p:nvSpPr>
        <p:spPr>
          <a:xfrm>
            <a:off x="3529513" y="5585932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72C46F-B2BE-436E-95DC-A2495CE2D4FF}"/>
              </a:ext>
            </a:extLst>
          </p:cNvPr>
          <p:cNvSpPr/>
          <p:nvPr/>
        </p:nvSpPr>
        <p:spPr>
          <a:xfrm>
            <a:off x="8927479" y="2853240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97BC6B-995A-4E02-A4B0-9C459710BFDA}"/>
              </a:ext>
            </a:extLst>
          </p:cNvPr>
          <p:cNvSpPr/>
          <p:nvPr/>
        </p:nvSpPr>
        <p:spPr>
          <a:xfrm>
            <a:off x="7132323" y="3429000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8CADE9-CDEB-4FBD-B4CB-2011BDF40254}"/>
              </a:ext>
            </a:extLst>
          </p:cNvPr>
          <p:cNvSpPr/>
          <p:nvPr/>
        </p:nvSpPr>
        <p:spPr>
          <a:xfrm>
            <a:off x="8556585" y="3918650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C73F0A-AD10-44E5-8EA2-02EE8892569D}"/>
              </a:ext>
            </a:extLst>
          </p:cNvPr>
          <p:cNvSpPr/>
          <p:nvPr/>
        </p:nvSpPr>
        <p:spPr>
          <a:xfrm>
            <a:off x="8556584" y="4441475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C5A3FF-D753-4965-A7E2-72D817906520}"/>
              </a:ext>
            </a:extLst>
          </p:cNvPr>
          <p:cNvSpPr/>
          <p:nvPr/>
        </p:nvSpPr>
        <p:spPr>
          <a:xfrm>
            <a:off x="8556584" y="4999287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CDAC22-D952-4300-9937-80E006F2F9E9}"/>
              </a:ext>
            </a:extLst>
          </p:cNvPr>
          <p:cNvSpPr/>
          <p:nvPr/>
        </p:nvSpPr>
        <p:spPr>
          <a:xfrm>
            <a:off x="9039844" y="5552855"/>
            <a:ext cx="293351" cy="3249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/>
              <a:t>Address the issues that customers identified</a:t>
            </a:r>
            <a:r>
              <a:rPr lang="en-US" dirty="0"/>
              <a:t> in the survey and in social media.</a:t>
            </a:r>
          </a:p>
          <a:p>
            <a:r>
              <a:rPr lang="en-US" b="1" dirty="0"/>
              <a:t>Continue innovating options</a:t>
            </a:r>
            <a:r>
              <a:rPr lang="en-US" dirty="0"/>
              <a:t> like the yoga room, garden, museum, and </a:t>
            </a:r>
            <a:r>
              <a:rPr lang="en-US"/>
              <a:t>Wag Brigade.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78B66-86C6-4AF5-8C42-BB6475771D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C5C72-D7A1-42E0-89BF-5A3479F6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75" y="910884"/>
            <a:ext cx="4876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/>
              <a:t>Address the issues that customers identified</a:t>
            </a:r>
            <a:r>
              <a:rPr lang="en-US" dirty="0"/>
              <a:t> in the survey and in social media.</a:t>
            </a:r>
          </a:p>
          <a:p>
            <a:r>
              <a:rPr lang="en-US" b="1" dirty="0"/>
              <a:t>Continue innovating programs</a:t>
            </a:r>
            <a:r>
              <a:rPr lang="en-US" dirty="0"/>
              <a:t> like the yoga room, garden, museum, and Wag Brigade.</a:t>
            </a:r>
          </a:p>
          <a:p>
            <a:r>
              <a:rPr lang="en-US" b="1" dirty="0"/>
              <a:t>Create a shorter survey </a:t>
            </a:r>
            <a:r>
              <a:rPr lang="en-US" dirty="0"/>
              <a:t>that can be given on the spot through smiley buttons or an app. </a:t>
            </a:r>
          </a:p>
          <a:p>
            <a:r>
              <a:rPr lang="en-US" dirty="0"/>
              <a:t>Set alerts in Yelp, Twitter, and Facebook for #sfo to </a:t>
            </a:r>
            <a:r>
              <a:rPr lang="en-US" b="1" dirty="0"/>
              <a:t>catch trends faster</a:t>
            </a:r>
            <a:r>
              <a:rPr lang="en-US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 descr="A picture containing person, indoor, man, standing&#10;&#10;Description generated with very high confidence">
            <a:extLst>
              <a:ext uri="{FF2B5EF4-FFF2-40B4-BE49-F238E27FC236}">
                <a16:creationId xmlns:a16="http://schemas.microsoft.com/office/drawing/2014/main" id="{4E41940C-7785-444C-8682-346247AA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82" y="3776017"/>
            <a:ext cx="5658896" cy="1862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BE0D9-BE25-4036-B280-BB8E804CC6AD}"/>
              </a:ext>
            </a:extLst>
          </p:cNvPr>
          <p:cNvSpPr txBox="1"/>
          <p:nvPr/>
        </p:nvSpPr>
        <p:spPr>
          <a:xfrm>
            <a:off x="5474525" y="5696654"/>
            <a:ext cx="854216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ea typeface="+mn-lt"/>
                <a:cs typeface="+mn-lt"/>
                <a:hlinkClick r:id="rId3"/>
              </a:rPr>
              <a:t>https://www.flysfo.com/media/images-video-maps</a:t>
            </a:r>
            <a:r>
              <a:rPr lang="en-US" sz="900" dirty="0">
                <a:ea typeface="+mn-lt"/>
                <a:cs typeface="+mn-lt"/>
                <a:hlinkClick r:id="rId4"/>
              </a:rPr>
              <a:t>    </a:t>
            </a:r>
            <a:endParaRPr lang="en-US" sz="900">
              <a:ea typeface="+mn-lt"/>
              <a:cs typeface="+mn-lt"/>
            </a:endParaRPr>
          </a:p>
          <a:p>
            <a:r>
              <a:rPr lang="en-US" sz="900" dirty="0">
                <a:ea typeface="+mn-lt"/>
                <a:cs typeface="+mn-lt"/>
                <a:hlinkClick r:id="rId4"/>
              </a:rPr>
              <a:t> </a:t>
            </a:r>
            <a:r>
              <a:rPr lang="en-US" sz="900" dirty="0">
                <a:ea typeface="+mn-lt"/>
                <a:cs typeface="+mn-lt"/>
                <a:hlinkClick r:id="rId5"/>
              </a:rPr>
              <a:t>https://www.sfchronicle.com/business/article/Coronavirus-cleaning-Bay-Area-businesses-ramp-up-15112667.php</a:t>
            </a:r>
            <a:r>
              <a:rPr lang="en-US" sz="900" dirty="0">
                <a:ea typeface="+mn-lt"/>
                <a:cs typeface="+mn-lt"/>
                <a:hlinkClick r:id="rId4"/>
              </a:rPr>
              <a:t>    </a:t>
            </a:r>
            <a:endParaRPr lang="en-US" sz="900">
              <a:ea typeface="+mn-lt"/>
              <a:cs typeface="+mn-lt"/>
            </a:endParaRPr>
          </a:p>
          <a:p>
            <a:r>
              <a:rPr lang="en-US" sz="900" dirty="0">
                <a:ea typeface="+mn-lt"/>
                <a:cs typeface="+mn-lt"/>
                <a:hlinkClick r:id="rId4"/>
              </a:rPr>
              <a:t> https://www.happy-or-not.com/en/smiley-wall/</a:t>
            </a:r>
            <a:endParaRPr lang="en-US" sz="900"/>
          </a:p>
        </p:txBody>
      </p:sp>
      <p:pic>
        <p:nvPicPr>
          <p:cNvPr id="9" name="Picture 9" descr="A picture containing indoor, sitting, cat, black&#10;&#10;Description generated with very high confidence">
            <a:extLst>
              <a:ext uri="{FF2B5EF4-FFF2-40B4-BE49-F238E27FC236}">
                <a16:creationId xmlns:a16="http://schemas.microsoft.com/office/drawing/2014/main" id="{B916A7B0-D97D-4B3F-A20A-C27843CF0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841" y="2024792"/>
            <a:ext cx="2545280" cy="1610987"/>
          </a:xfrm>
          <a:prstGeom prst="rect">
            <a:avLst/>
          </a:prstGeom>
        </p:spPr>
      </p:pic>
      <p:pic>
        <p:nvPicPr>
          <p:cNvPr id="11" name="Picture 12" descr="A person sitting on a table&#10;&#10;Description generated with very high confidence">
            <a:extLst>
              <a:ext uri="{FF2B5EF4-FFF2-40B4-BE49-F238E27FC236}">
                <a16:creationId xmlns:a16="http://schemas.microsoft.com/office/drawing/2014/main" id="{26971AD0-E1A0-495A-8257-567A503DA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167" y="988158"/>
            <a:ext cx="2832264" cy="93313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AA033E-BE5D-452E-90C4-7FA77EFC0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932" y="2023812"/>
            <a:ext cx="2644239" cy="16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5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4572F4166EC42B00B24FF04C85890" ma:contentTypeVersion="8" ma:contentTypeDescription="Create a new document." ma:contentTypeScope="" ma:versionID="a6c543f307991f74f907ea450275c06b">
  <xsd:schema xmlns:xsd="http://www.w3.org/2001/XMLSchema" xmlns:xs="http://www.w3.org/2001/XMLSchema" xmlns:p="http://schemas.microsoft.com/office/2006/metadata/properties" xmlns:ns2="d787468a-ae78-46c0-bb9b-03274f9576fc" targetNamespace="http://schemas.microsoft.com/office/2006/metadata/properties" ma:root="true" ma:fieldsID="119c1f5aafb979bc40470246e9a43d7a" ns2:_="">
    <xsd:import namespace="d787468a-ae78-46c0-bb9b-03274f9576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7468a-ae78-46c0-bb9b-03274f9576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2E40AD-E32C-46EC-9D4E-F3C722FEB1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BF0144-C2B6-4D87-A242-C25CD5F55E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BB2E6A-6962-4BD2-A66A-85899EC36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7468a-ae78-46c0-bb9b-03274f957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Improving customer satisfaction at SFO</vt:lpstr>
      <vt:lpstr>Problem statement</vt:lpstr>
      <vt:lpstr>Survey respondents</vt:lpstr>
      <vt:lpstr>Common survey topics: food, security, signs, cleanliness, safety</vt:lpstr>
      <vt:lpstr>Common topics: cleanliness, food, staff, parking, charging stations, art, delays</vt:lpstr>
      <vt:lpstr>Six factors impact most of customer ratings safety, finding your way, signage, food, cleanliness, security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customer satisfaction at SFO</dc:title>
  <dc:creator/>
  <cp:lastModifiedBy/>
  <cp:revision>133</cp:revision>
  <dcterms:created xsi:type="dcterms:W3CDTF">2020-06-05T01:41:03Z</dcterms:created>
  <dcterms:modified xsi:type="dcterms:W3CDTF">2020-06-11T22:58:53Z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0x010100C774572F4166EC42B00B24FF04C85890</vt:lpwstr>
  </property>
</Properties>
</file>