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2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84" r:id="rId4"/>
    <p:sldId id="278" r:id="rId5"/>
    <p:sldId id="265" r:id="rId6"/>
    <p:sldId id="285" r:id="rId7"/>
    <p:sldId id="279" r:id="rId8"/>
    <p:sldId id="269" r:id="rId9"/>
    <p:sldId id="280" r:id="rId10"/>
    <p:sldId id="276" r:id="rId11"/>
    <p:sldId id="277" r:id="rId12"/>
    <p:sldId id="273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Mead" initials="JM" lastIdx="3" clrIdx="0">
    <p:extLst>
      <p:ext uri="{19B8F6BF-5375-455C-9EA6-DF929625EA0E}">
        <p15:presenceInfo xmlns:p15="http://schemas.microsoft.com/office/powerpoint/2012/main" userId="ed69437949605c12" providerId="Windows Live"/>
      </p:ext>
    </p:extLst>
  </p:cmAuthor>
  <p:cmAuthor id="2" name="Will Guzman" initials="WG" lastIdx="1" clrIdx="1">
    <p:extLst>
      <p:ext uri="{19B8F6BF-5375-455C-9EA6-DF929625EA0E}">
        <p15:presenceInfo xmlns:p15="http://schemas.microsoft.com/office/powerpoint/2012/main" userId="S-1-5-21-854245398-73586283-839522115-93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0F30A-62D3-46B0-89B3-F4A484AF9D4B}" v="744" dt="2018-10-05T01:21:08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Mead" userId="ed69437949605c12" providerId="LiveId" clId="{AC30F30A-62D3-46B0-89B3-F4A484AF9D4B}"/>
    <pc:docChg chg="custSel modSld">
      <pc:chgData name="Jennifer Mead" userId="ed69437949605c12" providerId="LiveId" clId="{AC30F30A-62D3-46B0-89B3-F4A484AF9D4B}" dt="2018-10-05T01:21:08.416" v="743" actId="20577"/>
      <pc:docMkLst>
        <pc:docMk/>
      </pc:docMkLst>
      <pc:sldChg chg="modSp">
        <pc:chgData name="Jennifer Mead" userId="ed69437949605c12" providerId="LiveId" clId="{AC30F30A-62D3-46B0-89B3-F4A484AF9D4B}" dt="2018-10-05T01:03:42.292" v="45" actId="20577"/>
        <pc:sldMkLst>
          <pc:docMk/>
          <pc:sldMk cId="2140769779" sldId="259"/>
        </pc:sldMkLst>
        <pc:spChg chg="mod">
          <ac:chgData name="Jennifer Mead" userId="ed69437949605c12" providerId="LiveId" clId="{AC30F30A-62D3-46B0-89B3-F4A484AF9D4B}" dt="2018-10-05T01:03:42.292" v="45" actId="20577"/>
          <ac:spMkLst>
            <pc:docMk/>
            <pc:sldMk cId="2140769779" sldId="259"/>
            <ac:spMk id="3" creationId="{BBE94C77-2221-4B86-8D9C-F7DF6B4A1B26}"/>
          </ac:spMkLst>
        </pc:spChg>
        <pc:spChg chg="mod">
          <ac:chgData name="Jennifer Mead" userId="ed69437949605c12" providerId="LiveId" clId="{AC30F30A-62D3-46B0-89B3-F4A484AF9D4B}" dt="2018-10-05T01:03:02.197" v="8" actId="20577"/>
          <ac:spMkLst>
            <pc:docMk/>
            <pc:sldMk cId="2140769779" sldId="259"/>
            <ac:spMk id="5" creationId="{A51CB12B-78B7-43DA-BBAE-39D48DE74CF0}"/>
          </ac:spMkLst>
        </pc:spChg>
      </pc:sldChg>
      <pc:sldChg chg="addSp delSp modSp">
        <pc:chgData name="Jennifer Mead" userId="ed69437949605c12" providerId="LiveId" clId="{AC30F30A-62D3-46B0-89B3-F4A484AF9D4B}" dt="2018-10-05T01:06:08.284" v="194" actId="1076"/>
        <pc:sldMkLst>
          <pc:docMk/>
          <pc:sldMk cId="3032780910" sldId="260"/>
        </pc:sldMkLst>
        <pc:spChg chg="add mod">
          <ac:chgData name="Jennifer Mead" userId="ed69437949605c12" providerId="LiveId" clId="{AC30F30A-62D3-46B0-89B3-F4A484AF9D4B}" dt="2018-10-05T01:06:08.284" v="194" actId="1076"/>
          <ac:spMkLst>
            <pc:docMk/>
            <pc:sldMk cId="3032780910" sldId="260"/>
            <ac:spMk id="2" creationId="{6DC4A2BA-60BB-4C11-A1E5-7DB1119B90E6}"/>
          </ac:spMkLst>
        </pc:spChg>
        <pc:spChg chg="del">
          <ac:chgData name="Jennifer Mead" userId="ed69437949605c12" providerId="LiveId" clId="{AC30F30A-62D3-46B0-89B3-F4A484AF9D4B}" dt="2018-10-05T01:05:09.040" v="56" actId="478"/>
          <ac:spMkLst>
            <pc:docMk/>
            <pc:sldMk cId="3032780910" sldId="260"/>
            <ac:spMk id="4" creationId="{30457808-CDD5-4F05-AD25-CE09A68023F1}"/>
          </ac:spMkLst>
        </pc:spChg>
        <pc:graphicFrameChg chg="modGraphic">
          <ac:chgData name="Jennifer Mead" userId="ed69437949605c12" providerId="LiveId" clId="{AC30F30A-62D3-46B0-89B3-F4A484AF9D4B}" dt="2018-10-05T01:05:22.665" v="60" actId="6549"/>
          <ac:graphicFrameMkLst>
            <pc:docMk/>
            <pc:sldMk cId="3032780910" sldId="260"/>
            <ac:graphicFrameMk id="7" creationId="{96E6916A-DBEE-41E6-A9DA-9807D7385DF7}"/>
          </ac:graphicFrameMkLst>
        </pc:graphicFrameChg>
      </pc:sldChg>
      <pc:sldChg chg="delSp">
        <pc:chgData name="Jennifer Mead" userId="ed69437949605c12" providerId="LiveId" clId="{AC30F30A-62D3-46B0-89B3-F4A484AF9D4B}" dt="2018-10-05T01:04:52.900" v="53" actId="478"/>
        <pc:sldMkLst>
          <pc:docMk/>
          <pc:sldMk cId="2956229467" sldId="265"/>
        </pc:sldMkLst>
        <pc:spChg chg="del">
          <ac:chgData name="Jennifer Mead" userId="ed69437949605c12" providerId="LiveId" clId="{AC30F30A-62D3-46B0-89B3-F4A484AF9D4B}" dt="2018-10-05T01:04:52.900" v="53" actId="478"/>
          <ac:spMkLst>
            <pc:docMk/>
            <pc:sldMk cId="2956229467" sldId="265"/>
            <ac:spMk id="25" creationId="{AC53EFF6-A1BE-4A66-97E3-0A0BAA94BC7F}"/>
          </ac:spMkLst>
        </pc:spChg>
      </pc:sldChg>
      <pc:sldChg chg="addSp delSp modSp">
        <pc:chgData name="Jennifer Mead" userId="ed69437949605c12" providerId="LiveId" clId="{AC30F30A-62D3-46B0-89B3-F4A484AF9D4B}" dt="2018-10-05T01:17:48.711" v="475" actId="14100"/>
        <pc:sldMkLst>
          <pc:docMk/>
          <pc:sldMk cId="697303918" sldId="269"/>
        </pc:sldMkLst>
        <pc:spChg chg="add mod">
          <ac:chgData name="Jennifer Mead" userId="ed69437949605c12" providerId="LiveId" clId="{AC30F30A-62D3-46B0-89B3-F4A484AF9D4B}" dt="2018-10-05T01:17:48.711" v="475" actId="14100"/>
          <ac:spMkLst>
            <pc:docMk/>
            <pc:sldMk cId="697303918" sldId="269"/>
            <ac:spMk id="2" creationId="{3F669CF0-A53B-4C28-8EDB-1C6C62FDB6B9}"/>
          </ac:spMkLst>
        </pc:spChg>
        <pc:spChg chg="del">
          <ac:chgData name="Jennifer Mead" userId="ed69437949605c12" providerId="LiveId" clId="{AC30F30A-62D3-46B0-89B3-F4A484AF9D4B}" dt="2018-10-05T01:04:36.170" v="50" actId="478"/>
          <ac:spMkLst>
            <pc:docMk/>
            <pc:sldMk cId="697303918" sldId="269"/>
            <ac:spMk id="10" creationId="{F77DA2D1-D838-4347-A92C-C096A512FE5D}"/>
          </ac:spMkLst>
        </pc:spChg>
      </pc:sldChg>
      <pc:sldChg chg="delSp modSp">
        <pc:chgData name="Jennifer Mead" userId="ed69437949605c12" providerId="LiveId" clId="{AC30F30A-62D3-46B0-89B3-F4A484AF9D4B}" dt="2018-10-05T01:20:11.191" v="711" actId="1037"/>
        <pc:sldMkLst>
          <pc:docMk/>
          <pc:sldMk cId="1825197953" sldId="273"/>
        </pc:sldMkLst>
        <pc:spChg chg="del">
          <ac:chgData name="Jennifer Mead" userId="ed69437949605c12" providerId="LiveId" clId="{AC30F30A-62D3-46B0-89B3-F4A484AF9D4B}" dt="2018-10-05T01:04:16.134" v="46" actId="478"/>
          <ac:spMkLst>
            <pc:docMk/>
            <pc:sldMk cId="1825197953" sldId="273"/>
            <ac:spMk id="5" creationId="{681A3BEE-AA5B-4540-8485-82C5AA9E318A}"/>
          </ac:spMkLst>
        </pc:spChg>
        <pc:spChg chg="mod">
          <ac:chgData name="Jennifer Mead" userId="ed69437949605c12" providerId="LiveId" clId="{AC30F30A-62D3-46B0-89B3-F4A484AF9D4B}" dt="2018-10-05T01:20:11.191" v="711" actId="1037"/>
          <ac:spMkLst>
            <pc:docMk/>
            <pc:sldMk cId="1825197953" sldId="273"/>
            <ac:spMk id="8" creationId="{1CA62638-52FB-4CC6-802D-73141B5BC9D5}"/>
          </ac:spMkLst>
        </pc:spChg>
      </pc:sldChg>
      <pc:sldChg chg="delSp">
        <pc:chgData name="Jennifer Mead" userId="ed69437949605c12" providerId="LiveId" clId="{AC30F30A-62D3-46B0-89B3-F4A484AF9D4B}" dt="2018-10-05T01:04:27.903" v="48" actId="478"/>
        <pc:sldMkLst>
          <pc:docMk/>
          <pc:sldMk cId="2793546061" sldId="276"/>
        </pc:sldMkLst>
        <pc:spChg chg="del">
          <ac:chgData name="Jennifer Mead" userId="ed69437949605c12" providerId="LiveId" clId="{AC30F30A-62D3-46B0-89B3-F4A484AF9D4B}" dt="2018-10-05T01:04:27.903" v="48" actId="478"/>
          <ac:spMkLst>
            <pc:docMk/>
            <pc:sldMk cId="2793546061" sldId="276"/>
            <ac:spMk id="5" creationId="{494A9CBC-7804-48F0-8F5E-F01B76D6C27A}"/>
          </ac:spMkLst>
        </pc:spChg>
      </pc:sldChg>
      <pc:sldChg chg="delSp">
        <pc:chgData name="Jennifer Mead" userId="ed69437949605c12" providerId="LiveId" clId="{AC30F30A-62D3-46B0-89B3-F4A484AF9D4B}" dt="2018-10-05T01:04:23.816" v="47" actId="478"/>
        <pc:sldMkLst>
          <pc:docMk/>
          <pc:sldMk cId="1565717496" sldId="277"/>
        </pc:sldMkLst>
        <pc:spChg chg="del">
          <ac:chgData name="Jennifer Mead" userId="ed69437949605c12" providerId="LiveId" clId="{AC30F30A-62D3-46B0-89B3-F4A484AF9D4B}" dt="2018-10-05T01:04:23.816" v="47" actId="478"/>
          <ac:spMkLst>
            <pc:docMk/>
            <pc:sldMk cId="1565717496" sldId="277"/>
            <ac:spMk id="4" creationId="{3B33CF62-283E-4F96-8261-A061C3F02E1A}"/>
          </ac:spMkLst>
        </pc:spChg>
      </pc:sldChg>
      <pc:sldChg chg="addSp delSp modSp">
        <pc:chgData name="Jennifer Mead" userId="ed69437949605c12" providerId="LiveId" clId="{AC30F30A-62D3-46B0-89B3-F4A484AF9D4B}" dt="2018-10-05T01:13:04.020" v="275" actId="207"/>
        <pc:sldMkLst>
          <pc:docMk/>
          <pc:sldMk cId="4236681338" sldId="278"/>
        </pc:sldMkLst>
        <pc:spChg chg="mod">
          <ac:chgData name="Jennifer Mead" userId="ed69437949605c12" providerId="LiveId" clId="{AC30F30A-62D3-46B0-89B3-F4A484AF9D4B}" dt="2018-10-05T01:07:00.607" v="195" actId="14100"/>
          <ac:spMkLst>
            <pc:docMk/>
            <pc:sldMk cId="4236681338" sldId="278"/>
            <ac:spMk id="4" creationId="{A42BB08D-DC20-4142-9C11-AD2878927B83}"/>
          </ac:spMkLst>
        </pc:spChg>
        <pc:spChg chg="add mod">
          <ac:chgData name="Jennifer Mead" userId="ed69437949605c12" providerId="LiveId" clId="{AC30F30A-62D3-46B0-89B3-F4A484AF9D4B}" dt="2018-10-05T01:13:04.020" v="275" actId="207"/>
          <ac:spMkLst>
            <pc:docMk/>
            <pc:sldMk cId="4236681338" sldId="278"/>
            <ac:spMk id="5" creationId="{B175A2C9-DEC2-4BBE-ADC8-30DFBEA127B0}"/>
          </ac:spMkLst>
        </pc:spChg>
        <pc:spChg chg="del">
          <ac:chgData name="Jennifer Mead" userId="ed69437949605c12" providerId="LiveId" clId="{AC30F30A-62D3-46B0-89B3-F4A484AF9D4B}" dt="2018-10-05T01:04:57.690" v="54" actId="478"/>
          <ac:spMkLst>
            <pc:docMk/>
            <pc:sldMk cId="4236681338" sldId="278"/>
            <ac:spMk id="7" creationId="{97EEC28B-2FFD-49FA-9FE2-CF7539A65357}"/>
          </ac:spMkLst>
        </pc:spChg>
      </pc:sldChg>
      <pc:sldChg chg="delSp modSp">
        <pc:chgData name="Jennifer Mead" userId="ed69437949605c12" providerId="LiveId" clId="{AC30F30A-62D3-46B0-89B3-F4A484AF9D4B}" dt="2018-10-05T01:14:05.907" v="279" actId="404"/>
        <pc:sldMkLst>
          <pc:docMk/>
          <pc:sldMk cId="54413808" sldId="279"/>
        </pc:sldMkLst>
        <pc:spChg chg="mod">
          <ac:chgData name="Jennifer Mead" userId="ed69437949605c12" providerId="LiveId" clId="{AC30F30A-62D3-46B0-89B3-F4A484AF9D4B}" dt="2018-10-05T01:14:05.907" v="279" actId="404"/>
          <ac:spMkLst>
            <pc:docMk/>
            <pc:sldMk cId="54413808" sldId="279"/>
            <ac:spMk id="4" creationId="{00BD1F9C-747A-4EA3-B10F-803EE55021E6}"/>
          </ac:spMkLst>
        </pc:spChg>
        <pc:spChg chg="del">
          <ac:chgData name="Jennifer Mead" userId="ed69437949605c12" providerId="LiveId" clId="{AC30F30A-62D3-46B0-89B3-F4A484AF9D4B}" dt="2018-10-05T01:04:42.025" v="51" actId="478"/>
          <ac:spMkLst>
            <pc:docMk/>
            <pc:sldMk cId="54413808" sldId="279"/>
            <ac:spMk id="8" creationId="{1B988951-4695-4305-8BF2-BE02384D5801}"/>
          </ac:spMkLst>
        </pc:spChg>
      </pc:sldChg>
      <pc:sldChg chg="delSp">
        <pc:chgData name="Jennifer Mead" userId="ed69437949605c12" providerId="LiveId" clId="{AC30F30A-62D3-46B0-89B3-F4A484AF9D4B}" dt="2018-10-05T01:04:32.234" v="49" actId="478"/>
        <pc:sldMkLst>
          <pc:docMk/>
          <pc:sldMk cId="189230964" sldId="280"/>
        </pc:sldMkLst>
        <pc:spChg chg="del">
          <ac:chgData name="Jennifer Mead" userId="ed69437949605c12" providerId="LiveId" clId="{AC30F30A-62D3-46B0-89B3-F4A484AF9D4B}" dt="2018-10-05T01:04:32.234" v="49" actId="478"/>
          <ac:spMkLst>
            <pc:docMk/>
            <pc:sldMk cId="189230964" sldId="280"/>
            <ac:spMk id="5" creationId="{7584E5DB-8968-4D34-A26A-DE4727970A0C}"/>
          </ac:spMkLst>
        </pc:spChg>
      </pc:sldChg>
      <pc:sldChg chg="addSp delSp modSp">
        <pc:chgData name="Jennifer Mead" userId="ed69437949605c12" providerId="LiveId" clId="{AC30F30A-62D3-46B0-89B3-F4A484AF9D4B}" dt="2018-10-05T01:21:08.416" v="743" actId="20577"/>
        <pc:sldMkLst>
          <pc:docMk/>
          <pc:sldMk cId="3956885245" sldId="284"/>
        </pc:sldMkLst>
        <pc:spChg chg="add mod ord">
          <ac:chgData name="Jennifer Mead" userId="ed69437949605c12" providerId="LiveId" clId="{AC30F30A-62D3-46B0-89B3-F4A484AF9D4B}" dt="2018-10-05T01:11:36.920" v="271" actId="167"/>
          <ac:spMkLst>
            <pc:docMk/>
            <pc:sldMk cId="3956885245" sldId="284"/>
            <ac:spMk id="2" creationId="{3FE34F67-0003-4447-A0C8-81728FF709A8}"/>
          </ac:spMkLst>
        </pc:spChg>
        <pc:spChg chg="del">
          <ac:chgData name="Jennifer Mead" userId="ed69437949605c12" providerId="LiveId" clId="{AC30F30A-62D3-46B0-89B3-F4A484AF9D4B}" dt="2018-10-05T01:05:04.589" v="55" actId="478"/>
          <ac:spMkLst>
            <pc:docMk/>
            <pc:sldMk cId="3956885245" sldId="284"/>
            <ac:spMk id="32" creationId="{210B74A5-8F29-4C35-8720-17732A774EC0}"/>
          </ac:spMkLst>
        </pc:spChg>
        <pc:spChg chg="add mod ord">
          <ac:chgData name="Jennifer Mead" userId="ed69437949605c12" providerId="LiveId" clId="{AC30F30A-62D3-46B0-89B3-F4A484AF9D4B}" dt="2018-10-05T01:12:03.769" v="274" actId="167"/>
          <ac:spMkLst>
            <pc:docMk/>
            <pc:sldMk cId="3956885245" sldId="284"/>
            <ac:spMk id="34" creationId="{640AD02A-891A-4675-9B72-7E1A441E26F1}"/>
          </ac:spMkLst>
        </pc:spChg>
        <pc:spChg chg="add mod">
          <ac:chgData name="Jennifer Mead" userId="ed69437949605c12" providerId="LiveId" clId="{AC30F30A-62D3-46B0-89B3-F4A484AF9D4B}" dt="2018-10-05T01:21:08.416" v="743" actId="20577"/>
          <ac:spMkLst>
            <pc:docMk/>
            <pc:sldMk cId="3956885245" sldId="284"/>
            <ac:spMk id="35" creationId="{A17E66AC-99C5-4DBE-9A77-1B833BB075B8}"/>
          </ac:spMkLst>
        </pc:spChg>
      </pc:sldChg>
      <pc:sldChg chg="delSp modSp">
        <pc:chgData name="Jennifer Mead" userId="ed69437949605c12" providerId="LiveId" clId="{AC30F30A-62D3-46B0-89B3-F4A484AF9D4B}" dt="2018-10-05T01:13:31.994" v="276" actId="20577"/>
        <pc:sldMkLst>
          <pc:docMk/>
          <pc:sldMk cId="2438558107" sldId="285"/>
        </pc:sldMkLst>
        <pc:spChg chg="mod">
          <ac:chgData name="Jennifer Mead" userId="ed69437949605c12" providerId="LiveId" clId="{AC30F30A-62D3-46B0-89B3-F4A484AF9D4B}" dt="2018-10-05T01:13:31.994" v="276" actId="20577"/>
          <ac:spMkLst>
            <pc:docMk/>
            <pc:sldMk cId="2438558107" sldId="285"/>
            <ac:spMk id="4" creationId="{3B0CB12A-0A9A-4EDB-8B63-C88FF6FAA296}"/>
          </ac:spMkLst>
        </pc:spChg>
        <pc:spChg chg="del">
          <ac:chgData name="Jennifer Mead" userId="ed69437949605c12" providerId="LiveId" clId="{AC30F30A-62D3-46B0-89B3-F4A484AF9D4B}" dt="2018-10-05T01:04:47.959" v="52" actId="478"/>
          <ac:spMkLst>
            <pc:docMk/>
            <pc:sldMk cId="2438558107" sldId="285"/>
            <ac:spMk id="6" creationId="{085FCE27-3A27-4A56-AB86-7C86625679D4}"/>
          </ac:spMkLst>
        </pc:spChg>
      </pc:sldChg>
    </pc:docChg>
  </pc:docChgLst>
  <pc:docChgLst>
    <pc:chgData name="Jennifer Mead" userId="ed69437949605c12" providerId="LiveId" clId="{4B658868-3331-414A-977C-A86A76758F6A}"/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d69437949605c12/CLASSES/Syracuse%20Data%20Science/Marketing%20Analytics/hybrid%20cars%20project/PHEV_withVehPhe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d69437949605c12/CLASSES/Syracuse%20Data%20Science/Marketing%20Analytics/hybrid%20cars%20project/PHEV_withVehPhe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d69437949605c12/CLASSES/Syracuse%20Data%20Science/Marketing%20Analytics/hybrid%20cars%20project/PHEV_withVehPhev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d69437949605c12/CLASSES/Syracuse%20Data%20Science/Marketing%20Analytics/hybrid%20cars%20project/PHEV_withVehPhev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d69437949605c12/CLASSES/Syracuse%20Data%20Science/Marketing%20Analytics/hybrid%20cars%20project/PHEV_withVehPhev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d69437949605c12/CLASSES/Syracuse%20Data%20Science/Marketing%20Analytics/hybrid%20cars%20project/PHEV_withEnvMatClusters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[PHEV_withVehPhev.xlsx]q2 how long!PivotTable2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 how long'!$B$3:$B$4</c:f>
              <c:strCache>
                <c:ptCount val="1"/>
                <c:pt idx="0">
                  <c:v>1-3 years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'q2 how long'!$A$5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 how long'!$B$5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12-4DB0-BB8F-480EAEBF494A}"/>
            </c:ext>
          </c:extLst>
        </c:ser>
        <c:ser>
          <c:idx val="1"/>
          <c:order val="1"/>
          <c:tx>
            <c:strRef>
              <c:f>'q2 how long'!$C$3:$C$4</c:f>
              <c:strCache>
                <c:ptCount val="1"/>
                <c:pt idx="0">
                  <c:v>4-6 years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'q2 how long'!$A$5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 how long'!$C$5</c:f>
              <c:numCache>
                <c:formatCode>General</c:formatCode>
                <c:ptCount val="1"/>
                <c:pt idx="0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12-4DB0-BB8F-480EAEBF494A}"/>
            </c:ext>
          </c:extLst>
        </c:ser>
        <c:ser>
          <c:idx val="2"/>
          <c:order val="2"/>
          <c:tx>
            <c:strRef>
              <c:f>'q2 how long'!$D$3:$D$4</c:f>
              <c:strCache>
                <c:ptCount val="1"/>
                <c:pt idx="0">
                  <c:v>7-9 years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'q2 how long'!$A$5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 how long'!$D$5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12-4DB0-BB8F-480EAEBF494A}"/>
            </c:ext>
          </c:extLst>
        </c:ser>
        <c:ser>
          <c:idx val="3"/>
          <c:order val="3"/>
          <c:tx>
            <c:strRef>
              <c:f>'q2 how long'!$E$3:$E$4</c:f>
              <c:strCache>
                <c:ptCount val="1"/>
                <c:pt idx="0">
                  <c:v>10 or more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'q2 how long'!$A$5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'q2 how long'!$E$5</c:f>
              <c:numCache>
                <c:formatCode>General</c:formatCode>
                <c:ptCount val="1"/>
                <c:pt idx="0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12-4DB0-BB8F-480EAEBF4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27012880"/>
        <c:axId val="-1327002000"/>
      </c:barChart>
      <c:catAx>
        <c:axId val="-132701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7002000"/>
        <c:crosses val="autoZero"/>
        <c:auto val="1"/>
        <c:lblAlgn val="ctr"/>
        <c:lblOffset val="100"/>
        <c:noMultiLvlLbl val="0"/>
      </c:catAx>
      <c:valAx>
        <c:axId val="-132700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701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[PHEV_withVehPhev.xlsx]q3 type of veh!PivotTable3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1946692833514855E-2"/>
          <c:y val="4.6296296296296294E-2"/>
          <c:w val="0.80414255628410825"/>
          <c:h val="0.898148148148148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'q3 type of veh'!$B$3:$B$4</c:f>
              <c:strCache>
                <c:ptCount val="1"/>
                <c:pt idx="0">
                  <c:v>Midsize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'q3 type of veh'!$A$5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'q3 type of veh'!$B$5</c:f>
              <c:numCache>
                <c:formatCode>General</c:formatCode>
                <c:ptCount val="1"/>
                <c:pt idx="0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F1-45E2-84DA-24743A92B373}"/>
            </c:ext>
          </c:extLst>
        </c:ser>
        <c:ser>
          <c:idx val="1"/>
          <c:order val="1"/>
          <c:tx>
            <c:strRef>
              <c:f>'q3 type of veh'!$C$3:$C$4</c:f>
              <c:strCache>
                <c:ptCount val="1"/>
                <c:pt idx="0">
                  <c:v>Compact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'q3 type of veh'!$A$5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'q3 type of veh'!$C$5</c:f>
              <c:numCache>
                <c:formatCode>General</c:formatCode>
                <c:ptCount val="1"/>
                <c:pt idx="0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F1-45E2-84DA-24743A92B373}"/>
            </c:ext>
          </c:extLst>
        </c:ser>
        <c:ser>
          <c:idx val="2"/>
          <c:order val="2"/>
          <c:tx>
            <c:strRef>
              <c:f>'q3 type of veh'!$D$3:$D$4</c:f>
              <c:strCache>
                <c:ptCount val="1"/>
                <c:pt idx="0">
                  <c:v>SUV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'q3 type of veh'!$A$5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'q3 type of veh'!$D$5</c:f>
              <c:numCache>
                <c:formatCode>General</c:formatCode>
                <c:ptCount val="1"/>
                <c:pt idx="0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F1-45E2-84DA-24743A92B373}"/>
            </c:ext>
          </c:extLst>
        </c:ser>
        <c:ser>
          <c:idx val="3"/>
          <c:order val="3"/>
          <c:tx>
            <c:strRef>
              <c:f>'q3 type of veh'!$E$3:$E$4</c:f>
              <c:strCache>
                <c:ptCount val="1"/>
                <c:pt idx="0">
                  <c:v>Fullsize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'q3 type of veh'!$A$5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'q3 type of veh'!$E$5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F1-45E2-84DA-24743A92B373}"/>
            </c:ext>
          </c:extLst>
        </c:ser>
        <c:ser>
          <c:idx val="4"/>
          <c:order val="4"/>
          <c:tx>
            <c:strRef>
              <c:f>'q3 type of veh'!$F$3:$F$4</c:f>
              <c:strCache>
                <c:ptCount val="1"/>
                <c:pt idx="0">
                  <c:v>Pickup truck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'q3 type of veh'!$A$5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'q3 type of veh'!$F$5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F1-45E2-84DA-24743A92B373}"/>
            </c:ext>
          </c:extLst>
        </c:ser>
        <c:ser>
          <c:idx val="5"/>
          <c:order val="5"/>
          <c:tx>
            <c:strRef>
              <c:f>'q3 type of veh'!$G$3:$G$4</c:f>
              <c:strCache>
                <c:ptCount val="1"/>
                <c:pt idx="0">
                  <c:v>Minivan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'q3 type of veh'!$A$5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'q3 type of veh'!$G$5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0F1-45E2-84DA-24743A92B373}"/>
            </c:ext>
          </c:extLst>
        </c:ser>
        <c:ser>
          <c:idx val="6"/>
          <c:order val="6"/>
          <c:tx>
            <c:strRef>
              <c:f>'q3 type of veh'!$H$3:$H$4</c:f>
              <c:strCache>
                <c:ptCount val="1"/>
                <c:pt idx="0">
                  <c:v>No vehicle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'q3 type of veh'!$A$5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'q3 type of veh'!$H$5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0F1-45E2-84DA-24743A92B373}"/>
            </c:ext>
          </c:extLst>
        </c:ser>
        <c:ser>
          <c:idx val="7"/>
          <c:order val="7"/>
          <c:tx>
            <c:strRef>
              <c:f>'q3 type of veh'!$I$3:$I$4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'q3 type of veh'!$A$5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'q3 type of veh'!$I$5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0F1-45E2-84DA-24743A92B373}"/>
            </c:ext>
          </c:extLst>
        </c:ser>
        <c:ser>
          <c:idx val="8"/>
          <c:order val="8"/>
          <c:tx>
            <c:strRef>
              <c:f>'q3 type of veh'!$J$3:$J$4</c:f>
              <c:strCache>
                <c:ptCount val="1"/>
                <c:pt idx="0">
                  <c:v>Fullsize van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'q3 type of veh'!$A$5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'q3 type of veh'!$J$5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F1-45E2-84DA-24743A92B373}"/>
            </c:ext>
          </c:extLst>
        </c:ser>
        <c:ser>
          <c:idx val="9"/>
          <c:order val="9"/>
          <c:tx>
            <c:strRef>
              <c:f>'q3 type of veh'!$K$3:$K$4</c:f>
              <c:strCache>
                <c:ptCount val="1"/>
                <c:pt idx="0">
                  <c:v>Motorcycle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'q3 type of veh'!$A$5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'q3 type of veh'!$K$5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0F1-45E2-84DA-24743A92B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27019952"/>
        <c:axId val="-1326994384"/>
      </c:barChart>
      <c:catAx>
        <c:axId val="-1327019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26994384"/>
        <c:crosses val="autoZero"/>
        <c:auto val="1"/>
        <c:lblAlgn val="ctr"/>
        <c:lblOffset val="100"/>
        <c:noMultiLvlLbl val="0"/>
      </c:catAx>
      <c:valAx>
        <c:axId val="-132699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701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[PHEV_withVehPhev.xlsx]q6 outlet!PivotTable4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'q6 outlet'!$B$3:$B$4</c:f>
              <c:strCache>
                <c:ptCount val="1"/>
                <c:pt idx="0">
                  <c:v>0-10 feet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'q6 outlet'!$A$5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'q6 outlet'!$B$5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BC-4DD8-AF88-0DDCBDBC3951}"/>
            </c:ext>
          </c:extLst>
        </c:ser>
        <c:ser>
          <c:idx val="1"/>
          <c:order val="1"/>
          <c:tx>
            <c:strRef>
              <c:f>'q6 outlet'!$C$3:$C$4</c:f>
              <c:strCache>
                <c:ptCount val="1"/>
                <c:pt idx="0">
                  <c:v>11-25 feet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'q6 outlet'!$A$5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'q6 outlet'!$C$5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BC-4DD8-AF88-0DDCBDBC3951}"/>
            </c:ext>
          </c:extLst>
        </c:ser>
        <c:ser>
          <c:idx val="2"/>
          <c:order val="2"/>
          <c:tx>
            <c:strRef>
              <c:f>'q6 outlet'!$D$3:$D$4</c:f>
              <c:strCache>
                <c:ptCount val="1"/>
                <c:pt idx="0">
                  <c:v>26-50 feet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'q6 outlet'!$A$5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'q6 outlet'!$D$5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BC-4DD8-AF88-0DDCBDBC3951}"/>
            </c:ext>
          </c:extLst>
        </c:ser>
        <c:ser>
          <c:idx val="3"/>
          <c:order val="3"/>
          <c:tx>
            <c:strRef>
              <c:f>'q6 outlet'!$E$3:$E$4</c:f>
              <c:strCache>
                <c:ptCount val="1"/>
                <c:pt idx="0">
                  <c:v>Over 50 feet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'q6 outlet'!$A$5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'q6 outlet'!$E$5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BC-4DD8-AF88-0DDCBDBC3951}"/>
            </c:ext>
          </c:extLst>
        </c:ser>
        <c:ser>
          <c:idx val="4"/>
          <c:order val="4"/>
          <c:tx>
            <c:strRef>
              <c:f>'q6 outlet'!$F$3:$F$4</c:f>
              <c:strCache>
                <c:ptCount val="1"/>
                <c:pt idx="0">
                  <c:v>No power source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'q6 outlet'!$A$5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'q6 outlet'!$F$5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BC-4DD8-AF88-0DDCBDBC3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27001456"/>
        <c:axId val="-1326990576"/>
      </c:barChart>
      <c:catAx>
        <c:axId val="-132700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6990576"/>
        <c:crosses val="autoZero"/>
        <c:auto val="1"/>
        <c:lblAlgn val="ctr"/>
        <c:lblOffset val="100"/>
        <c:noMultiLvlLbl val="0"/>
      </c:catAx>
      <c:valAx>
        <c:axId val="-132699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700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[PHEV_withVehPhev.xlsx]q9-10 choose veh!PivotTable5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'q9-10 choose veh'!$A$3</c:f>
              <c:strCache>
                <c:ptCount val="1"/>
                <c:pt idx="0">
                  <c:v>Price of last vehicle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'q9-10 choose veh'!$A$4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'q9-10 choose veh'!$A$4</c:f>
              <c:numCache>
                <c:formatCode>General</c:formatCode>
                <c:ptCount val="1"/>
                <c:pt idx="0">
                  <c:v>1028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16-4960-9C02-D35225E38112}"/>
            </c:ext>
          </c:extLst>
        </c:ser>
        <c:ser>
          <c:idx val="1"/>
          <c:order val="1"/>
          <c:tx>
            <c:strRef>
              <c:f>'q9-10 choose veh'!$B$3</c:f>
              <c:strCache>
                <c:ptCount val="1"/>
                <c:pt idx="0">
                  <c:v>Price of next vehicle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'q9-10 choose veh'!$A$4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'q9-10 choose veh'!$B$4</c:f>
              <c:numCache>
                <c:formatCode>General</c:formatCode>
                <c:ptCount val="1"/>
                <c:pt idx="0">
                  <c:v>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16-4960-9C02-D35225E38112}"/>
            </c:ext>
          </c:extLst>
        </c:ser>
        <c:ser>
          <c:idx val="2"/>
          <c:order val="2"/>
          <c:tx>
            <c:strRef>
              <c:f>'q9-10 choose veh'!$C$3</c:f>
              <c:strCache>
                <c:ptCount val="1"/>
                <c:pt idx="0">
                  <c:v>MPG of last vehicle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'q9-10 choose veh'!$A$4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'q9-10 choose veh'!$C$4</c:f>
              <c:numCache>
                <c:formatCode>General</c:formatCode>
                <c:ptCount val="1"/>
                <c:pt idx="0">
                  <c:v>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16-4960-9C02-D35225E38112}"/>
            </c:ext>
          </c:extLst>
        </c:ser>
        <c:ser>
          <c:idx val="3"/>
          <c:order val="3"/>
          <c:tx>
            <c:strRef>
              <c:f>'q9-10 choose veh'!$D$3</c:f>
              <c:strCache>
                <c:ptCount val="1"/>
                <c:pt idx="0">
                  <c:v>MPG of next vehicle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'q9-10 choose veh'!$A$4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'q9-10 choose veh'!$D$4</c:f>
              <c:numCache>
                <c:formatCode>General</c:formatCode>
                <c:ptCount val="1"/>
                <c:pt idx="0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16-4960-9C02-D35225E38112}"/>
            </c:ext>
          </c:extLst>
        </c:ser>
        <c:ser>
          <c:idx val="4"/>
          <c:order val="4"/>
          <c:tx>
            <c:strRef>
              <c:f>'q9-10 choose veh'!$E$3</c:f>
              <c:strCache>
                <c:ptCount val="1"/>
                <c:pt idx="0">
                  <c:v>Perf of last vehicle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'q9-10 choose veh'!$A$4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'q9-10 choose veh'!$E$4</c:f>
              <c:numCache>
                <c:formatCode>General</c:formatCode>
                <c:ptCount val="1"/>
                <c:pt idx="0">
                  <c:v>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16-4960-9C02-D35225E38112}"/>
            </c:ext>
          </c:extLst>
        </c:ser>
        <c:ser>
          <c:idx val="5"/>
          <c:order val="5"/>
          <c:tx>
            <c:strRef>
              <c:f>'q9-10 choose veh'!$F$3</c:f>
              <c:strCache>
                <c:ptCount val="1"/>
                <c:pt idx="0">
                  <c:v>Perf of next vehicle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'q9-10 choose veh'!$A$4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'q9-10 choose veh'!$F$4</c:f>
              <c:numCache>
                <c:formatCode>General</c:formatCode>
                <c:ptCount val="1"/>
                <c:pt idx="0">
                  <c:v>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16-4960-9C02-D35225E38112}"/>
            </c:ext>
          </c:extLst>
        </c:ser>
        <c:ser>
          <c:idx val="6"/>
          <c:order val="6"/>
          <c:tx>
            <c:strRef>
              <c:f>'q9-10 choose veh'!$G$3</c:f>
              <c:strCache>
                <c:ptCount val="1"/>
                <c:pt idx="0">
                  <c:v>Class of last vehicle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'q9-10 choose veh'!$A$4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'q9-10 choose veh'!$G$4</c:f>
              <c:numCache>
                <c:formatCode>General</c:formatCode>
                <c:ptCount val="1"/>
                <c:pt idx="0">
                  <c:v>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16-4960-9C02-D35225E38112}"/>
            </c:ext>
          </c:extLst>
        </c:ser>
        <c:ser>
          <c:idx val="7"/>
          <c:order val="7"/>
          <c:tx>
            <c:strRef>
              <c:f>'q9-10 choose veh'!$H$3</c:f>
              <c:strCache>
                <c:ptCount val="1"/>
                <c:pt idx="0">
                  <c:v>Class of next vehicle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'q9-10 choose veh'!$A$4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'q9-10 choose veh'!$H$4</c:f>
              <c:numCache>
                <c:formatCode>General</c:formatCode>
                <c:ptCount val="1"/>
                <c:pt idx="0">
                  <c:v>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B16-4960-9C02-D35225E38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27019408"/>
        <c:axId val="-1326997648"/>
      </c:barChart>
      <c:catAx>
        <c:axId val="-1327019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26997648"/>
        <c:crosses val="autoZero"/>
        <c:auto val="1"/>
        <c:lblAlgn val="ctr"/>
        <c:lblOffset val="100"/>
        <c:noMultiLvlLbl val="0"/>
      </c:catAx>
      <c:valAx>
        <c:axId val="-13269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701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[phev_withenvmatclusters.xlsx]Future !PivotTable26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80000"/>
                <a:lumOff val="20000"/>
              </a:schemeClr>
            </a:solidFill>
            <a:ln w="9525">
              <a:solidFill>
                <a:schemeClr val="accent5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</a:schemeClr>
            </a:solidFill>
            <a:ln w="9525">
              <a:solidFill>
                <a:schemeClr val="accent1">
                  <a:lumMod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</a:schemeClr>
            </a:solidFill>
            <a:ln w="9525">
              <a:solidFill>
                <a:schemeClr val="accent2">
                  <a:lumMod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'Future '!$B$3:$B$4</c:f>
              <c:strCache>
                <c:ptCount val="1"/>
                <c:pt idx="0">
                  <c:v>$1000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'!$B$5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7F-4D7E-A77F-C5D0B915DFAC}"/>
            </c:ext>
          </c:extLst>
        </c:ser>
        <c:ser>
          <c:idx val="1"/>
          <c:order val="1"/>
          <c:tx>
            <c:strRef>
              <c:f>'Future '!$C$3:$C$4</c:f>
              <c:strCache>
                <c:ptCount val="1"/>
                <c:pt idx="0">
                  <c:v>$2000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'!$C$5</c:f>
              <c:numCache>
                <c:formatCode>General</c:formatCode>
                <c:ptCount val="1"/>
                <c:pt idx="0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7F-4D7E-A77F-C5D0B915DFAC}"/>
            </c:ext>
          </c:extLst>
        </c:ser>
        <c:ser>
          <c:idx val="2"/>
          <c:order val="2"/>
          <c:tx>
            <c:strRef>
              <c:f>'Future '!$D$3:$D$4</c:f>
              <c:strCache>
                <c:ptCount val="1"/>
                <c:pt idx="0">
                  <c:v>$3000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'!$D$5</c:f>
              <c:numCache>
                <c:formatCode>General</c:formatCode>
                <c:ptCount val="1"/>
                <c:pt idx="0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7F-4D7E-A77F-C5D0B915DFAC}"/>
            </c:ext>
          </c:extLst>
        </c:ser>
        <c:ser>
          <c:idx val="3"/>
          <c:order val="3"/>
          <c:tx>
            <c:strRef>
              <c:f>'Future '!$E$3:$E$4</c:f>
              <c:strCache>
                <c:ptCount val="1"/>
                <c:pt idx="0">
                  <c:v>$4000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'!$E$5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7F-4D7E-A77F-C5D0B915DFAC}"/>
            </c:ext>
          </c:extLst>
        </c:ser>
        <c:ser>
          <c:idx val="4"/>
          <c:order val="4"/>
          <c:tx>
            <c:strRef>
              <c:f>'Future '!$F$3:$F$4</c:f>
              <c:strCache>
                <c:ptCount val="1"/>
                <c:pt idx="0">
                  <c:v>$5000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'!$F$5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7F-4D7E-A77F-C5D0B915DFAC}"/>
            </c:ext>
          </c:extLst>
        </c:ser>
        <c:ser>
          <c:idx val="5"/>
          <c:order val="5"/>
          <c:tx>
            <c:strRef>
              <c:f>'Future '!$G$3:$G$4</c:f>
              <c:strCache>
                <c:ptCount val="1"/>
                <c:pt idx="0">
                  <c:v>$6000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'!$G$5</c:f>
              <c:numCache>
                <c:formatCode>General</c:formatCode>
                <c:ptCount val="1"/>
                <c:pt idx="0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7F-4D7E-A77F-C5D0B915DFAC}"/>
            </c:ext>
          </c:extLst>
        </c:ser>
        <c:ser>
          <c:idx val="6"/>
          <c:order val="6"/>
          <c:tx>
            <c:strRef>
              <c:f>'Future '!$H$3:$H$4</c:f>
              <c:strCache>
                <c:ptCount val="1"/>
                <c:pt idx="0">
                  <c:v>$7000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'!$H$5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7F-4D7E-A77F-C5D0B915DFAC}"/>
            </c:ext>
          </c:extLst>
        </c:ser>
        <c:ser>
          <c:idx val="7"/>
          <c:order val="7"/>
          <c:tx>
            <c:strRef>
              <c:f>'Future '!$I$3:$I$4</c:f>
              <c:strCache>
                <c:ptCount val="1"/>
                <c:pt idx="0">
                  <c:v>$8000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'!$I$5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37F-4D7E-A77F-C5D0B915DFAC}"/>
            </c:ext>
          </c:extLst>
        </c:ser>
        <c:ser>
          <c:idx val="8"/>
          <c:order val="8"/>
          <c:tx>
            <c:strRef>
              <c:f>'Future '!$J$3:$J$4</c:f>
              <c:strCache>
                <c:ptCount val="1"/>
                <c:pt idx="0">
                  <c:v>$9000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'!$J$5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7F-4D7E-A77F-C5D0B915DFAC}"/>
            </c:ext>
          </c:extLst>
        </c:ser>
        <c:ser>
          <c:idx val="9"/>
          <c:order val="9"/>
          <c:tx>
            <c:strRef>
              <c:f>'Future '!$K$3:$K$4</c:f>
              <c:strCache>
                <c:ptCount val="1"/>
                <c:pt idx="0">
                  <c:v>$10,000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'!$K$5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37F-4D7E-A77F-C5D0B915DFAC}"/>
            </c:ext>
          </c:extLst>
        </c:ser>
        <c:ser>
          <c:idx val="10"/>
          <c:order val="10"/>
          <c:tx>
            <c:strRef>
              <c:f>'Future '!$L$3:$L$4</c:f>
              <c:strCache>
                <c:ptCount val="1"/>
                <c:pt idx="0">
                  <c:v>$11,000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'!$L$5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37F-4D7E-A77F-C5D0B915DFAC}"/>
            </c:ext>
          </c:extLst>
        </c:ser>
        <c:ser>
          <c:idx val="11"/>
          <c:order val="11"/>
          <c:tx>
            <c:strRef>
              <c:f>'Future '!$M$3:$M$4</c:f>
              <c:strCache>
                <c:ptCount val="1"/>
                <c:pt idx="0">
                  <c:v>$12,000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'!$M$5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37F-4D7E-A77F-C5D0B915DFAC}"/>
            </c:ext>
          </c:extLst>
        </c:ser>
        <c:ser>
          <c:idx val="12"/>
          <c:order val="12"/>
          <c:tx>
            <c:strRef>
              <c:f>'Future '!$N$3:$N$4</c:f>
              <c:strCache>
                <c:ptCount val="1"/>
                <c:pt idx="0">
                  <c:v>$13,000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'!$N$5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7F-4D7E-A77F-C5D0B915DFAC}"/>
            </c:ext>
          </c:extLst>
        </c:ser>
        <c:ser>
          <c:idx val="13"/>
          <c:order val="13"/>
          <c:tx>
            <c:strRef>
              <c:f>'Future '!$O$3:$O$4</c:f>
              <c:strCache>
                <c:ptCount val="1"/>
                <c:pt idx="0">
                  <c:v>$14,000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'!$O$5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37F-4D7E-A77F-C5D0B915DFAC}"/>
            </c:ext>
          </c:extLst>
        </c:ser>
        <c:ser>
          <c:idx val="14"/>
          <c:order val="14"/>
          <c:tx>
            <c:strRef>
              <c:f>'Future '!$P$3:$P$4</c:f>
              <c:strCache>
                <c:ptCount val="1"/>
                <c:pt idx="0">
                  <c:v>$15,000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'!$P$5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37F-4D7E-A77F-C5D0B915DFAC}"/>
            </c:ext>
          </c:extLst>
        </c:ser>
        <c:ser>
          <c:idx val="15"/>
          <c:order val="15"/>
          <c:tx>
            <c:strRef>
              <c:f>'Future '!$Q$3:$Q$4</c:f>
              <c:strCache>
                <c:ptCount val="1"/>
                <c:pt idx="0">
                  <c:v>$16,000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'!$Q$5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37F-4D7E-A77F-C5D0B915DFAC}"/>
            </c:ext>
          </c:extLst>
        </c:ser>
        <c:ser>
          <c:idx val="16"/>
          <c:order val="16"/>
          <c:tx>
            <c:strRef>
              <c:f>'Future '!$R$3:$R$4</c:f>
              <c:strCache>
                <c:ptCount val="1"/>
                <c:pt idx="0">
                  <c:v>$17,000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'!$R$5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37F-4D7E-A77F-C5D0B915DFAC}"/>
            </c:ext>
          </c:extLst>
        </c:ser>
        <c:ser>
          <c:idx val="17"/>
          <c:order val="17"/>
          <c:tx>
            <c:strRef>
              <c:f>'Future '!$S$3:$S$4</c:f>
              <c:strCache>
                <c:ptCount val="1"/>
                <c:pt idx="0">
                  <c:v>$19,000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'!$S$5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37F-4D7E-A77F-C5D0B915DFAC}"/>
            </c:ext>
          </c:extLst>
        </c:ser>
        <c:ser>
          <c:idx val="18"/>
          <c:order val="18"/>
          <c:tx>
            <c:strRef>
              <c:f>'Future '!$T$3:$T$4</c:f>
              <c:strCache>
                <c:ptCount val="1"/>
                <c:pt idx="0">
                  <c:v>$21,000</c:v>
                </c:pt>
              </c:strCache>
            </c:strRef>
          </c:tx>
          <c:spPr>
            <a:solidFill>
              <a:schemeClr val="accent1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'!$T$5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37F-4D7E-A77F-C5D0B915DFAC}"/>
            </c:ext>
          </c:extLst>
        </c:ser>
        <c:ser>
          <c:idx val="19"/>
          <c:order val="19"/>
          <c:tx>
            <c:strRef>
              <c:f>'Future '!$U$3:$U$4</c:f>
              <c:strCache>
                <c:ptCount val="1"/>
                <c:pt idx="0">
                  <c:v>$22,000</c:v>
                </c:pt>
              </c:strCache>
            </c:strRef>
          </c:tx>
          <c:spPr>
            <a:solidFill>
              <a:schemeClr val="accent2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'!$U$5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37F-4D7E-A77F-C5D0B915DFA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327004176"/>
        <c:axId val="-1327000368"/>
      </c:barChart>
      <c:catAx>
        <c:axId val="-1327004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Additional</a:t>
                </a:r>
                <a:r>
                  <a:rPr lang="en-US" baseline="0" dirty="0"/>
                  <a:t> $ Thousands spent for saving 50 mpg/ month each year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7000368"/>
        <c:crosses val="autoZero"/>
        <c:auto val="1"/>
        <c:lblAlgn val="ctr"/>
        <c:lblOffset val="100"/>
        <c:noMultiLvlLbl val="0"/>
      </c:catAx>
      <c:valAx>
        <c:axId val="-13270003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32700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[phev_withenvmatclusters.xlsx]Future !PivotTable26</c:name>
    <c:fmtId val="27"/>
  </c:pivotSource>
  <c:chart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7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7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7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7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8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8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8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8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8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8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8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8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8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8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9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9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9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9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9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9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9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9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9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9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0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0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0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0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0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0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0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0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'Future '!$B$3:$B$4</c:f>
              <c:strCache>
                <c:ptCount val="1"/>
                <c:pt idx="0">
                  <c:v>$1000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'!$B$5</c:f>
              <c:numCache>
                <c:formatCode>General</c:formatCode>
                <c:ptCount val="1"/>
                <c:pt idx="0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3A-42F5-A128-99E33426B1D1}"/>
            </c:ext>
          </c:extLst>
        </c:ser>
        <c:ser>
          <c:idx val="1"/>
          <c:order val="1"/>
          <c:tx>
            <c:strRef>
              <c:f>'Future '!$C$3:$C$4</c:f>
              <c:strCache>
                <c:ptCount val="1"/>
                <c:pt idx="0">
                  <c:v>$2000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'!$C$5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3A-42F5-A128-99E33426B1D1}"/>
            </c:ext>
          </c:extLst>
        </c:ser>
        <c:ser>
          <c:idx val="2"/>
          <c:order val="2"/>
          <c:tx>
            <c:strRef>
              <c:f>'Future '!$D$3:$D$4</c:f>
              <c:strCache>
                <c:ptCount val="1"/>
                <c:pt idx="0">
                  <c:v>$3000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'!$D$5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3A-42F5-A128-99E33426B1D1}"/>
            </c:ext>
          </c:extLst>
        </c:ser>
        <c:ser>
          <c:idx val="3"/>
          <c:order val="3"/>
          <c:tx>
            <c:strRef>
              <c:f>'Future '!$E$3:$E$4</c:f>
              <c:strCache>
                <c:ptCount val="1"/>
                <c:pt idx="0">
                  <c:v>$4000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'!$E$5</c:f>
              <c:numCache>
                <c:formatCode>General</c:formatCode>
                <c:ptCount val="1"/>
                <c:pt idx="0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3A-42F5-A128-99E33426B1D1}"/>
            </c:ext>
          </c:extLst>
        </c:ser>
        <c:ser>
          <c:idx val="4"/>
          <c:order val="4"/>
          <c:tx>
            <c:strRef>
              <c:f>'Future '!$F$3:$F$4</c:f>
              <c:strCache>
                <c:ptCount val="1"/>
                <c:pt idx="0">
                  <c:v>$5000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'!$F$5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3A-42F5-A128-99E33426B1D1}"/>
            </c:ext>
          </c:extLst>
        </c:ser>
        <c:ser>
          <c:idx val="5"/>
          <c:order val="5"/>
          <c:tx>
            <c:strRef>
              <c:f>'Future '!$G$3:$G$4</c:f>
              <c:strCache>
                <c:ptCount val="1"/>
                <c:pt idx="0">
                  <c:v>$6000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'!$G$5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3A-42F5-A128-99E33426B1D1}"/>
            </c:ext>
          </c:extLst>
        </c:ser>
        <c:ser>
          <c:idx val="6"/>
          <c:order val="6"/>
          <c:tx>
            <c:strRef>
              <c:f>'Future '!$H$3:$H$4</c:f>
              <c:strCache>
                <c:ptCount val="1"/>
                <c:pt idx="0">
                  <c:v>$7000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'!$H$5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3A-42F5-A128-99E33426B1D1}"/>
            </c:ext>
          </c:extLst>
        </c:ser>
        <c:ser>
          <c:idx val="7"/>
          <c:order val="7"/>
          <c:tx>
            <c:strRef>
              <c:f>'Future '!$I$3:$I$4</c:f>
              <c:strCache>
                <c:ptCount val="1"/>
                <c:pt idx="0">
                  <c:v>$8000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'!$I$5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3A-42F5-A128-99E33426B1D1}"/>
            </c:ext>
          </c:extLst>
        </c:ser>
        <c:ser>
          <c:idx val="8"/>
          <c:order val="8"/>
          <c:tx>
            <c:strRef>
              <c:f>'Future '!$J$3:$J$4</c:f>
              <c:strCache>
                <c:ptCount val="1"/>
                <c:pt idx="0">
                  <c:v>$9000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'!$J$5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3A-42F5-A128-99E33426B1D1}"/>
            </c:ext>
          </c:extLst>
        </c:ser>
        <c:ser>
          <c:idx val="9"/>
          <c:order val="9"/>
          <c:tx>
            <c:strRef>
              <c:f>'Future '!$K$3:$K$4</c:f>
              <c:strCache>
                <c:ptCount val="1"/>
                <c:pt idx="0">
                  <c:v>$10,000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'!$K$5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3A-42F5-A128-99E33426B1D1}"/>
            </c:ext>
          </c:extLst>
        </c:ser>
        <c:ser>
          <c:idx val="10"/>
          <c:order val="10"/>
          <c:tx>
            <c:strRef>
              <c:f>'Future '!$L$3:$L$4</c:f>
              <c:strCache>
                <c:ptCount val="1"/>
                <c:pt idx="0">
                  <c:v>$11,000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'!$L$5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3A-42F5-A128-99E33426B1D1}"/>
            </c:ext>
          </c:extLst>
        </c:ser>
        <c:ser>
          <c:idx val="11"/>
          <c:order val="11"/>
          <c:tx>
            <c:strRef>
              <c:f>'Future '!$M$3:$M$4</c:f>
              <c:strCache>
                <c:ptCount val="1"/>
                <c:pt idx="0">
                  <c:v>$12,000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'!$M$5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E3A-42F5-A128-99E33426B1D1}"/>
            </c:ext>
          </c:extLst>
        </c:ser>
        <c:ser>
          <c:idx val="12"/>
          <c:order val="12"/>
          <c:tx>
            <c:strRef>
              <c:f>'Future '!$N$3:$N$4</c:f>
              <c:strCache>
                <c:ptCount val="1"/>
                <c:pt idx="0">
                  <c:v>$13,000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'!$N$5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3A-42F5-A128-99E33426B1D1}"/>
            </c:ext>
          </c:extLst>
        </c:ser>
        <c:ser>
          <c:idx val="13"/>
          <c:order val="13"/>
          <c:tx>
            <c:strRef>
              <c:f>'Future '!$O$3:$O$4</c:f>
              <c:strCache>
                <c:ptCount val="1"/>
                <c:pt idx="0">
                  <c:v>$15,000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'!$O$5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E3A-42F5-A128-99E33426B1D1}"/>
            </c:ext>
          </c:extLst>
        </c:ser>
        <c:ser>
          <c:idx val="14"/>
          <c:order val="14"/>
          <c:tx>
            <c:strRef>
              <c:f>'Future '!$P$3:$P$4</c:f>
              <c:strCache>
                <c:ptCount val="1"/>
                <c:pt idx="0">
                  <c:v>$17,000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'!$P$5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3A-42F5-A128-99E33426B1D1}"/>
            </c:ext>
          </c:extLst>
        </c:ser>
        <c:ser>
          <c:idx val="15"/>
          <c:order val="15"/>
          <c:tx>
            <c:strRef>
              <c:f>'Future '!$Q$3:$Q$4</c:f>
              <c:strCache>
                <c:ptCount val="1"/>
                <c:pt idx="0">
                  <c:v>$22,000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'Future 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'!$Q$5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E3A-42F5-A128-99E33426B1D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327003088"/>
        <c:axId val="-1327014512"/>
      </c:barChart>
      <c:catAx>
        <c:axId val="-1327003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97" b="1" i="0" u="none" strike="noStrike" kern="1200" baseline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>
                    <a:effectLst/>
                  </a:rPr>
                  <a:t>Additional $ Thousands spent for saving 20 mpg/ month each year</a:t>
                </a:r>
                <a:endParaRPr lang="en-US" sz="1000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black">
                        <a:lumMod val="75000"/>
                        <a:lumOff val="25000"/>
                      </a:prstClr>
                    </a:solidFill>
                  </a:defRPr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97" b="1" i="0" u="none" strike="noStrike" kern="1200" baseline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7014512"/>
        <c:crosses val="autoZero"/>
        <c:auto val="1"/>
        <c:lblAlgn val="ctr"/>
        <c:lblOffset val="100"/>
        <c:noMultiLvlLbl val="0"/>
      </c:catAx>
      <c:valAx>
        <c:axId val="-132701451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32700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[PHEV_withVehPhev.xlsx]future 3a!PivotTable1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'future 3a'!$B$3:$B$4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3a'!$B$5</c:f>
              <c:numCache>
                <c:formatCode>General</c:formatCode>
                <c:ptCount val="1"/>
                <c:pt idx="0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0B-4355-9AE3-2AFBC5EAAB02}"/>
            </c:ext>
          </c:extLst>
        </c:ser>
        <c:ser>
          <c:idx val="1"/>
          <c:order val="1"/>
          <c:tx>
            <c:strRef>
              <c:f>'future 3a'!$C$3:$C$4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3a'!$C$5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0B-4355-9AE3-2AFBC5EAAB02}"/>
            </c:ext>
          </c:extLst>
        </c:ser>
        <c:ser>
          <c:idx val="2"/>
          <c:order val="2"/>
          <c:tx>
            <c:strRef>
              <c:f>'future 3a'!$D$3:$D$4</c:f>
              <c:strCache>
                <c:ptCount val="1"/>
                <c:pt idx="0">
                  <c:v>3000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3a'!$D$5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0B-4355-9AE3-2AFBC5EAAB02}"/>
            </c:ext>
          </c:extLst>
        </c:ser>
        <c:ser>
          <c:idx val="3"/>
          <c:order val="3"/>
          <c:tx>
            <c:strRef>
              <c:f>'future 3a'!$E$3:$E$4</c:f>
              <c:strCache>
                <c:ptCount val="1"/>
                <c:pt idx="0">
                  <c:v>4000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3a'!$E$5</c:f>
              <c:numCache>
                <c:formatCode>General</c:formatCode>
                <c:ptCount val="1"/>
                <c:pt idx="0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0B-4355-9AE3-2AFBC5EAAB02}"/>
            </c:ext>
          </c:extLst>
        </c:ser>
        <c:ser>
          <c:idx val="4"/>
          <c:order val="4"/>
          <c:tx>
            <c:strRef>
              <c:f>'future 3a'!$F$3:$F$4</c:f>
              <c:strCache>
                <c:ptCount val="1"/>
                <c:pt idx="0">
                  <c:v>5000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3a'!$F$5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0B-4355-9AE3-2AFBC5EAAB02}"/>
            </c:ext>
          </c:extLst>
        </c:ser>
        <c:ser>
          <c:idx val="5"/>
          <c:order val="5"/>
          <c:tx>
            <c:strRef>
              <c:f>'future 3a'!$G$3:$G$4</c:f>
              <c:strCache>
                <c:ptCount val="1"/>
                <c:pt idx="0">
                  <c:v>6000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3a'!$G$5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E0B-4355-9AE3-2AFBC5EAAB02}"/>
            </c:ext>
          </c:extLst>
        </c:ser>
        <c:ser>
          <c:idx val="6"/>
          <c:order val="6"/>
          <c:tx>
            <c:strRef>
              <c:f>'future 3a'!$H$3:$H$4</c:f>
              <c:strCache>
                <c:ptCount val="1"/>
                <c:pt idx="0">
                  <c:v>7000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3a'!$H$5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0B-4355-9AE3-2AFBC5EAAB02}"/>
            </c:ext>
          </c:extLst>
        </c:ser>
        <c:ser>
          <c:idx val="7"/>
          <c:order val="7"/>
          <c:tx>
            <c:strRef>
              <c:f>'future 3a'!$I$3:$I$4</c:f>
              <c:strCache>
                <c:ptCount val="1"/>
                <c:pt idx="0">
                  <c:v>8000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3a'!$I$5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E0B-4355-9AE3-2AFBC5EAAB02}"/>
            </c:ext>
          </c:extLst>
        </c:ser>
        <c:ser>
          <c:idx val="8"/>
          <c:order val="8"/>
          <c:tx>
            <c:strRef>
              <c:f>'future 3a'!$J$3:$J$4</c:f>
              <c:strCache>
                <c:ptCount val="1"/>
                <c:pt idx="0">
                  <c:v>9000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3a'!$J$5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E0B-4355-9AE3-2AFBC5EAAB02}"/>
            </c:ext>
          </c:extLst>
        </c:ser>
        <c:ser>
          <c:idx val="9"/>
          <c:order val="9"/>
          <c:tx>
            <c:strRef>
              <c:f>'future 3a'!$K$3:$K$4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3a'!$K$5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E0B-4355-9AE3-2AFBC5EAAB02}"/>
            </c:ext>
          </c:extLst>
        </c:ser>
        <c:ser>
          <c:idx val="10"/>
          <c:order val="10"/>
          <c:tx>
            <c:strRef>
              <c:f>'future 3a'!$L$3:$L$4</c:f>
              <c:strCache>
                <c:ptCount val="1"/>
                <c:pt idx="0">
                  <c:v>11000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3a'!$L$5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E0B-4355-9AE3-2AFBC5EAAB02}"/>
            </c:ext>
          </c:extLst>
        </c:ser>
        <c:ser>
          <c:idx val="11"/>
          <c:order val="11"/>
          <c:tx>
            <c:strRef>
              <c:f>'future 3a'!$M$3:$M$4</c:f>
              <c:strCache>
                <c:ptCount val="1"/>
                <c:pt idx="0">
                  <c:v>13000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3a'!$M$5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E0B-4355-9AE3-2AFBC5EAAB02}"/>
            </c:ext>
          </c:extLst>
        </c:ser>
        <c:ser>
          <c:idx val="12"/>
          <c:order val="12"/>
          <c:tx>
            <c:strRef>
              <c:f>'future 3a'!$N$3:$N$4</c:f>
              <c:strCache>
                <c:ptCount val="1"/>
                <c:pt idx="0">
                  <c:v>14000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3a'!$N$5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E0B-4355-9AE3-2AFBC5EAAB02}"/>
            </c:ext>
          </c:extLst>
        </c:ser>
        <c:ser>
          <c:idx val="13"/>
          <c:order val="13"/>
          <c:tx>
            <c:strRef>
              <c:f>'future 3a'!$O$3:$O$4</c:f>
              <c:strCache>
                <c:ptCount val="1"/>
                <c:pt idx="0">
                  <c:v>16000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3a'!$O$5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E0B-4355-9AE3-2AFBC5EAAB02}"/>
            </c:ext>
          </c:extLst>
        </c:ser>
        <c:ser>
          <c:idx val="14"/>
          <c:order val="14"/>
          <c:tx>
            <c:strRef>
              <c:f>'future 3a'!$P$3:$P$4</c:f>
              <c:strCache>
                <c:ptCount val="1"/>
                <c:pt idx="0">
                  <c:v>17000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3a'!$P$5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E0B-4355-9AE3-2AFBC5EAAB02}"/>
            </c:ext>
          </c:extLst>
        </c:ser>
        <c:ser>
          <c:idx val="15"/>
          <c:order val="15"/>
          <c:tx>
            <c:strRef>
              <c:f>'future 3a'!$Q$3:$Q$4</c:f>
              <c:strCache>
                <c:ptCount val="1"/>
                <c:pt idx="0">
                  <c:v>18000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3a'!$Q$5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E0B-4355-9AE3-2AFBC5EAAB02}"/>
            </c:ext>
          </c:extLst>
        </c:ser>
        <c:ser>
          <c:idx val="16"/>
          <c:order val="16"/>
          <c:tx>
            <c:strRef>
              <c:f>'future 3a'!$R$3:$R$4</c:f>
              <c:strCache>
                <c:ptCount val="1"/>
                <c:pt idx="0">
                  <c:v>19000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3a'!$R$5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E0B-4355-9AE3-2AFBC5EAAB02}"/>
            </c:ext>
          </c:extLst>
        </c:ser>
        <c:ser>
          <c:idx val="17"/>
          <c:order val="17"/>
          <c:tx>
            <c:strRef>
              <c:f>'future 3a'!$S$3:$S$4</c:f>
              <c:strCache>
                <c:ptCount val="1"/>
                <c:pt idx="0">
                  <c:v>21000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3a'!$S$5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E0B-4355-9AE3-2AFBC5EAAB02}"/>
            </c:ext>
          </c:extLst>
        </c:ser>
        <c:ser>
          <c:idx val="18"/>
          <c:order val="18"/>
          <c:tx>
            <c:strRef>
              <c:f>'future 3a'!$T$3:$T$4</c:f>
              <c:strCache>
                <c:ptCount val="1"/>
                <c:pt idx="0">
                  <c:v>22000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'future 3a'!$A$5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'future 3a'!$T$5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E0B-4355-9AE3-2AFBC5EAA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27008528"/>
        <c:axId val="-1326993296"/>
      </c:barChart>
      <c:catAx>
        <c:axId val="-132700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6993296"/>
        <c:crosses val="autoZero"/>
        <c:auto val="1"/>
        <c:lblAlgn val="ctr"/>
        <c:lblOffset val="100"/>
        <c:noMultiLvlLbl val="0"/>
      </c:catAx>
      <c:valAx>
        <c:axId val="-132699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7008528"/>
        <c:crosses val="autoZero"/>
        <c:crossBetween val="between"/>
      </c:valAx>
      <c:spPr>
        <a:solidFill>
          <a:schemeClr val="tx1">
            <a:lumMod val="95000"/>
          </a:schemeClr>
        </a:solidFill>
        <a:ln>
          <a:solidFill>
            <a:schemeClr val="bg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Env-Mat Clusters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45-4BFE-BB15-08429A3611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45-4BFE-BB15-08429A3611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45-4BFE-BB15-08429A36111F}"/>
              </c:ext>
            </c:extLst>
          </c:dPt>
          <c:val>
            <c:numRef>
              <c:f>'[PHEV_withEnvMatClusters.xlsx]k-means Env-Mat'!$C$832:$E$832</c:f>
              <c:numCache>
                <c:formatCode>@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45-4BFE-BB15-08429A36111F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8745-4BFE-BB15-08429A3611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8745-4BFE-BB15-08429A3611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745-4BFE-BB15-08429A36111F}"/>
              </c:ext>
            </c:extLst>
          </c:dPt>
          <c:val>
            <c:numRef>
              <c:f>'[PHEV_withEnvMatClusters.xlsx]k-means Env-Mat'!$C$833:$E$833</c:f>
              <c:numCache>
                <c:formatCode>General</c:formatCode>
                <c:ptCount val="3"/>
                <c:pt idx="0">
                  <c:v>174</c:v>
                </c:pt>
                <c:pt idx="1">
                  <c:v>131</c:v>
                </c:pt>
                <c:pt idx="2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745-4BFE-BB15-08429A361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0.22362</cdr:x>
      <cdr:y>0.07396</cdr:y>
    </cdr:from>
    <cdr:to>
      <cdr:x>0.77638</cdr:x>
      <cdr:y>0.34521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9352AB4-37E3-4520-A691-BEB44C205AEF}"/>
            </a:ext>
          </a:extLst>
        </cdr:cNvPr>
        <cdr:cNvSpPr txBox="1"/>
      </cdr:nvSpPr>
      <cdr:spPr>
        <a:xfrm xmlns:a="http://schemas.openxmlformats.org/drawingml/2006/main">
          <a:off x="883048" y="315210"/>
          <a:ext cx="2182761" cy="1156058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5">
            <a:lumMod val="20000"/>
            <a:lumOff val="80000"/>
          </a:schemeClr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Most respondents would pay between $1000-6000 more for a PHEV in the hopes </a:t>
          </a:r>
          <a:r>
            <a:rPr lang="en-US" dirty="0"/>
            <a:t>of directly benefitting themselves and family members.</a:t>
          </a:r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0.69063</cdr:x>
      <cdr:y>0.14297</cdr:y>
    </cdr:from>
    <cdr:to>
      <cdr:x>0.96378</cdr:x>
      <cdr:y>0.32072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5634B5D-8A5B-477C-9270-FCD4FC3B9015}"/>
            </a:ext>
          </a:extLst>
        </cdr:cNvPr>
        <cdr:cNvSpPr/>
      </cdr:nvSpPr>
      <cdr:spPr>
        <a:xfrm xmlns:a="http://schemas.openxmlformats.org/drawingml/2006/main">
          <a:off x="2384608" y="390156"/>
          <a:ext cx="943155" cy="485066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Only 17% are Environmental Altruists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vm.edu/~meppstei/PHEVsurvey/PHEVsurveyQuestions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bytel.com/toyota/2011" TargetMode="External"/><Relationship Id="rId2" Type="http://schemas.openxmlformats.org/officeDocument/2006/relationships/hyperlink" Target="http://www.cs.uvm.edu/~meppstei/PHEVsurve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utobytel.com/toyota/Corolla/2011" TargetMode="External"/><Relationship Id="rId13" Type="http://schemas.openxmlformats.org/officeDocument/2006/relationships/image" Target="../media/image6.jpeg"/><Relationship Id="rId18" Type="http://schemas.openxmlformats.org/officeDocument/2006/relationships/image" Target="../media/image9.jpeg"/><Relationship Id="rId26" Type="http://schemas.openxmlformats.org/officeDocument/2006/relationships/image" Target="../media/image13.jpeg"/><Relationship Id="rId3" Type="http://schemas.openxmlformats.org/officeDocument/2006/relationships/image" Target="../media/image1.jpeg"/><Relationship Id="rId21" Type="http://schemas.openxmlformats.org/officeDocument/2006/relationships/hyperlink" Target="https://www.autobytel.com/toyota/Matrix/2011" TargetMode="External"/><Relationship Id="rId7" Type="http://schemas.openxmlformats.org/officeDocument/2006/relationships/image" Target="../media/image3.jpeg"/><Relationship Id="rId12" Type="http://schemas.openxmlformats.org/officeDocument/2006/relationships/hyperlink" Target="https://www.autobytel.com/toyota/Prius/2011" TargetMode="External"/><Relationship Id="rId17" Type="http://schemas.openxmlformats.org/officeDocument/2006/relationships/hyperlink" Target="https://www.autobytel.com/toyota/Sequoia/2011" TargetMode="External"/><Relationship Id="rId25" Type="http://schemas.openxmlformats.org/officeDocument/2006/relationships/hyperlink" Target="https://www.autobytel.com/toyota/Yaris/2011" TargetMode="External"/><Relationship Id="rId2" Type="http://schemas.openxmlformats.org/officeDocument/2006/relationships/hyperlink" Target="https://www.autobytel.com/toyota/Avalon/2011" TargetMode="External"/><Relationship Id="rId16" Type="http://schemas.openxmlformats.org/officeDocument/2006/relationships/image" Target="../media/image8.jpeg"/><Relationship Id="rId20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utobytel.com/toyota/2011/" TargetMode="External"/><Relationship Id="rId11" Type="http://schemas.openxmlformats.org/officeDocument/2006/relationships/image" Target="../media/image5.jpeg"/><Relationship Id="rId24" Type="http://schemas.openxmlformats.org/officeDocument/2006/relationships/image" Target="../media/image12.jpeg"/><Relationship Id="rId5" Type="http://schemas.openxmlformats.org/officeDocument/2006/relationships/image" Target="../media/image2.jpeg"/><Relationship Id="rId15" Type="http://schemas.openxmlformats.org/officeDocument/2006/relationships/hyperlink" Target="https://www.autobytel.com/toyota/RAV4/2011" TargetMode="External"/><Relationship Id="rId23" Type="http://schemas.openxmlformats.org/officeDocument/2006/relationships/hyperlink" Target="https://www.autobytel.com/toyota/Tacoma/2011" TargetMode="External"/><Relationship Id="rId10" Type="http://schemas.openxmlformats.org/officeDocument/2006/relationships/hyperlink" Target="https://www.autobytel.com/toyota/Highlander/2011" TargetMode="External"/><Relationship Id="rId19" Type="http://schemas.openxmlformats.org/officeDocument/2006/relationships/hyperlink" Target="https://www.autobytel.com/toyota/Tundra/2011" TargetMode="External"/><Relationship Id="rId4" Type="http://schemas.openxmlformats.org/officeDocument/2006/relationships/hyperlink" Target="https://www.autobytel.com/toyota/Camry/2011" TargetMode="External"/><Relationship Id="rId9" Type="http://schemas.openxmlformats.org/officeDocument/2006/relationships/image" Target="../media/image4.jpeg"/><Relationship Id="rId14" Type="http://schemas.openxmlformats.org/officeDocument/2006/relationships/image" Target="../media/image7.jpeg"/><Relationship Id="rId22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4C77-2221-4B86-8D9C-F7DF6B4A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77" y="759125"/>
            <a:ext cx="11145129" cy="57049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EXECUTIVE SUMMARY</a:t>
            </a:r>
          </a:p>
          <a:p>
            <a:pPr marL="0" indent="0">
              <a:buNone/>
            </a:pPr>
            <a:r>
              <a:rPr lang="en-US" sz="2800" b="1" dirty="0"/>
              <a:t>HYPOTHETICAL CLIENT: TOYOTA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Questionnaire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Excel file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RESEARCH OBJECTIVE:</a:t>
            </a:r>
          </a:p>
          <a:p>
            <a:pPr marL="0" indent="0">
              <a:buNone/>
            </a:pPr>
            <a:r>
              <a:rPr lang="en-US" sz="2400" cap="all" dirty="0">
                <a:solidFill>
                  <a:schemeClr val="tx1"/>
                </a:solidFill>
              </a:rPr>
              <a:t>Determine the qualities consumers look for in </a:t>
            </a:r>
            <a:r>
              <a:rPr lang="en-US" sz="2400" b="1" cap="all" dirty="0">
                <a:solidFill>
                  <a:schemeClr val="tx1"/>
                </a:solidFill>
              </a:rPr>
              <a:t>PLUG-IN hybrid electric vehicles (</a:t>
            </a:r>
            <a:r>
              <a:rPr lang="en-US" sz="2400" b="1" cap="all" dirty="0" err="1">
                <a:solidFill>
                  <a:schemeClr val="tx1"/>
                </a:solidFill>
              </a:rPr>
              <a:t>phev</a:t>
            </a:r>
            <a:r>
              <a:rPr lang="en-US" sz="2400" b="1" dirty="0" err="1">
                <a:solidFill>
                  <a:schemeClr val="tx1"/>
                </a:solidFill>
              </a:rPr>
              <a:t>s</a:t>
            </a:r>
            <a:r>
              <a:rPr lang="en-US" sz="2400" b="1" cap="all" dirty="0">
                <a:solidFill>
                  <a:schemeClr val="tx1"/>
                </a:solidFill>
              </a:rPr>
              <a:t>)</a:t>
            </a:r>
            <a:r>
              <a:rPr lang="en-US" sz="2400" cap="all" dirty="0">
                <a:solidFill>
                  <a:schemeClr val="tx1"/>
                </a:solidFill>
              </a:rPr>
              <a:t>, SEGMENT THE RESPONDENTS, IDENTIFY PSYCHOGRAPHIC INFLUENCES (SUCH AS MATERIALISM AND ENVIRONMENTALISM), advise on pricing, AND DELIVER A COHESIVE RECOMMENDATION FOR MARKETING A NEW PHEV MODEL.</a:t>
            </a:r>
          </a:p>
          <a:p>
            <a:pPr marL="0" indent="0">
              <a:buNone/>
            </a:pPr>
            <a:endParaRPr lang="en-US" cap="al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cap="all" dirty="0">
                <a:solidFill>
                  <a:schemeClr val="tx1"/>
                </a:solidFill>
              </a:rPr>
              <a:t>Team B</a:t>
            </a:r>
            <a:r>
              <a:rPr lang="en-US" sz="2800" cap="all" dirty="0">
                <a:solidFill>
                  <a:schemeClr val="tx1"/>
                </a:solidFill>
              </a:rPr>
              <a:t>: </a:t>
            </a:r>
            <a:r>
              <a:rPr lang="en-US" cap="all" dirty="0" err="1">
                <a:solidFill>
                  <a:schemeClr val="tx1"/>
                </a:solidFill>
              </a:rPr>
              <a:t>jc</a:t>
            </a:r>
            <a:r>
              <a:rPr lang="en-US" cap="all" dirty="0">
                <a:solidFill>
                  <a:schemeClr val="tx1"/>
                </a:solidFill>
              </a:rPr>
              <a:t>, </a:t>
            </a:r>
            <a:r>
              <a:rPr lang="en-US" cap="all" dirty="0" err="1">
                <a:solidFill>
                  <a:schemeClr val="tx1"/>
                </a:solidFill>
              </a:rPr>
              <a:t>wg</a:t>
            </a:r>
            <a:r>
              <a:rPr lang="en-US" cap="all" dirty="0">
                <a:solidFill>
                  <a:schemeClr val="tx1"/>
                </a:solidFill>
              </a:rPr>
              <a:t>, mm, Jennifer mead, </a:t>
            </a:r>
            <a:r>
              <a:rPr lang="en-US" cap="all" dirty="0" err="1">
                <a:solidFill>
                  <a:schemeClr val="tx1"/>
                </a:solidFill>
              </a:rPr>
              <a:t>kt</a:t>
            </a:r>
            <a:endParaRPr lang="en-US" cap="al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cap="al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cap="all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2C6CB4-6736-41E8-BEDD-B62C2EC72ACA}"/>
              </a:ext>
            </a:extLst>
          </p:cNvPr>
          <p:cNvSpPr txBox="1">
            <a:spLocks/>
          </p:cNvSpPr>
          <p:nvPr/>
        </p:nvSpPr>
        <p:spPr>
          <a:xfrm>
            <a:off x="172526" y="5766937"/>
            <a:ext cx="12019474" cy="1005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romanLcPeriod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CB12B-78B7-43DA-BBAE-39D48DE74CF0}"/>
              </a:ext>
            </a:extLst>
          </p:cNvPr>
          <p:cNvSpPr txBox="1"/>
          <p:nvPr/>
        </p:nvSpPr>
        <p:spPr>
          <a:xfrm>
            <a:off x="0" y="0"/>
            <a:ext cx="585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Marketing Analytics  – Final Report</a:t>
            </a:r>
          </a:p>
        </p:txBody>
      </p:sp>
    </p:spTree>
    <p:extLst>
      <p:ext uri="{BB962C8B-B14F-4D97-AF65-F5344CB8AC3E}">
        <p14:creationId xmlns:p14="http://schemas.microsoft.com/office/powerpoint/2010/main" val="214076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E94C77-2221-4B86-8D9C-F7DF6B4A1B26}"/>
              </a:ext>
            </a:extLst>
          </p:cNvPr>
          <p:cNvSpPr txBox="1">
            <a:spLocks/>
          </p:cNvSpPr>
          <p:nvPr/>
        </p:nvSpPr>
        <p:spPr>
          <a:xfrm>
            <a:off x="40554" y="26594"/>
            <a:ext cx="11691803" cy="1023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 Findings: What factors influence PHEV buying decisions?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766DC-D840-4DA9-8DFD-00F867F15AC4}"/>
              </a:ext>
            </a:extLst>
          </p:cNvPr>
          <p:cNvSpPr txBox="1"/>
          <p:nvPr/>
        </p:nvSpPr>
        <p:spPr>
          <a:xfrm>
            <a:off x="250098" y="813462"/>
            <a:ext cx="1153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determine the factors or relationships that influence a car owner’s consideration of purchasing a PHEV, we compared responses using </a:t>
            </a:r>
            <a:r>
              <a:rPr lang="en-US" b="1" dirty="0"/>
              <a:t>One-Way ANOVA with Post-Hoc Multiple Comparisons</a:t>
            </a:r>
            <a:r>
              <a:rPr lang="en-US" dirty="0"/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26EE40-752E-42B0-AEAC-5454117DE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51342"/>
              </p:ext>
            </p:extLst>
          </p:nvPr>
        </p:nvGraphicFramePr>
        <p:xfrm>
          <a:off x="403411" y="1734825"/>
          <a:ext cx="1153849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0498">
                  <a:extLst>
                    <a:ext uri="{9D8B030D-6E8A-4147-A177-3AD203B41FA5}">
                      <a16:colId xmlns:a16="http://schemas.microsoft.com/office/drawing/2014/main" val="2858722393"/>
                    </a:ext>
                  </a:extLst>
                </a:gridCol>
                <a:gridCol w="6397992">
                  <a:extLst>
                    <a:ext uri="{9D8B030D-6E8A-4147-A177-3AD203B41FA5}">
                      <a16:colId xmlns:a16="http://schemas.microsoft.com/office/drawing/2014/main" val="1590035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There is a statistically significant difference between…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possibility of purchasing a PHEV compact vehicle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type of vehicle people already own – specifically those who already own a compact vehicle.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2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Being aware of the difficulties to repair a PHEV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long one typically owns a vehicle (1-3 or 7-9 years).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97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lifetime of the battery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price of the vehicle.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2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 rebate upon purchase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importance of power/performance.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6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vehicle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being able to recharge at home as well as knowing the PHEV can run on gasoline when the battery dies.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Fuel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knowing PHEV can run on gasoline when the battery dies, battery can be recharged at home, and the PHEV is offered as a compact vehicle.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8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54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4C77-2221-4B86-8D9C-F7DF6B4A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691803" cy="1023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Conclusions: What factors influence PHEV buying decisions?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66DC-D840-4DA9-8DFD-00F867F15AC4}"/>
              </a:ext>
            </a:extLst>
          </p:cNvPr>
          <p:cNvSpPr txBox="1"/>
          <p:nvPr/>
        </p:nvSpPr>
        <p:spPr>
          <a:xfrm>
            <a:off x="250097" y="1102659"/>
            <a:ext cx="115384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Respondents are inclined to consider purchasing a compact PHEV if they: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already own a vehicle of the class that is being sold as a PHEV (ex: a compact vehicle)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know the PHEV can run on gas when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 have to worry about battery failure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 have to worry about repairs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can recharge at home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receive rebates</a:t>
            </a:r>
            <a:endParaRPr lang="en-US" sz="2400" b="1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1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4C77-2221-4B86-8D9C-F7DF6B4A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691803" cy="1023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Recommendations for Next Steps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675EC-72EE-49C6-B5DE-FD94360B8BAC}"/>
              </a:ext>
            </a:extLst>
          </p:cNvPr>
          <p:cNvSpPr txBox="1"/>
          <p:nvPr/>
        </p:nvSpPr>
        <p:spPr>
          <a:xfrm>
            <a:off x="207035" y="776377"/>
            <a:ext cx="549790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Psychographic segments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/>
              <a:t>Do a phased marketing campaign that uses customer feedback from early adopters to influence later adopters.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Justify price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/>
              <a:t>In order to justify the increased cost of the PHEV, emphasize the savings on gas and the tax rebate.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Emphasize reliability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/>
              <a:t>Ease of repairs, warranty of the battery, and the fact that PHEV runs on gas when necessary are all selling points.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Compact cars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/>
              <a:t>Target current Toyota customers who own compact cars and competitors’ customers who own similar cars (ex: Honda Civic, Ford Focus).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62638-52FB-4CC6-802D-73141B5BC9D5}"/>
              </a:ext>
            </a:extLst>
          </p:cNvPr>
          <p:cNvSpPr txBox="1"/>
          <p:nvPr/>
        </p:nvSpPr>
        <p:spPr>
          <a:xfrm>
            <a:off x="6061491" y="759124"/>
            <a:ext cx="50033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Powerful promotion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/>
              <a:t>For early adopters, run a promotion with a coupon to Angie’s List (or similar) for an electrician to install an outlet in the customer’s garage, driveway, or parking space so that they can charge their car.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Customers vs respondents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/>
              <a:t>Repeat the questionnaire with a group of current customers and look-alikes to compare their responses to the internet sample. Is the sample skewed?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Focus groups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/>
              <a:t>Run focus groups in a mix of northern and southern US cities with a representative sample of the Toyota demographic and look-alike non-customers to get feedback on the marketing campaign before running a pilot.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9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89B2-035B-4415-B8DE-8A3EA794B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401" y="467265"/>
            <a:ext cx="8376399" cy="5028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all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0" indent="0">
              <a:buNone/>
            </a:pPr>
            <a:r>
              <a:rPr lang="en-US" cap="all" dirty="0">
                <a:solidFill>
                  <a:schemeClr val="tx1"/>
                </a:solidFill>
              </a:rPr>
              <a:t>University of Vermont. (2014). </a:t>
            </a:r>
            <a:r>
              <a:rPr lang="en-US" i="1" cap="all" dirty="0">
                <a:solidFill>
                  <a:schemeClr val="tx1"/>
                </a:solidFill>
              </a:rPr>
              <a:t>Investigating consumer choice behavior through online experiments </a:t>
            </a:r>
            <a:r>
              <a:rPr lang="en-US" cap="all" dirty="0">
                <a:solidFill>
                  <a:schemeClr val="tx1"/>
                </a:solidFill>
              </a:rPr>
              <a:t>[Data file and survey form]. Retrieved from </a:t>
            </a:r>
            <a:r>
              <a:rPr lang="en-US" cap="all" dirty="0">
                <a:solidFill>
                  <a:schemeClr val="tx1"/>
                </a:solidFill>
                <a:hlinkClick r:id="rId2"/>
              </a:rPr>
              <a:t>http://www.cs.uvm.edu/~meppstei/PHEVsurvey/</a:t>
            </a:r>
            <a:endParaRPr lang="en-US" cap="al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cap="al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cap="all" dirty="0">
                <a:solidFill>
                  <a:schemeClr val="tx1"/>
                </a:solidFill>
              </a:rPr>
              <a:t>Claritas, Inc. “Claritas PRIZM.” CLARITAS MyBestSegments, Claritas, LLC, 2018, segmentationsolutions.nielsen.com/mybestsegments/</a:t>
            </a:r>
            <a:r>
              <a:rPr lang="en-US" cap="all" dirty="0" err="1">
                <a:solidFill>
                  <a:schemeClr val="tx1"/>
                </a:solidFill>
              </a:rPr>
              <a:t>Default.jsp</a:t>
            </a:r>
            <a:r>
              <a:rPr lang="en-US" cap="all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cap="al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cap="all" dirty="0">
                <a:solidFill>
                  <a:schemeClr val="tx1"/>
                </a:solidFill>
              </a:rPr>
              <a:t>2011 Toyota Cars. (2018, June 16). Retrieved from </a:t>
            </a:r>
            <a:r>
              <a:rPr lang="en-US" cap="all" dirty="0">
                <a:solidFill>
                  <a:schemeClr val="tx1"/>
                </a:solidFill>
                <a:hlinkClick r:id="rId3"/>
              </a:rPr>
              <a:t>https://www.autobytel.com/toyota/2011</a:t>
            </a:r>
            <a:endParaRPr lang="en-US" cap="al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4C77-2221-4B86-8D9C-F7DF6B4A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691803" cy="1023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Research Plan and Methodology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E6916A-DBEE-41E6-A9DA-9807D7385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94243"/>
              </p:ext>
            </p:extLst>
          </p:nvPr>
        </p:nvGraphicFramePr>
        <p:xfrm>
          <a:off x="345074" y="1028720"/>
          <a:ext cx="11381997" cy="490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191">
                  <a:extLst>
                    <a:ext uri="{9D8B030D-6E8A-4147-A177-3AD203B41FA5}">
                      <a16:colId xmlns:a16="http://schemas.microsoft.com/office/drawing/2014/main" val="2802049451"/>
                    </a:ext>
                  </a:extLst>
                </a:gridCol>
                <a:gridCol w="3984770">
                  <a:extLst>
                    <a:ext uri="{9D8B030D-6E8A-4147-A177-3AD203B41FA5}">
                      <a16:colId xmlns:a16="http://schemas.microsoft.com/office/drawing/2014/main" val="3137449809"/>
                    </a:ext>
                  </a:extLst>
                </a:gridCol>
                <a:gridCol w="2869036">
                  <a:extLst>
                    <a:ext uri="{9D8B030D-6E8A-4147-A177-3AD203B41FA5}">
                      <a16:colId xmlns:a16="http://schemas.microsoft.com/office/drawing/2014/main" val="1469863215"/>
                    </a:ext>
                  </a:extLst>
                </a:gridCol>
              </a:tblGrid>
              <a:tr h="462613"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0977"/>
                  </a:ext>
                </a:extLst>
              </a:tr>
              <a:tr h="793573">
                <a:tc>
                  <a:txBody>
                    <a:bodyPr/>
                    <a:lstStyle/>
                    <a:p>
                      <a:r>
                        <a:rPr lang="en-US" sz="1600" dirty="0"/>
                        <a:t>Who are our customers? Which customers should we target?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Section I Demographics, II Purchase Decisions, IV Attitudes Towards Climate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K-means clustering, </a:t>
                      </a:r>
                      <a:endParaRPr lang="en-US" sz="1600" strike="sngStrike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1572"/>
                  </a:ext>
                </a:extLst>
              </a:tr>
              <a:tr h="650009">
                <a:tc>
                  <a:txBody>
                    <a:bodyPr/>
                    <a:lstStyle/>
                    <a:p>
                      <a:r>
                        <a:rPr lang="en-US" sz="1600" dirty="0"/>
                        <a:t>Why buy a car?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Section III Vehicle Acquisition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/>
                        <a:t>Descriptive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07662"/>
                  </a:ext>
                </a:extLst>
              </a:tr>
              <a:tr h="676986">
                <a:tc>
                  <a:txBody>
                    <a:bodyPr/>
                    <a:lstStyle/>
                    <a:p>
                      <a:r>
                        <a:rPr lang="en-US" sz="1600" dirty="0"/>
                        <a:t>Why buy a PHEV? What stops someone from buying a PHEV?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Section V Comfort with PHEV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ANOVA, ANOVA with Multiple 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6646"/>
                  </a:ext>
                </a:extLst>
              </a:tr>
              <a:tr h="793573">
                <a:tc>
                  <a:txBody>
                    <a:bodyPr/>
                    <a:lstStyle/>
                    <a:p>
                      <a:r>
                        <a:rPr lang="en-US" sz="1600" dirty="0"/>
                        <a:t>Which angle has the most resonance: status or the environment? Can a person care about both?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Section II Purchase Decisions, IV Attitudes Towards Climate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K-means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19294"/>
                  </a:ext>
                </a:extLst>
              </a:tr>
              <a:tr h="793573">
                <a:tc>
                  <a:txBody>
                    <a:bodyPr/>
                    <a:lstStyle/>
                    <a:p>
                      <a:r>
                        <a:rPr lang="en-US" sz="1600" dirty="0"/>
                        <a:t>What is the best price for a PHEV?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Section VI Future Vehicle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Descriptive statistics,</a:t>
                      </a:r>
                    </a:p>
                    <a:p>
                      <a:r>
                        <a:rPr lang="en-US" sz="1600" strike="noStrike" dirty="0">
                          <a:solidFill>
                            <a:schemeClr val="bg1"/>
                          </a:solidFill>
                        </a:rPr>
                        <a:t>Price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90326"/>
                  </a:ext>
                </a:extLst>
              </a:tr>
              <a:tr h="676986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Summary: What overall recommendations do we have for features, pricing, customer segments, and positioning in the market for new Toyota plug-in hybrid/electric cars?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60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C4A2BA-60BB-4C11-A1E5-7DB1119B90E6}"/>
              </a:ext>
            </a:extLst>
          </p:cNvPr>
          <p:cNvSpPr txBox="1"/>
          <p:nvPr/>
        </p:nvSpPr>
        <p:spPr>
          <a:xfrm>
            <a:off x="304800" y="6412302"/>
            <a:ext cx="1117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we originally intended to use logistic regression, but the data didn’t support this approach. </a:t>
            </a:r>
          </a:p>
        </p:txBody>
      </p:sp>
    </p:spTree>
    <p:extLst>
      <p:ext uri="{BB962C8B-B14F-4D97-AF65-F5344CB8AC3E}">
        <p14:creationId xmlns:p14="http://schemas.microsoft.com/office/powerpoint/2010/main" val="303278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40AD02A-891A-4675-9B72-7E1A441E26F1}"/>
              </a:ext>
            </a:extLst>
          </p:cNvPr>
          <p:cNvSpPr/>
          <p:nvPr/>
        </p:nvSpPr>
        <p:spPr>
          <a:xfrm>
            <a:off x="6178842" y="4051918"/>
            <a:ext cx="1387374" cy="1071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E34F67-0003-4447-A0C8-81728FF709A8}"/>
              </a:ext>
            </a:extLst>
          </p:cNvPr>
          <p:cNvSpPr/>
          <p:nvPr/>
        </p:nvSpPr>
        <p:spPr>
          <a:xfrm>
            <a:off x="3023043" y="2587814"/>
            <a:ext cx="1387374" cy="1071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BBE94C77-2221-4B86-8D9C-F7DF6B4A1B26}"/>
              </a:ext>
            </a:extLst>
          </p:cNvPr>
          <p:cNvSpPr txBox="1">
            <a:spLocks/>
          </p:cNvSpPr>
          <p:nvPr/>
        </p:nvSpPr>
        <p:spPr>
          <a:xfrm>
            <a:off x="0" y="42104"/>
            <a:ext cx="11691803" cy="1023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Business Context: Select 2011 Toyota Lineup</a:t>
            </a:r>
          </a:p>
        </p:txBody>
      </p:sp>
      <p:pic>
        <p:nvPicPr>
          <p:cNvPr id="1130" name="Picture 17" descr="2011 Toyota Aval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15" y="5423631"/>
            <a:ext cx="1265238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108"/>
          <p:cNvSpPr>
            <a:spLocks noChangeArrowheads="1"/>
          </p:cNvSpPr>
          <p:nvPr/>
        </p:nvSpPr>
        <p:spPr bwMode="auto">
          <a:xfrm>
            <a:off x="184895" y="6390659"/>
            <a:ext cx="20912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altLang="en-US" sz="1400" dirty="0">
                <a:latin typeface="Arial" panose="020B0604020202020204" pitchFamily="34" charset="0"/>
              </a:rPr>
              <a:t>Toyota Avalon: $33,195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43734" y="842039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Sedans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476821" y="842039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SUVs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50626" y="847163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Pickup Trucks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727479" y="5027582"/>
            <a:ext cx="2320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 (Body)"/>
                <a:cs typeface="Arial" panose="020B0604020202020204" pitchFamily="34" charset="0"/>
              </a:rPr>
              <a:t>Toyota Camry: $20,195 </a:t>
            </a:r>
          </a:p>
        </p:txBody>
      </p:sp>
      <p:pic>
        <p:nvPicPr>
          <p:cNvPr id="118" name="Picture 117" descr="2011 Toyota Camry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34" y="4017135"/>
            <a:ext cx="12668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Rectangle 63"/>
          <p:cNvSpPr/>
          <p:nvPr/>
        </p:nvSpPr>
        <p:spPr>
          <a:xfrm>
            <a:off x="2485831" y="3626313"/>
            <a:ext cx="2813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Toyota Camry Hybrid: $27,050 </a:t>
            </a:r>
          </a:p>
        </p:txBody>
      </p:sp>
      <p:pic>
        <p:nvPicPr>
          <p:cNvPr id="121" name="Picture 120" descr="2011 Toyota Camry Hybrid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34" y="2648152"/>
            <a:ext cx="12668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Rectangle 64"/>
          <p:cNvSpPr/>
          <p:nvPr/>
        </p:nvSpPr>
        <p:spPr>
          <a:xfrm>
            <a:off x="66497" y="3659195"/>
            <a:ext cx="2249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Toyota Corolla: $15,900 </a:t>
            </a:r>
          </a:p>
        </p:txBody>
      </p:sp>
      <p:pic>
        <p:nvPicPr>
          <p:cNvPr id="123" name="Picture 122" descr="2011 Toyota Corolla">
            <a:hlinkClick r:id="rId8"/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3" y="2663049"/>
            <a:ext cx="12668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Rectangle 66"/>
          <p:cNvSpPr/>
          <p:nvPr/>
        </p:nvSpPr>
        <p:spPr>
          <a:xfrm>
            <a:off x="5586760" y="3627268"/>
            <a:ext cx="2571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Toyota Highlander: $28,090 </a:t>
            </a:r>
          </a:p>
        </p:txBody>
      </p:sp>
      <p:pic>
        <p:nvPicPr>
          <p:cNvPr id="126" name="Picture 125" descr="2011 Toyota Highlander">
            <a:hlinkClick r:id="rId10"/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18" y="2674768"/>
            <a:ext cx="12668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Rectangle 68"/>
          <p:cNvSpPr/>
          <p:nvPr/>
        </p:nvSpPr>
        <p:spPr>
          <a:xfrm>
            <a:off x="5362325" y="5036838"/>
            <a:ext cx="3175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Toyota Highlander Hybrid: $38,140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659226" y="2327544"/>
            <a:ext cx="1994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400" dirty="0"/>
              <a:t>Toyota Prius: $22,120 </a:t>
            </a:r>
            <a:endParaRPr lang="en-US" sz="1400" dirty="0"/>
          </a:p>
        </p:txBody>
      </p:sp>
      <p:pic>
        <p:nvPicPr>
          <p:cNvPr id="132" name="Picture 131" descr="2011 Toyota Prius">
            <a:hlinkClick r:id="rId12"/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43" y="1301027"/>
            <a:ext cx="12668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Picture 132" descr="2011 Toyota Highlander Hybrid">
            <a:hlinkClick r:id="rId6"/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587" y="4138378"/>
            <a:ext cx="12668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Rectangle 72"/>
          <p:cNvSpPr/>
          <p:nvPr/>
        </p:nvSpPr>
        <p:spPr>
          <a:xfrm>
            <a:off x="5743252" y="2280037"/>
            <a:ext cx="2089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Toyota RAV4: $22,475 </a:t>
            </a:r>
          </a:p>
        </p:txBody>
      </p:sp>
      <p:pic>
        <p:nvPicPr>
          <p:cNvPr id="137" name="Picture 136" descr="2011 Toyota RAV4">
            <a:hlinkClick r:id="rId15"/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614" y="1320868"/>
            <a:ext cx="12668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Picture 139" descr="2011 Toyota Sequoia">
            <a:hlinkClick r:id="rId17"/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846" y="5408930"/>
            <a:ext cx="12668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Rectangle 76"/>
          <p:cNvSpPr/>
          <p:nvPr/>
        </p:nvSpPr>
        <p:spPr>
          <a:xfrm>
            <a:off x="9219225" y="3626313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Toyota Tundra: $24,435 </a:t>
            </a:r>
          </a:p>
        </p:txBody>
      </p:sp>
      <p:pic>
        <p:nvPicPr>
          <p:cNvPr id="143" name="Picture 142" descr="2011 Toyota Tundra">
            <a:hlinkClick r:id="rId19"/>
          </p:cNvPr>
          <p:cNvPicPr/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450" y="2612833"/>
            <a:ext cx="12668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Rectangle 77"/>
          <p:cNvSpPr/>
          <p:nvPr/>
        </p:nvSpPr>
        <p:spPr>
          <a:xfrm>
            <a:off x="129431" y="5027582"/>
            <a:ext cx="2146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Toyota Matrix: $18,845 </a:t>
            </a:r>
          </a:p>
        </p:txBody>
      </p:sp>
      <p:pic>
        <p:nvPicPr>
          <p:cNvPr id="145" name="Picture 144" descr="2011 Toyota Matrix">
            <a:hlinkClick r:id="rId21"/>
          </p:cNvPr>
          <p:cNvPicPr/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22" y="4031640"/>
            <a:ext cx="12668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Rectangle 78"/>
          <p:cNvSpPr/>
          <p:nvPr/>
        </p:nvSpPr>
        <p:spPr>
          <a:xfrm>
            <a:off x="9099142" y="2253808"/>
            <a:ext cx="24574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400" dirty="0"/>
              <a:t> Toyota Tacoma: $16,365 </a:t>
            </a:r>
          </a:p>
        </p:txBody>
      </p:sp>
      <p:pic>
        <p:nvPicPr>
          <p:cNvPr id="147" name="Picture 146" descr="2011 Toyota Tacoma">
            <a:hlinkClick r:id="rId23"/>
          </p:cNvPr>
          <p:cNvPicPr/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957" y="1257153"/>
            <a:ext cx="12668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79"/>
          <p:cNvSpPr/>
          <p:nvPr/>
        </p:nvSpPr>
        <p:spPr>
          <a:xfrm>
            <a:off x="164867" y="2308487"/>
            <a:ext cx="2008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Toyota Yaris: $13,155 </a:t>
            </a:r>
          </a:p>
        </p:txBody>
      </p:sp>
      <p:pic>
        <p:nvPicPr>
          <p:cNvPr id="149" name="Picture 148" descr="2011 Toyota Yaris">
            <a:hlinkClick r:id="rId25"/>
          </p:cNvPr>
          <p:cNvPicPr/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8" y="1352197"/>
            <a:ext cx="12668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Rectangle 80"/>
          <p:cNvSpPr/>
          <p:nvPr/>
        </p:nvSpPr>
        <p:spPr>
          <a:xfrm>
            <a:off x="5783111" y="6390659"/>
            <a:ext cx="23342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Toyota Sequoia: $40,930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7E66AC-99C5-4DBE-9A77-1B833BB075B8}"/>
              </a:ext>
            </a:extLst>
          </p:cNvPr>
          <p:cNvSpPr txBox="1"/>
          <p:nvPr/>
        </p:nvSpPr>
        <p:spPr>
          <a:xfrm>
            <a:off x="9219225" y="6285781"/>
            <a:ext cx="269604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2011 </a:t>
            </a:r>
            <a:r>
              <a:rPr lang="en-US" sz="1600" dirty="0">
                <a:solidFill>
                  <a:schemeClr val="bg1"/>
                </a:solidFill>
              </a:rPr>
              <a:t>hybrids in yellow</a:t>
            </a:r>
          </a:p>
        </p:txBody>
      </p:sp>
    </p:spTree>
    <p:extLst>
      <p:ext uri="{BB962C8B-B14F-4D97-AF65-F5344CB8AC3E}">
        <p14:creationId xmlns:p14="http://schemas.microsoft.com/office/powerpoint/2010/main" val="395688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4C77-2221-4B86-8D9C-F7DF6B4A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691803" cy="1023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 Findings: Who are our respondents?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DFE70D-50AD-44DA-9A05-03CE32F1E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29697"/>
              </p:ext>
            </p:extLst>
          </p:nvPr>
        </p:nvGraphicFramePr>
        <p:xfrm>
          <a:off x="295215" y="874940"/>
          <a:ext cx="11269932" cy="4480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483">
                  <a:extLst>
                    <a:ext uri="{9D8B030D-6E8A-4147-A177-3AD203B41FA5}">
                      <a16:colId xmlns:a16="http://schemas.microsoft.com/office/drawing/2014/main" val="2679432894"/>
                    </a:ext>
                  </a:extLst>
                </a:gridCol>
                <a:gridCol w="2817483">
                  <a:extLst>
                    <a:ext uri="{9D8B030D-6E8A-4147-A177-3AD203B41FA5}">
                      <a16:colId xmlns:a16="http://schemas.microsoft.com/office/drawing/2014/main" val="2959084656"/>
                    </a:ext>
                  </a:extLst>
                </a:gridCol>
                <a:gridCol w="2817483">
                  <a:extLst>
                    <a:ext uri="{9D8B030D-6E8A-4147-A177-3AD203B41FA5}">
                      <a16:colId xmlns:a16="http://schemas.microsoft.com/office/drawing/2014/main" val="518697885"/>
                    </a:ext>
                  </a:extLst>
                </a:gridCol>
                <a:gridCol w="2817483">
                  <a:extLst>
                    <a:ext uri="{9D8B030D-6E8A-4147-A177-3AD203B41FA5}">
                      <a16:colId xmlns:a16="http://schemas.microsoft.com/office/drawing/2014/main" val="3765177579"/>
                    </a:ext>
                  </a:extLst>
                </a:gridCol>
              </a:tblGrid>
              <a:tr h="384517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596"/>
                  </a:ext>
                </a:extLst>
              </a:tr>
              <a:tr h="425569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26-35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28175"/>
                  </a:ext>
                </a:extLst>
              </a:tr>
              <a:tr h="674198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Bachelor’s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formal education, no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formal education, no 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91663"/>
                  </a:ext>
                </a:extLst>
              </a:tr>
              <a:tr h="366723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50301"/>
                  </a:ext>
                </a:extLst>
              </a:tr>
              <a:tr h="419819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$75,000-100,000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$25,000-$50,000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$25,000-$50,000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73025"/>
                  </a:ext>
                </a:extLst>
              </a:tr>
              <a:tr h="674198">
                <a:tc>
                  <a:txBody>
                    <a:bodyPr/>
                    <a:lstStyle/>
                    <a:p>
                      <a:r>
                        <a:rPr lang="en-US" dirty="0"/>
                        <a:t>Political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Democratic/ 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Democratic/ 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clear political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201990"/>
                  </a:ext>
                </a:extLst>
              </a:tr>
              <a:tr h="435734">
                <a:tc>
                  <a:txBody>
                    <a:bodyPr/>
                    <a:lstStyle/>
                    <a:p>
                      <a:r>
                        <a:rPr lang="en-US" dirty="0"/>
                        <a:t>Home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253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US" dirty="0"/>
                        <a:t>Recycle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Sometimes/ Often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Sometimes/ Often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Sometimes/ Often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91809"/>
                  </a:ext>
                </a:extLst>
              </a:tr>
              <a:tr h="674198">
                <a:tc>
                  <a:txBody>
                    <a:bodyPr/>
                    <a:lstStyle/>
                    <a:p>
                      <a:r>
                        <a:rPr lang="en-US" dirty="0"/>
                        <a:t>Early Adopters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to own new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 to own new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4174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42BB08D-DC20-4142-9C11-AD2878927B83}"/>
              </a:ext>
            </a:extLst>
          </p:cNvPr>
          <p:cNvSpPr/>
          <p:nvPr/>
        </p:nvSpPr>
        <p:spPr>
          <a:xfrm>
            <a:off x="345057" y="5680826"/>
            <a:ext cx="8775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States respondents live in:</a:t>
            </a:r>
            <a:r>
              <a:rPr lang="en-US" dirty="0"/>
              <a:t> Over 28% of survey participants live in states promoting PHEV autos. Other states that scored high such as Florida, North Carolina and Texas have favorable weather yearly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5A2C9-DEC2-4BBE-ADC8-30DFBEA127B0}"/>
              </a:ext>
            </a:extLst>
          </p:cNvPr>
          <p:cNvSpPr txBox="1"/>
          <p:nvPr/>
        </p:nvSpPr>
        <p:spPr>
          <a:xfrm>
            <a:off x="9443049" y="5693434"/>
            <a:ext cx="2352136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To do: compare to our customer base. How are respondents different?</a:t>
            </a:r>
          </a:p>
        </p:txBody>
      </p:sp>
    </p:spTree>
    <p:extLst>
      <p:ext uri="{BB962C8B-B14F-4D97-AF65-F5344CB8AC3E}">
        <p14:creationId xmlns:p14="http://schemas.microsoft.com/office/powerpoint/2010/main" val="423668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4C77-2221-4B86-8D9C-F7DF6B4A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035"/>
            <a:ext cx="11691803" cy="1023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 Findings: </a:t>
            </a:r>
          </a:p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Decisions Related to Buying Vehicles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0DED69-3778-40BF-829B-608893BAB7CA}"/>
              </a:ext>
            </a:extLst>
          </p:cNvPr>
          <p:cNvSpPr/>
          <p:nvPr/>
        </p:nvSpPr>
        <p:spPr>
          <a:xfrm>
            <a:off x="385313" y="983411"/>
            <a:ext cx="5042093" cy="25856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91168-6FFC-408E-9034-E6341A9F08C0}"/>
              </a:ext>
            </a:extLst>
          </p:cNvPr>
          <p:cNvSpPr/>
          <p:nvPr/>
        </p:nvSpPr>
        <p:spPr>
          <a:xfrm>
            <a:off x="5633048" y="269854"/>
            <a:ext cx="5937850" cy="32992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5C0141-72B2-4607-A90F-221EE7D67D31}"/>
              </a:ext>
            </a:extLst>
          </p:cNvPr>
          <p:cNvSpPr/>
          <p:nvPr/>
        </p:nvSpPr>
        <p:spPr>
          <a:xfrm>
            <a:off x="361289" y="3728227"/>
            <a:ext cx="7594698" cy="30445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2652B7E-8757-4D67-AF1C-FAB7066A8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727222"/>
              </p:ext>
            </p:extLst>
          </p:nvPr>
        </p:nvGraphicFramePr>
        <p:xfrm>
          <a:off x="868022" y="1434245"/>
          <a:ext cx="3591464" cy="2030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FE40B24-F053-440B-A18F-CABCE90A3790}"/>
              </a:ext>
            </a:extLst>
          </p:cNvPr>
          <p:cNvSpPr txBox="1"/>
          <p:nvPr/>
        </p:nvSpPr>
        <p:spPr>
          <a:xfrm>
            <a:off x="846965" y="1074556"/>
            <a:ext cx="463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long do you keep a vehicle?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703CF-C213-4CC6-A9CF-9CCAC84A9963}"/>
              </a:ext>
            </a:extLst>
          </p:cNvPr>
          <p:cNvSpPr txBox="1"/>
          <p:nvPr/>
        </p:nvSpPr>
        <p:spPr>
          <a:xfrm>
            <a:off x="868022" y="3191231"/>
            <a:ext cx="463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90% keep a vehicle for &gt; 4 years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4611458-1603-47D3-8D97-C185E3E7D4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558130"/>
              </p:ext>
            </p:extLst>
          </p:nvPr>
        </p:nvGraphicFramePr>
        <p:xfrm>
          <a:off x="464575" y="3766895"/>
          <a:ext cx="7093974" cy="2821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B7356EE-492D-4980-A9D6-79CDB9B3C274}"/>
              </a:ext>
            </a:extLst>
          </p:cNvPr>
          <p:cNvSpPr txBox="1"/>
          <p:nvPr/>
        </p:nvSpPr>
        <p:spPr>
          <a:xfrm>
            <a:off x="1991009" y="3765715"/>
            <a:ext cx="463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kind of vehicle do you drive?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7B3341-B932-46C1-B1EB-20A0AB55B409}"/>
              </a:ext>
            </a:extLst>
          </p:cNvPr>
          <p:cNvSpPr txBox="1"/>
          <p:nvPr/>
        </p:nvSpPr>
        <p:spPr>
          <a:xfrm>
            <a:off x="1224951" y="6408626"/>
            <a:ext cx="6044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 quarter of respondents (26%) drive a compact vehicle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AFCB-41AC-4682-921A-D32E80D23FEA}"/>
              </a:ext>
            </a:extLst>
          </p:cNvPr>
          <p:cNvSpPr/>
          <p:nvPr/>
        </p:nvSpPr>
        <p:spPr>
          <a:xfrm>
            <a:off x="8059274" y="3728227"/>
            <a:ext cx="3977682" cy="3018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69A75B7B-2B06-4FCE-8838-6CF181C604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706480"/>
              </p:ext>
            </p:extLst>
          </p:nvPr>
        </p:nvGraphicFramePr>
        <p:xfrm>
          <a:off x="8294554" y="3950381"/>
          <a:ext cx="3536157" cy="2721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5E87AF2-27B0-4120-B163-4F11DCC9336B}"/>
              </a:ext>
            </a:extLst>
          </p:cNvPr>
          <p:cNvSpPr txBox="1"/>
          <p:nvPr/>
        </p:nvSpPr>
        <p:spPr>
          <a:xfrm>
            <a:off x="9139430" y="3774785"/>
            <a:ext cx="341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close is an outlet to where you park?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157ED2-1C6E-4CBE-952F-4BB22476CD20}"/>
              </a:ext>
            </a:extLst>
          </p:cNvPr>
          <p:cNvSpPr txBox="1"/>
          <p:nvPr/>
        </p:nvSpPr>
        <p:spPr>
          <a:xfrm>
            <a:off x="8529834" y="6408626"/>
            <a:ext cx="3536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52% have an outlet within 25 feet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5558F6F-942A-435F-B4E1-E2FED3B0A2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246186"/>
              </p:ext>
            </p:extLst>
          </p:nvPr>
        </p:nvGraphicFramePr>
        <p:xfrm>
          <a:off x="5997848" y="818765"/>
          <a:ext cx="4812508" cy="2750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F5EBD96-1F29-47DF-A5C4-EB319274CAE8}"/>
              </a:ext>
            </a:extLst>
          </p:cNvPr>
          <p:cNvSpPr txBox="1"/>
          <p:nvPr/>
        </p:nvSpPr>
        <p:spPr>
          <a:xfrm>
            <a:off x="5666918" y="305600"/>
            <a:ext cx="565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factors influence vehicle purchase decisions (last vehicle/next vehicle)?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A7EB1E-70FF-41EE-B1E4-8B2A214B1664}"/>
              </a:ext>
            </a:extLst>
          </p:cNvPr>
          <p:cNvSpPr txBox="1"/>
          <p:nvPr/>
        </p:nvSpPr>
        <p:spPr>
          <a:xfrm>
            <a:off x="9013422" y="3090446"/>
            <a:ext cx="255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Price and MPG are tops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2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4C77-2221-4B86-8D9C-F7DF6B4A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5" y="0"/>
            <a:ext cx="11691803" cy="1023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 Findings: At what price should a PHEV be sold?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DCA728D-D13F-46F6-BCAB-D79083449363}"/>
              </a:ext>
            </a:extLst>
          </p:cNvPr>
          <p:cNvGraphicFramePr>
            <a:graphicFrameLocks/>
          </p:cNvGraphicFramePr>
          <p:nvPr/>
        </p:nvGraphicFramePr>
        <p:xfrm>
          <a:off x="250099" y="982981"/>
          <a:ext cx="5255966" cy="2733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CA728D-D13F-46F6-BCAB-D79083449363}"/>
              </a:ext>
            </a:extLst>
          </p:cNvPr>
          <p:cNvGraphicFramePr>
            <a:graphicFrameLocks/>
          </p:cNvGraphicFramePr>
          <p:nvPr/>
        </p:nvGraphicFramePr>
        <p:xfrm>
          <a:off x="250098" y="3790604"/>
          <a:ext cx="5255966" cy="260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0CB12A-0A9A-4EDB-8B63-C88FF6FAA296}"/>
              </a:ext>
            </a:extLst>
          </p:cNvPr>
          <p:cNvSpPr txBox="1"/>
          <p:nvPr/>
        </p:nvSpPr>
        <p:spPr>
          <a:xfrm>
            <a:off x="5694218" y="1105593"/>
            <a:ext cx="63424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Nearly 76 % of all respondents wouldn’t spend an additional $1K-8K for saving an average of 50 gal of gas per month over each year of vehicle ownership.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Nearly 80 % of all respondents wouldn’t spend an additional $1K-4K for saving an average of 20 gal of gas per month over each year of vehicle ownership.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As the average of fuel-efficiency is reduced, the amount that customers are willing to pay over value is significantly reduced.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As the amount of fuel-efficiency decreased so did the dollar amount of the premium respondents were willing to pay.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nn-NO" sz="1400" dirty="0"/>
              <a:t>Sedan: Toyota Prius: ($22,120*.76)+8,000 = </a:t>
            </a:r>
            <a:r>
              <a:rPr lang="nn-NO" sz="1400" b="1" dirty="0">
                <a:highlight>
                  <a:srgbClr val="000000"/>
                </a:highlight>
              </a:rPr>
              <a:t>$24,811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nn-NO" sz="1400" dirty="0"/>
              <a:t>($22,120*.80)+4,000 = </a:t>
            </a:r>
            <a:r>
              <a:rPr lang="nn-NO" sz="1400" b="1" dirty="0">
                <a:highlight>
                  <a:srgbClr val="FF0000"/>
                </a:highlight>
              </a:rPr>
              <a:t>$21,696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nn-NO" sz="1400" dirty="0"/>
              <a:t>($24,811+$21,696)/2= </a:t>
            </a:r>
            <a:r>
              <a:rPr lang="nn-NO" sz="1400" b="1" dirty="0">
                <a:highlight>
                  <a:srgbClr val="008000"/>
                </a:highlight>
              </a:rPr>
              <a:t>$23,254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nn-NO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SUV: Toyota RAV4: ($22,475 *.76)+8,000 = </a:t>
            </a:r>
            <a:r>
              <a:rPr lang="en-US" sz="1400" b="1" dirty="0">
                <a:highlight>
                  <a:srgbClr val="000000"/>
                </a:highlight>
              </a:rPr>
              <a:t>$25,081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($22,475 *.80)+4,000= </a:t>
            </a:r>
            <a:r>
              <a:rPr lang="en-US" sz="1400" b="1" dirty="0">
                <a:highlight>
                  <a:srgbClr val="FF0000"/>
                </a:highlight>
              </a:rPr>
              <a:t>$21,980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($25,081+$21,980)/2= </a:t>
            </a:r>
            <a:r>
              <a:rPr lang="en-US" sz="1400" b="1" dirty="0">
                <a:highlight>
                  <a:srgbClr val="008000"/>
                </a:highlight>
              </a:rPr>
              <a:t>$23,531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nn-NO" sz="1400" dirty="0"/>
              <a:t>Pick-up: Toyota Tacoma: ($16,365*.76)+8,000= </a:t>
            </a:r>
            <a:r>
              <a:rPr lang="nn-NO" sz="1400" b="1" dirty="0">
                <a:highlight>
                  <a:srgbClr val="000000"/>
                </a:highlight>
              </a:rPr>
              <a:t>$20,437 </a:t>
            </a:r>
            <a:r>
              <a:rPr lang="en-US" sz="1400" b="1" dirty="0">
                <a:highlight>
                  <a:srgbClr val="000000"/>
                </a:highlight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nn-NO" sz="1400" dirty="0"/>
              <a:t>($16,365*.80)+4,000 = </a:t>
            </a:r>
            <a:r>
              <a:rPr lang="nn-NO" sz="1400" b="1" dirty="0">
                <a:highlight>
                  <a:srgbClr val="FF0000"/>
                </a:highlight>
              </a:rPr>
              <a:t>$17,092</a:t>
            </a:r>
            <a:endParaRPr lang="en-US" sz="1400" b="1" dirty="0">
              <a:highlight>
                <a:srgbClr val="FF00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($20,437+$17,092)/2= </a:t>
            </a:r>
            <a:r>
              <a:rPr lang="en-US" sz="1400" b="1" dirty="0">
                <a:highlight>
                  <a:srgbClr val="008000"/>
                </a:highlight>
              </a:rPr>
              <a:t>$18,765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55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4C77-2221-4B86-8D9C-F7DF6B4A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5" y="0"/>
            <a:ext cx="11691803" cy="1023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Conclusions: </a:t>
            </a:r>
          </a:p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At what price should a PHEV be sold?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D1F9C-747A-4EA3-B10F-803EE55021E6}"/>
              </a:ext>
            </a:extLst>
          </p:cNvPr>
          <p:cNvSpPr txBox="1"/>
          <p:nvPr/>
        </p:nvSpPr>
        <p:spPr>
          <a:xfrm>
            <a:off x="315883" y="1338349"/>
            <a:ext cx="62397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A.) I would pay AT MOST additional to get a ZERO GHG-emissions vehicle, to help mitigate the worldwide ecological and financial impacts of global climate change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hopes that it would directly benefit myself, loved ones, or our direct descendants, among others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24 % of respondents would pay an additional $1K while 81% wouldn’t pay over $6K more.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B.) 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even if I didn’t think it would directly benefit myself, my children, or my immediate relatives.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34 % of respondents would pay an additional $1K while 87% wouldn’t pay over $6K more.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C.) 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even if I didn’t think it would directly benefit those in my local community.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37 % of respondents would pay an additional $1K while 89% wouldn’t pay over $6K more.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F.) 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even if I didn’t think it would directly benefit those in my country.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white"/>
                </a:solidFill>
              </a:rPr>
              <a:t>45 % of respondents would pay an additional $1K while 91% wouldn’t pay over $6K more.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E63EBFF-FE78-41BF-98DD-2B0A72A00F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500982"/>
              </p:ext>
            </p:extLst>
          </p:nvPr>
        </p:nvGraphicFramePr>
        <p:xfrm>
          <a:off x="7477571" y="380534"/>
          <a:ext cx="3948859" cy="4415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C31FE0-E259-4F14-B539-2FF912BE47DE}"/>
              </a:ext>
            </a:extLst>
          </p:cNvPr>
          <p:cNvSpPr txBox="1"/>
          <p:nvPr/>
        </p:nvSpPr>
        <p:spPr>
          <a:xfrm>
            <a:off x="6459793" y="5073446"/>
            <a:ext cx="5482107" cy="156966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Conclusion: </a:t>
            </a:r>
            <a:r>
              <a:rPr lang="en-US" sz="1600" dirty="0"/>
              <a:t>it isn’t surprising that the respondents are motivated to spend more money on a car that benefits them personally. In order to justify the price increase of a PHEV, our marketing should emphasis benefits like saving money on gas rather than aiding their community or saving the environment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1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8E91231-D16C-46AC-B6AB-FCB06DD3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528804"/>
              </p:ext>
            </p:extLst>
          </p:nvPr>
        </p:nvGraphicFramePr>
        <p:xfrm>
          <a:off x="8739187" y="85236"/>
          <a:ext cx="3452813" cy="272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4C77-2221-4B86-8D9C-F7DF6B4A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417"/>
            <a:ext cx="11691803" cy="1023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 Findings: Environmentalism vs. Materialism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E0BB3-54D7-409F-B04D-8F4DA0AC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2" y="1806051"/>
            <a:ext cx="9256212" cy="46173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634B5D-8A5B-477C-9270-FCD4FC3B9015}"/>
              </a:ext>
            </a:extLst>
          </p:cNvPr>
          <p:cNvSpPr/>
          <p:nvPr/>
        </p:nvSpPr>
        <p:spPr>
          <a:xfrm>
            <a:off x="8890959" y="687045"/>
            <a:ext cx="856891" cy="5348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50% are Practical Purchasers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DD6A5-A70C-4142-9AFC-2E7DB604FF21}"/>
              </a:ext>
            </a:extLst>
          </p:cNvPr>
          <p:cNvSpPr/>
          <p:nvPr/>
        </p:nvSpPr>
        <p:spPr>
          <a:xfrm>
            <a:off x="11257538" y="2178670"/>
            <a:ext cx="856891" cy="5348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33% are Ready for Influence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F5CA2B-E025-4C01-86DE-5E4007D0D5D1}"/>
              </a:ext>
            </a:extLst>
          </p:cNvPr>
          <p:cNvSpPr txBox="1"/>
          <p:nvPr/>
        </p:nvSpPr>
        <p:spPr>
          <a:xfrm>
            <a:off x="14603" y="760218"/>
            <a:ext cx="828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Looking for differentiation between purchasing decisions, we did k-means clustering on psychometric questions about environmental and materialistic values. We found three clear groups.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1F3B04-5061-47BF-AE0B-4DDDBEDC65FA}"/>
              </a:ext>
            </a:extLst>
          </p:cNvPr>
          <p:cNvSpPr txBox="1"/>
          <p:nvPr/>
        </p:nvSpPr>
        <p:spPr>
          <a:xfrm>
            <a:off x="9747850" y="3429000"/>
            <a:ext cx="2240059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graphic at left shows the subset of questions with the clearest differentiation between groups.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accent6"/>
                </a:solidFill>
              </a:rPr>
              <a:t>Red</a:t>
            </a:r>
            <a:r>
              <a:rPr lang="en-US" sz="1400" dirty="0">
                <a:solidFill>
                  <a:schemeClr val="bg1"/>
                </a:solidFill>
              </a:rPr>
              <a:t> values are the lowest in the column;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green</a:t>
            </a:r>
            <a:r>
              <a:rPr lang="en-US" sz="1400" dirty="0">
                <a:solidFill>
                  <a:schemeClr val="bg1"/>
                </a:solidFill>
              </a:rPr>
              <a:t> are the highest. </a:t>
            </a:r>
            <a:r>
              <a:rPr lang="en-US" sz="1400" b="1" dirty="0">
                <a:solidFill>
                  <a:schemeClr val="bg1"/>
                </a:solidFill>
              </a:rPr>
              <a:t>Bold</a:t>
            </a:r>
            <a:r>
              <a:rPr lang="en-US" sz="1400" dirty="0">
                <a:solidFill>
                  <a:schemeClr val="bg1"/>
                </a:solidFill>
              </a:rPr>
              <a:t> are the highest in the row; </a:t>
            </a:r>
            <a:r>
              <a:rPr lang="en-US" sz="1400" i="1" dirty="0">
                <a:solidFill>
                  <a:schemeClr val="bg1"/>
                </a:solidFill>
              </a:rPr>
              <a:t>italics</a:t>
            </a:r>
            <a:r>
              <a:rPr lang="en-US" sz="1400" dirty="0">
                <a:solidFill>
                  <a:schemeClr val="bg1"/>
                </a:solidFill>
              </a:rPr>
              <a:t> the lowest.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669CF0-A53B-4C28-8EDB-1C6C62FDB6B9}"/>
              </a:ext>
            </a:extLst>
          </p:cNvPr>
          <p:cNvSpPr txBox="1"/>
          <p:nvPr/>
        </p:nvSpPr>
        <p:spPr>
          <a:xfrm>
            <a:off x="146582" y="6596332"/>
            <a:ext cx="10567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larger sample size would be better. See the last slide for next steps, including repeating this study with customers. </a:t>
            </a:r>
          </a:p>
        </p:txBody>
      </p:sp>
    </p:spTree>
    <p:extLst>
      <p:ext uri="{BB962C8B-B14F-4D97-AF65-F5344CB8AC3E}">
        <p14:creationId xmlns:p14="http://schemas.microsoft.com/office/powerpoint/2010/main" val="69730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4C77-2221-4B86-8D9C-F7DF6B4A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21"/>
            <a:ext cx="11691803" cy="1023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Conclusions: Environmentalism vs. Materialism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728084-FB0F-45FB-8828-9B01F7B8F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41476"/>
              </p:ext>
            </p:extLst>
          </p:nvPr>
        </p:nvGraphicFramePr>
        <p:xfrm>
          <a:off x="335472" y="989958"/>
          <a:ext cx="11453961" cy="5579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987">
                  <a:extLst>
                    <a:ext uri="{9D8B030D-6E8A-4147-A177-3AD203B41FA5}">
                      <a16:colId xmlns:a16="http://schemas.microsoft.com/office/drawing/2014/main" val="4196576414"/>
                    </a:ext>
                  </a:extLst>
                </a:gridCol>
                <a:gridCol w="3817987">
                  <a:extLst>
                    <a:ext uri="{9D8B030D-6E8A-4147-A177-3AD203B41FA5}">
                      <a16:colId xmlns:a16="http://schemas.microsoft.com/office/drawing/2014/main" val="3413047090"/>
                    </a:ext>
                  </a:extLst>
                </a:gridCol>
                <a:gridCol w="3817987">
                  <a:extLst>
                    <a:ext uri="{9D8B030D-6E8A-4147-A177-3AD203B41FA5}">
                      <a16:colId xmlns:a16="http://schemas.microsoft.com/office/drawing/2014/main" val="3119724245"/>
                    </a:ext>
                  </a:extLst>
                </a:gridCol>
              </a:tblGrid>
              <a:tr h="4716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Environmental Altruist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Practical Purchaser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Ready for 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145330"/>
                  </a:ext>
                </a:extLst>
              </a:tr>
              <a:tr h="403196">
                <a:tc gridSpan="3">
                  <a:txBody>
                    <a:bodyPr/>
                    <a:lstStyle/>
                    <a:p>
                      <a:r>
                        <a:rPr lang="en-US" dirty="0"/>
                        <a:t>What the data says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80677"/>
                  </a:ext>
                </a:extLst>
              </a:tr>
              <a:tr h="201135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Highest scores on all questions about the environment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Highest scores on questions about </a:t>
                      </a:r>
                      <a:r>
                        <a:rPr lang="en-US" sz="1400" b="1" dirty="0"/>
                        <a:t>paying more for a vehicle even if it wouldn’t benefit them personally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Early adopter of new technology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Lowest interest in personal materialism </a:t>
                      </a:r>
                      <a:r>
                        <a:rPr lang="en-US" sz="1400" dirty="0"/>
                        <a:t>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Care about researching purchases and getting information from others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Acknowledge global climate change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Lowest likelihood to pay more if it wouldn’t benefit them personally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Highest scores for practical materialism </a:t>
                      </a:r>
                      <a:r>
                        <a:rPr lang="en-US" sz="1400" b="1" i="1" dirty="0"/>
                        <a:t>and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dirty="0"/>
                        <a:t>for personal materialism</a:t>
                      </a:r>
                      <a:r>
                        <a:rPr lang="en-US" sz="1400" dirty="0"/>
                        <a:t>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Acknowledge global climate change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Would pay more for PHEV if it benefitted them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10440"/>
                  </a:ext>
                </a:extLst>
              </a:tr>
              <a:tr h="467629">
                <a:tc gridSpan="3">
                  <a:txBody>
                    <a:bodyPr/>
                    <a:lstStyle/>
                    <a:p>
                      <a:r>
                        <a:rPr lang="en-US" dirty="0"/>
                        <a:t>How to reach them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833523"/>
                  </a:ext>
                </a:extLst>
              </a:tr>
              <a:tr h="10443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This group wants to buy a PHEV regardless of marketing campaign and </a:t>
                      </a:r>
                      <a:r>
                        <a:rPr lang="en-US" sz="1400" b="1" dirty="0"/>
                        <a:t>will pay far more than other groups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Because they are out-numbered, </a:t>
                      </a:r>
                      <a:r>
                        <a:rPr lang="en-US" sz="1400" b="1" dirty="0"/>
                        <a:t>focused advertising on just this group would not be cost-efficient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Focus on getting </a:t>
                      </a:r>
                      <a:r>
                        <a:rPr lang="en-US" sz="1400" b="1" dirty="0"/>
                        <a:t>customer testimonials </a:t>
                      </a:r>
                      <a:r>
                        <a:rPr lang="en-US" sz="1400" dirty="0"/>
                        <a:t>from them on cost-savings and other benefits to use to convert other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Emphasize </a:t>
                      </a:r>
                      <a:r>
                        <a:rPr lang="en-US" sz="1400" b="1" dirty="0"/>
                        <a:t>cool technology </a:t>
                      </a:r>
                      <a:r>
                        <a:rPr lang="en-US" sz="1400" dirty="0"/>
                        <a:t>in PHEV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Emphasize </a:t>
                      </a:r>
                      <a:r>
                        <a:rPr lang="en-US" sz="1400" b="1" dirty="0"/>
                        <a:t>money-saving benefits </a:t>
                      </a:r>
                      <a:r>
                        <a:rPr lang="en-US" sz="1400" dirty="0"/>
                        <a:t>of not paying for gas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Use social media influencer campaign focusing on </a:t>
                      </a:r>
                      <a:r>
                        <a:rPr lang="en-US" sz="1400" b="1" dirty="0"/>
                        <a:t>personal benefits of a PHEV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This group will follow the other two</a:t>
                      </a:r>
                      <a:r>
                        <a:rPr lang="en-US" sz="1400" dirty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They will seek the approval and information from both the Practical Purchasers and the Environmental Altruists, so </a:t>
                      </a:r>
                      <a:r>
                        <a:rPr lang="en-US" sz="1400" b="1" dirty="0"/>
                        <a:t>focus marketing on the other groups first then use them to convert the Ready for Influence group.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7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309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8650</TotalTime>
  <Words>1939</Words>
  <Application>Microsoft Office PowerPoint</Application>
  <PresentationFormat>Widescreen</PresentationFormat>
  <Paragraphs>216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Century Gothic</vt:lpstr>
      <vt:lpstr>Century Gothic (Body)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Mead</dc:creator>
  <cp:lastModifiedBy>Jennifer Mead</cp:lastModifiedBy>
  <cp:revision>64</cp:revision>
  <dcterms:created xsi:type="dcterms:W3CDTF">2018-04-26T14:17:29Z</dcterms:created>
  <dcterms:modified xsi:type="dcterms:W3CDTF">2018-10-05T01:21:10Z</dcterms:modified>
</cp:coreProperties>
</file>