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08AA28-BA40-4631-B081-E87E361BD645}" v="65" dt="2018-10-05T01:00:27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Mead" userId="ed69437949605c12" providerId="LiveId" clId="{AA732ED1-956F-4B48-A13E-588EC4BACFEA}"/>
    <pc:docChg chg="custSel modSld">
      <pc:chgData name="Jennifer Mead" userId="ed69437949605c12" providerId="LiveId" clId="{AA732ED1-956F-4B48-A13E-588EC4BACFEA}" dt="2018-10-05T01:00:27.865" v="64" actId="27636"/>
      <pc:docMkLst>
        <pc:docMk/>
      </pc:docMkLst>
      <pc:sldChg chg="modSp">
        <pc:chgData name="Jennifer Mead" userId="ed69437949605c12" providerId="LiveId" clId="{AA732ED1-956F-4B48-A13E-588EC4BACFEA}" dt="2018-10-05T01:00:27.865" v="64" actId="27636"/>
        <pc:sldMkLst>
          <pc:docMk/>
          <pc:sldMk cId="1334457361" sldId="260"/>
        </pc:sldMkLst>
        <pc:spChg chg="mod">
          <ac:chgData name="Jennifer Mead" userId="ed69437949605c12" providerId="LiveId" clId="{AA732ED1-956F-4B48-A13E-588EC4BACFEA}" dt="2018-10-05T01:00:27.865" v="64" actId="27636"/>
          <ac:spMkLst>
            <pc:docMk/>
            <pc:sldMk cId="1334457361" sldId="260"/>
            <ac:spMk id="5" creationId="{352452A0-EF87-48E6-A1A7-36E5DB4D243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thomashughes\Downloads\Kyle-Visualizations-Kebab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thomashughes\Downloads\Kyle-Visualizations-Kebab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Preferences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'Draft Restaurant counts'!$I$3</c:f>
              <c:strCache>
                <c:ptCount val="1"/>
                <c:pt idx="0">
                  <c:v>Occurrences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3E2E-4B63-846D-6EADF232F5B1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3E2E-4B63-846D-6EADF232F5B1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3E2E-4B63-846D-6EADF232F5B1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3E2E-4B63-846D-6EADF232F5B1}"/>
              </c:ext>
            </c:extLst>
          </c:dPt>
          <c:dPt>
            <c:idx val="4"/>
            <c:invertIfNegative val="0"/>
            <c:bubble3D val="0"/>
            <c:spPr>
              <a:solidFill>
                <a:srgbClr val="C9C9C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3E2E-4B63-846D-6EADF232F5B1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3E2E-4B63-846D-6EADF232F5B1}"/>
              </c:ext>
            </c:extLst>
          </c:dPt>
          <c:dPt>
            <c:idx val="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3E2E-4B63-846D-6EADF232F5B1}"/>
              </c:ext>
            </c:extLst>
          </c:dPt>
          <c:dPt>
            <c:idx val="7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3E2E-4B63-846D-6EADF232F5B1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3E2E-4B63-846D-6EADF232F5B1}"/>
              </c:ext>
            </c:extLst>
          </c:dPt>
          <c:dPt>
            <c:idx val="9"/>
            <c:invertIfNegative val="0"/>
            <c:bubble3D val="0"/>
            <c:spPr>
              <a:solidFill>
                <a:srgbClr val="5482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3-3E2E-4B63-846D-6EADF232F5B1}"/>
              </c:ext>
            </c:extLst>
          </c:dPt>
          <c:cat>
            <c:strRef>
              <c:f>'Draft Restaurant counts'!$F$4:$F$13</c:f>
              <c:strCache>
                <c:ptCount val="10"/>
                <c:pt idx="0">
                  <c:v>Sticks</c:v>
                </c:pt>
                <c:pt idx="1">
                  <c:v>Panera</c:v>
                </c:pt>
                <c:pt idx="2">
                  <c:v>Chick Fil A</c:v>
                </c:pt>
                <c:pt idx="3">
                  <c:v>Chipotle</c:v>
                </c:pt>
                <c:pt idx="4">
                  <c:v>Bodos</c:v>
                </c:pt>
                <c:pt idx="5">
                  <c:v>McDonalds</c:v>
                </c:pt>
                <c:pt idx="6">
                  <c:v>Wendys</c:v>
                </c:pt>
                <c:pt idx="7">
                  <c:v>Subway</c:v>
                </c:pt>
                <c:pt idx="8">
                  <c:v>Christians Pizza</c:v>
                </c:pt>
                <c:pt idx="9">
                  <c:v>Noodles and Company</c:v>
                </c:pt>
              </c:strCache>
            </c:strRef>
          </c:cat>
          <c:val>
            <c:numRef>
              <c:f>'Draft Restaurant counts'!$I$4:$I$13</c:f>
              <c:numCache>
                <c:formatCode>General</c:formatCode>
                <c:ptCount val="10"/>
                <c:pt idx="0">
                  <c:v>136</c:v>
                </c:pt>
                <c:pt idx="1">
                  <c:v>55</c:v>
                </c:pt>
                <c:pt idx="2">
                  <c:v>41</c:v>
                </c:pt>
                <c:pt idx="3">
                  <c:v>38</c:v>
                </c:pt>
                <c:pt idx="4">
                  <c:v>29</c:v>
                </c:pt>
                <c:pt idx="5">
                  <c:v>26</c:v>
                </c:pt>
                <c:pt idx="6">
                  <c:v>21</c:v>
                </c:pt>
                <c:pt idx="7">
                  <c:v>20</c:v>
                </c:pt>
                <c:pt idx="8">
                  <c:v>15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61-463A-959B-AA5D245337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033708512"/>
        <c:axId val="2033716672"/>
      </c:barChart>
      <c:catAx>
        <c:axId val="2033708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716672"/>
        <c:crosses val="autoZero"/>
        <c:auto val="1"/>
        <c:lblAlgn val="ctr"/>
        <c:lblOffset val="100"/>
        <c:noMultiLvlLbl val="0"/>
      </c:catAx>
      <c:valAx>
        <c:axId val="2033716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708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Non-customer Preferences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'Draft Restaurant counts'!$D$3</c:f>
              <c:strCache>
                <c:ptCount val="1"/>
                <c:pt idx="0">
                  <c:v>Occurrences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5599-48B3-8D75-A99C1BECA7F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5599-48B3-8D75-A99C1BECA7F6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5599-48B3-8D75-A99C1BECA7F6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5599-48B3-8D75-A99C1BECA7F6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5599-48B3-8D75-A99C1BECA7F6}"/>
              </c:ext>
            </c:extLst>
          </c:dPt>
          <c:dPt>
            <c:idx val="5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5599-48B3-8D75-A99C1BECA7F6}"/>
              </c:ext>
            </c:extLst>
          </c:dPt>
          <c:dPt>
            <c:idx val="6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5599-48B3-8D75-A99C1BECA7F6}"/>
              </c:ext>
            </c:extLst>
          </c:dPt>
          <c:dPt>
            <c:idx val="7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5599-48B3-8D75-A99C1BECA7F6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5599-48B3-8D75-A99C1BECA7F6}"/>
              </c:ext>
            </c:extLst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3-5599-48B3-8D75-A99C1BECA7F6}"/>
              </c:ext>
            </c:extLst>
          </c:dPt>
          <c:cat>
            <c:strRef>
              <c:f>'Draft Restaurant counts'!$A$4:$A$13</c:f>
              <c:strCache>
                <c:ptCount val="10"/>
                <c:pt idx="0">
                  <c:v>McDonalds</c:v>
                </c:pt>
                <c:pt idx="1">
                  <c:v>Wendys</c:v>
                </c:pt>
                <c:pt idx="2">
                  <c:v>Applebees</c:v>
                </c:pt>
                <c:pt idx="3">
                  <c:v>Burger King</c:v>
                </c:pt>
                <c:pt idx="4">
                  <c:v>Chick Fil A</c:v>
                </c:pt>
                <c:pt idx="5">
                  <c:v>Panera</c:v>
                </c:pt>
                <c:pt idx="6">
                  <c:v>Subway</c:v>
                </c:pt>
                <c:pt idx="7">
                  <c:v>Arbys</c:v>
                </c:pt>
                <c:pt idx="8">
                  <c:v>Ruby Tuesday</c:v>
                </c:pt>
                <c:pt idx="9">
                  <c:v>Olive Garden</c:v>
                </c:pt>
              </c:strCache>
            </c:strRef>
          </c:cat>
          <c:val>
            <c:numRef>
              <c:f>'Draft Restaurant counts'!$D$4:$D$13</c:f>
              <c:numCache>
                <c:formatCode>General</c:formatCode>
                <c:ptCount val="10"/>
                <c:pt idx="0">
                  <c:v>68</c:v>
                </c:pt>
                <c:pt idx="1">
                  <c:v>32</c:v>
                </c:pt>
                <c:pt idx="2">
                  <c:v>27</c:v>
                </c:pt>
                <c:pt idx="3">
                  <c:v>23</c:v>
                </c:pt>
                <c:pt idx="4">
                  <c:v>23</c:v>
                </c:pt>
                <c:pt idx="5">
                  <c:v>20</c:v>
                </c:pt>
                <c:pt idx="6">
                  <c:v>20</c:v>
                </c:pt>
                <c:pt idx="7">
                  <c:v>15</c:v>
                </c:pt>
                <c:pt idx="8">
                  <c:v>15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A1-4BA7-B36D-24B471D5C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24589488"/>
        <c:axId val="124594384"/>
      </c:barChart>
      <c:catAx>
        <c:axId val="124589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94384"/>
        <c:crosses val="autoZero"/>
        <c:auto val="1"/>
        <c:lblAlgn val="ctr"/>
        <c:lblOffset val="100"/>
        <c:noMultiLvlLbl val="0"/>
      </c:catAx>
      <c:valAx>
        <c:axId val="12459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8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BE4C-2248-4E9F-81B2-9B47543F8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D1AA6-C9B3-4750-AC92-D3AE91DE7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14FD-42A4-4DE6-A05C-65C5AEEA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E81-1ABD-4598-B8A5-DA914A54E80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5EEC-751A-41C8-B7ED-C0FF96C3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12ED-CD3F-4A86-AC7E-08725B08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340-A0EC-440F-9D19-1C5682D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0EBE-E3AE-4AB7-BCD5-F791C780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D12CA-3CBA-4912-A64B-61A86AAA3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6A3C-10DA-4D82-A00E-65684C16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E81-1ABD-4598-B8A5-DA914A54E80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1476-196C-46A1-B072-379A57C1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3BC1-4493-4C20-9D25-C125AD3B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340-A0EC-440F-9D19-1C5682D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A21F7-0D68-4FE0-8D0F-4D1A9028F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50E9-F313-41FD-A507-7BBAB9444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B5DD4-7A15-423C-B348-641E8BDE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E81-1ABD-4598-B8A5-DA914A54E80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49E67-8FEB-43CD-983C-BB6AE964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97D97-A7FB-42A6-9207-D9372691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340-A0EC-440F-9D19-1C5682D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3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273C-BE5B-4CEE-AAE3-30236541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38F3-61B5-4986-A59B-FF90EBA7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36C08-E09E-4459-8346-E304E135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E81-1ABD-4598-B8A5-DA914A54E80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1F9D-24D9-4E79-B35D-56604375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F3A68-4055-4A2E-B35F-CE973BE7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340-A0EC-440F-9D19-1C5682D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0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172F-04FD-45A4-AE5C-A2622E1F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F6DE5-41A1-487C-9D3E-6E114925B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C829-E0B5-4B7A-8881-46E9ADAD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E81-1ABD-4598-B8A5-DA914A54E80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9EE5D-6B71-4A2A-81A1-18E7FAD3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269C-694C-4AFA-B413-D0B8F1EB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340-A0EC-440F-9D19-1C5682D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9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1D24-AB46-4E81-A9FF-E73CCACC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6715-7259-4885-8659-07CB1983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7F043-B26F-4FE3-B053-0A75D8C64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BD4A3-1545-4503-A0C3-E67BE717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E81-1ABD-4598-B8A5-DA914A54E80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B17-2E6E-4912-A3B8-E7820C05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BC6CA-4BBD-45DB-8F7C-809778D3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340-A0EC-440F-9D19-1C5682D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9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745-9D16-44B6-957F-F34910EA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6A5BF-DD70-4348-A6A2-28907ADCB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2EBA5-0003-49F7-9A5D-41CC45C48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CB94F-5905-4736-B46E-163D7D63E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3BAAF-D791-43B4-A801-90233AAC4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550E4-E733-45AA-B142-DA9C6C5C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E81-1ABD-4598-B8A5-DA914A54E80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D16F4-5AE4-4197-AFDE-69162A6C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B1C0A-287A-4EDC-A3C6-61EB3EC6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340-A0EC-440F-9D19-1C5682D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44DD-79E8-4EE2-BDF4-B9399A26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0D054-F1CE-4951-8338-0A4D02C3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E81-1ABD-4598-B8A5-DA914A54E80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A4636-91CA-44C7-83F1-25AEAB5F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0F82C-5BA4-4F13-B342-B1EA6F56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340-A0EC-440F-9D19-1C5682D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34E56-1513-4B90-AF67-3E3BC014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E81-1ABD-4598-B8A5-DA914A54E80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67C62-8685-4D16-918D-6BF72899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D508F-321A-4B64-AC13-5B543F8E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340-A0EC-440F-9D19-1C5682D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9009-BFB3-476E-BEA5-C303D9B8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FA57-F5E0-4994-9EF0-CDA1782B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5B196-7B58-4191-BC03-1919C310E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B5189-C5AC-4C51-B09D-C2032C0D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E81-1ABD-4598-B8A5-DA914A54E80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FE067-681D-46E4-A520-D016D27D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27790-B086-41DF-A5A3-477230CF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340-A0EC-440F-9D19-1C5682D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6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3040-06B0-4FC7-A517-A62D31DB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33F18-3DF0-4A79-959B-4365C40A9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425A1-7986-432E-B69F-7C1B4D246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F67E-E4D6-4600-AC36-0CD62C5B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E81-1ABD-4598-B8A5-DA914A54E80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741E7-ADE7-4113-95CA-460A1F8B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31D43-8C56-4FDC-BF57-1A0F7ED9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340-A0EC-440F-9D19-1C5682D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1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E2A9C-686F-409F-9AAD-DAC118B3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CC131-1170-4348-AD46-50B6BFEE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03897-77F1-470D-98ED-A81348B93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DE81-1ABD-4598-B8A5-DA914A54E80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579C9-B50E-4690-A530-60CD8ED5D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7B81E-728F-4FBF-AEBC-69EE82D3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A340-A0EC-440F-9D19-1C5682D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0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02DBCE-0862-4A17-860A-2F02A5F04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073" y="78659"/>
            <a:ext cx="9144000" cy="2387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Case Study: Segmentation for Sticks Kebob Shop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2452A0-EF87-48E6-A1A7-36E5DB4D2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4327" y="2621117"/>
            <a:ext cx="9144000" cy="2387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Team B: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Jennifer Mead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JC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WG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MM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5C733-5391-4598-8561-7EAC7532A826}"/>
              </a:ext>
            </a:extLst>
          </p:cNvPr>
          <p:cNvSpPr txBox="1"/>
          <p:nvPr/>
        </p:nvSpPr>
        <p:spPr>
          <a:xfrm>
            <a:off x="303571" y="5708796"/>
            <a:ext cx="11584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“Market Segmentation. Market Segmentation Research. Marketing Segmentation. Market Segment Research. Prizm from </a:t>
            </a:r>
            <a:r>
              <a:rPr lang="en-US" sz="1400" dirty="0" err="1">
                <a:solidFill>
                  <a:schemeClr val="bg1"/>
                </a:solidFill>
              </a:rPr>
              <a:t>Claritas</a:t>
            </a:r>
            <a:r>
              <a:rPr lang="en-US" sz="1400" dirty="0">
                <a:solidFill>
                  <a:schemeClr val="bg1"/>
                </a:solidFill>
              </a:rPr>
              <a:t>.” </a:t>
            </a:r>
            <a:r>
              <a:rPr lang="en-US" sz="1400" i="1" dirty="0" err="1">
                <a:solidFill>
                  <a:schemeClr val="bg1"/>
                </a:solidFill>
              </a:rPr>
              <a:t>Claritas</a:t>
            </a:r>
            <a:r>
              <a:rPr lang="en-US" sz="1400" i="1" dirty="0">
                <a:solidFill>
                  <a:schemeClr val="bg1"/>
                </a:solidFill>
              </a:rPr>
              <a:t> </a:t>
            </a:r>
            <a:r>
              <a:rPr lang="en-US" sz="1400" i="1" dirty="0" err="1">
                <a:solidFill>
                  <a:schemeClr val="bg1"/>
                </a:solidFill>
              </a:rPr>
              <a:t>MyBestSegments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Claritas</a:t>
            </a:r>
            <a:r>
              <a:rPr lang="en-US" sz="1400" dirty="0">
                <a:solidFill>
                  <a:schemeClr val="bg1"/>
                </a:solidFill>
              </a:rPr>
              <a:t>, LLC, segmentationsolutions.nielsen.com/</a:t>
            </a:r>
            <a:r>
              <a:rPr lang="en-US" sz="1400" dirty="0" err="1">
                <a:solidFill>
                  <a:schemeClr val="bg1"/>
                </a:solidFill>
              </a:rPr>
              <a:t>mybestsegments</a:t>
            </a:r>
            <a:r>
              <a:rPr lang="en-US" sz="1400" dirty="0">
                <a:solidFill>
                  <a:schemeClr val="bg1"/>
                </a:solidFill>
              </a:rPr>
              <a:t>/.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Venkatesan, </a:t>
            </a:r>
            <a:r>
              <a:rPr lang="en-US" sz="1400" dirty="0" err="1">
                <a:solidFill>
                  <a:schemeClr val="bg1"/>
                </a:solidFill>
              </a:rPr>
              <a:t>Rajkumar</a:t>
            </a:r>
            <a:r>
              <a:rPr lang="en-US" sz="1400" dirty="0">
                <a:solidFill>
                  <a:schemeClr val="bg1"/>
                </a:solidFill>
              </a:rPr>
              <a:t>, et al. </a:t>
            </a:r>
            <a:r>
              <a:rPr lang="en-US" sz="1400" i="1" dirty="0">
                <a:solidFill>
                  <a:schemeClr val="bg1"/>
                </a:solidFill>
              </a:rPr>
              <a:t>Cutting-Edge Marketing Analytics: Real World Cases and Data Sets for Hands on Learning</a:t>
            </a:r>
            <a:r>
              <a:rPr lang="en-US" sz="1400" dirty="0">
                <a:solidFill>
                  <a:schemeClr val="bg1"/>
                </a:solidFill>
              </a:rPr>
              <a:t>. Pearson Education, 2015.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8C241F-6F5D-4548-974B-203356A92FE5}"/>
              </a:ext>
            </a:extLst>
          </p:cNvPr>
          <p:cNvCxnSpPr>
            <a:cxnSpLocks/>
          </p:cNvCxnSpPr>
          <p:nvPr/>
        </p:nvCxnSpPr>
        <p:spPr>
          <a:xfrm>
            <a:off x="303571" y="5583844"/>
            <a:ext cx="11708990" cy="589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45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CC529-7C3D-4C4C-AA56-D671CF73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881448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Business Objective: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Recommend a new location for Sticks Kebob Shop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90949C2-8304-4F6F-83DA-035CC141A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836860"/>
              </p:ext>
            </p:extLst>
          </p:nvPr>
        </p:nvGraphicFramePr>
        <p:xfrm>
          <a:off x="200564" y="4177305"/>
          <a:ext cx="7637971" cy="225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7971">
                  <a:extLst>
                    <a:ext uri="{9D8B030D-6E8A-4147-A177-3AD203B41FA5}">
                      <a16:colId xmlns:a16="http://schemas.microsoft.com/office/drawing/2014/main" val="2875246388"/>
                    </a:ext>
                  </a:extLst>
                </a:gridCol>
              </a:tblGrid>
              <a:tr h="409182">
                <a:tc>
                  <a:txBody>
                    <a:bodyPr/>
                    <a:lstStyle/>
                    <a:p>
                      <a:r>
                        <a:rPr lang="en-US" sz="2400" b="0" dirty="0"/>
                        <a:t>Goals </a:t>
                      </a:r>
                      <a:r>
                        <a:rPr lang="en-US" sz="2400" b="0"/>
                        <a:t>for Expansion</a:t>
                      </a:r>
                      <a:endParaRPr lang="en-US" sz="2400" b="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57482"/>
                  </a:ext>
                </a:extLst>
              </a:tr>
              <a:tr h="180040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Find a new location that has the </a:t>
                      </a: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best-suited</a:t>
                      </a:r>
                      <a:r>
                        <a:rPr lang="en-US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customers 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and then </a:t>
                      </a: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connect with those customers</a:t>
                      </a:r>
                      <a:r>
                        <a:rPr lang="en-US" b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Expansion will be focused </a:t>
                      </a: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along the I-64 corridor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past Stick’s original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college-town niche.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Long-term goal:</a:t>
                      </a:r>
                      <a:r>
                        <a:rPr lang="en-US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to </a:t>
                      </a: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grow from 4 stores to 8 stores 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 addition to launching a packaged version of its hummus in retail outlets.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27138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BA735314-0B2C-40E8-9DB5-2017664012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710794"/>
              </p:ext>
            </p:extLst>
          </p:nvPr>
        </p:nvGraphicFramePr>
        <p:xfrm>
          <a:off x="200564" y="1258756"/>
          <a:ext cx="7637972" cy="277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7972">
                  <a:extLst>
                    <a:ext uri="{9D8B030D-6E8A-4147-A177-3AD203B41FA5}">
                      <a16:colId xmlns:a16="http://schemas.microsoft.com/office/drawing/2014/main" val="2875246388"/>
                    </a:ext>
                  </a:extLst>
                </a:gridCol>
              </a:tblGrid>
              <a:tr h="425576">
                <a:tc>
                  <a:txBody>
                    <a:bodyPr/>
                    <a:lstStyle/>
                    <a:p>
                      <a:r>
                        <a:rPr lang="en-US" sz="2400" b="0" dirty="0"/>
                        <a:t>Background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57482"/>
                  </a:ext>
                </a:extLst>
              </a:tr>
              <a:tr h="2317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Sticks is a Quick Service Restaurant in the Specialty (</a:t>
                      </a: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healthy/ethnic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 category. Goals:</a:t>
                      </a:r>
                      <a:r>
                        <a:rPr lang="en-US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To offer </a:t>
                      </a: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high quality, “healthful and satisfying” food 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 a “less stuffy atmosphere” and to deliver it </a:t>
                      </a: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quickly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To serve </a:t>
                      </a: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ethnic food in accessible</a:t>
                      </a:r>
                      <a:r>
                        <a:rPr lang="en-US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ways.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To create </a:t>
                      </a:r>
                      <a:r>
                        <a:rPr 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“safe haven” for </a:t>
                      </a: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foodies, busy families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“soccer moms”, sports fans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and </a:t>
                      </a: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health-conscious diners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 customers to feel they had made a “</a:t>
                      </a: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smart dining choice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”.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27138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FC4C9AF-245B-402B-8279-9538EF4F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433" y="1439423"/>
            <a:ext cx="4173549" cy="32545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09ECFC-04F9-4214-BB81-139A6153FC3E}"/>
              </a:ext>
            </a:extLst>
          </p:cNvPr>
          <p:cNvSpPr txBox="1"/>
          <p:nvPr/>
        </p:nvSpPr>
        <p:spPr>
          <a:xfrm rot="2622170">
            <a:off x="11404799" y="201637"/>
            <a:ext cx="86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Team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82115-00BE-4F44-9C9F-E8DD30A99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845" y="4789597"/>
            <a:ext cx="3620583" cy="2035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31FC0-B54A-4A55-AF9B-9AD7D37003CE}"/>
              </a:ext>
            </a:extLst>
          </p:cNvPr>
          <p:cNvSpPr txBox="1"/>
          <p:nvPr/>
        </p:nvSpPr>
        <p:spPr>
          <a:xfrm>
            <a:off x="120769" y="6531968"/>
            <a:ext cx="7171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See the case study in </a:t>
            </a:r>
            <a:r>
              <a:rPr lang="en-US" sz="1400" i="1" dirty="0">
                <a:solidFill>
                  <a:schemeClr val="accent2">
                    <a:lumMod val="50000"/>
                  </a:schemeClr>
                </a:solidFill>
              </a:rPr>
              <a:t>Cutting-Edge Marketing Analytics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for more details</a:t>
            </a:r>
            <a:r>
              <a:rPr lang="en-US" sz="14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97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CC529-7C3D-4C4C-AA56-D671CF73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88144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Profiles: Four groups with clear priorities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A6C40E-BB4B-49CB-B8DA-7BECF6AE4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898604"/>
              </p:ext>
            </p:extLst>
          </p:nvPr>
        </p:nvGraphicFramePr>
        <p:xfrm>
          <a:off x="177792" y="1056640"/>
          <a:ext cx="11473620" cy="4959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191">
                  <a:extLst>
                    <a:ext uri="{9D8B030D-6E8A-4147-A177-3AD203B41FA5}">
                      <a16:colId xmlns:a16="http://schemas.microsoft.com/office/drawing/2014/main" val="855920412"/>
                    </a:ext>
                  </a:extLst>
                </a:gridCol>
                <a:gridCol w="2202585">
                  <a:extLst>
                    <a:ext uri="{9D8B030D-6E8A-4147-A177-3AD203B41FA5}">
                      <a16:colId xmlns:a16="http://schemas.microsoft.com/office/drawing/2014/main" val="1395065970"/>
                    </a:ext>
                  </a:extLst>
                </a:gridCol>
                <a:gridCol w="2614227">
                  <a:extLst>
                    <a:ext uri="{9D8B030D-6E8A-4147-A177-3AD203B41FA5}">
                      <a16:colId xmlns:a16="http://schemas.microsoft.com/office/drawing/2014/main" val="515114110"/>
                    </a:ext>
                  </a:extLst>
                </a:gridCol>
                <a:gridCol w="2604074">
                  <a:extLst>
                    <a:ext uri="{9D8B030D-6E8A-4147-A177-3AD203B41FA5}">
                      <a16:colId xmlns:a16="http://schemas.microsoft.com/office/drawing/2014/main" val="3494042683"/>
                    </a:ext>
                  </a:extLst>
                </a:gridCol>
                <a:gridCol w="2419543">
                  <a:extLst>
                    <a:ext uri="{9D8B030D-6E8A-4147-A177-3AD203B41FA5}">
                      <a16:colId xmlns:a16="http://schemas.microsoft.com/office/drawing/2014/main" val="2404695852"/>
                    </a:ext>
                  </a:extLst>
                </a:gridCol>
              </a:tblGrid>
              <a:tr h="3924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53404"/>
                  </a:ext>
                </a:extLst>
              </a:tr>
              <a:tr h="67742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Nickname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Control Spending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Buy Locally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Plan Carefully &amp; Consider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Plan, Control, &amp; Consider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852"/>
                  </a:ext>
                </a:extLst>
              </a:tr>
              <a:tr h="54838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Demographic*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Spends the least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Highest income and with the fewest 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Oldest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Lowest income, youngest, most kids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36086"/>
                  </a:ext>
                </a:extLst>
              </a:tr>
              <a:tr h="140927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Psychographic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Highest score on “I</a:t>
                      </a:r>
                      <a:r>
                        <a:rPr lang="en-US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sometimes have trouble controlling my spending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Highest score on “I think it is important to purchase products that are made locally”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Highest score on “I tend</a:t>
                      </a:r>
                      <a:r>
                        <a:rPr lang="en-US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to plan things very carefully” and “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</a:t>
                      </a:r>
                      <a:r>
                        <a:rPr lang="en-US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carefully consider the health benefits of what I eat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Second-highest score on “plan things very</a:t>
                      </a:r>
                      <a:r>
                        <a:rPr lang="en-US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carefully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”, “</a:t>
                      </a:r>
                      <a:r>
                        <a:rPr lang="en-US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trouble controlling my spending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” and “</a:t>
                      </a:r>
                      <a:r>
                        <a:rPr lang="en-US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consider the health benefits of what I eat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30875"/>
                  </a:ext>
                </a:extLst>
              </a:tr>
              <a:tr h="11236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PRIZM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Up-and-Comers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Upward Bound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Executive Suites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White Picket Fences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20235"/>
                  </a:ext>
                </a:extLst>
              </a:tr>
              <a:tr h="77419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PRIZM Profile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Upper-Mid-Scale Younger Family, likes Panera and college hockey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Upscale Younger Family, likes Qdoba and yoga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Upscale Middle Age Mostly w/ Kids, likes Starbucks, tennis, and the NHL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Midscale Younger Family, likes Logan’s Roadhouse and minor league baseball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6335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553B3CB-A89F-4771-B879-08D31E2D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435" y="4472293"/>
            <a:ext cx="1956816" cy="585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C0FFD0-87AE-45C8-A178-4CCDFC34F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189" y="4461978"/>
            <a:ext cx="1953545" cy="606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8F778F-7F4F-4E66-871D-04EC81C4D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049" y="4461978"/>
            <a:ext cx="1956816" cy="579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F3CC32-8E11-4B44-8057-CC95B1765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375" y="4461978"/>
            <a:ext cx="1956816" cy="573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2FCA31-B7BB-4736-8375-9B637A691976}"/>
              </a:ext>
            </a:extLst>
          </p:cNvPr>
          <p:cNvSpPr txBox="1"/>
          <p:nvPr/>
        </p:nvSpPr>
        <p:spPr>
          <a:xfrm>
            <a:off x="0" y="6119336"/>
            <a:ext cx="1211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*CAVEAT: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For the demographics in sample of survey respondents, there isn’t a statistically significant relationship among groups on any of these measures, using a multivariate regression. So “lowest income” or “fewest kids” is an accurate profile, but the statistical relationship, if one exists, was not determined. The survey respondents are a pretty uniform group. A larger sample size may help to determine significance, as would behavioral data instead of survey data, because, on surveys, people may lie either on purpose or due to wishful thinking.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081FD-69DD-4B8E-9A2D-171374ED6B6D}"/>
              </a:ext>
            </a:extLst>
          </p:cNvPr>
          <p:cNvSpPr txBox="1"/>
          <p:nvPr/>
        </p:nvSpPr>
        <p:spPr>
          <a:xfrm rot="2622170">
            <a:off x="11404799" y="201637"/>
            <a:ext cx="86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Team 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ED086E-86E1-4DDE-94D7-7E25BB67D491}"/>
              </a:ext>
            </a:extLst>
          </p:cNvPr>
          <p:cNvCxnSpPr/>
          <p:nvPr/>
        </p:nvCxnSpPr>
        <p:spPr>
          <a:xfrm flipV="1">
            <a:off x="149525" y="2087592"/>
            <a:ext cx="11530641" cy="402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9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CC529-7C3D-4C4C-AA56-D671CF73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88144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Analysis: Connecting with customers, old and new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A6C40E-BB4B-49CB-B8DA-7BECF6AE4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11712"/>
              </p:ext>
            </p:extLst>
          </p:nvPr>
        </p:nvGraphicFramePr>
        <p:xfrm>
          <a:off x="177791" y="1096527"/>
          <a:ext cx="11453956" cy="4156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971">
                  <a:extLst>
                    <a:ext uri="{9D8B030D-6E8A-4147-A177-3AD203B41FA5}">
                      <a16:colId xmlns:a16="http://schemas.microsoft.com/office/drawing/2014/main" val="855920412"/>
                    </a:ext>
                  </a:extLst>
                </a:gridCol>
                <a:gridCol w="1903563">
                  <a:extLst>
                    <a:ext uri="{9D8B030D-6E8A-4147-A177-3AD203B41FA5}">
                      <a16:colId xmlns:a16="http://schemas.microsoft.com/office/drawing/2014/main" val="1395065970"/>
                    </a:ext>
                  </a:extLst>
                </a:gridCol>
                <a:gridCol w="1993050">
                  <a:extLst>
                    <a:ext uri="{9D8B030D-6E8A-4147-A177-3AD203B41FA5}">
                      <a16:colId xmlns:a16="http://schemas.microsoft.com/office/drawing/2014/main" val="515114110"/>
                    </a:ext>
                  </a:extLst>
                </a:gridCol>
                <a:gridCol w="2146880">
                  <a:extLst>
                    <a:ext uri="{9D8B030D-6E8A-4147-A177-3AD203B41FA5}">
                      <a16:colId xmlns:a16="http://schemas.microsoft.com/office/drawing/2014/main" val="3494042683"/>
                    </a:ext>
                  </a:extLst>
                </a:gridCol>
                <a:gridCol w="1994746">
                  <a:extLst>
                    <a:ext uri="{9D8B030D-6E8A-4147-A177-3AD203B41FA5}">
                      <a16:colId xmlns:a16="http://schemas.microsoft.com/office/drawing/2014/main" val="2404695852"/>
                    </a:ext>
                  </a:extLst>
                </a:gridCol>
                <a:gridCol w="1994746">
                  <a:extLst>
                    <a:ext uri="{9D8B030D-6E8A-4147-A177-3AD203B41FA5}">
                      <a16:colId xmlns:a16="http://schemas.microsoft.com/office/drawing/2014/main" val="4074235684"/>
                    </a:ext>
                  </a:extLst>
                </a:gridCol>
              </a:tblGrid>
              <a:tr h="652420">
                <a:tc>
                  <a:txBody>
                    <a:bodyPr/>
                    <a:lstStyle/>
                    <a:p>
                      <a:r>
                        <a:rPr lang="en-US" dirty="0"/>
                        <a:t>Customer segments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Dining habits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Effective Ads/ Coupons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Kids’ Hobbies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Adult Hobbies &amp; Jobs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Factors to Choose a Restaurant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53404"/>
                  </a:ext>
                </a:extLst>
              </a:tr>
              <a:tr h="67202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1- Control Spending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Do not buy lunch; either skip or make and eat at home. Do not eat out.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Referred by friend. </a:t>
                      </a:r>
                    </a:p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Loyalty card, receipt, Groupon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Local attractions, soccer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sporting events, museums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Eating out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hiking, running, </a:t>
                      </a:r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volunteering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</a:p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Business or educator.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Community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Ambience, Variety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979852"/>
                  </a:ext>
                </a:extLst>
              </a:tr>
              <a:tr h="54401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2- Buy Locally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Bring lunch to work; eat or buy at work. Bring lunch to work; eat out ocassionally. Similar to 3.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Referred by friend. </a:t>
                      </a:r>
                    </a:p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Loyalty card, receipt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Soccer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Eating out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running, </a:t>
                      </a:r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volunteering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. Business.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Community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Ambience, Variety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33336086"/>
                  </a:ext>
                </a:extLst>
              </a:tr>
              <a:tr h="9920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 – Plan Carefully &amp; Consider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Bring lunch to work, bring lunch from home, eat at Sticks for weekend dinners. Eat out occasionally. Similar to 2.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Referred by friend. </a:t>
                      </a:r>
                    </a:p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Loyalty card, receipt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Sporting events, </a:t>
                      </a:r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local attractions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soccer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Eating out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museums, </a:t>
                      </a:r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volunteering. </a:t>
                      </a:r>
                    </a:p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Business.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Community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Ambience, Variety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64830875"/>
                  </a:ext>
                </a:extLst>
              </a:tr>
              <a:tr h="5281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4- Plan, Control, &amp; Consider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Visit Sticks for lunch and dinner. Eat out most often, business oriented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Referred by friend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</a:p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Loyalty card, receipt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Sporting events, </a:t>
                      </a:r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local attractions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music, museums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Eating out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museums, </a:t>
                      </a:r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volunteering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</a:p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Business or educator.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Community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Ambience, Variety.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00320235"/>
                  </a:ext>
                </a:extLst>
              </a:tr>
              <a:tr h="7680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Non-customers* (future customers)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Eat lunch at home or bring lunch to work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Valpak, Groupon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Local attractions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music,</a:t>
                      </a:r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soccer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swimming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Eating out, volunteering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gardening, local events. Homemaker or business.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Community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Healthy</a:t>
                      </a:r>
                      <a:r>
                        <a:rPr lang="en-US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Ambience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776335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92FCA31-B7BB-4736-8375-9B637A691976}"/>
              </a:ext>
            </a:extLst>
          </p:cNvPr>
          <p:cNvSpPr txBox="1"/>
          <p:nvPr/>
        </p:nvSpPr>
        <p:spPr>
          <a:xfrm>
            <a:off x="177791" y="6173037"/>
            <a:ext cx="11902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*CAVEAT: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For many demographics in this sample, there isn’t a statistically significant relationship between “customers” and “non-customers” regarding answers to survey questions, using a two-tailed t-test. A larger sample could have helped, as would behavioral data instead of survey data, because, on surveys, people may lie either on purpose or due to wishful thinking.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B15773-1AC1-4779-A780-BBE3837056BD}"/>
              </a:ext>
            </a:extLst>
          </p:cNvPr>
          <p:cNvSpPr/>
          <p:nvPr/>
        </p:nvSpPr>
        <p:spPr>
          <a:xfrm>
            <a:off x="5612921" y="5405887"/>
            <a:ext cx="1656271" cy="6732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Anecdotal evidence is right: soccer is big! Local attractions too.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7FF104-A547-4E99-834D-5D5A0C6C0FAC}"/>
              </a:ext>
            </a:extLst>
          </p:cNvPr>
          <p:cNvSpPr/>
          <p:nvPr/>
        </p:nvSpPr>
        <p:spPr>
          <a:xfrm>
            <a:off x="7714891" y="5397261"/>
            <a:ext cx="1745411" cy="8447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Everyone loves to eat out. Volunteering is also popular. Can the new store have space for community group meetings?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6CA649-95AD-4743-B225-C5FD1F665EBB}"/>
              </a:ext>
            </a:extLst>
          </p:cNvPr>
          <p:cNvSpPr/>
          <p:nvPr/>
        </p:nvSpPr>
        <p:spPr>
          <a:xfrm>
            <a:off x="9690340" y="5405887"/>
            <a:ext cx="1656271" cy="6732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Non-customers say they want to eat healthy. Compare this to restaurant choices on next slide.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136443-0BEF-4F0D-91A1-F22880FAE233}"/>
              </a:ext>
            </a:extLst>
          </p:cNvPr>
          <p:cNvCxnSpPr/>
          <p:nvPr/>
        </p:nvCxnSpPr>
        <p:spPr>
          <a:xfrm>
            <a:off x="241538" y="4520242"/>
            <a:ext cx="11462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DEB3B-F490-4CE3-B50D-E19FF4EBEDAD}"/>
              </a:ext>
            </a:extLst>
          </p:cNvPr>
          <p:cNvCxnSpPr/>
          <p:nvPr/>
        </p:nvCxnSpPr>
        <p:spPr>
          <a:xfrm flipH="1" flipV="1">
            <a:off x="6527321" y="5198853"/>
            <a:ext cx="235788" cy="20703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4E9F41-748C-4A0D-8055-C98FB34C9E33}"/>
              </a:ext>
            </a:extLst>
          </p:cNvPr>
          <p:cNvCxnSpPr/>
          <p:nvPr/>
        </p:nvCxnSpPr>
        <p:spPr>
          <a:xfrm flipH="1" flipV="1">
            <a:off x="9021561" y="5207980"/>
            <a:ext cx="235788" cy="20703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BBEE89-BFAD-477D-AD7A-D56FDC05835A}"/>
              </a:ext>
            </a:extLst>
          </p:cNvPr>
          <p:cNvCxnSpPr/>
          <p:nvPr/>
        </p:nvCxnSpPr>
        <p:spPr>
          <a:xfrm flipH="1" flipV="1">
            <a:off x="10826151" y="5253201"/>
            <a:ext cx="235788" cy="20703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6E074D-559C-4009-821F-5663C675DAC2}"/>
              </a:ext>
            </a:extLst>
          </p:cNvPr>
          <p:cNvSpPr/>
          <p:nvPr/>
        </p:nvSpPr>
        <p:spPr>
          <a:xfrm>
            <a:off x="1535502" y="5382385"/>
            <a:ext cx="1656271" cy="6732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Maybe dinner is a bigger growth opportunity than lunch?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4C5C25-1B58-459F-8A15-57F3A5B77A58}"/>
              </a:ext>
            </a:extLst>
          </p:cNvPr>
          <p:cNvCxnSpPr/>
          <p:nvPr/>
        </p:nvCxnSpPr>
        <p:spPr>
          <a:xfrm flipH="1" flipV="1">
            <a:off x="2827655" y="5193104"/>
            <a:ext cx="235788" cy="20703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8B76CF-654E-4FEB-B7DD-705A291EA223}"/>
              </a:ext>
            </a:extLst>
          </p:cNvPr>
          <p:cNvSpPr/>
          <p:nvPr/>
        </p:nvSpPr>
        <p:spPr>
          <a:xfrm>
            <a:off x="3513454" y="5382385"/>
            <a:ext cx="1808441" cy="6732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How can we motivate current customers to build the Sticks community by referring their friends?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6C02BC-EC26-4D5D-A4FE-59EA59BB93D4}"/>
              </a:ext>
            </a:extLst>
          </p:cNvPr>
          <p:cNvCxnSpPr/>
          <p:nvPr/>
        </p:nvCxnSpPr>
        <p:spPr>
          <a:xfrm flipH="1" flipV="1">
            <a:off x="4820124" y="5193104"/>
            <a:ext cx="235788" cy="20703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0FF58C-8092-4EF1-BE34-2C835F3BD683}"/>
              </a:ext>
            </a:extLst>
          </p:cNvPr>
          <p:cNvSpPr txBox="1"/>
          <p:nvPr/>
        </p:nvSpPr>
        <p:spPr>
          <a:xfrm rot="2622170">
            <a:off x="11404799" y="201637"/>
            <a:ext cx="86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Team B</a:t>
            </a:r>
          </a:p>
        </p:txBody>
      </p:sp>
    </p:spTree>
    <p:extLst>
      <p:ext uri="{BB962C8B-B14F-4D97-AF65-F5344CB8AC3E}">
        <p14:creationId xmlns:p14="http://schemas.microsoft.com/office/powerpoint/2010/main" val="800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0EC7809-6289-4027-B85B-0C5B872E439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356124" y="338998"/>
          <a:ext cx="465808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86CC529-7C3D-4C4C-AA56-D671CF73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88144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Recommendation: Location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0FF58C-8092-4EF1-BE34-2C835F3BD683}"/>
              </a:ext>
            </a:extLst>
          </p:cNvPr>
          <p:cNvSpPr txBox="1"/>
          <p:nvPr/>
        </p:nvSpPr>
        <p:spPr>
          <a:xfrm rot="2622170">
            <a:off x="11404799" y="201637"/>
            <a:ext cx="86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Team 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404F3-3A25-4AC8-9367-C388B8C5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4" y="1032864"/>
            <a:ext cx="6851016" cy="2208135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8BBB03A-6BAE-4FAE-A76D-DEDA8AFBCFFA}"/>
              </a:ext>
            </a:extLst>
          </p:cNvPr>
          <p:cNvSpPr/>
          <p:nvPr/>
        </p:nvSpPr>
        <p:spPr>
          <a:xfrm rot="5400000">
            <a:off x="40257" y="2651185"/>
            <a:ext cx="253041" cy="1495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FA2900-188F-48C5-B812-E37ED46F4F0D}"/>
              </a:ext>
            </a:extLst>
          </p:cNvPr>
          <p:cNvSpPr txBox="1"/>
          <p:nvPr/>
        </p:nvSpPr>
        <p:spPr>
          <a:xfrm>
            <a:off x="132270" y="3325777"/>
            <a:ext cx="754523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Location C is the best match to the business 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market is large enough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to support a new restaurant. It has the second highest population, highest consumer spending, and highest consumer spending per household.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This area is looking for benefits that match what Sticks offers. It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includes three look-alike profiles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 Up-and-Comers (Control Spending), Upward Bound (Buy Locally), and White Picket Fences (Plan, Control, &amp; Consider).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Target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specific marketing campaigns towards those three segments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, but not to “Plan Carefully &amp; Consider Health”.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Consider a shop near known Sticks competitors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(Panera, Chipotle), but where there is enough restaurant variety for Sticks to differentiate itself.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Consider placing the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new shop near schools, sports fields, or local attractions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. Food trucks could be a good pilot during summer events and kids’ sports tournaments.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A7680AF-5CBC-4D6E-905A-12A65996C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0798"/>
              </p:ext>
            </p:extLst>
          </p:nvPr>
        </p:nvGraphicFramePr>
        <p:xfrm>
          <a:off x="7620000" y="32304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6CA649-95AD-4743-B225-C5FD1F665EBB}"/>
              </a:ext>
            </a:extLst>
          </p:cNvPr>
          <p:cNvSpPr/>
          <p:nvPr/>
        </p:nvSpPr>
        <p:spPr>
          <a:xfrm>
            <a:off x="10374700" y="4059359"/>
            <a:ext cx="1656271" cy="9899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Non-customers eat at a lot of burger and sandwich restaurants. Consider emphasizing that Sticks offers sandwiches too.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DD2CC79-1F6E-467A-A7E3-43B0128DD735}"/>
              </a:ext>
            </a:extLst>
          </p:cNvPr>
          <p:cNvSpPr/>
          <p:nvPr/>
        </p:nvSpPr>
        <p:spPr>
          <a:xfrm>
            <a:off x="10396529" y="1202296"/>
            <a:ext cx="1656271" cy="9899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 addition to Sticks, customers eat at Panera, Chick-fil-A, and Chipotle a lot…and sometimes at McDonald’s and </a:t>
            </a:r>
            <a:r>
              <a:rPr lang="en-US" sz="1000" dirty="0" err="1"/>
              <a:t>Wendys</a:t>
            </a:r>
            <a:r>
              <a:rPr lang="en-US" sz="1000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D547C6-F8C4-465F-A533-CA88E5DDA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336" y="6152527"/>
            <a:ext cx="3608873" cy="5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8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1148</Words>
  <Application>Microsoft Office PowerPoint</Application>
  <PresentationFormat>Widescreen</PresentationFormat>
  <Paragraphs>120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Case Study: Segmentation for Sticks Kebob Shop</vt:lpstr>
      <vt:lpstr>Business Objective:  Recommend a new location for Sticks Kebob Shop</vt:lpstr>
      <vt:lpstr>Profiles: Four groups with clear priorities</vt:lpstr>
      <vt:lpstr>Analysis: Connecting with customers, old and new</vt:lpstr>
      <vt:lpstr>Recommendation: Location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Objective:  Recommend a new location for Sticks Kebob Shop</dc:title>
  <dc:creator>Jennifer Mead</dc:creator>
  <cp:lastModifiedBy>Jennifer Mead</cp:lastModifiedBy>
  <cp:revision>30</cp:revision>
  <dcterms:created xsi:type="dcterms:W3CDTF">2018-04-30T18:33:32Z</dcterms:created>
  <dcterms:modified xsi:type="dcterms:W3CDTF">2018-10-05T01:00:34Z</dcterms:modified>
</cp:coreProperties>
</file>