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29"/>
  </p:notesMasterIdLst>
  <p:handoutMasterIdLst>
    <p:handoutMasterId r:id="rId30"/>
  </p:handoutMasterIdLst>
  <p:sldIdLst>
    <p:sldId id="256" r:id="rId2"/>
    <p:sldId id="267" r:id="rId3"/>
    <p:sldId id="268" r:id="rId4"/>
    <p:sldId id="297" r:id="rId5"/>
    <p:sldId id="298" r:id="rId6"/>
    <p:sldId id="257" r:id="rId7"/>
    <p:sldId id="296" r:id="rId8"/>
    <p:sldId id="258" r:id="rId9"/>
    <p:sldId id="299" r:id="rId10"/>
    <p:sldId id="304" r:id="rId11"/>
    <p:sldId id="305" r:id="rId12"/>
    <p:sldId id="306" r:id="rId13"/>
    <p:sldId id="307" r:id="rId14"/>
    <p:sldId id="308" r:id="rId15"/>
    <p:sldId id="309" r:id="rId16"/>
    <p:sldId id="301" r:id="rId17"/>
    <p:sldId id="310" r:id="rId18"/>
    <p:sldId id="312" r:id="rId19"/>
    <p:sldId id="313" r:id="rId20"/>
    <p:sldId id="284" r:id="rId21"/>
    <p:sldId id="285" r:id="rId22"/>
    <p:sldId id="286" r:id="rId23"/>
    <p:sldId id="287" r:id="rId24"/>
    <p:sldId id="315" r:id="rId25"/>
    <p:sldId id="259" r:id="rId26"/>
    <p:sldId id="316" r:id="rId27"/>
    <p:sldId id="292" r:id="rId2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58" autoAdjust="0"/>
  </p:normalViewPr>
  <p:slideViewPr>
    <p:cSldViewPr snapToGrid="0" snapToObjects="1">
      <p:cViewPr>
        <p:scale>
          <a:sx n="75" d="100"/>
          <a:sy n="75" d="100"/>
        </p:scale>
        <p:origin x="1320" y="72"/>
      </p:cViewPr>
      <p:guideLst>
        <p:guide orient="horz" pos="2160"/>
        <p:guide pos="2880"/>
      </p:guideLst>
    </p:cSldViewPr>
  </p:slideViewPr>
  <p:notesTextViewPr>
    <p:cViewPr>
      <p:scale>
        <a:sx n="150" d="100"/>
        <a:sy n="15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9/26/2018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1717772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9/26/2018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638113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r>
              <a:rPr lang="en-US" sz="1200" b="1" i="0" kern="1200" dirty="0" smtClean="0">
                <a:solidFill>
                  <a:schemeClr val="tx1"/>
                </a:solidFill>
                <a:effectLst/>
                <a:latin typeface="+mn-lt"/>
                <a:ea typeface="+mn-ea"/>
                <a:cs typeface="+mn-cs"/>
              </a:rPr>
              <a:t>Gross national product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GNP</a:t>
            </a:r>
            <a:r>
              <a:rPr lang="en-US" sz="1200" b="0" i="0" kern="1200" dirty="0" smtClean="0">
                <a:solidFill>
                  <a:schemeClr val="tx1"/>
                </a:solidFill>
                <a:effectLst/>
                <a:latin typeface="+mn-lt"/>
                <a:ea typeface="+mn-ea"/>
                <a:cs typeface="+mn-cs"/>
              </a:rPr>
              <a:t>) is the market value of all the products and services produced in one year by labor and property supplied by the citizens of a country.</a:t>
            </a:r>
            <a:endParaRPr lang="en-US" dirty="0"/>
          </a:p>
        </p:txBody>
      </p:sp>
      <p:sp>
        <p:nvSpPr>
          <p:cNvPr id="65539" name="Rectangle 3"/>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2521904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2584368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CAD</a:t>
            </a:r>
            <a:r>
              <a:rPr lang="en-US" sz="1200" b="0" i="0" kern="1200" dirty="0" smtClean="0">
                <a:solidFill>
                  <a:schemeClr val="tx1"/>
                </a:solidFill>
                <a:effectLst/>
                <a:latin typeface="+mn-lt"/>
                <a:ea typeface="+mn-ea"/>
                <a:cs typeface="+mn-cs"/>
              </a:rPr>
              <a:t> technology is used in the design of </a:t>
            </a:r>
            <a:r>
              <a:rPr lang="en-US" sz="1200" b="1" i="0" kern="1200" dirty="0" smtClean="0">
                <a:solidFill>
                  <a:schemeClr val="tx1"/>
                </a:solidFill>
                <a:effectLst/>
                <a:latin typeface="+mn-lt"/>
                <a:ea typeface="+mn-ea"/>
                <a:cs typeface="+mn-cs"/>
              </a:rPr>
              <a:t>tools</a:t>
            </a:r>
            <a:r>
              <a:rPr lang="en-US" sz="1200" b="0" i="0" kern="1200" dirty="0" smtClean="0">
                <a:solidFill>
                  <a:schemeClr val="tx1"/>
                </a:solidFill>
                <a:effectLst/>
                <a:latin typeface="+mn-lt"/>
                <a:ea typeface="+mn-ea"/>
                <a:cs typeface="+mn-cs"/>
              </a:rPr>
              <a:t> and machinery and in the drafting and design of all types of buildings, from small residential types (houses)</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4</a:t>
            </a:fld>
            <a:endParaRPr lang="en-US"/>
          </a:p>
        </p:txBody>
      </p:sp>
    </p:spTree>
    <p:extLst>
      <p:ext uri="{BB962C8B-B14F-4D97-AF65-F5344CB8AC3E}">
        <p14:creationId xmlns:p14="http://schemas.microsoft.com/office/powerpoint/2010/main" val="3839167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t>Engineering discipline</a:t>
            </a:r>
          </a:p>
          <a:p>
            <a:pPr lvl="1" algn="just"/>
            <a:r>
              <a:rPr lang="en-US" dirty="0" smtClean="0"/>
              <a:t>Using appropriate theories and methods to solve problems bearing in mind organizational and financial constraints.</a:t>
            </a:r>
          </a:p>
          <a:p>
            <a:pPr algn="just"/>
            <a:r>
              <a:rPr lang="en-US" dirty="0" smtClean="0"/>
              <a:t>All aspects of software production</a:t>
            </a:r>
          </a:p>
          <a:p>
            <a:pPr lvl="1" algn="just"/>
            <a:r>
              <a:rPr lang="en-US" dirty="0" smtClean="0"/>
              <a:t>Not just technical process of development. Also project management and the development of tools, methods etc. to support software production</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9</a:t>
            </a:fld>
            <a:endParaRPr lang="en-US"/>
          </a:p>
        </p:txBody>
      </p:sp>
    </p:spTree>
    <p:extLst>
      <p:ext uri="{BB962C8B-B14F-4D97-AF65-F5344CB8AC3E}">
        <p14:creationId xmlns:p14="http://schemas.microsoft.com/office/powerpoint/2010/main" val="2217229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Life Cycle Model</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10</a:t>
            </a:fld>
            <a:endParaRPr lang="en-US"/>
          </a:p>
        </p:txBody>
      </p:sp>
    </p:spTree>
    <p:extLst>
      <p:ext uri="{BB962C8B-B14F-4D97-AF65-F5344CB8AC3E}">
        <p14:creationId xmlns:p14="http://schemas.microsoft.com/office/powerpoint/2010/main" val="772365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Btach</a:t>
            </a:r>
            <a:r>
              <a:rPr lang="en-US" dirty="0" smtClean="0"/>
              <a:t> processing systems:</a:t>
            </a:r>
            <a:r>
              <a:rPr lang="en-US" baseline="0" dirty="0" smtClean="0"/>
              <a:t> salary billing systems</a:t>
            </a:r>
          </a:p>
          <a:p>
            <a:r>
              <a:rPr lang="en-US" baseline="0" dirty="0" smtClean="0"/>
              <a:t>Batch: Collection</a:t>
            </a:r>
          </a:p>
          <a:p>
            <a:r>
              <a:rPr lang="en-US" baseline="0" dirty="0" smtClean="0"/>
              <a:t>Entertain: amuse</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13</a:t>
            </a:fld>
            <a:endParaRPr lang="en-US"/>
          </a:p>
        </p:txBody>
      </p:sp>
    </p:spTree>
    <p:extLst>
      <p:ext uri="{BB962C8B-B14F-4D97-AF65-F5344CB8AC3E}">
        <p14:creationId xmlns:p14="http://schemas.microsoft.com/office/powerpoint/2010/main" val="3026877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Users do not buy software but pay according to how much the software is used.</a:t>
            </a:r>
          </a:p>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16</a:t>
            </a:fld>
            <a:endParaRPr lang="en-US"/>
          </a:p>
        </p:txBody>
      </p:sp>
    </p:spTree>
    <p:extLst>
      <p:ext uri="{BB962C8B-B14F-4D97-AF65-F5344CB8AC3E}">
        <p14:creationId xmlns:p14="http://schemas.microsoft.com/office/powerpoint/2010/main" val="2462617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0A7055C-8A82-1E43-AADF-396B26E07F2B}" type="datetime1">
              <a:rPr lang="en-US" smtClean="0"/>
              <a:pPr>
                <a:defRPr/>
              </a:pPr>
              <a:t>9/26/2018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8A6632A1-E96B-D240-A8CB-6EE7FCFAC9F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2F71CA6-DDE3-BD41-A149-F9C0D24AC3A1}" type="datetime1">
              <a:rPr lang="en-US" smtClean="0"/>
              <a:pPr>
                <a:defRPr/>
              </a:pPr>
              <a:t>9/26/2018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3463E0A2-0798-9745-87DA-7E77F2F38D9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23FA63-2FD4-ED40-AA09-0FF67DD9B210}" type="datetime1">
              <a:rPr lang="en-US" smtClean="0"/>
              <a:pPr>
                <a:defRPr/>
              </a:pPr>
              <a:t>9/26/2018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5B7A154E-9DB1-494A-8AF2-8A9764AB27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6587C51-A7E8-E041-9BD1-9BCA697A5811}" type="datetime1">
              <a:rPr lang="en-US" smtClean="0"/>
              <a:pPr>
                <a:defRPr/>
              </a:pPr>
              <a:t>9/26/2018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6A4D3DC4-9E7F-1C47-B729-896D53019E3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BDDE94-1FC3-7840-BAE2-EB57978533F4}" type="datetime1">
              <a:rPr lang="en-US" smtClean="0"/>
              <a:pPr>
                <a:defRPr/>
              </a:pPr>
              <a:t>9/26/2018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D7DFF1E1-6940-BA49-963A-85FADE0EAFB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4A5A006-5C58-2B4C-917D-DC522223A38A}" type="datetime1">
              <a:rPr lang="en-US" smtClean="0"/>
              <a:pPr>
                <a:defRPr/>
              </a:pPr>
              <a:t>9/26/2018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C2FAEA27-515E-094A-842B-7E18C3B5878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254EF3D-88D6-7744-A172-8368A7C6913D}" type="datetime1">
              <a:rPr lang="en-US" smtClean="0"/>
              <a:pPr>
                <a:defRPr/>
              </a:pPr>
              <a:t>9/26/2018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p:txBody>
          <a:bodyPr/>
          <a:lstStyle>
            <a:lvl1pPr>
              <a:defRPr/>
            </a:lvl1pPr>
          </a:lstStyle>
          <a:p>
            <a:pPr>
              <a:defRPr/>
            </a:pPr>
            <a:fld id="{1CB38100-995D-D845-AEB2-0A3B47AC4C3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2C67EE4-B3D2-0E43-92EA-AF9BDEBF847C}" type="datetime1">
              <a:rPr lang="en-US" smtClean="0"/>
              <a:pPr>
                <a:defRPr/>
              </a:pPr>
              <a:t>9/26/2018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p:txBody>
          <a:bodyPr/>
          <a:lstStyle>
            <a:lvl1pPr>
              <a:defRPr/>
            </a:lvl1pPr>
          </a:lstStyle>
          <a:p>
            <a:pPr>
              <a:defRPr/>
            </a:pPr>
            <a:fld id="{5323AA34-E435-CB43-B1EC-D16A672B404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E8FE08-9159-5F4F-AA60-5E481B75A42B}" type="datetime1">
              <a:rPr lang="en-US" smtClean="0"/>
              <a:pPr>
                <a:defRPr/>
              </a:pPr>
              <a:t>9/26/2018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p:txBody>
          <a:bodyPr/>
          <a:lstStyle>
            <a:lvl1pPr>
              <a:defRPr/>
            </a:lvl1pPr>
          </a:lstStyle>
          <a:p>
            <a:pPr>
              <a:defRPr/>
            </a:pPr>
            <a:fld id="{483CC7AD-8559-7E43-A1EB-295EC20609A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6182ED7-CE03-0249-AD06-B17D70FBB114}" type="datetime1">
              <a:rPr lang="en-US" smtClean="0"/>
              <a:pPr>
                <a:defRPr/>
              </a:pPr>
              <a:t>9/26/2018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9CCF4E67-007C-EC49-A171-0CCACA5728A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DD2171E-7F5B-1645-A3F1-E3F76AA76B1C}" type="datetime1">
              <a:rPr lang="en-US" smtClean="0"/>
              <a:pPr>
                <a:defRPr/>
              </a:pPr>
              <a:t>9/26/2018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6F498F28-1EFD-694F-A2AA-842B8894902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1272B022-BC72-0B43-A9D0-138C93EE97D0}" type="datetime1">
              <a:rPr lang="en-US" smtClean="0"/>
              <a:pPr>
                <a:defRPr/>
              </a:pPr>
              <a:t>9/26/2018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1  Introduction</a:t>
            </a:r>
            <a:endParaRPr lang="en-US"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FC0CE10A-1ABB-4B47-8A20-2A1E99C99C63}" type="slidenum">
              <a:rPr lang="en-US" smtClean="0"/>
              <a:pPr>
                <a:defRPr/>
              </a:pPr>
              <a:t>‹#›</a:t>
            </a:fld>
            <a:endParaRPr lang="en-US" dirty="0"/>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8" name="Picture 7" descr="Cover.jpg"/>
          <p:cNvPicPr>
            <a:picLocks noChangeAspect="1"/>
          </p:cNvPicPr>
          <p:nvPr userDrawn="1"/>
        </p:nvPicPr>
        <p:blipFill>
          <a:blip r:embed="rId13"/>
          <a:stretch>
            <a:fillRect/>
          </a:stretch>
        </p:blipFill>
        <p:spPr>
          <a:xfrm>
            <a:off x="7750432" y="287213"/>
            <a:ext cx="923795" cy="1143000"/>
          </a:xfrm>
          <a:prstGeom prst="rect">
            <a:avLst/>
          </a:prstGeom>
        </p:spPr>
      </p:pic>
      <p:cxnSp>
        <p:nvCxnSpPr>
          <p:cNvPr id="10" name="Straight Connector 9"/>
          <p:cNvCxnSpPr/>
          <p:nvPr userDrawn="1"/>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activities</a:t>
            </a:r>
            <a:endParaRPr lang="en-US" dirty="0"/>
          </a:p>
        </p:txBody>
      </p:sp>
      <p:sp>
        <p:nvSpPr>
          <p:cNvPr id="3" name="Content Placeholder 2"/>
          <p:cNvSpPr>
            <a:spLocks noGrp="1"/>
          </p:cNvSpPr>
          <p:nvPr>
            <p:ph idx="1"/>
          </p:nvPr>
        </p:nvSpPr>
        <p:spPr/>
        <p:txBody>
          <a:bodyPr/>
          <a:lstStyle/>
          <a:p>
            <a:pPr algn="just"/>
            <a:r>
              <a:rPr lang="en-GB" sz="2000" b="1" dirty="0" smtClean="0"/>
              <a:t>Software specification</a:t>
            </a:r>
            <a:r>
              <a:rPr lang="en-GB" sz="2000" dirty="0" smtClean="0"/>
              <a:t>, where customers and engineers define the software that is to be produced and the constraints on its operation.</a:t>
            </a:r>
          </a:p>
          <a:p>
            <a:pPr algn="just"/>
            <a:r>
              <a:rPr lang="en-GB" sz="2000" b="1" dirty="0" smtClean="0"/>
              <a:t>Software development</a:t>
            </a:r>
            <a:r>
              <a:rPr lang="en-GB" sz="2000" dirty="0" smtClean="0"/>
              <a:t>, where the software is designed and programmed.</a:t>
            </a:r>
          </a:p>
          <a:p>
            <a:pPr algn="just"/>
            <a:r>
              <a:rPr lang="en-GB" sz="2000" b="1" dirty="0" smtClean="0"/>
              <a:t>Software validation</a:t>
            </a:r>
            <a:r>
              <a:rPr lang="en-GB" sz="2000" dirty="0" smtClean="0"/>
              <a:t>, where the software is checked to ensure that it is what the customer requires.</a:t>
            </a:r>
          </a:p>
          <a:p>
            <a:pPr algn="just"/>
            <a:r>
              <a:rPr lang="en-GB" sz="2000" b="1" dirty="0" smtClean="0"/>
              <a:t>Software evolution</a:t>
            </a:r>
            <a:r>
              <a:rPr lang="en-GB" sz="2000" dirty="0" smtClean="0"/>
              <a:t>, where the software is modified to reflect changing customer and market requirements.</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4508500"/>
            <a:ext cx="2466975" cy="18478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most software</a:t>
            </a:r>
            <a:endParaRPr lang="en-US" dirty="0"/>
          </a:p>
        </p:txBody>
      </p:sp>
      <p:sp>
        <p:nvSpPr>
          <p:cNvPr id="3" name="Content Placeholder 2"/>
          <p:cNvSpPr>
            <a:spLocks noGrp="1"/>
          </p:cNvSpPr>
          <p:nvPr>
            <p:ph idx="1"/>
          </p:nvPr>
        </p:nvSpPr>
        <p:spPr/>
        <p:txBody>
          <a:bodyPr/>
          <a:lstStyle/>
          <a:p>
            <a:pPr algn="just"/>
            <a:r>
              <a:rPr lang="en-GB" b="1" dirty="0" smtClean="0"/>
              <a:t>Heterogeneity </a:t>
            </a:r>
          </a:p>
          <a:p>
            <a:pPr lvl="1" algn="just"/>
            <a:r>
              <a:rPr lang="en-GB" dirty="0" smtClean="0"/>
              <a:t>Increasingly, systems are required to operate as distributed systems across networks that include </a:t>
            </a:r>
            <a:r>
              <a:rPr lang="en-GB" b="1" dirty="0" smtClean="0"/>
              <a:t>different types of computer and mobile devices</a:t>
            </a:r>
            <a:r>
              <a:rPr lang="en-GB" dirty="0" smtClean="0"/>
              <a:t>. </a:t>
            </a:r>
          </a:p>
          <a:p>
            <a:pPr algn="just"/>
            <a:r>
              <a:rPr lang="en-GB" b="1" dirty="0" smtClean="0"/>
              <a:t>Business and social change </a:t>
            </a:r>
          </a:p>
          <a:p>
            <a:pPr lvl="1" algn="just"/>
            <a:r>
              <a:rPr lang="en-GB" dirty="0" smtClean="0"/>
              <a:t>Business and society are changing incredibly quickly as emerging economies develop and </a:t>
            </a:r>
            <a:r>
              <a:rPr lang="en-GB" b="1" dirty="0" smtClean="0"/>
              <a:t>new technologies </a:t>
            </a:r>
            <a:r>
              <a:rPr lang="en-GB" dirty="0" smtClean="0"/>
              <a:t>become available. They need to be able to change their existing software and to rapidly develop new software. </a:t>
            </a:r>
          </a:p>
          <a:p>
            <a:pPr algn="just"/>
            <a:r>
              <a:rPr lang="en-GB" b="1" dirty="0" smtClean="0"/>
              <a:t>Security and trust </a:t>
            </a:r>
          </a:p>
          <a:p>
            <a:pPr lvl="1" algn="just"/>
            <a:r>
              <a:rPr lang="en-GB" dirty="0" smtClean="0"/>
              <a:t>As software is intertwined with all aspects of our lives, it is essential that we can trust that software.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pPr algn="just"/>
            <a:r>
              <a:rPr lang="en-GB" b="1" dirty="0" smtClean="0"/>
              <a:t>Stand-alone</a:t>
            </a:r>
            <a:r>
              <a:rPr lang="en-GB" dirty="0" smtClean="0"/>
              <a:t> applications </a:t>
            </a:r>
          </a:p>
          <a:p>
            <a:pPr lvl="1" algn="just"/>
            <a:r>
              <a:rPr lang="en-GB" dirty="0" smtClean="0"/>
              <a:t>These are application systems that </a:t>
            </a:r>
            <a:r>
              <a:rPr lang="en-GB" b="1" dirty="0" smtClean="0"/>
              <a:t>run on a local computer</a:t>
            </a:r>
            <a:r>
              <a:rPr lang="en-GB" dirty="0" smtClean="0"/>
              <a:t>, such as a PC. They include all necessary functionality and do not need to be connected to a network. </a:t>
            </a:r>
          </a:p>
          <a:p>
            <a:pPr algn="just"/>
            <a:r>
              <a:rPr lang="en-GB" b="1" dirty="0" smtClean="0"/>
              <a:t>Interactive transaction-based </a:t>
            </a:r>
            <a:r>
              <a:rPr lang="en-GB" dirty="0" smtClean="0"/>
              <a:t>applications</a:t>
            </a:r>
            <a:r>
              <a:rPr lang="en-GB" i="1" dirty="0" smtClean="0"/>
              <a:t> </a:t>
            </a:r>
          </a:p>
          <a:p>
            <a:pPr lvl="1" algn="just"/>
            <a:r>
              <a:rPr lang="en-GB" dirty="0" smtClean="0"/>
              <a:t>Applications that execute on a remote computer and are accessed by users from their own PCs or terminals. These include </a:t>
            </a:r>
            <a:r>
              <a:rPr lang="en-GB" b="1" dirty="0" smtClean="0"/>
              <a:t>web applications </a:t>
            </a:r>
            <a:r>
              <a:rPr lang="en-GB" dirty="0" smtClean="0"/>
              <a:t>such as </a:t>
            </a:r>
            <a:r>
              <a:rPr lang="en-GB" dirty="0" err="1" smtClean="0"/>
              <a:t>e</a:t>
            </a:r>
            <a:r>
              <a:rPr lang="en-GB" dirty="0" smtClean="0"/>
              <a:t>-commerce applications. </a:t>
            </a:r>
          </a:p>
          <a:p>
            <a:pPr algn="just"/>
            <a:r>
              <a:rPr lang="en-GB" b="1" dirty="0" smtClean="0"/>
              <a:t>Embedded control </a:t>
            </a:r>
            <a:r>
              <a:rPr lang="en-GB" dirty="0" smtClean="0"/>
              <a:t>systems </a:t>
            </a:r>
          </a:p>
          <a:p>
            <a:pPr lvl="1" algn="just"/>
            <a:r>
              <a:rPr lang="en-GB" dirty="0" smtClean="0"/>
              <a:t>These are software control systems that control and manage hardware devices. Numerically, there are probably more embedded systems than any other type of system.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pPr algn="just"/>
            <a:r>
              <a:rPr lang="en-GB" b="1" dirty="0" smtClean="0"/>
              <a:t>Batch processing </a:t>
            </a:r>
            <a:r>
              <a:rPr lang="en-GB" dirty="0" smtClean="0"/>
              <a:t>systems </a:t>
            </a:r>
          </a:p>
          <a:p>
            <a:pPr lvl="1" algn="just"/>
            <a:r>
              <a:rPr lang="en-GB" dirty="0" smtClean="0"/>
              <a:t>These are business systems that are designed to process data in large batches. They process </a:t>
            </a:r>
            <a:r>
              <a:rPr lang="en-GB" b="1" dirty="0" smtClean="0"/>
              <a:t>large numbers of individual </a:t>
            </a:r>
            <a:r>
              <a:rPr lang="en-GB" dirty="0" smtClean="0"/>
              <a:t>inputs to create corresponding outputs. </a:t>
            </a:r>
          </a:p>
          <a:p>
            <a:pPr algn="just"/>
            <a:r>
              <a:rPr lang="en-GB" b="1" dirty="0" smtClean="0"/>
              <a:t>Entertainment</a:t>
            </a:r>
            <a:r>
              <a:rPr lang="en-GB" dirty="0" smtClean="0"/>
              <a:t> systems </a:t>
            </a:r>
          </a:p>
          <a:p>
            <a:pPr lvl="1" algn="just"/>
            <a:r>
              <a:rPr lang="en-GB" dirty="0" smtClean="0"/>
              <a:t>These are systems that are primarily for personal use and which are intended to </a:t>
            </a:r>
            <a:r>
              <a:rPr lang="en-GB" b="1" dirty="0" smtClean="0"/>
              <a:t>entertain</a:t>
            </a:r>
            <a:r>
              <a:rPr lang="en-GB" dirty="0" smtClean="0"/>
              <a:t> the </a:t>
            </a:r>
            <a:r>
              <a:rPr lang="en-GB" dirty="0" smtClean="0"/>
              <a:t>user (games). </a:t>
            </a:r>
            <a:endParaRPr lang="en-GB" dirty="0" smtClean="0"/>
          </a:p>
          <a:p>
            <a:pPr algn="just"/>
            <a:r>
              <a:rPr lang="en-GB" dirty="0" smtClean="0"/>
              <a:t>Systems for </a:t>
            </a:r>
            <a:r>
              <a:rPr lang="en-GB" b="1" dirty="0" smtClean="0"/>
              <a:t>modelling and simulation </a:t>
            </a:r>
          </a:p>
          <a:p>
            <a:pPr lvl="1" algn="just"/>
            <a:r>
              <a:rPr lang="en-GB" dirty="0" smtClean="0"/>
              <a:t>These are systems that are developed by scientists and engineers to model physical processes or situations, which include many, separate, interacting objects.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pPr algn="just"/>
            <a:r>
              <a:rPr lang="en-GB" b="1" dirty="0" smtClean="0"/>
              <a:t>Data collection </a:t>
            </a:r>
            <a:r>
              <a:rPr lang="en-GB" dirty="0" smtClean="0"/>
              <a:t>systems </a:t>
            </a:r>
            <a:r>
              <a:rPr lang="en-GB" i="1" dirty="0" smtClean="0"/>
              <a:t>	</a:t>
            </a:r>
          </a:p>
          <a:p>
            <a:pPr lvl="1" algn="just"/>
            <a:r>
              <a:rPr lang="en-GB" dirty="0" smtClean="0"/>
              <a:t>These are systems that collect data from their environment using a set of sensors and send that data to other systems for processing. </a:t>
            </a:r>
          </a:p>
          <a:p>
            <a:pPr algn="just"/>
            <a:r>
              <a:rPr lang="en-GB" b="1" dirty="0" smtClean="0"/>
              <a:t>Systems of systems </a:t>
            </a:r>
          </a:p>
          <a:p>
            <a:pPr lvl="1" algn="just"/>
            <a:r>
              <a:rPr lang="en-GB" dirty="0" smtClean="0"/>
              <a:t>These are systems that are composed of a number of other software systems.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fundamentals</a:t>
            </a:r>
            <a:endParaRPr lang="en-US" dirty="0">
              <a:solidFill>
                <a:srgbClr val="FF0000"/>
              </a:solidFill>
            </a:endParaRPr>
          </a:p>
        </p:txBody>
      </p:sp>
      <p:sp>
        <p:nvSpPr>
          <p:cNvPr id="3" name="Content Placeholder 2"/>
          <p:cNvSpPr>
            <a:spLocks noGrp="1"/>
          </p:cNvSpPr>
          <p:nvPr>
            <p:ph idx="1"/>
          </p:nvPr>
        </p:nvSpPr>
        <p:spPr/>
        <p:txBody>
          <a:bodyPr/>
          <a:lstStyle/>
          <a:p>
            <a:pPr algn="just"/>
            <a:r>
              <a:rPr lang="en-US" dirty="0" smtClean="0"/>
              <a:t>Some fundamental principles apply to all types of software </a:t>
            </a:r>
            <a:r>
              <a:rPr lang="en-US" dirty="0" smtClean="0"/>
              <a:t>system:</a:t>
            </a:r>
            <a:endParaRPr lang="en-US" dirty="0" smtClean="0"/>
          </a:p>
          <a:p>
            <a:pPr lvl="1" algn="just"/>
            <a:r>
              <a:rPr lang="en-GB" dirty="0" smtClean="0"/>
              <a:t>Systems should be developed using a </a:t>
            </a:r>
            <a:r>
              <a:rPr lang="en-GB" b="1" dirty="0" smtClean="0"/>
              <a:t>managed and understood development process</a:t>
            </a:r>
            <a:r>
              <a:rPr lang="en-GB" dirty="0" smtClean="0"/>
              <a:t>. </a:t>
            </a:r>
            <a:endParaRPr lang="en-GB" dirty="0" smtClean="0"/>
          </a:p>
          <a:p>
            <a:pPr lvl="1" algn="just"/>
            <a:r>
              <a:rPr lang="en-GB" dirty="0" smtClean="0"/>
              <a:t>Dependability </a:t>
            </a:r>
            <a:r>
              <a:rPr lang="en-GB" dirty="0" smtClean="0"/>
              <a:t>and performance are important for all types of system. </a:t>
            </a:r>
          </a:p>
          <a:p>
            <a:pPr lvl="1" algn="just"/>
            <a:r>
              <a:rPr lang="en-GB" dirty="0" smtClean="0"/>
              <a:t>Understanding and managing the software specification and requirements (what the software should do) are important. </a:t>
            </a:r>
          </a:p>
          <a:p>
            <a:pPr lvl="1" algn="just"/>
            <a:r>
              <a:rPr lang="en-GB" dirty="0" smtClean="0"/>
              <a:t>Where appropriate, you should reuse software that has already been developed rather than write new software.</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and the web</a:t>
            </a:r>
            <a:endParaRPr lang="en-US" dirty="0"/>
          </a:p>
        </p:txBody>
      </p:sp>
      <p:sp>
        <p:nvSpPr>
          <p:cNvPr id="3" name="Content Placeholder 2"/>
          <p:cNvSpPr>
            <a:spLocks noGrp="1"/>
          </p:cNvSpPr>
          <p:nvPr>
            <p:ph idx="1"/>
          </p:nvPr>
        </p:nvSpPr>
        <p:spPr>
          <a:xfrm>
            <a:off x="457200" y="1600200"/>
            <a:ext cx="8229600" cy="3247571"/>
          </a:xfrm>
        </p:spPr>
        <p:txBody>
          <a:bodyPr/>
          <a:lstStyle/>
          <a:p>
            <a:pPr algn="just"/>
            <a:r>
              <a:rPr lang="en-US" dirty="0" smtClean="0"/>
              <a:t>The Web is now a platform for running application and organizations are </a:t>
            </a:r>
            <a:r>
              <a:rPr lang="en-US" b="1" dirty="0" smtClean="0"/>
              <a:t>increasingly developing </a:t>
            </a:r>
            <a:r>
              <a:rPr lang="en-US" dirty="0" smtClean="0"/>
              <a:t>web-based systems rather than local systems.</a:t>
            </a:r>
          </a:p>
          <a:p>
            <a:pPr algn="just"/>
            <a:r>
              <a:rPr lang="en-US" b="1" dirty="0" smtClean="0"/>
              <a:t>Cloud computing </a:t>
            </a:r>
            <a:r>
              <a:rPr lang="en-US" dirty="0" smtClean="0"/>
              <a:t>is an approach to the provision of computer services where </a:t>
            </a:r>
            <a:r>
              <a:rPr lang="en-US" b="1" dirty="0" smtClean="0"/>
              <a:t>applications run remotely on the ‘cloud’</a:t>
            </a:r>
            <a:r>
              <a:rPr lang="en-US" dirty="0" smtClean="0"/>
              <a:t>. </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16</a:t>
            </a:fld>
            <a:endParaRPr lang="en-US"/>
          </a:p>
        </p:txBody>
      </p:sp>
      <p:pic>
        <p:nvPicPr>
          <p:cNvPr id="1026" name="Picture 2" descr="Image result for cloud compu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924" y="3840849"/>
            <a:ext cx="2857176" cy="2410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a:xfrm>
            <a:off x="256721" y="1559670"/>
            <a:ext cx="8660959" cy="5161805"/>
          </a:xfrm>
        </p:spPr>
        <p:txBody>
          <a:bodyPr/>
          <a:lstStyle/>
          <a:p>
            <a:pPr algn="just"/>
            <a:r>
              <a:rPr lang="en-GB" b="1" dirty="0" smtClean="0"/>
              <a:t>Software reuse </a:t>
            </a:r>
            <a:r>
              <a:rPr lang="en-GB" dirty="0" smtClean="0"/>
              <a:t>is the dominant approach for constructing web-based systems. 	</a:t>
            </a:r>
          </a:p>
          <a:p>
            <a:pPr lvl="1" algn="just"/>
            <a:r>
              <a:rPr lang="en-GB" dirty="0" smtClean="0"/>
              <a:t>When building these systems, you think about how you can assemble them from pre-existing software components and systems.</a:t>
            </a:r>
          </a:p>
          <a:p>
            <a:pPr algn="just"/>
            <a:r>
              <a:rPr lang="en-GB" dirty="0" smtClean="0"/>
              <a:t>Web-based systems should be developed and delivered incrementally.</a:t>
            </a:r>
          </a:p>
          <a:p>
            <a:pPr algn="just"/>
            <a:r>
              <a:rPr lang="en-GB" dirty="0" smtClean="0"/>
              <a:t>User interfaces are </a:t>
            </a:r>
            <a:r>
              <a:rPr lang="en-GB" b="1" dirty="0" smtClean="0"/>
              <a:t>constrained</a:t>
            </a:r>
            <a:r>
              <a:rPr lang="en-GB" dirty="0" smtClean="0"/>
              <a:t> by the capabilities of web browsers. </a:t>
            </a:r>
          </a:p>
          <a:p>
            <a:pPr lvl="1" algn="just"/>
            <a:r>
              <a:rPr lang="en-GB" dirty="0" smtClean="0"/>
              <a:t>Technologies such as AJAX allow rich interfaces to be created within a web browser but are still difficult to use. Web forms with local scripting are more commonly used. </a:t>
            </a:r>
          </a:p>
          <a:p>
            <a:endParaRPr lang="en-US" dirty="0"/>
          </a:p>
        </p:txBody>
      </p:sp>
      <p:sp>
        <p:nvSpPr>
          <p:cNvPr id="4" name="Footer Placeholder 3"/>
          <p:cNvSpPr>
            <a:spLocks noGrp="1"/>
          </p:cNvSpPr>
          <p:nvPr>
            <p:ph type="ftr" sz="quarter" idx="11"/>
          </p:nvPr>
        </p:nvSpPr>
        <p:spPr/>
        <p:txBody>
          <a:bodyPr/>
          <a:lstStyle/>
          <a:p>
            <a:pPr>
              <a:defRPr/>
            </a:pPr>
            <a:r>
              <a:rPr lang="en-US" dirty="0" smtClean="0"/>
              <a:t>Chapter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pPr algn="just"/>
            <a:r>
              <a:rPr lang="en-GB" dirty="0" smtClean="0"/>
              <a:t>Software engineering is an engineering discipline that is concerned with all aspects of software production.</a:t>
            </a:r>
          </a:p>
          <a:p>
            <a:pPr algn="just"/>
            <a:r>
              <a:rPr lang="en-GB" dirty="0" smtClean="0"/>
              <a:t>Essential software product attributes are maintainability, dependability and security, efficiency and acceptability.</a:t>
            </a:r>
          </a:p>
          <a:p>
            <a:pPr algn="just"/>
            <a:r>
              <a:rPr lang="en-GB" dirty="0" smtClean="0"/>
              <a:t>The high-level activities of specification, development, validation and evolution are part of all software processes.</a:t>
            </a:r>
          </a:p>
          <a:p>
            <a:pPr algn="just"/>
            <a:r>
              <a:rPr lang="en-GB" dirty="0" smtClean="0"/>
              <a:t>The fundamental notions of software engineering are universally applicable to all types of system development.  </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There are many different types of system and each requires appropriate software engineering tools and techniques for their development. </a:t>
            </a:r>
          </a:p>
          <a:p>
            <a:r>
              <a:rPr lang="en-GB" dirty="0" smtClean="0"/>
              <a:t>The fundamental ideas of software engineering are applicable to all types of software system. </a:t>
            </a:r>
            <a:endParaRPr lang="en-US" dirty="0" smtClean="0"/>
          </a:p>
          <a:p>
            <a:pPr>
              <a:buNone/>
            </a:pP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lstStyle/>
          <a:p>
            <a:pPr algn="just"/>
            <a:r>
              <a:rPr lang="en-GB" dirty="0" smtClean="0"/>
              <a:t>The economies of </a:t>
            </a:r>
            <a:r>
              <a:rPr lang="en-GB" b="1" dirty="0" smtClean="0"/>
              <a:t>ALL</a:t>
            </a:r>
            <a:r>
              <a:rPr lang="en-GB" dirty="0" smtClean="0"/>
              <a:t> developed nations are </a:t>
            </a:r>
            <a:br>
              <a:rPr lang="en-GB" dirty="0" smtClean="0"/>
            </a:br>
            <a:r>
              <a:rPr lang="en-GB" dirty="0" smtClean="0"/>
              <a:t>dependent on software.</a:t>
            </a:r>
          </a:p>
          <a:p>
            <a:pPr algn="just"/>
            <a:r>
              <a:rPr lang="en-GB" dirty="0" smtClean="0"/>
              <a:t>More and more systems are software controlled.</a:t>
            </a:r>
          </a:p>
          <a:p>
            <a:pPr algn="just"/>
            <a:r>
              <a:rPr lang="en-GB" b="1" i="1" dirty="0" smtClean="0"/>
              <a:t>Software engineering </a:t>
            </a:r>
            <a:r>
              <a:rPr lang="en-GB" dirty="0" smtClean="0"/>
              <a:t>is concerned with theories, methods and tools for professional software development.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074" y="4551217"/>
            <a:ext cx="3926271" cy="1574945"/>
          </a:xfrm>
          <a:prstGeom prst="rect">
            <a:avLst/>
          </a:prstGeo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 </a:t>
            </a:r>
            <a:r>
              <a:rPr lang="en-US" dirty="0">
                <a:solidFill>
                  <a:srgbClr val="FF0000"/>
                </a:solidFill>
              </a:rPr>
              <a:t>(Self-Reading)</a:t>
            </a:r>
            <a:endParaRPr lang="en-GB" dirty="0"/>
          </a:p>
        </p:txBody>
      </p:sp>
      <p:sp>
        <p:nvSpPr>
          <p:cNvPr id="80901" name="Rectangle 5"/>
          <p:cNvSpPr>
            <a:spLocks noGrp="1" noChangeArrowheads="1"/>
          </p:cNvSpPr>
          <p:nvPr>
            <p:ph idx="1"/>
          </p:nvPr>
        </p:nvSpPr>
        <p:spPr/>
        <p:txBody>
          <a:bodyPr/>
          <a:lstStyle/>
          <a:p>
            <a:pPr algn="just"/>
            <a:r>
              <a:rPr lang="en-GB" dirty="0"/>
              <a:t>Software engineering involves wider responsibilities than simply the application of technical skills.</a:t>
            </a:r>
          </a:p>
          <a:p>
            <a:pPr algn="just"/>
            <a:r>
              <a:rPr lang="en-GB" dirty="0"/>
              <a:t>Software engineers must behave in an honest and ethically responsible way if they are to be respected as professionals.</a:t>
            </a:r>
          </a:p>
          <a:p>
            <a:pPr algn="just"/>
            <a:r>
              <a:rPr lang="en-GB" dirty="0"/>
              <a:t>Ethical behaviour is more than simply upholding the </a:t>
            </a:r>
            <a:r>
              <a:rPr lang="en-GB" dirty="0" smtClean="0"/>
              <a:t>law but involves following a set of principles that are morally correct.</a:t>
            </a: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dirty="0"/>
              <a:t>Issues of professional </a:t>
            </a:r>
            <a:r>
              <a:rPr lang="en-GB" dirty="0" smtClean="0"/>
              <a:t>responsibility </a:t>
            </a:r>
            <a:r>
              <a:rPr lang="en-US" dirty="0">
                <a:solidFill>
                  <a:srgbClr val="FF0000"/>
                </a:solidFill>
              </a:rPr>
              <a:t>(Self-Reading)</a:t>
            </a:r>
            <a:endParaRPr lang="en-GB" dirty="0"/>
          </a:p>
        </p:txBody>
      </p:sp>
      <p:sp>
        <p:nvSpPr>
          <p:cNvPr id="81925" name="Rectangle 5"/>
          <p:cNvSpPr>
            <a:spLocks noGrp="1" noChangeArrowheads="1"/>
          </p:cNvSpPr>
          <p:nvPr>
            <p:ph idx="1"/>
          </p:nvPr>
        </p:nvSpPr>
        <p:spPr/>
        <p:txBody>
          <a:bodyPr/>
          <a:lstStyle/>
          <a:p>
            <a:pPr algn="just">
              <a:lnSpc>
                <a:spcPct val="90000"/>
              </a:lnSpc>
            </a:pPr>
            <a:r>
              <a:rPr lang="en-GB" dirty="0"/>
              <a:t>Confidentiality </a:t>
            </a:r>
          </a:p>
          <a:p>
            <a:pPr lvl="1" algn="just">
              <a:lnSpc>
                <a:spcPct val="90000"/>
              </a:lnSpc>
            </a:pPr>
            <a:r>
              <a:rPr lang="en-GB" dirty="0"/>
              <a:t>Engineers should normally respect the confidentiality of their employers or clients irrespective of whether or not a formal confidentiality agreement has been signed.</a:t>
            </a:r>
          </a:p>
          <a:p>
            <a:pPr algn="just">
              <a:lnSpc>
                <a:spcPct val="90000"/>
              </a:lnSpc>
            </a:pPr>
            <a:r>
              <a:rPr lang="en-GB" dirty="0"/>
              <a:t>Competence </a:t>
            </a:r>
          </a:p>
          <a:p>
            <a:pPr lvl="1" algn="just">
              <a:lnSpc>
                <a:spcPct val="90000"/>
              </a:lnSpc>
            </a:pPr>
            <a:r>
              <a:rPr lang="en-GB" dirty="0"/>
              <a:t>Engineers should not misrepresent their level of competence. They should not knowingly accept work which is </a:t>
            </a:r>
            <a:r>
              <a:rPr lang="en-GB" dirty="0" smtClean="0"/>
              <a:t>outside </a:t>
            </a:r>
            <a:r>
              <a:rPr lang="en-GB" dirty="0"/>
              <a:t>their competence.</a:t>
            </a:r>
          </a:p>
          <a:p>
            <a:pPr>
              <a:lnSpc>
                <a:spcPct val="90000"/>
              </a:lnSpc>
            </a:pPr>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dirty="0"/>
              <a:t>Issues of professional </a:t>
            </a:r>
            <a:r>
              <a:rPr lang="en-GB" dirty="0" smtClean="0"/>
              <a:t>responsibility </a:t>
            </a:r>
            <a:r>
              <a:rPr lang="en-US" dirty="0">
                <a:solidFill>
                  <a:srgbClr val="FF0000"/>
                </a:solidFill>
              </a:rPr>
              <a:t>(Self-Reading)</a:t>
            </a:r>
            <a:endParaRPr lang="en-GB" dirty="0"/>
          </a:p>
        </p:txBody>
      </p:sp>
      <p:sp>
        <p:nvSpPr>
          <p:cNvPr id="83973" name="Rectangle 5"/>
          <p:cNvSpPr>
            <a:spLocks noGrp="1" noChangeArrowheads="1"/>
          </p:cNvSpPr>
          <p:nvPr>
            <p:ph idx="1"/>
          </p:nvPr>
        </p:nvSpPr>
        <p:spPr/>
        <p:txBody>
          <a:bodyPr/>
          <a:lstStyle/>
          <a:p>
            <a:pPr algn="just"/>
            <a:r>
              <a:rPr lang="en-GB" sz="2400" dirty="0"/>
              <a:t>Intellectual property rights </a:t>
            </a:r>
          </a:p>
          <a:p>
            <a:pPr lvl="1" algn="just"/>
            <a:r>
              <a:rPr lang="en-GB" sz="2000" dirty="0"/>
              <a:t>Engineers should be aware of local laws governing the use of intellectual property such as patents, copyright, etc. They should be careful to ensure that the intellectual property of employers and clients is protected.</a:t>
            </a:r>
          </a:p>
          <a:p>
            <a:pPr algn="just"/>
            <a:r>
              <a:rPr lang="en-GB" sz="2400" dirty="0"/>
              <a:t>Computer misuse </a:t>
            </a:r>
          </a:p>
          <a:p>
            <a:pPr lvl="1" algn="just"/>
            <a:r>
              <a:rPr lang="en-GB" sz="2000" dirty="0"/>
              <a:t>Software engineers should not use their technical skills to misuse other people’s computers. Computer misuse ranges from relatively trivial (game playing on an employer’s machine, say) to extremely serious (dissemination of viruses).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a:t>
            </a:r>
            <a:r>
              <a:rPr lang="en-GB" dirty="0" smtClean="0"/>
              <a:t>Ethics </a:t>
            </a:r>
            <a:r>
              <a:rPr lang="en-US" dirty="0">
                <a:solidFill>
                  <a:srgbClr val="FF0000"/>
                </a:solidFill>
              </a:rPr>
              <a:t>(Self-Reading)</a:t>
            </a:r>
            <a:endParaRPr lang="en-GB" dirty="0"/>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the code of ethics </a:t>
            </a:r>
            <a:r>
              <a:rPr lang="en-US" dirty="0">
                <a:solidFill>
                  <a:srgbClr val="FF0000"/>
                </a:solidFill>
              </a:rPr>
              <a:t>(Self-Reading)</a:t>
            </a:r>
            <a:endParaRPr lang="en-US" dirty="0"/>
          </a:p>
        </p:txBody>
      </p:sp>
      <p:sp>
        <p:nvSpPr>
          <p:cNvPr id="3" name="Content Placeholder 2"/>
          <p:cNvSpPr>
            <a:spLocks noGrp="1"/>
          </p:cNvSpPr>
          <p:nvPr>
            <p:ph idx="1"/>
          </p:nvPr>
        </p:nvSpPr>
        <p:spPr/>
        <p:txBody>
          <a:bodyPr/>
          <a:lstStyle/>
          <a:p>
            <a:pPr lvl="1"/>
            <a:r>
              <a:rPr lang="en-GB" i="1" dirty="0" smtClean="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smtClean="0"/>
              <a:t>Because of their roles in developing software systems, software engineers have significant</a:t>
            </a:r>
            <a:r>
              <a:rPr lang="en-GB" dirty="0" smtClean="0"/>
              <a:t> </a:t>
            </a:r>
            <a:r>
              <a:rPr lang="en-GB" i="1" dirty="0" smtClean="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r>
              <a:rPr lang="en-GB" dirty="0" smtClean="0"/>
              <a:t>The ACM/IEEE Code of Ethics </a:t>
            </a:r>
            <a:r>
              <a:rPr lang="en-US" dirty="0">
                <a:solidFill>
                  <a:srgbClr val="FF0000"/>
                </a:solidFill>
              </a:rPr>
              <a:t>(Self-Reading)</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25</a:t>
            </a:fld>
            <a:endParaRPr lang="en-US"/>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smtClean="0"/>
              <a:t>Software Engineering Code of Ethics and Professional Practice</a:t>
            </a:r>
          </a:p>
          <a:p>
            <a:endParaRPr lang="en-GB" sz="1600" dirty="0" smtClean="0"/>
          </a:p>
          <a:p>
            <a:r>
              <a:rPr lang="en-US" sz="1600" dirty="0" smtClean="0"/>
              <a:t>ACM/IEEE-CS Joint Task Force on Software Engineering Ethics and Professional Practices</a:t>
            </a:r>
          </a:p>
          <a:p>
            <a:r>
              <a:rPr lang="en-US" sz="1600" b="1" dirty="0" smtClean="0"/>
              <a:t> </a:t>
            </a:r>
            <a:endParaRPr lang="en-GB" sz="1600" dirty="0" smtClean="0"/>
          </a:p>
          <a:p>
            <a:r>
              <a:rPr lang="en-US" sz="1600" b="1" dirty="0" smtClean="0"/>
              <a:t>PREAMBLE</a:t>
            </a:r>
            <a:endParaRPr lang="en-GB" sz="1600" dirty="0" smtClean="0"/>
          </a:p>
          <a:p>
            <a:pPr>
              <a:spcAft>
                <a:spcPts val="600"/>
              </a:spcAft>
            </a:pPr>
            <a:r>
              <a:rPr lang="en-US" sz="1600" dirty="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smtClean="0"/>
          </a:p>
          <a:p>
            <a:r>
              <a:rPr lang="en-US" sz="1600" dirty="0" smtClean="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smtClean="0"/>
          </a:p>
          <a:p>
            <a:r>
              <a:rPr lang="en-US" sz="1200" dirty="0" smtClean="0"/>
              <a:t> </a:t>
            </a:r>
            <a:endParaRPr lang="en-GB" sz="1200" dirty="0" smtClean="0"/>
          </a:p>
          <a:p>
            <a:endParaRPr lang="en-US" sz="1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r>
              <a:rPr lang="en-GB" dirty="0" smtClean="0"/>
              <a:t>Ethical principles </a:t>
            </a:r>
            <a:r>
              <a:rPr lang="en-US" dirty="0">
                <a:solidFill>
                  <a:srgbClr val="FF0000"/>
                </a:solidFill>
              </a:rPr>
              <a:t>(Self-Reading)</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26</a:t>
            </a:fld>
            <a:endParaRPr lang="en-US"/>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dirty="0"/>
              <a:t>Ethical </a:t>
            </a:r>
            <a:r>
              <a:rPr lang="en-GB" dirty="0" smtClean="0"/>
              <a:t>dilemmas </a:t>
            </a:r>
            <a:r>
              <a:rPr lang="en-US" dirty="0">
                <a:solidFill>
                  <a:srgbClr val="FF0000"/>
                </a:solidFill>
              </a:rPr>
              <a:t>(Self-Reading)</a:t>
            </a:r>
            <a:endParaRPr lang="en-GB" dirty="0"/>
          </a:p>
        </p:txBody>
      </p:sp>
      <p:sp>
        <p:nvSpPr>
          <p:cNvPr id="89093" name="Rectangle 5"/>
          <p:cNvSpPr>
            <a:spLocks noGrp="1" noChangeArrowheads="1"/>
          </p:cNvSpPr>
          <p:nvPr>
            <p:ph idx="1"/>
          </p:nvPr>
        </p:nvSpPr>
        <p:spPr/>
        <p:txBody>
          <a:bodyPr/>
          <a:lstStyle/>
          <a:p>
            <a:r>
              <a:rPr lang="en-GB" dirty="0"/>
              <a:t>Disagreement in principle with the policies of senior management</a:t>
            </a:r>
            <a:r>
              <a:rPr lang="en-GB" dirty="0" smtClean="0"/>
              <a: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pPr algn="just"/>
            <a:r>
              <a:rPr lang="en-GB" dirty="0"/>
              <a:t>Software costs often </a:t>
            </a:r>
            <a:r>
              <a:rPr lang="en-GB" b="1" dirty="0"/>
              <a:t>dominate</a:t>
            </a:r>
            <a:r>
              <a:rPr lang="en-GB" dirty="0"/>
              <a:t> computer system </a:t>
            </a:r>
            <a:r>
              <a:rPr lang="en-GB" dirty="0" smtClean="0"/>
              <a:t>costs.</a:t>
            </a:r>
          </a:p>
          <a:p>
            <a:pPr lvl="1" algn="just"/>
            <a:r>
              <a:rPr lang="en-GB" dirty="0" smtClean="0"/>
              <a:t>The </a:t>
            </a:r>
            <a:r>
              <a:rPr lang="en-GB" dirty="0"/>
              <a:t>costs of software on a PC are often greater than the hardware cost.</a:t>
            </a:r>
          </a:p>
          <a:p>
            <a:pPr algn="just"/>
            <a:r>
              <a:rPr lang="en-GB" dirty="0"/>
              <a:t>Software costs </a:t>
            </a:r>
            <a:r>
              <a:rPr lang="en-GB" b="1" dirty="0"/>
              <a:t>more to maintain </a:t>
            </a:r>
            <a:r>
              <a:rPr lang="en-GB" dirty="0"/>
              <a:t>than it does to develop. </a:t>
            </a:r>
            <a:endParaRPr lang="en-GB" dirty="0" smtClean="0"/>
          </a:p>
          <a:p>
            <a:pPr lvl="1" algn="just"/>
            <a:r>
              <a:rPr lang="en-GB" dirty="0" smtClean="0"/>
              <a:t>For </a:t>
            </a:r>
            <a:r>
              <a:rPr lang="en-GB" dirty="0"/>
              <a:t>systems with a long life, maintenance costs may be several times development costs</a:t>
            </a:r>
            <a:r>
              <a:rPr lang="en-GB" dirty="0" smtClean="0"/>
              <a:t>.</a:t>
            </a:r>
            <a:endParaRPr lang="en-GB" dirty="0"/>
          </a:p>
        </p:txBody>
      </p:sp>
      <p:pic>
        <p:nvPicPr>
          <p:cNvPr id="2" name="Picture 1"/>
          <p:cNvPicPr>
            <a:picLocks noChangeAspect="1"/>
          </p:cNvPicPr>
          <p:nvPr/>
        </p:nvPicPr>
        <p:blipFill>
          <a:blip r:embed="rId3"/>
          <a:stretch>
            <a:fillRect/>
          </a:stretch>
        </p:blipFill>
        <p:spPr>
          <a:xfrm>
            <a:off x="4633159" y="4086236"/>
            <a:ext cx="3307073" cy="2682660"/>
          </a:xfrm>
          <a:prstGeom prst="rect">
            <a:avLst/>
          </a:prstGeo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a:xfrm>
            <a:off x="457200" y="1600201"/>
            <a:ext cx="8229600" cy="3758878"/>
          </a:xfrm>
        </p:spPr>
        <p:txBody>
          <a:bodyPr/>
          <a:lstStyle/>
          <a:p>
            <a:pPr algn="just"/>
            <a:r>
              <a:rPr lang="en-US" b="1" dirty="0" smtClean="0"/>
              <a:t>Generic</a:t>
            </a:r>
            <a:r>
              <a:rPr lang="en-US" dirty="0" smtClean="0"/>
              <a:t> products</a:t>
            </a:r>
          </a:p>
          <a:p>
            <a:pPr lvl="1" algn="just"/>
            <a:r>
              <a:rPr lang="en-US" dirty="0" smtClean="0"/>
              <a:t>Stand-alone systems that are marketed and sold to any customer who wishes to buy them.</a:t>
            </a:r>
          </a:p>
          <a:p>
            <a:pPr lvl="2" algn="just"/>
            <a:r>
              <a:rPr lang="en-US" dirty="0" smtClean="0"/>
              <a:t>Examples – PC software such as graphics programs, project management tools</a:t>
            </a:r>
            <a:r>
              <a:rPr lang="en-US" dirty="0"/>
              <a:t>.</a:t>
            </a:r>
            <a:endParaRPr lang="en-US" dirty="0" smtClean="0"/>
          </a:p>
          <a:p>
            <a:pPr algn="just"/>
            <a:r>
              <a:rPr lang="en-US" b="1" dirty="0" smtClean="0"/>
              <a:t>Customized</a:t>
            </a:r>
            <a:r>
              <a:rPr lang="en-US" dirty="0" smtClean="0"/>
              <a:t> products</a:t>
            </a:r>
          </a:p>
          <a:p>
            <a:pPr lvl="1" algn="just"/>
            <a:r>
              <a:rPr lang="en-US" dirty="0" smtClean="0"/>
              <a:t>Software that is commissioned by a specific customer to meet their own needs. </a:t>
            </a:r>
          </a:p>
          <a:p>
            <a:pPr lvl="2" algn="just"/>
            <a:r>
              <a:rPr lang="en-US" dirty="0" smtClean="0"/>
              <a:t>Examples – embedded control systems, air traffic control software, traffic monitoring systems.</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a:t>
            </a:fld>
            <a:endParaRPr lang="en-US"/>
          </a:p>
        </p:txBody>
      </p:sp>
      <p:pic>
        <p:nvPicPr>
          <p:cNvPr id="7" name="Picture 6"/>
          <p:cNvPicPr>
            <a:picLocks noChangeAspect="1"/>
          </p:cNvPicPr>
          <p:nvPr/>
        </p:nvPicPr>
        <p:blipFill>
          <a:blip r:embed="rId3"/>
          <a:stretch>
            <a:fillRect/>
          </a:stretch>
        </p:blipFill>
        <p:spPr>
          <a:xfrm>
            <a:off x="6292279" y="4968057"/>
            <a:ext cx="2094764" cy="188994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specification</a:t>
            </a:r>
            <a:endParaRPr lang="en-US" dirty="0"/>
          </a:p>
        </p:txBody>
      </p:sp>
      <p:sp>
        <p:nvSpPr>
          <p:cNvPr id="3" name="Content Placeholder 2"/>
          <p:cNvSpPr>
            <a:spLocks noGrp="1"/>
          </p:cNvSpPr>
          <p:nvPr>
            <p:ph idx="1"/>
          </p:nvPr>
        </p:nvSpPr>
        <p:spPr/>
        <p:txBody>
          <a:bodyPr/>
          <a:lstStyle/>
          <a:p>
            <a:r>
              <a:rPr lang="en-US" dirty="0" smtClean="0"/>
              <a:t>Generic products</a:t>
            </a:r>
          </a:p>
          <a:p>
            <a:pPr lvl="1" algn="just"/>
            <a:r>
              <a:rPr lang="en-US" dirty="0" smtClean="0"/>
              <a:t>The specification of what the software should do is owned by the </a:t>
            </a:r>
            <a:r>
              <a:rPr lang="en-US" b="1" dirty="0" smtClean="0"/>
              <a:t>software developer </a:t>
            </a:r>
            <a:r>
              <a:rPr lang="en-US" dirty="0" smtClean="0"/>
              <a:t>and decisions on software change are made by the developer.</a:t>
            </a:r>
          </a:p>
          <a:p>
            <a:pPr algn="just"/>
            <a:r>
              <a:rPr lang="en-US" dirty="0" smtClean="0"/>
              <a:t>Customized products</a:t>
            </a:r>
          </a:p>
          <a:p>
            <a:pPr lvl="1" algn="just"/>
            <a:r>
              <a:rPr lang="en-US" dirty="0" smtClean="0"/>
              <a:t>The specification of what the software should do is owned by the </a:t>
            </a:r>
            <a:r>
              <a:rPr lang="en-US" b="1" dirty="0" smtClean="0"/>
              <a:t>customer for the software </a:t>
            </a:r>
            <a:r>
              <a:rPr lang="en-US" dirty="0" smtClean="0"/>
              <a:t>and they make decisions on software changes that are required.</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smtClean="0"/>
              <a:t>Frequently asked questions about software engineering</a:t>
            </a:r>
            <a:br>
              <a:rPr lang="en-GB" dirty="0" smtClean="0"/>
            </a:b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58070658"/>
              </p:ext>
            </p:extLst>
          </p:nvPr>
        </p:nvGraphicFramePr>
        <p:xfrm>
          <a:off x="457199" y="1636194"/>
          <a:ext cx="8089977" cy="4725810"/>
        </p:xfrm>
        <a:graphic>
          <a:graphicData uri="http://schemas.openxmlformats.org/drawingml/2006/table">
            <a:tbl>
              <a:tblPr firstRow="1" bandRow="1">
                <a:tableStyleId>{B301B821-A1FF-4177-AEE7-76D212191A09}</a:tableStyleId>
              </a:tblPr>
              <a:tblGrid>
                <a:gridCol w="3464288"/>
                <a:gridCol w="4625689"/>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tr>
              <a:tr h="613408">
                <a:tc>
                  <a:txBody>
                    <a:bodyPr/>
                    <a:lstStyle/>
                    <a:p>
                      <a:pPr algn="just">
                        <a:spcAft>
                          <a:spcPts val="0"/>
                        </a:spcAft>
                      </a:pPr>
                      <a:r>
                        <a:rPr lang="en-GB" sz="1400" b="1" dirty="0">
                          <a:latin typeface="Arial"/>
                          <a:cs typeface="Arial"/>
                        </a:rPr>
                        <a:t>What is software?</a:t>
                      </a:r>
                      <a:endParaRPr lang="en-GB" sz="1400" b="1"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b="1" dirty="0">
                          <a:latin typeface="Arial"/>
                          <a:cs typeface="Arial"/>
                        </a:rPr>
                        <a:t>What are the attributes of good software?</a:t>
                      </a:r>
                      <a:endParaRPr lang="en-GB" sz="1400" b="1"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a:t>
                      </a:r>
                      <a:r>
                        <a:rPr lang="en-GB" sz="1400" b="1" dirty="0">
                          <a:latin typeface="Arial"/>
                          <a:cs typeface="Arial"/>
                        </a:rPr>
                        <a:t>maintainable, dependable and usable</a:t>
                      </a:r>
                      <a:r>
                        <a:rPr lang="en-GB" sz="1400" dirty="0">
                          <a:latin typeface="Arial"/>
                          <a:cs typeface="Arial"/>
                        </a:rPr>
                        <a:t>.</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b="1" dirty="0">
                          <a:latin typeface="Arial"/>
                          <a:cs typeface="Arial"/>
                        </a:rPr>
                        <a:t>What is software engineering?</a:t>
                      </a:r>
                      <a:endParaRPr lang="en-GB" sz="1400" b="1"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a:t>
                      </a:r>
                      <a:r>
                        <a:rPr lang="en-GB" sz="1400" b="1" dirty="0">
                          <a:latin typeface="Arial"/>
                          <a:cs typeface="Arial"/>
                        </a:rPr>
                        <a:t>discipline</a:t>
                      </a:r>
                      <a:r>
                        <a:rPr lang="en-GB" sz="1400" dirty="0">
                          <a:latin typeface="Arial"/>
                          <a:cs typeface="Arial"/>
                        </a:rPr>
                        <a:t> that is concerned with all aspects of software production.</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b="1" dirty="0">
                          <a:latin typeface="Arial"/>
                          <a:cs typeface="Arial"/>
                        </a:rPr>
                        <a:t>What are the fundamental software engineering activities?</a:t>
                      </a:r>
                      <a:endParaRPr lang="en-GB" sz="1400" b="1"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b="1">
                          <a:latin typeface="Arial"/>
                          <a:cs typeface="Arial"/>
                        </a:rPr>
                        <a:t>What is the difference between software engineering and computer science?</a:t>
                      </a:r>
                      <a:endParaRPr lang="en-GB" sz="1400" b="1">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a:t>
                      </a:r>
                      <a:r>
                        <a:rPr lang="en-GB" sz="1400" b="1" dirty="0">
                          <a:latin typeface="Arial"/>
                          <a:cs typeface="Arial"/>
                        </a:rPr>
                        <a:t>theory and fundamentals</a:t>
                      </a:r>
                      <a:r>
                        <a:rPr lang="en-GB" sz="1400" dirty="0">
                          <a:latin typeface="Arial"/>
                          <a:cs typeface="Arial"/>
                        </a:rPr>
                        <a:t>; software engineering is concerned with the </a:t>
                      </a:r>
                      <a:r>
                        <a:rPr lang="en-GB" sz="1400" b="1" dirty="0">
                          <a:latin typeface="Arial"/>
                          <a:cs typeface="Arial"/>
                        </a:rPr>
                        <a:t>practicalities</a:t>
                      </a:r>
                      <a:r>
                        <a:rPr lang="en-GB" sz="1400" dirty="0">
                          <a:latin typeface="Arial"/>
                          <a:cs typeface="Arial"/>
                        </a:rPr>
                        <a:t> of developing and delivering useful software.</a:t>
                      </a:r>
                      <a:endParaRPr lang="en-GB" sz="1400" dirty="0">
                        <a:solidFill>
                          <a:srgbClr val="000000"/>
                        </a:solidFill>
                        <a:latin typeface="Arial"/>
                        <a:ea typeface="Times New Roman"/>
                        <a:cs typeface="Arial"/>
                      </a:endParaRPr>
                    </a:p>
                  </a:txBody>
                  <a:tcPr marL="73025" marR="73025" marT="0" marB="68580"/>
                </a:tc>
              </a:tr>
              <a:tr h="788667">
                <a:tc>
                  <a:txBody>
                    <a:bodyPr/>
                    <a:lstStyle/>
                    <a:p>
                      <a:pPr algn="just">
                        <a:spcAft>
                          <a:spcPts val="0"/>
                        </a:spcAft>
                      </a:pPr>
                      <a:r>
                        <a:rPr lang="en-GB" sz="1400" b="1" dirty="0">
                          <a:latin typeface="Arial"/>
                          <a:cs typeface="Arial"/>
                        </a:rPr>
                        <a:t>What is the difference between software engineering and system engineering?</a:t>
                      </a:r>
                      <a:endParaRPr lang="en-GB" sz="1400" b="1"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t>
                      </a:r>
                      <a:r>
                        <a:rPr lang="en-GB" sz="1400" b="1" dirty="0">
                          <a:latin typeface="Arial"/>
                          <a:cs typeface="Arial"/>
                        </a:rPr>
                        <a:t>all aspects </a:t>
                      </a:r>
                      <a:r>
                        <a:rPr lang="en-GB" sz="1400" dirty="0">
                          <a:latin typeface="Arial"/>
                          <a:cs typeface="Arial"/>
                        </a:rPr>
                        <a:t>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26843954"/>
              </p:ext>
            </p:extLst>
          </p:nvPr>
        </p:nvGraphicFramePr>
        <p:xfrm>
          <a:off x="457200" y="1659100"/>
          <a:ext cx="8229600" cy="1574800"/>
        </p:xfrm>
        <a:graphic>
          <a:graphicData uri="http://schemas.openxmlformats.org/drawingml/2006/table">
            <a:tbl>
              <a:tblPr firstRow="1" bandRow="1">
                <a:tableStyleId>{5C22544A-7EE6-4342-B048-85BDC9FD1C3A}</a:tableStyleId>
              </a:tblPr>
              <a:tblGrid>
                <a:gridCol w="3488198"/>
                <a:gridCol w="4741402"/>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tr>
              <a:tr h="370840">
                <a:tc>
                  <a:txBody>
                    <a:bodyPr/>
                    <a:lstStyle/>
                    <a:p>
                      <a:pPr algn="just">
                        <a:spcAft>
                          <a:spcPts val="0"/>
                        </a:spcAft>
                      </a:pPr>
                      <a:r>
                        <a:rPr lang="en-GB" sz="1400" b="1" dirty="0">
                          <a:latin typeface="Arial"/>
                          <a:cs typeface="Arial"/>
                        </a:rPr>
                        <a:t>What are the key challenges facing software engineering?</a:t>
                      </a:r>
                      <a:endParaRPr lang="en-GB" sz="1400" b="1"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b="1" dirty="0">
                          <a:latin typeface="Arial"/>
                          <a:cs typeface="Arial"/>
                        </a:rPr>
                        <a:t>What are the costs of software engineering?</a:t>
                      </a:r>
                      <a:endParaRPr lang="en-GB" sz="1400" b="1"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a:t>
                      </a:r>
                      <a:r>
                        <a:rPr lang="en-GB" sz="1400" b="1" dirty="0">
                          <a:latin typeface="Arial"/>
                          <a:cs typeface="Arial"/>
                        </a:rPr>
                        <a:t>60% </a:t>
                      </a:r>
                      <a:r>
                        <a:rPr lang="en-GB" sz="1400" dirty="0">
                          <a:latin typeface="Arial"/>
                          <a:cs typeface="Arial"/>
                        </a:rPr>
                        <a:t>of software costs are </a:t>
                      </a:r>
                      <a:r>
                        <a:rPr lang="en-GB" sz="1400" b="1" dirty="0">
                          <a:latin typeface="Arial"/>
                          <a:cs typeface="Arial"/>
                        </a:rPr>
                        <a:t>development</a:t>
                      </a:r>
                      <a:r>
                        <a:rPr lang="en-GB" sz="1400" dirty="0">
                          <a:latin typeface="Arial"/>
                          <a:cs typeface="Arial"/>
                        </a:rPr>
                        <a:t> costs, </a:t>
                      </a:r>
                      <a:r>
                        <a:rPr lang="en-GB" sz="1400" b="1" dirty="0">
                          <a:latin typeface="Arial"/>
                          <a:cs typeface="Arial"/>
                        </a:rPr>
                        <a:t>40% are testing </a:t>
                      </a:r>
                      <a:r>
                        <a:rPr lang="en-GB" sz="1400" dirty="0">
                          <a:latin typeface="Arial"/>
                          <a:cs typeface="Arial"/>
                        </a:rPr>
                        <a:t>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8</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921652373"/>
              </p:ext>
            </p:extLst>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gridCol w="5352935"/>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tr>
              <a:tr h="858504">
                <a:tc>
                  <a:txBody>
                    <a:bodyPr/>
                    <a:lstStyle/>
                    <a:p>
                      <a:pPr algn="just">
                        <a:spcAft>
                          <a:spcPts val="0"/>
                        </a:spcAft>
                      </a:pPr>
                      <a:r>
                        <a:rPr lang="en-GB" sz="1400" b="1" dirty="0">
                          <a:latin typeface="Arial"/>
                          <a:cs typeface="Arial"/>
                        </a:rPr>
                        <a:t>Maintainability</a:t>
                      </a:r>
                      <a:endParaRPr lang="en-GB" sz="1400" b="1"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be written in such a way so </a:t>
                      </a:r>
                      <a:r>
                        <a:rPr lang="en-GB" sz="1400" b="1" dirty="0">
                          <a:latin typeface="Arial"/>
                          <a:cs typeface="Arial"/>
                        </a:rPr>
                        <a:t>that it can evolve to meet the changing needs of customers</a:t>
                      </a:r>
                      <a:r>
                        <a:rPr lang="en-GB" sz="1400" dirty="0">
                          <a:latin typeface="Arial"/>
                          <a:cs typeface="Arial"/>
                        </a:rPr>
                        <a:t>. This is a </a:t>
                      </a:r>
                      <a:r>
                        <a:rPr lang="en-GB" sz="1400" b="1" dirty="0">
                          <a:solidFill>
                            <a:srgbClr val="FF0000"/>
                          </a:solidFill>
                          <a:latin typeface="Arial"/>
                          <a:cs typeface="Arial"/>
                        </a:rPr>
                        <a:t>critical</a:t>
                      </a:r>
                      <a:r>
                        <a:rPr lang="en-GB" sz="1400" dirty="0">
                          <a:solidFill>
                            <a:srgbClr val="FF0000"/>
                          </a:solidFill>
                          <a:latin typeface="Arial"/>
                          <a:cs typeface="Arial"/>
                        </a:rPr>
                        <a:t> </a:t>
                      </a:r>
                      <a:r>
                        <a:rPr lang="en-GB" sz="1400" b="1" dirty="0">
                          <a:solidFill>
                            <a:srgbClr val="FF0000"/>
                          </a:solidFill>
                          <a:latin typeface="Arial"/>
                          <a:cs typeface="Arial"/>
                        </a:rPr>
                        <a:t>attribute</a:t>
                      </a:r>
                      <a:r>
                        <a:rPr lang="en-GB" sz="1400" dirty="0">
                          <a:solidFill>
                            <a:srgbClr val="FF0000"/>
                          </a:solidFill>
                          <a:latin typeface="Arial"/>
                          <a:cs typeface="Arial"/>
                        </a:rPr>
                        <a:t> </a:t>
                      </a:r>
                      <a:r>
                        <a:rPr lang="en-GB" sz="1400" dirty="0">
                          <a:latin typeface="Arial"/>
                          <a:cs typeface="Arial"/>
                        </a:rPr>
                        <a:t>because software change is an inevitable requirement of a changing business environment.</a:t>
                      </a:r>
                      <a:endParaRPr lang="en-GB" sz="1400" dirty="0">
                        <a:solidFill>
                          <a:srgbClr val="000000"/>
                        </a:solidFill>
                        <a:latin typeface="Arial"/>
                        <a:ea typeface="Times New Roman"/>
                        <a:cs typeface="Arial"/>
                      </a:endParaRPr>
                    </a:p>
                  </a:txBody>
                  <a:tcPr marL="54610" marR="54610" marT="0" marB="91440"/>
                </a:tc>
              </a:tr>
              <a:tr h="1042469">
                <a:tc>
                  <a:txBody>
                    <a:bodyPr/>
                    <a:lstStyle/>
                    <a:p>
                      <a:pPr algn="l">
                        <a:spcAft>
                          <a:spcPts val="0"/>
                        </a:spcAft>
                      </a:pPr>
                      <a:r>
                        <a:rPr lang="en-GB" sz="1400" b="1" dirty="0">
                          <a:latin typeface="Arial"/>
                          <a:cs typeface="Arial"/>
                        </a:rPr>
                        <a:t>Dependability and security</a:t>
                      </a:r>
                      <a:endParaRPr lang="en-GB" sz="1400" b="1"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dependability includes a range of characteristics including </a:t>
                      </a:r>
                      <a:r>
                        <a:rPr lang="en-GB" sz="1400" b="1" dirty="0">
                          <a:latin typeface="Arial"/>
                          <a:cs typeface="Arial"/>
                        </a:rPr>
                        <a:t>reliability, security and safety</a:t>
                      </a:r>
                      <a:r>
                        <a:rPr lang="en-GB" sz="1400" dirty="0">
                          <a:latin typeface="Arial"/>
                          <a:cs typeface="Arial"/>
                        </a:rPr>
                        <a:t>. Dependable software </a:t>
                      </a:r>
                      <a:r>
                        <a:rPr lang="en-GB" sz="1400" b="1" dirty="0">
                          <a:latin typeface="Arial"/>
                          <a:cs typeface="Arial"/>
                        </a:rPr>
                        <a:t>should not cause physical or economic damage in the event of system failure</a:t>
                      </a:r>
                      <a:r>
                        <a:rPr lang="en-GB" sz="1400" dirty="0">
                          <a:latin typeface="Arial"/>
                          <a:cs typeface="Arial"/>
                        </a:rPr>
                        <a:t>. Malicious users should not be  able to access or damage the system.</a:t>
                      </a:r>
                      <a:endParaRPr lang="en-GB" sz="1400" dirty="0">
                        <a:solidFill>
                          <a:srgbClr val="000000"/>
                        </a:solidFill>
                        <a:latin typeface="Arial"/>
                        <a:ea typeface="Times New Roman"/>
                        <a:cs typeface="Arial"/>
                      </a:endParaRPr>
                    </a:p>
                  </a:txBody>
                  <a:tcPr marL="54610" marR="54610" marT="0" marB="91440"/>
                </a:tc>
              </a:tr>
              <a:tr h="858504">
                <a:tc>
                  <a:txBody>
                    <a:bodyPr/>
                    <a:lstStyle/>
                    <a:p>
                      <a:pPr algn="just">
                        <a:spcAft>
                          <a:spcPts val="0"/>
                        </a:spcAft>
                      </a:pPr>
                      <a:r>
                        <a:rPr lang="en-GB" sz="1400" b="1">
                          <a:latin typeface="Arial"/>
                          <a:cs typeface="Arial"/>
                        </a:rPr>
                        <a:t>Efficiency</a:t>
                      </a:r>
                      <a:endParaRPr lang="en-GB" sz="1400" b="1">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tr>
              <a:tr h="674539">
                <a:tc>
                  <a:txBody>
                    <a:bodyPr/>
                    <a:lstStyle/>
                    <a:p>
                      <a:pPr algn="just">
                        <a:spcAft>
                          <a:spcPts val="0"/>
                        </a:spcAft>
                      </a:pPr>
                      <a:r>
                        <a:rPr lang="en-GB" sz="1400" b="1" dirty="0">
                          <a:latin typeface="Arial"/>
                          <a:cs typeface="Arial"/>
                        </a:rPr>
                        <a:t>Acceptability</a:t>
                      </a:r>
                      <a:endParaRPr lang="en-GB" sz="1400" b="1"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pPr algn="just"/>
            <a:r>
              <a:rPr lang="en-US" dirty="0" smtClean="0"/>
              <a:t>Software engineering is an </a:t>
            </a:r>
            <a:r>
              <a:rPr lang="en-US" b="1" dirty="0" smtClean="0"/>
              <a:t>engineering discipline </a:t>
            </a:r>
            <a:r>
              <a:rPr lang="en-US" dirty="0" smtClean="0"/>
              <a:t>that is concerned with </a:t>
            </a:r>
            <a:r>
              <a:rPr lang="en-US" b="1" dirty="0" smtClean="0"/>
              <a:t>all aspects of software production. </a:t>
            </a:r>
          </a:p>
          <a:p>
            <a:pPr lvl="1" algn="just"/>
            <a:r>
              <a:rPr lang="en-US" dirty="0" smtClean="0"/>
              <a:t>from the early stages of system specification through to maintaining the system after it has gone into use.</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9</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4054" y="3369010"/>
            <a:ext cx="3295891" cy="252262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2467</TotalTime>
  <Words>2009</Words>
  <Application>Microsoft Office PowerPoint</Application>
  <PresentationFormat>On-screen Show (4:3)</PresentationFormat>
  <Paragraphs>211</Paragraphs>
  <Slides>27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ＭＳ Ｐゴシック</vt:lpstr>
      <vt:lpstr>Arial</vt:lpstr>
      <vt:lpstr>Calibri</vt:lpstr>
      <vt:lpstr>Times New Roman</vt:lpstr>
      <vt:lpstr>Wingdings</vt:lpstr>
      <vt:lpstr>SE9</vt:lpstr>
      <vt:lpstr>Chapter 1- Introduction</vt:lpstr>
      <vt:lpstr>Software engineering</vt:lpstr>
      <vt:lpstr>Software costs</vt:lpstr>
      <vt:lpstr>Software products</vt:lpstr>
      <vt:lpstr>Product specification</vt:lpstr>
      <vt:lpstr>Frequently asked questions about software engineering </vt:lpstr>
      <vt:lpstr>Frequently asked questions about software engineering</vt:lpstr>
      <vt:lpstr>Essential attributes of good software</vt:lpstr>
      <vt:lpstr>Software engineering</vt:lpstr>
      <vt:lpstr>Software process activities</vt:lpstr>
      <vt:lpstr>General issues that affect most software</vt:lpstr>
      <vt:lpstr>Application types</vt:lpstr>
      <vt:lpstr>Application types</vt:lpstr>
      <vt:lpstr>Application types</vt:lpstr>
      <vt:lpstr>Software engineering fundamentals</vt:lpstr>
      <vt:lpstr>Software engineering and the web</vt:lpstr>
      <vt:lpstr>Web software engineering</vt:lpstr>
      <vt:lpstr>Key points</vt:lpstr>
      <vt:lpstr>Key points</vt:lpstr>
      <vt:lpstr>Software engineering ethics (Self-Reading)</vt:lpstr>
      <vt:lpstr>Issues of professional responsibility (Self-Reading)</vt:lpstr>
      <vt:lpstr>Issues of professional responsibility (Self-Reading)</vt:lpstr>
      <vt:lpstr>ACM/IEEE Code of Ethics (Self-Reading)</vt:lpstr>
      <vt:lpstr>Rationale for the code of ethics (Self-Reading)</vt:lpstr>
      <vt:lpstr>The ACM/IEEE Code of Ethics (Self-Reading) </vt:lpstr>
      <vt:lpstr>Ethical principles (Self-Reading)</vt:lpstr>
      <vt:lpstr>Ethical dilemmas (Self-Reading)</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ULPC</cp:lastModifiedBy>
  <cp:revision>56</cp:revision>
  <dcterms:created xsi:type="dcterms:W3CDTF">2009-12-29T10:39:27Z</dcterms:created>
  <dcterms:modified xsi:type="dcterms:W3CDTF">2018-09-26T07:45:49Z</dcterms:modified>
</cp:coreProperties>
</file>