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8"/>
  </p:notesMasterIdLst>
  <p:handoutMasterIdLst>
    <p:handoutMasterId r:id="rId49"/>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22" r:id="rId16"/>
    <p:sldId id="272" r:id="rId17"/>
    <p:sldId id="291" r:id="rId18"/>
    <p:sldId id="260" r:id="rId19"/>
    <p:sldId id="293" r:id="rId20"/>
    <p:sldId id="261" r:id="rId21"/>
    <p:sldId id="323" r:id="rId22"/>
    <p:sldId id="299" r:id="rId23"/>
    <p:sldId id="262" r:id="rId24"/>
    <p:sldId id="301" r:id="rId25"/>
    <p:sldId id="263" r:id="rId26"/>
    <p:sldId id="303" r:id="rId27"/>
    <p:sldId id="317" r:id="rId28"/>
    <p:sldId id="324" r:id="rId29"/>
    <p:sldId id="327" r:id="rId30"/>
    <p:sldId id="273" r:id="rId31"/>
    <p:sldId id="325" r:id="rId32"/>
    <p:sldId id="312" r:id="rId33"/>
    <p:sldId id="313" r:id="rId34"/>
    <p:sldId id="265" r:id="rId35"/>
    <p:sldId id="328" r:id="rId36"/>
    <p:sldId id="316" r:id="rId37"/>
    <p:sldId id="305" r:id="rId38"/>
    <p:sldId id="329" r:id="rId39"/>
    <p:sldId id="266" r:id="rId40"/>
    <p:sldId id="307" r:id="rId41"/>
    <p:sldId id="326" r:id="rId42"/>
    <p:sldId id="309" r:id="rId43"/>
    <p:sldId id="267" r:id="rId44"/>
    <p:sldId id="311" r:id="rId45"/>
    <p:sldId id="330" r:id="rId46"/>
    <p:sldId id="280" r:id="rId4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94" autoAdjust="0"/>
  </p:normalViewPr>
  <p:slideViewPr>
    <p:cSldViewPr snapToGrid="0" snapToObjects="1">
      <p:cViewPr varScale="1">
        <p:scale>
          <a:sx n="38" d="100"/>
          <a:sy n="38" d="100"/>
        </p:scale>
        <p:origin x="-144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10/16/2017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30788792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10/16/2017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390027754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354469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940302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Alpha Testing</a:t>
            </a:r>
          </a:p>
          <a:p>
            <a:r>
              <a:rPr lang="en-US" smtClean="0"/>
              <a:t>Beta testing</a:t>
            </a:r>
            <a:endParaRPr lang="en-US"/>
          </a:p>
        </p:txBody>
      </p:sp>
      <p:sp>
        <p:nvSpPr>
          <p:cNvPr id="4" name="Slide Number Placeholder 3"/>
          <p:cNvSpPr>
            <a:spLocks noGrp="1"/>
          </p:cNvSpPr>
          <p:nvPr>
            <p:ph type="sldNum" sz="quarter" idx="10"/>
          </p:nvPr>
        </p:nvSpPr>
        <p:spPr/>
        <p:txBody>
          <a:bodyPr/>
          <a:lstStyle/>
          <a:p>
            <a:fld id="{51D5A050-7306-7B4E-867E-A3663FBCD5C6}" type="slidenum">
              <a:rPr lang="en-US" smtClean="0"/>
              <a:pPr/>
              <a:t>26</a:t>
            </a:fld>
            <a:endParaRPr lang="en-US"/>
          </a:p>
        </p:txBody>
      </p:sp>
    </p:spTree>
    <p:extLst>
      <p:ext uri="{BB962C8B-B14F-4D97-AF65-F5344CB8AC3E}">
        <p14:creationId xmlns:p14="http://schemas.microsoft.com/office/powerpoint/2010/main" val="200839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31</a:t>
            </a:fld>
            <a:endParaRPr lang="en-US"/>
          </a:p>
        </p:txBody>
      </p:sp>
    </p:spTree>
    <p:extLst>
      <p:ext uri="{BB962C8B-B14F-4D97-AF65-F5344CB8AC3E}">
        <p14:creationId xmlns:p14="http://schemas.microsoft.com/office/powerpoint/2010/main" val="2901029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difference between the spiral model and other software process models is its explicit recognition of risk. A cycle of the spiral begins by elaborating objectives such as performance and functionality. Alternative ways of achieving these objectives, and dealing with the constraints on each of them, are then enumerated. Each alternative is assessed against each objective and sources of project risk are identified. The next step is to resolve these risks by information-gathering activities such as more detailed analysis, prototyping, and simulation. Once risks have been assessed, some development is carried out, followed by a planning activity for the next phase of the process. </a:t>
            </a:r>
            <a:r>
              <a:rPr lang="en-US" b="1" dirty="0" smtClean="0"/>
              <a:t>Informally, risk simply means something that can go wrong. </a:t>
            </a:r>
          </a:p>
          <a:p>
            <a:r>
              <a:rPr lang="en-US" dirty="0" smtClean="0"/>
              <a:t>For example, if the intention is to use a new programming language, a risk is that the available compilers are unreliable or do not produce sufficiently efficient object code. Risks lead to proposed software changes and project problems such as schedule and cost overrun, so risk minimization is a very important project management activity. Risk management, an essential part of project management, is covered in Chapter 22. </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43</a:t>
            </a:fld>
            <a:endParaRPr lang="en-US"/>
          </a:p>
        </p:txBody>
      </p:sp>
    </p:spTree>
    <p:extLst>
      <p:ext uri="{BB962C8B-B14F-4D97-AF65-F5344CB8AC3E}">
        <p14:creationId xmlns:p14="http://schemas.microsoft.com/office/powerpoint/2010/main" val="1896365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10/16/2017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10/16/2017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10/16/2017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10/16/2017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10/16/2017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10/16/2017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10/16/2017</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10/16/2017</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10/16/2017</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10/16/2017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10/16/2017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10/16/2017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Software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2"/>
          <a:stretch>
            <a:fillRect/>
          </a:stretch>
        </p:blipFill>
        <p:spPr>
          <a:xfrm>
            <a:off x="791153" y="1824315"/>
            <a:ext cx="7274983" cy="386551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p:txBody>
          <a:bodyPr/>
          <a:lstStyle/>
          <a:p>
            <a:pPr algn="just"/>
            <a:r>
              <a:rPr lang="en-GB" dirty="0" smtClean="0"/>
              <a:t>The cost of accommodating </a:t>
            </a:r>
            <a:r>
              <a:rPr lang="en-GB" dirty="0" smtClean="0">
                <a:solidFill>
                  <a:srgbClr val="FF0000"/>
                </a:solidFill>
              </a:rPr>
              <a:t>changing customer </a:t>
            </a:r>
            <a:r>
              <a:rPr lang="en-GB" dirty="0" smtClean="0"/>
              <a:t>requirements is reduced. </a:t>
            </a:r>
          </a:p>
          <a:p>
            <a:pPr lvl="1" algn="just"/>
            <a:r>
              <a:rPr lang="en-GB" dirty="0" smtClean="0"/>
              <a:t>The amount of analysis and documentation that has to be redone is much </a:t>
            </a:r>
            <a:r>
              <a:rPr lang="en-GB" dirty="0" smtClean="0">
                <a:solidFill>
                  <a:srgbClr val="FF0000"/>
                </a:solidFill>
              </a:rPr>
              <a:t>less than </a:t>
            </a:r>
            <a:r>
              <a:rPr lang="en-GB" dirty="0" smtClean="0"/>
              <a:t>is required with the waterfall model.</a:t>
            </a:r>
          </a:p>
          <a:p>
            <a:pPr algn="just"/>
            <a:r>
              <a:rPr lang="en-GB" dirty="0" smtClean="0"/>
              <a:t>It is easier to get customer </a:t>
            </a:r>
            <a:r>
              <a:rPr lang="en-GB" b="1" dirty="0" smtClean="0"/>
              <a:t>feedback</a:t>
            </a:r>
            <a:r>
              <a:rPr lang="en-GB" dirty="0" smtClean="0"/>
              <a:t> on the development work that has been done. </a:t>
            </a:r>
          </a:p>
          <a:p>
            <a:pPr algn="just"/>
            <a:r>
              <a:rPr lang="en-GB" dirty="0" smtClean="0"/>
              <a:t>More rapid delivery and deployment of useful software to the customer is possible. </a:t>
            </a:r>
          </a:p>
          <a:p>
            <a:pPr lvl="1" algn="just"/>
            <a:r>
              <a:rPr lang="en-GB" dirty="0" smtClean="0"/>
              <a:t>Customers are able </a:t>
            </a:r>
            <a:r>
              <a:rPr lang="en-GB" dirty="0" smtClean="0">
                <a:solidFill>
                  <a:srgbClr val="FF0000"/>
                </a:solidFill>
              </a:rPr>
              <a:t>to use and gain value </a:t>
            </a:r>
            <a:r>
              <a:rPr lang="en-GB" dirty="0" smtClean="0"/>
              <a:t>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a:xfrm>
            <a:off x="457200" y="1600201"/>
            <a:ext cx="8229600" cy="2726140"/>
          </a:xfrm>
        </p:spPr>
        <p:txBody>
          <a:bodyPr/>
          <a:lstStyle/>
          <a:p>
            <a:r>
              <a:rPr lang="en-GB" dirty="0" smtClean="0"/>
              <a:t>The process is not visible. </a:t>
            </a:r>
          </a:p>
          <a:p>
            <a:pPr lvl="1" algn="just"/>
            <a:r>
              <a:rPr lang="en-GB" dirty="0" smtClean="0"/>
              <a:t>Managers need regular deliverables to measure progress.</a:t>
            </a:r>
          </a:p>
          <a:p>
            <a:pPr algn="just"/>
            <a:r>
              <a:rPr lang="en-GB" dirty="0" smtClean="0"/>
              <a:t>System structure tends to degrade as new increments are added</a:t>
            </a:r>
            <a:r>
              <a:rPr lang="en-GB" i="1" dirty="0" smtClean="0"/>
              <a:t>. </a:t>
            </a:r>
            <a:endParaRPr lang="en-GB" dirty="0" smtClean="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Reuse-oriented software engineering</a:t>
            </a:r>
            <a:endParaRPr lang="en-GB" dirty="0"/>
          </a:p>
        </p:txBody>
      </p:sp>
      <p:sp>
        <p:nvSpPr>
          <p:cNvPr id="99331" name="Rectangle 3"/>
          <p:cNvSpPr>
            <a:spLocks noGrp="1" noChangeArrowheads="1"/>
          </p:cNvSpPr>
          <p:nvPr>
            <p:ph type="body" idx="1"/>
          </p:nvPr>
        </p:nvSpPr>
        <p:spPr/>
        <p:txBody>
          <a:bodyPr/>
          <a:lstStyle/>
          <a:p>
            <a:pPr algn="just"/>
            <a:r>
              <a:rPr lang="en-GB" dirty="0" smtClean="0"/>
              <a:t>Based on systematic reuse where systems are integrated from existing components or COTS (Commercial-off-the-shelf) systems.</a:t>
            </a:r>
          </a:p>
          <a:p>
            <a:pPr algn="just"/>
            <a:r>
              <a:rPr lang="en-GB" dirty="0" smtClean="0"/>
              <a:t>Process stages</a:t>
            </a:r>
          </a:p>
          <a:p>
            <a:pPr lvl="1" algn="just"/>
            <a:r>
              <a:rPr lang="en-GB" dirty="0" smtClean="0"/>
              <a:t>Component analysis;</a:t>
            </a:r>
          </a:p>
          <a:p>
            <a:pPr lvl="1" algn="just"/>
            <a:r>
              <a:rPr lang="en-GB" dirty="0" smtClean="0"/>
              <a:t>Requirements modification;</a:t>
            </a:r>
          </a:p>
          <a:p>
            <a:pPr lvl="1" algn="just"/>
            <a:r>
              <a:rPr lang="en-GB" dirty="0" smtClean="0"/>
              <a:t>System design with reuse;</a:t>
            </a:r>
          </a:p>
          <a:p>
            <a:pPr lvl="1" algn="just"/>
            <a:r>
              <a:rPr lang="en-GB" dirty="0" smtClean="0"/>
              <a:t>Development and integration.</a:t>
            </a:r>
          </a:p>
          <a:p>
            <a:pPr algn="just"/>
            <a:r>
              <a:rPr lang="en-GB" dirty="0" smtClean="0"/>
              <a:t>Reuse is now the standard approach for building many types of business system.</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5" name="Picture 4"/>
          <p:cNvPicPr>
            <a:picLocks noChangeAspect="1"/>
          </p:cNvPicPr>
          <p:nvPr/>
        </p:nvPicPr>
        <p:blipFill>
          <a:blip r:embed="rId2"/>
          <a:stretch>
            <a:fillRect/>
          </a:stretch>
        </p:blipFill>
        <p:spPr>
          <a:xfrm>
            <a:off x="244613" y="2634651"/>
            <a:ext cx="8545590" cy="236867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component</a:t>
            </a:r>
            <a:endParaRPr lang="en-US" dirty="0"/>
          </a:p>
        </p:txBody>
      </p:sp>
      <p:sp>
        <p:nvSpPr>
          <p:cNvPr id="3" name="Content Placeholder 2"/>
          <p:cNvSpPr>
            <a:spLocks noGrp="1"/>
          </p:cNvSpPr>
          <p:nvPr>
            <p:ph idx="1"/>
          </p:nvPr>
        </p:nvSpPr>
        <p:spPr/>
        <p:txBody>
          <a:bodyPr/>
          <a:lstStyle/>
          <a:p>
            <a:pPr algn="just"/>
            <a:r>
              <a:rPr lang="en-GB" b="1" dirty="0" smtClean="0"/>
              <a:t>Web services </a:t>
            </a:r>
            <a:r>
              <a:rPr lang="en-GB" dirty="0" smtClean="0"/>
              <a:t>that are developed according to service standards and which are available for remote invocation. </a:t>
            </a:r>
          </a:p>
          <a:p>
            <a:pPr algn="just"/>
            <a:r>
              <a:rPr lang="en-GB" b="1" dirty="0" smtClean="0"/>
              <a:t>Collections of objects</a:t>
            </a:r>
            <a:r>
              <a:rPr lang="en-GB" dirty="0" smtClean="0"/>
              <a:t> that are developed as a package to be integrated with a component framework such as .NET or J2EE.</a:t>
            </a:r>
          </a:p>
          <a:p>
            <a:pPr algn="just"/>
            <a:r>
              <a:rPr lang="en-GB" b="1" dirty="0" smtClean="0"/>
              <a:t>Stand-alone software </a:t>
            </a:r>
            <a:r>
              <a:rPr lang="en-GB" dirty="0" smtClean="0"/>
              <a:t>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activities (conclusion)</a:t>
            </a:r>
            <a:endParaRPr lang="en-US" dirty="0"/>
          </a:p>
        </p:txBody>
      </p:sp>
      <p:sp>
        <p:nvSpPr>
          <p:cNvPr id="5" name="Content Placeholder 4"/>
          <p:cNvSpPr>
            <a:spLocks noGrp="1"/>
          </p:cNvSpPr>
          <p:nvPr>
            <p:ph idx="1"/>
          </p:nvPr>
        </p:nvSpPr>
        <p:spPr/>
        <p:txBody>
          <a:bodyPr/>
          <a:lstStyle/>
          <a:p>
            <a:pPr algn="just"/>
            <a:r>
              <a:rPr lang="en-GB" dirty="0" smtClean="0">
                <a:solidFill>
                  <a:srgbClr val="FF0000"/>
                </a:solidFill>
              </a:rPr>
              <a:t>Real software processes are inter-leaved sequences of technical, collaborative and managerial activities with the overall goal of specifying, designing, implementing and testing a software system</a:t>
            </a:r>
            <a:r>
              <a:rPr lang="en-GB" dirty="0" smtClean="0"/>
              <a:t>. </a:t>
            </a:r>
          </a:p>
          <a:p>
            <a:pPr algn="just"/>
            <a:r>
              <a:rPr lang="en-GB" dirty="0" smtClean="0"/>
              <a:t>The four basic process activities of specification, development, validation and evolution are organized differently in different development processes. </a:t>
            </a:r>
          </a:p>
          <a:p>
            <a:pPr lvl="1" algn="just"/>
            <a:r>
              <a:rPr lang="en-GB" dirty="0" smtClean="0"/>
              <a:t>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dirty="0" smtClean="0"/>
              <a:t>Software specification</a:t>
            </a:r>
            <a:endParaRPr lang="en-GB" dirty="0"/>
          </a:p>
        </p:txBody>
      </p:sp>
      <p:sp>
        <p:nvSpPr>
          <p:cNvPr id="84995" name="Rectangle 3"/>
          <p:cNvSpPr>
            <a:spLocks noGrp="1" noChangeArrowheads="1"/>
          </p:cNvSpPr>
          <p:nvPr>
            <p:ph type="body" idx="1"/>
          </p:nvPr>
        </p:nvSpPr>
        <p:spPr>
          <a:xfrm>
            <a:off x="416664" y="1600200"/>
            <a:ext cx="8460480" cy="4756150"/>
          </a:xfrm>
        </p:spPr>
        <p:txBody>
          <a:bodyPr/>
          <a:lstStyle/>
          <a:p>
            <a:pPr algn="just"/>
            <a:r>
              <a:rPr lang="en-GB" dirty="0" smtClean="0"/>
              <a:t>The process of establishing what </a:t>
            </a:r>
            <a:r>
              <a:rPr lang="en-GB" b="1" dirty="0" smtClean="0"/>
              <a:t>services</a:t>
            </a:r>
            <a:r>
              <a:rPr lang="en-GB" dirty="0" smtClean="0"/>
              <a:t> are required and the</a:t>
            </a:r>
            <a:r>
              <a:rPr lang="en-GB" b="1" dirty="0" smtClean="0"/>
              <a:t> constraints </a:t>
            </a:r>
            <a:r>
              <a:rPr lang="en-GB" dirty="0" smtClean="0"/>
              <a:t>on the system’s operation and development.</a:t>
            </a:r>
          </a:p>
          <a:p>
            <a:pPr algn="just"/>
            <a:r>
              <a:rPr lang="en-GB" dirty="0" smtClean="0"/>
              <a:t>Requirements engineering process</a:t>
            </a:r>
          </a:p>
          <a:p>
            <a:pPr lvl="1" algn="just"/>
            <a:r>
              <a:rPr lang="en-GB" dirty="0" smtClean="0"/>
              <a:t>Feasibility study</a:t>
            </a:r>
          </a:p>
          <a:p>
            <a:pPr lvl="2" algn="just"/>
            <a:r>
              <a:rPr lang="en-GB" dirty="0" smtClean="0"/>
              <a:t>Is it technically and financially feasible to build the system?</a:t>
            </a:r>
          </a:p>
          <a:p>
            <a:pPr lvl="1" algn="just"/>
            <a:r>
              <a:rPr lang="en-GB" dirty="0" smtClean="0"/>
              <a:t>Requirements elicitation and analysis</a:t>
            </a:r>
          </a:p>
          <a:p>
            <a:pPr lvl="2" algn="just"/>
            <a:r>
              <a:rPr lang="en-GB" dirty="0" smtClean="0"/>
              <a:t>What do the system stakeholders require or expect from the system?</a:t>
            </a:r>
          </a:p>
          <a:p>
            <a:pPr lvl="1" algn="just"/>
            <a:r>
              <a:rPr lang="en-GB" dirty="0" smtClean="0"/>
              <a:t>Requirements specification	</a:t>
            </a:r>
          </a:p>
          <a:p>
            <a:pPr lvl="2" algn="just"/>
            <a:r>
              <a:rPr lang="en-GB" dirty="0" smtClean="0"/>
              <a:t>Defining the requirements in detail</a:t>
            </a:r>
          </a:p>
          <a:p>
            <a:pPr lvl="1" algn="just"/>
            <a:r>
              <a:rPr lang="en-GB" dirty="0" smtClean="0"/>
              <a:t>Requirements validation</a:t>
            </a:r>
          </a:p>
          <a:p>
            <a:pPr lvl="2" algn="just"/>
            <a:r>
              <a:rPr lang="en-GB" dirty="0" smtClean="0"/>
              <a:t>Checking the validity of the requirements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2"/>
          <a:stretch>
            <a:fillRect/>
          </a:stretch>
        </p:blipFill>
        <p:spPr>
          <a:xfrm>
            <a:off x="882208" y="1930419"/>
            <a:ext cx="7467174" cy="390852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Software design and implementation</a:t>
            </a:r>
            <a:endParaRPr lang="en-GB" dirty="0"/>
          </a:p>
        </p:txBody>
      </p:sp>
      <p:sp>
        <p:nvSpPr>
          <p:cNvPr id="86019" name="Rectangle 3"/>
          <p:cNvSpPr>
            <a:spLocks noGrp="1" noChangeArrowheads="1"/>
          </p:cNvSpPr>
          <p:nvPr>
            <p:ph type="body" idx="1"/>
          </p:nvPr>
        </p:nvSpPr>
        <p:spPr/>
        <p:txBody>
          <a:bodyPr/>
          <a:lstStyle/>
          <a:p>
            <a:pPr algn="just"/>
            <a:r>
              <a:rPr lang="en-GB" sz="3200" dirty="0" smtClean="0"/>
              <a:t>The process of converting the system specification into an </a:t>
            </a:r>
            <a:r>
              <a:rPr lang="en-GB" sz="3200" b="1" dirty="0" smtClean="0"/>
              <a:t>executable system</a:t>
            </a:r>
            <a:r>
              <a:rPr lang="en-GB" sz="3200" dirty="0" smtClean="0"/>
              <a:t>.</a:t>
            </a:r>
          </a:p>
          <a:p>
            <a:pPr lvl="1" algn="just"/>
            <a:r>
              <a:rPr lang="en-GB" sz="2800" b="1" dirty="0" smtClean="0"/>
              <a:t>Software design</a:t>
            </a:r>
          </a:p>
          <a:p>
            <a:pPr lvl="2" algn="just"/>
            <a:r>
              <a:rPr lang="en-GB" sz="2400" dirty="0" smtClean="0"/>
              <a:t>Design a software structure that realises the specification;</a:t>
            </a:r>
          </a:p>
          <a:p>
            <a:pPr lvl="1" algn="just"/>
            <a:r>
              <a:rPr lang="en-GB" sz="2800" b="1" dirty="0" smtClean="0"/>
              <a:t>Implementation</a:t>
            </a:r>
          </a:p>
          <a:p>
            <a:pPr lvl="2" algn="just"/>
            <a:r>
              <a:rPr lang="en-GB" sz="2400" dirty="0" smtClean="0"/>
              <a:t>Translate this structure into an executable program;</a:t>
            </a:r>
          </a:p>
          <a:p>
            <a:pPr algn="just"/>
            <a:r>
              <a:rPr lang="en-GB" dirty="0" smtClean="0">
                <a:solidFill>
                  <a:srgbClr val="FF0000"/>
                </a:solidFill>
              </a:rPr>
              <a:t>The activities of design and implementation are closely related and may be inter-leaved.</a:t>
            </a:r>
            <a:endParaRPr lang="en-GB" dirty="0">
              <a:solidFill>
                <a:srgbClr val="FF0000"/>
              </a:solidFill>
            </a:endParaRP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2"/>
          <a:stretch>
            <a:fillRect/>
          </a:stretch>
        </p:blipFill>
        <p:spPr>
          <a:xfrm>
            <a:off x="1072819" y="1587379"/>
            <a:ext cx="6949746" cy="475662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pPr algn="just"/>
            <a:r>
              <a:rPr lang="en-GB" b="1" i="1" dirty="0" smtClean="0"/>
              <a:t>Architectural design</a:t>
            </a:r>
            <a:r>
              <a:rPr lang="en-GB" i="1" dirty="0" smtClean="0"/>
              <a:t>,</a:t>
            </a:r>
            <a:r>
              <a:rPr lang="en-GB" dirty="0" smtClean="0"/>
              <a:t> where you identify the overall structure of the system, the principal components (sometimes called sub-systems or modules), their relationships and how they are distributed.</a:t>
            </a:r>
          </a:p>
          <a:p>
            <a:pPr algn="just"/>
            <a:r>
              <a:rPr lang="en-GB" b="1" i="1" dirty="0" smtClean="0"/>
              <a:t>Interface design</a:t>
            </a:r>
            <a:r>
              <a:rPr lang="en-GB" i="1" dirty="0" smtClean="0"/>
              <a:t>,</a:t>
            </a:r>
            <a:r>
              <a:rPr lang="en-GB" dirty="0" smtClean="0"/>
              <a:t> where you define the interfaces between system components. </a:t>
            </a:r>
          </a:p>
          <a:p>
            <a:pPr algn="just"/>
            <a:r>
              <a:rPr lang="en-GB" b="1" i="1" dirty="0" smtClean="0"/>
              <a:t>Component design</a:t>
            </a:r>
            <a:r>
              <a:rPr lang="en-GB" i="1" dirty="0" smtClean="0"/>
              <a:t>, </a:t>
            </a:r>
            <a:r>
              <a:rPr lang="en-GB" dirty="0" smtClean="0"/>
              <a:t>where you take each system component and design how it will operate. </a:t>
            </a:r>
          </a:p>
          <a:p>
            <a:pPr algn="just"/>
            <a:r>
              <a:rPr lang="en-GB" b="1" i="1" dirty="0" smtClean="0"/>
              <a:t>Database design</a:t>
            </a:r>
            <a:r>
              <a:rPr lang="en-GB" i="1" dirty="0" smtClean="0"/>
              <a:t>, </a:t>
            </a:r>
            <a:r>
              <a:rPr lang="en-GB" dirty="0" smtClean="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Software validation</a:t>
            </a:r>
            <a:endParaRPr lang="en-GB"/>
          </a:p>
        </p:txBody>
      </p:sp>
      <p:sp>
        <p:nvSpPr>
          <p:cNvPr id="88067" name="Rectangle 3"/>
          <p:cNvSpPr>
            <a:spLocks noGrp="1" noChangeArrowheads="1"/>
          </p:cNvSpPr>
          <p:nvPr>
            <p:ph type="body" idx="1"/>
          </p:nvPr>
        </p:nvSpPr>
        <p:spPr/>
        <p:txBody>
          <a:bodyPr/>
          <a:lstStyle/>
          <a:p>
            <a:pPr algn="just"/>
            <a:r>
              <a:rPr lang="en-GB" b="1" dirty="0" smtClean="0"/>
              <a:t>Verification and validation </a:t>
            </a:r>
            <a:r>
              <a:rPr lang="en-GB" dirty="0" smtClean="0"/>
              <a:t>(V &amp; V) is intended to show that a system </a:t>
            </a:r>
            <a:r>
              <a:rPr lang="en-GB" b="1" dirty="0" smtClean="0"/>
              <a:t>conforms</a:t>
            </a:r>
            <a:r>
              <a:rPr lang="en-GB" dirty="0" smtClean="0"/>
              <a:t> to its specification and meets the requirements of the system customer.</a:t>
            </a:r>
          </a:p>
          <a:p>
            <a:pPr lvl="1" algn="just"/>
            <a:r>
              <a:rPr lang="en-GB" dirty="0" smtClean="0"/>
              <a:t>checking and review processes </a:t>
            </a:r>
          </a:p>
          <a:p>
            <a:pPr lvl="1" algn="just"/>
            <a:r>
              <a:rPr lang="en-GB" dirty="0" smtClean="0"/>
              <a:t>system testing.</a:t>
            </a:r>
          </a:p>
          <a:p>
            <a:pPr algn="just"/>
            <a:r>
              <a:rPr lang="en-GB" dirty="0" smtClean="0"/>
              <a:t>Testing is the most commonly used V &amp; V activity.</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2"/>
          <a:stretch>
            <a:fillRect/>
          </a:stretch>
        </p:blipFill>
        <p:spPr>
          <a:xfrm>
            <a:off x="863675" y="2647950"/>
            <a:ext cx="7870167" cy="237262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type="body" idx="1"/>
          </p:nvPr>
        </p:nvSpPr>
        <p:spPr/>
        <p:txBody>
          <a:bodyPr/>
          <a:lstStyle/>
          <a:p>
            <a:r>
              <a:rPr lang="en-GB" b="1" dirty="0" smtClean="0"/>
              <a:t>Development or 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b="1" dirty="0" smtClean="0"/>
              <a:t>System testing</a:t>
            </a:r>
          </a:p>
          <a:p>
            <a:pPr lvl="1"/>
            <a:r>
              <a:rPr lang="en-GB" dirty="0" smtClean="0"/>
              <a:t>Testing of the system as a whole. Testing of emergent properties is particularly important.</a:t>
            </a:r>
          </a:p>
          <a:p>
            <a:r>
              <a:rPr lang="en-GB" b="1" dirty="0" smtClean="0"/>
              <a:t>Acceptance testing</a:t>
            </a:r>
          </a:p>
          <a:p>
            <a:pPr lvl="1"/>
            <a:r>
              <a:rPr lang="en-GB" dirty="0" smtClean="0"/>
              <a:t>Testing with customer data to check that the system meets the customer’s needs.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smtClean="0"/>
              <a:t>Testing phases in a plan-driven software process</a:t>
            </a:r>
            <a:br>
              <a:rPr lang="en-GB" dirty="0" smtClean="0"/>
            </a:br>
            <a:endParaRPr lang="en-US" dirty="0" smtClean="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2"/>
          <a:stretch>
            <a:fillRect/>
          </a:stretch>
        </p:blipFill>
        <p:spPr>
          <a:xfrm>
            <a:off x="95250" y="1771650"/>
            <a:ext cx="8953500" cy="33147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type="body" idx="1"/>
          </p:nvPr>
        </p:nvSpPr>
        <p:spPr/>
        <p:txBody>
          <a:bodyPr/>
          <a:lstStyle/>
          <a:p>
            <a:pPr algn="just"/>
            <a:r>
              <a:rPr lang="en-GB" dirty="0" smtClean="0"/>
              <a:t>Software is inherently flexible and can change. </a:t>
            </a:r>
          </a:p>
          <a:p>
            <a:pPr algn="just"/>
            <a:r>
              <a:rPr lang="en-GB" dirty="0" smtClean="0"/>
              <a:t>As </a:t>
            </a:r>
            <a:r>
              <a:rPr lang="en-GB" b="1" dirty="0" smtClean="0"/>
              <a:t>requirements change </a:t>
            </a:r>
            <a:r>
              <a:rPr lang="en-GB" dirty="0" smtClean="0"/>
              <a:t>through changing business circumstances, the </a:t>
            </a:r>
            <a:r>
              <a:rPr lang="en-GB" b="1" dirty="0" smtClean="0"/>
              <a:t>software</a:t>
            </a:r>
            <a:r>
              <a:rPr lang="en-GB" dirty="0" smtClean="0"/>
              <a:t> that supports the business must also evolve and change.</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pPr algn="just"/>
            <a:r>
              <a:rPr lang="en-GB" dirty="0" smtClean="0"/>
              <a:t>Software processes are the activities involved in producing a software system. Software process models are abstract representations of these processes.</a:t>
            </a:r>
          </a:p>
          <a:p>
            <a:pPr algn="just"/>
            <a:r>
              <a:rPr lang="en-GB" dirty="0" smtClean="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pPr algn="just"/>
            <a:r>
              <a:rPr lang="en-GB" dirty="0" smtClean="0"/>
              <a:t>Requirements engineering is the process of developing a software specification.</a:t>
            </a:r>
          </a:p>
          <a:p>
            <a:pPr algn="just"/>
            <a:r>
              <a:rPr lang="en-GB" dirty="0" smtClean="0"/>
              <a:t>Design and implementation processes are concerned with transforming a requirements specification into an executable software system. </a:t>
            </a:r>
          </a:p>
          <a:p>
            <a:pPr algn="just"/>
            <a:r>
              <a:rPr lang="en-GB" dirty="0" smtClean="0"/>
              <a:t>Software validation is the process of checking that the system conforms to its specification and that it meets the real needs of the users of the system.</a:t>
            </a:r>
          </a:p>
          <a:p>
            <a:pPr algn="just"/>
            <a:r>
              <a:rPr lang="en-GB" dirty="0" smtClean="0"/>
              <a:t>Software evolution takes place when you change existing software systems to meet new requirements. The software must evolve to remain useful.</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type="body" idx="1"/>
          </p:nvPr>
        </p:nvSpPr>
        <p:spPr>
          <a:xfrm>
            <a:off x="457200" y="1600200"/>
            <a:ext cx="8229600" cy="3708779"/>
          </a:xfrm>
        </p:spPr>
        <p:txBody>
          <a:bodyPr/>
          <a:lstStyle/>
          <a:p>
            <a:pPr algn="just"/>
            <a:r>
              <a:rPr lang="en-GB" dirty="0" smtClean="0"/>
              <a:t>A </a:t>
            </a:r>
            <a:r>
              <a:rPr lang="en-GB" b="1" dirty="0" smtClean="0"/>
              <a:t>structured set of activities </a:t>
            </a:r>
            <a:r>
              <a:rPr lang="en-GB" dirty="0" smtClean="0"/>
              <a:t>required to develop a </a:t>
            </a:r>
            <a:br>
              <a:rPr lang="en-GB" dirty="0" smtClean="0"/>
            </a:br>
            <a:r>
              <a:rPr lang="en-GB" dirty="0" smtClean="0"/>
              <a:t>software system. </a:t>
            </a:r>
          </a:p>
          <a:p>
            <a:pPr algn="just"/>
            <a:r>
              <a:rPr lang="en-GB" dirty="0" smtClean="0"/>
              <a:t>Many different software processes but all involve:</a:t>
            </a:r>
          </a:p>
          <a:p>
            <a:pPr lvl="1" algn="just"/>
            <a:r>
              <a:rPr lang="en-GB" b="1" dirty="0" smtClean="0"/>
              <a:t>Specification</a:t>
            </a:r>
            <a:r>
              <a:rPr lang="en-GB" dirty="0" smtClean="0"/>
              <a:t> – defining what the system should do;</a:t>
            </a:r>
          </a:p>
          <a:p>
            <a:pPr lvl="1" algn="just"/>
            <a:r>
              <a:rPr lang="en-GB" b="1" dirty="0" smtClean="0"/>
              <a:t>Design and implementation</a:t>
            </a:r>
            <a:r>
              <a:rPr lang="en-GB" dirty="0" smtClean="0"/>
              <a:t> – defining the organization of the system and implementing the system;</a:t>
            </a:r>
          </a:p>
          <a:p>
            <a:pPr lvl="1" algn="just"/>
            <a:r>
              <a:rPr lang="en-GB" b="1" dirty="0" smtClean="0"/>
              <a:t>Validation</a:t>
            </a:r>
            <a:r>
              <a:rPr lang="en-GB" dirty="0" smtClean="0"/>
              <a:t> – checking that it does what the customer wants;</a:t>
            </a:r>
          </a:p>
          <a:p>
            <a:pPr lvl="1" algn="just"/>
            <a:r>
              <a:rPr lang="en-GB" b="1" dirty="0" smtClean="0"/>
              <a:t>Evolution</a:t>
            </a:r>
            <a:r>
              <a:rPr lang="en-GB" dirty="0" smtClean="0"/>
              <a:t> – changing the system in response to changing customer needs.</a:t>
            </a:r>
          </a:p>
          <a:p>
            <a:pPr marL="0" indent="0" algn="just">
              <a:buNone/>
            </a:pP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p:txBody>
          <a:bodyPr/>
          <a:lstStyle/>
          <a:p>
            <a:pPr algn="just"/>
            <a:r>
              <a:rPr lang="en-US" dirty="0" smtClean="0"/>
              <a:t>Change is inevitable in all large software projects.</a:t>
            </a:r>
          </a:p>
          <a:p>
            <a:pPr lvl="1" algn="just"/>
            <a:r>
              <a:rPr lang="en-US" dirty="0" smtClean="0"/>
              <a:t>Business changes lead to new and changed system requirements.</a:t>
            </a:r>
          </a:p>
          <a:p>
            <a:pPr lvl="1" algn="just"/>
            <a:r>
              <a:rPr lang="en-US" dirty="0" smtClean="0"/>
              <a:t>New technologies open up new possibilities for improving implementations.</a:t>
            </a:r>
          </a:p>
          <a:p>
            <a:pPr lvl="1" algn="just"/>
            <a:r>
              <a:rPr lang="en-US" dirty="0" smtClean="0"/>
              <a:t>Changing platforms require application changes</a:t>
            </a:r>
          </a:p>
          <a:p>
            <a:pPr algn="just"/>
            <a:r>
              <a:rPr lang="en-US" dirty="0" smtClean="0"/>
              <a:t>Change leads to </a:t>
            </a:r>
            <a:r>
              <a:rPr lang="en-US" b="1" dirty="0" smtClean="0"/>
              <a:t>rework</a:t>
            </a:r>
            <a:r>
              <a:rPr lang="en-US" dirty="0" smtClean="0"/>
              <a:t> so the costs of change include both rework (e.g. re-analyzing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30</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a:xfrm>
            <a:off x="457200" y="1600200"/>
            <a:ext cx="8229600" cy="5121275"/>
          </a:xfrm>
        </p:spPr>
        <p:txBody>
          <a:bodyPr/>
          <a:lstStyle/>
          <a:p>
            <a:pPr algn="just"/>
            <a:r>
              <a:rPr lang="en-GB" b="1" i="1" dirty="0" smtClean="0"/>
              <a:t>Change avoidance</a:t>
            </a:r>
            <a:r>
              <a:rPr lang="en-GB" dirty="0" smtClean="0"/>
              <a:t>, where the software process includes </a:t>
            </a:r>
            <a:r>
              <a:rPr lang="en-GB" b="1" dirty="0" smtClean="0"/>
              <a:t>activities</a:t>
            </a:r>
            <a:r>
              <a:rPr lang="en-GB" dirty="0" smtClean="0"/>
              <a:t> that can </a:t>
            </a:r>
            <a:r>
              <a:rPr lang="en-GB" b="1" dirty="0" smtClean="0"/>
              <a:t>anticipate</a:t>
            </a:r>
            <a:r>
              <a:rPr lang="en-GB" dirty="0" smtClean="0"/>
              <a:t> possible changes before significant rework is required. </a:t>
            </a:r>
          </a:p>
          <a:p>
            <a:pPr lvl="1" algn="just"/>
            <a:r>
              <a:rPr lang="en-GB" dirty="0" smtClean="0"/>
              <a:t>For example, a </a:t>
            </a:r>
            <a:r>
              <a:rPr lang="en-GB" b="1" dirty="0" smtClean="0">
                <a:solidFill>
                  <a:srgbClr val="FF0000"/>
                </a:solidFill>
              </a:rPr>
              <a:t>prototype system </a:t>
            </a:r>
            <a:r>
              <a:rPr lang="en-GB" dirty="0" smtClean="0"/>
              <a:t>may be developed to show some key features of the system to customers. </a:t>
            </a:r>
          </a:p>
          <a:p>
            <a:pPr algn="just"/>
            <a:r>
              <a:rPr lang="en-GB" b="1" i="1" dirty="0" smtClean="0"/>
              <a:t>Change tolerance</a:t>
            </a:r>
            <a:r>
              <a:rPr lang="en-GB" dirty="0" smtClean="0"/>
              <a:t>, where the process is designed so that changes can be </a:t>
            </a:r>
            <a:r>
              <a:rPr lang="en-GB" b="1" dirty="0" smtClean="0"/>
              <a:t>accommodated</a:t>
            </a:r>
            <a:r>
              <a:rPr lang="en-GB" dirty="0" smtClean="0"/>
              <a:t> at relatively low cost.</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smtClean="0"/>
              <a:t>Software prototyping</a:t>
            </a:r>
            <a:endParaRPr lang="en-US"/>
          </a:p>
        </p:txBody>
      </p:sp>
      <p:sp>
        <p:nvSpPr>
          <p:cNvPr id="1178627" name="Rectangle 3"/>
          <p:cNvSpPr>
            <a:spLocks noGrp="1" noChangeArrowheads="1"/>
          </p:cNvSpPr>
          <p:nvPr>
            <p:ph type="body" idx="1"/>
          </p:nvPr>
        </p:nvSpPr>
        <p:spPr/>
        <p:txBody>
          <a:bodyPr/>
          <a:lstStyle/>
          <a:p>
            <a:pPr algn="just"/>
            <a:r>
              <a:rPr lang="en-US" dirty="0" smtClean="0"/>
              <a:t>A prototype is an </a:t>
            </a:r>
            <a:r>
              <a:rPr lang="en-US" b="1" dirty="0" smtClean="0"/>
              <a:t>initial version of a system</a:t>
            </a:r>
            <a:r>
              <a:rPr lang="en-US" dirty="0" smtClean="0"/>
              <a:t> used to demonstrate concepts and try out design options.</a:t>
            </a:r>
          </a:p>
          <a:p>
            <a:pPr algn="just"/>
            <a:r>
              <a:rPr lang="en-US" dirty="0" smtClean="0"/>
              <a:t>A prototype can be used in:</a:t>
            </a:r>
          </a:p>
          <a:p>
            <a:pPr lvl="1" algn="just"/>
            <a:r>
              <a:rPr lang="en-US" b="1" dirty="0" smtClean="0"/>
              <a:t>requirements engineering process </a:t>
            </a:r>
            <a:r>
              <a:rPr lang="en-US" dirty="0" smtClean="0"/>
              <a:t>to help with requirements elicitation and validation;</a:t>
            </a:r>
          </a:p>
          <a:p>
            <a:pPr lvl="1" algn="just"/>
            <a:r>
              <a:rPr lang="en-US" b="1" dirty="0" smtClean="0"/>
              <a:t>design processes </a:t>
            </a:r>
            <a:r>
              <a:rPr lang="en-US" dirty="0" smtClean="0"/>
              <a:t>to explore options and develop a UI design;</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p:txBody>
          <a:bodyPr/>
          <a:lstStyle/>
          <a:p>
            <a:r>
              <a:rPr lang="en-US" dirty="0" smtClean="0"/>
              <a:t>Improved system usability.</a:t>
            </a:r>
          </a:p>
          <a:p>
            <a:r>
              <a:rPr lang="en-US" dirty="0" smtClean="0"/>
              <a:t>A closer match to users’ real needs.</a:t>
            </a:r>
          </a:p>
          <a:p>
            <a:r>
              <a:rPr lang="en-US" dirty="0" smtClean="0"/>
              <a:t>Improved design quality.</a:t>
            </a:r>
          </a:p>
          <a:p>
            <a:r>
              <a:rPr lang="en-US" dirty="0" smtClean="0"/>
              <a:t>Improved maintainability.</a:t>
            </a:r>
          </a:p>
          <a:p>
            <a:r>
              <a:rPr lang="en-US" dirty="0" smtClean="0"/>
              <a:t>Reduced development effort.</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br>
              <a:rPr lang="en-GB" dirty="0" smtClean="0"/>
            </a:br>
            <a:endParaRPr lang="en-US" dirty="0" smtClean="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2"/>
          <a:stretch>
            <a:fillRect/>
          </a:stretch>
        </p:blipFill>
        <p:spPr>
          <a:xfrm>
            <a:off x="609600" y="2585256"/>
            <a:ext cx="7924800" cy="26827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pPr algn="just"/>
            <a:r>
              <a:rPr lang="en-US" dirty="0" smtClean="0"/>
              <a:t>May be based on rapid prototyping languages or tools</a:t>
            </a:r>
          </a:p>
          <a:p>
            <a:pPr algn="just"/>
            <a:r>
              <a:rPr lang="en-US" dirty="0" smtClean="0"/>
              <a:t>May involve leaving out functionality</a:t>
            </a:r>
          </a:p>
          <a:p>
            <a:pPr lvl="1" algn="just"/>
            <a:r>
              <a:rPr lang="en-US" dirty="0" smtClean="0"/>
              <a:t>Prototype should focus on areas of the product that are </a:t>
            </a:r>
            <a:r>
              <a:rPr lang="en-US" b="1" dirty="0" smtClean="0"/>
              <a:t>not well-understood</a:t>
            </a:r>
            <a:r>
              <a:rPr lang="en-US" dirty="0" smtClean="0"/>
              <a:t>;</a:t>
            </a:r>
          </a:p>
          <a:p>
            <a:pPr lvl="1" algn="just"/>
            <a:r>
              <a:rPr lang="en-US" b="1" dirty="0" smtClean="0"/>
              <a:t>Error checking and recovery </a:t>
            </a:r>
            <a:r>
              <a:rPr lang="en-US" dirty="0" smtClean="0"/>
              <a:t>may not be included in the prototype;</a:t>
            </a:r>
          </a:p>
          <a:p>
            <a:pPr lvl="1" algn="just"/>
            <a:r>
              <a:rPr lang="en-US" dirty="0" smtClean="0"/>
              <a:t>Focus on </a:t>
            </a:r>
            <a:r>
              <a:rPr lang="en-US" b="1" dirty="0" smtClean="0"/>
              <a:t>functional rather than non-functional</a:t>
            </a:r>
            <a:r>
              <a:rPr lang="en-US" dirty="0" smtClean="0"/>
              <a:t>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Throw-away prototypes</a:t>
            </a:r>
            <a:endParaRPr lang="en-US"/>
          </a:p>
        </p:txBody>
      </p:sp>
      <p:sp>
        <p:nvSpPr>
          <p:cNvPr id="1184771" name="Rectangle 3"/>
          <p:cNvSpPr>
            <a:spLocks noGrp="1" noChangeArrowheads="1"/>
          </p:cNvSpPr>
          <p:nvPr>
            <p:ph type="body" idx="1"/>
          </p:nvPr>
        </p:nvSpPr>
        <p:spPr/>
        <p:txBody>
          <a:bodyPr/>
          <a:lstStyle/>
          <a:p>
            <a:pPr algn="just"/>
            <a:r>
              <a:rPr lang="en-US" dirty="0" smtClean="0"/>
              <a:t>Prototypes should be </a:t>
            </a:r>
            <a:r>
              <a:rPr lang="en-US" b="1" dirty="0" smtClean="0">
                <a:solidFill>
                  <a:srgbClr val="FF0000"/>
                </a:solidFill>
              </a:rPr>
              <a:t>discarded</a:t>
            </a:r>
            <a:r>
              <a:rPr lang="en-US" dirty="0" smtClean="0">
                <a:solidFill>
                  <a:srgbClr val="FF0000"/>
                </a:solidFill>
              </a:rPr>
              <a:t> </a:t>
            </a:r>
            <a:r>
              <a:rPr lang="en-US" dirty="0" smtClean="0"/>
              <a:t>after development as they are not a good basis for a production system:</a:t>
            </a:r>
          </a:p>
          <a:p>
            <a:pPr lvl="1" algn="just"/>
            <a:r>
              <a:rPr lang="en-US" dirty="0" smtClean="0"/>
              <a:t>Prototypes are normally </a:t>
            </a:r>
            <a:r>
              <a:rPr lang="en-US" b="1" dirty="0" smtClean="0"/>
              <a:t>undocumented</a:t>
            </a:r>
            <a:r>
              <a:rPr lang="en-US" dirty="0" smtClean="0"/>
              <a:t>;</a:t>
            </a:r>
          </a:p>
          <a:p>
            <a:pPr lvl="1" algn="just"/>
            <a:r>
              <a:rPr lang="en-US" dirty="0" smtClean="0"/>
              <a:t>The prototype probably </a:t>
            </a:r>
            <a:r>
              <a:rPr lang="en-US" b="1" dirty="0" smtClean="0"/>
              <a:t>will not meet </a:t>
            </a:r>
            <a:r>
              <a:rPr lang="en-US" dirty="0" smtClean="0"/>
              <a:t>normal organizational quality standards.</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smtClean="0"/>
              <a:t>Incremental delivery</a:t>
            </a:r>
            <a:endParaRPr lang="en-GB"/>
          </a:p>
        </p:txBody>
      </p:sp>
      <p:sp>
        <p:nvSpPr>
          <p:cNvPr id="108547" name="Rectangle 3"/>
          <p:cNvSpPr>
            <a:spLocks noGrp="1" noChangeArrowheads="1"/>
          </p:cNvSpPr>
          <p:nvPr>
            <p:ph type="body" idx="1"/>
          </p:nvPr>
        </p:nvSpPr>
        <p:spPr/>
        <p:txBody>
          <a:bodyPr/>
          <a:lstStyle/>
          <a:p>
            <a:pPr algn="just"/>
            <a:r>
              <a:rPr lang="en-GB" dirty="0" smtClean="0"/>
              <a:t>Rather than deliver the system as a single delivery, the </a:t>
            </a:r>
            <a:r>
              <a:rPr lang="en-GB" b="1" dirty="0" smtClean="0"/>
              <a:t>development and delivery </a:t>
            </a:r>
            <a:r>
              <a:rPr lang="en-GB" dirty="0" smtClean="0"/>
              <a:t>is broken down into </a:t>
            </a:r>
            <a:r>
              <a:rPr lang="en-GB" b="1" dirty="0" smtClean="0"/>
              <a:t>increments</a:t>
            </a:r>
            <a:r>
              <a:rPr lang="en-GB" dirty="0" smtClean="0"/>
              <a:t> with each increment delivering part of the required functionality.</a:t>
            </a:r>
          </a:p>
          <a:p>
            <a:pPr algn="just"/>
            <a:r>
              <a:rPr lang="en-GB" dirty="0" smtClean="0"/>
              <a:t>User requirements are </a:t>
            </a:r>
            <a:r>
              <a:rPr lang="en-GB" b="1" dirty="0" smtClean="0">
                <a:solidFill>
                  <a:srgbClr val="FF0000"/>
                </a:solidFill>
              </a:rPr>
              <a:t>prioritised</a:t>
            </a:r>
            <a:r>
              <a:rPr lang="en-GB" dirty="0" smtClean="0">
                <a:solidFill>
                  <a:srgbClr val="FF0000"/>
                </a:solidFill>
              </a:rPr>
              <a:t> </a:t>
            </a:r>
            <a:r>
              <a:rPr lang="en-GB" dirty="0" smtClean="0"/>
              <a:t>and the highest priority requirements are included in early increments.</a:t>
            </a:r>
          </a:p>
          <a:p>
            <a:pPr algn="just"/>
            <a:r>
              <a:rPr lang="en-GB" dirty="0" smtClean="0"/>
              <a:t>Once the development of an increment is started, the requirements are </a:t>
            </a:r>
            <a:r>
              <a:rPr lang="en-GB" b="1" dirty="0" smtClean="0"/>
              <a:t>frozen</a:t>
            </a:r>
            <a:r>
              <a:rPr lang="en-GB" dirty="0" smtClean="0"/>
              <a:t> </a:t>
            </a:r>
            <a:r>
              <a:rPr lang="en-GB" dirty="0"/>
              <a:t>although requirements </a:t>
            </a:r>
            <a:r>
              <a:rPr lang="en-GB" dirty="0" smtClean="0"/>
              <a:t>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and delivery</a:t>
            </a:r>
            <a:endParaRPr lang="en-US" dirty="0"/>
          </a:p>
        </p:txBody>
      </p:sp>
      <p:sp>
        <p:nvSpPr>
          <p:cNvPr id="3" name="Content Placeholder 2"/>
          <p:cNvSpPr>
            <a:spLocks noGrp="1"/>
          </p:cNvSpPr>
          <p:nvPr>
            <p:ph idx="1"/>
          </p:nvPr>
        </p:nvSpPr>
        <p:spPr/>
        <p:txBody>
          <a:bodyPr/>
          <a:lstStyle/>
          <a:p>
            <a:pPr algn="just"/>
            <a:r>
              <a:rPr lang="en-US" dirty="0" smtClean="0"/>
              <a:t>Incremental </a:t>
            </a:r>
            <a:r>
              <a:rPr lang="en-US" b="1" dirty="0" smtClean="0"/>
              <a:t>development</a:t>
            </a:r>
          </a:p>
          <a:p>
            <a:pPr lvl="1" algn="just"/>
            <a:r>
              <a:rPr lang="en-US" dirty="0" smtClean="0"/>
              <a:t>Develop the system in increments and </a:t>
            </a:r>
            <a:r>
              <a:rPr lang="en-US" b="1" dirty="0" smtClean="0"/>
              <a:t>evaluate</a:t>
            </a:r>
            <a:r>
              <a:rPr lang="en-US" dirty="0" smtClean="0"/>
              <a:t> each increment before proceeding to the development of the </a:t>
            </a:r>
            <a:r>
              <a:rPr lang="en-US" b="1" dirty="0" smtClean="0"/>
              <a:t>next increment</a:t>
            </a:r>
            <a:r>
              <a:rPr lang="en-US" dirty="0" smtClean="0"/>
              <a:t>;</a:t>
            </a:r>
          </a:p>
          <a:p>
            <a:pPr lvl="1" algn="just"/>
            <a:r>
              <a:rPr lang="en-US" dirty="0" smtClean="0"/>
              <a:t>Normal approach used in </a:t>
            </a:r>
            <a:r>
              <a:rPr lang="en-US" b="1" dirty="0" smtClean="0"/>
              <a:t>agile</a:t>
            </a:r>
            <a:r>
              <a:rPr lang="en-US" dirty="0" smtClean="0"/>
              <a:t> methods;</a:t>
            </a:r>
          </a:p>
          <a:p>
            <a:pPr lvl="1" algn="just"/>
            <a:r>
              <a:rPr lang="en-US" dirty="0" smtClean="0"/>
              <a:t>Evaluation done by </a:t>
            </a:r>
            <a:r>
              <a:rPr lang="en-US" b="1" dirty="0" smtClean="0"/>
              <a:t>user/customer proxy.</a:t>
            </a:r>
          </a:p>
          <a:p>
            <a:pPr algn="just"/>
            <a:r>
              <a:rPr lang="en-US" dirty="0" smtClean="0"/>
              <a:t>Incremental </a:t>
            </a:r>
            <a:r>
              <a:rPr lang="en-US" b="1" dirty="0" smtClean="0"/>
              <a:t>delivery</a:t>
            </a:r>
          </a:p>
          <a:p>
            <a:pPr lvl="1" algn="just"/>
            <a:r>
              <a:rPr lang="en-US" b="1" dirty="0" smtClean="0">
                <a:solidFill>
                  <a:schemeClr val="tx1"/>
                </a:solidFill>
              </a:rPr>
              <a:t>Deploy</a:t>
            </a:r>
            <a:r>
              <a:rPr lang="en-US" dirty="0" smtClean="0">
                <a:solidFill>
                  <a:schemeClr val="tx1"/>
                </a:solidFill>
              </a:rPr>
              <a:t> </a:t>
            </a:r>
            <a:r>
              <a:rPr lang="en-US" dirty="0" smtClean="0"/>
              <a:t>an increment for use </a:t>
            </a:r>
            <a:r>
              <a:rPr lang="en-US" b="1" dirty="0" smtClean="0"/>
              <a:t>by end-users</a:t>
            </a:r>
            <a:r>
              <a:rPr lang="en-US" dirty="0" smtClean="0"/>
              <a:t>;</a:t>
            </a:r>
          </a:p>
          <a:p>
            <a:pPr lvl="1" algn="just"/>
            <a:r>
              <a:rPr lang="en-US" dirty="0" smtClean="0"/>
              <a:t>More realistic evaluation about practical use of software;</a:t>
            </a:r>
          </a:p>
          <a:p>
            <a:pPr lvl="1" algn="just"/>
            <a:r>
              <a:rPr lang="en-US" b="1" dirty="0" smtClean="0">
                <a:solidFill>
                  <a:schemeClr val="tx1"/>
                </a:solidFill>
              </a:rPr>
              <a:t>Difficult</a:t>
            </a:r>
            <a:r>
              <a:rPr lang="en-US" dirty="0" smtClean="0">
                <a:solidFill>
                  <a:schemeClr val="tx1"/>
                </a:solidFill>
              </a:rPr>
              <a:t> </a:t>
            </a:r>
            <a:r>
              <a:rPr lang="en-US" dirty="0" smtClean="0"/>
              <a:t>to implement for </a:t>
            </a:r>
            <a:r>
              <a:rPr lang="en-US" b="1" dirty="0" smtClean="0"/>
              <a:t>replacement systems </a:t>
            </a:r>
            <a:r>
              <a:rPr lang="en-US" dirty="0" smtClean="0"/>
              <a:t>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6" name="Picture 5"/>
          <p:cNvPicPr>
            <a:picLocks noChangeAspect="1"/>
          </p:cNvPicPr>
          <p:nvPr/>
        </p:nvPicPr>
        <p:blipFill>
          <a:blip r:embed="rId2"/>
          <a:stretch>
            <a:fillRect/>
          </a:stretch>
        </p:blipFill>
        <p:spPr>
          <a:xfrm>
            <a:off x="148190" y="2247616"/>
            <a:ext cx="8847619" cy="3400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pPr algn="just"/>
            <a:r>
              <a:rPr lang="en-GB" dirty="0" smtClean="0"/>
              <a:t>When we describe and discuss processes, we usually talk about the </a:t>
            </a:r>
            <a:r>
              <a:rPr lang="en-GB" b="1" dirty="0" smtClean="0">
                <a:solidFill>
                  <a:srgbClr val="FF0000"/>
                </a:solidFill>
              </a:rPr>
              <a:t>activities</a:t>
            </a:r>
            <a:r>
              <a:rPr lang="en-GB" dirty="0" smtClean="0"/>
              <a:t>.</a:t>
            </a:r>
          </a:p>
          <a:p>
            <a:pPr algn="just"/>
            <a:r>
              <a:rPr lang="en-GB" dirty="0" smtClean="0"/>
              <a:t>Process descriptions may also include:</a:t>
            </a:r>
          </a:p>
          <a:p>
            <a:pPr lvl="1" algn="just"/>
            <a:r>
              <a:rPr lang="en-GB" b="1" dirty="0" smtClean="0"/>
              <a:t>Products</a:t>
            </a:r>
            <a:r>
              <a:rPr lang="en-GB" dirty="0" smtClean="0"/>
              <a:t>, which are the outcomes of a process activity; </a:t>
            </a:r>
          </a:p>
          <a:p>
            <a:pPr lvl="1" algn="just"/>
            <a:r>
              <a:rPr lang="en-GB" b="1" dirty="0" smtClean="0"/>
              <a:t>Roles</a:t>
            </a:r>
            <a:r>
              <a:rPr lang="en-GB" dirty="0" smtClean="0"/>
              <a:t>, which reflect the responsibilities of the people involved in the process;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advantages</a:t>
            </a:r>
            <a:endParaRPr lang="en-GB" dirty="0"/>
          </a:p>
        </p:txBody>
      </p:sp>
      <p:sp>
        <p:nvSpPr>
          <p:cNvPr id="109571" name="Rectangle 3"/>
          <p:cNvSpPr>
            <a:spLocks noGrp="1" noChangeArrowheads="1"/>
          </p:cNvSpPr>
          <p:nvPr>
            <p:ph type="body" idx="1"/>
          </p:nvPr>
        </p:nvSpPr>
        <p:spPr/>
        <p:txBody>
          <a:bodyPr/>
          <a:lstStyle/>
          <a:p>
            <a:pPr algn="just"/>
            <a:r>
              <a:rPr lang="en-GB" sz="2000" dirty="0" smtClean="0"/>
              <a:t>Customer requirements can be delivered with each increment so </a:t>
            </a:r>
            <a:r>
              <a:rPr lang="en-GB" sz="2000" b="1" dirty="0" smtClean="0"/>
              <a:t>system functionality is available earlier</a:t>
            </a:r>
            <a:r>
              <a:rPr lang="en-GB" sz="2000" dirty="0" smtClean="0"/>
              <a:t>.</a:t>
            </a:r>
          </a:p>
          <a:p>
            <a:pPr algn="just"/>
            <a:r>
              <a:rPr lang="en-GB" sz="2000" dirty="0" smtClean="0"/>
              <a:t>Lower risk of overall project failure.</a:t>
            </a:r>
          </a:p>
          <a:p>
            <a:pPr algn="just"/>
            <a:r>
              <a:rPr lang="en-GB" sz="2000" dirty="0" smtClean="0"/>
              <a:t>The highest priority system services tend to receive the most testing.</a:t>
            </a:r>
            <a:endParaRPr lang="en-GB" sz="2000"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2" name="AutoShape 2" descr="Image result for incremental delive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Image result for incremental delive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771" y="3177268"/>
            <a:ext cx="4298626" cy="3227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problems</a:t>
            </a:r>
            <a:endParaRPr lang="en-US" dirty="0"/>
          </a:p>
        </p:txBody>
      </p:sp>
      <p:sp>
        <p:nvSpPr>
          <p:cNvPr id="3" name="Content Placeholder 2"/>
          <p:cNvSpPr>
            <a:spLocks noGrp="1"/>
          </p:cNvSpPr>
          <p:nvPr>
            <p:ph idx="1"/>
          </p:nvPr>
        </p:nvSpPr>
        <p:spPr>
          <a:xfrm>
            <a:off x="337800" y="1600200"/>
            <a:ext cx="8229600" cy="4525963"/>
          </a:xfrm>
        </p:spPr>
        <p:txBody>
          <a:bodyPr/>
          <a:lstStyle/>
          <a:p>
            <a:pPr algn="just"/>
            <a:r>
              <a:rPr lang="en-GB" dirty="0" smtClean="0"/>
              <a:t>Most systems require a set of basic facilities that are used by different parts of the system. </a:t>
            </a:r>
          </a:p>
          <a:p>
            <a:pPr lvl="1" algn="just"/>
            <a:r>
              <a:rPr lang="en-GB" dirty="0" smtClean="0"/>
              <a:t>As requirements are not defined in detail until an increment is to be implemented, it can be </a:t>
            </a:r>
            <a:r>
              <a:rPr lang="en-GB" b="1" dirty="0" smtClean="0"/>
              <a:t>hard to identify common facilities that are needed by all increments</a:t>
            </a:r>
            <a:r>
              <a:rPr lang="en-GB" dirty="0" smtClean="0"/>
              <a:t>. </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Boehm’s spiral model</a:t>
            </a:r>
            <a:endParaRPr lang="en-GB" dirty="0"/>
          </a:p>
        </p:txBody>
      </p:sp>
      <p:sp>
        <p:nvSpPr>
          <p:cNvPr id="111619" name="Rectangle 3"/>
          <p:cNvSpPr>
            <a:spLocks noGrp="1" noChangeArrowheads="1"/>
          </p:cNvSpPr>
          <p:nvPr>
            <p:ph type="body" idx="1"/>
          </p:nvPr>
        </p:nvSpPr>
        <p:spPr/>
        <p:txBody>
          <a:bodyPr/>
          <a:lstStyle/>
          <a:p>
            <a:pPr algn="just"/>
            <a:r>
              <a:rPr lang="en-GB" dirty="0" smtClean="0"/>
              <a:t>Process is represented as a </a:t>
            </a:r>
            <a:r>
              <a:rPr lang="en-GB" b="1" dirty="0" smtClean="0"/>
              <a:t>spiral</a:t>
            </a:r>
            <a:r>
              <a:rPr lang="en-GB" dirty="0" smtClean="0"/>
              <a:t> rather than as a </a:t>
            </a:r>
            <a:r>
              <a:rPr lang="en-GB" b="1" dirty="0" smtClean="0"/>
              <a:t>sequence</a:t>
            </a:r>
            <a:r>
              <a:rPr lang="en-GB" dirty="0" smtClean="0"/>
              <a:t> of activities with backtracking.</a:t>
            </a:r>
          </a:p>
          <a:p>
            <a:pPr algn="just"/>
            <a:r>
              <a:rPr lang="en-GB" b="1" dirty="0" smtClean="0"/>
              <a:t>Each loop </a:t>
            </a:r>
            <a:r>
              <a:rPr lang="en-GB" dirty="0" smtClean="0"/>
              <a:t>in the spiral represents a </a:t>
            </a:r>
            <a:r>
              <a:rPr lang="en-GB" b="1" dirty="0" smtClean="0"/>
              <a:t>phase</a:t>
            </a:r>
            <a:r>
              <a:rPr lang="en-GB" dirty="0" smtClean="0"/>
              <a:t> in the process. </a:t>
            </a:r>
          </a:p>
          <a:p>
            <a:pPr algn="just"/>
            <a:r>
              <a:rPr lang="en-GB" dirty="0" smtClean="0"/>
              <a:t>Risks are explicitly assessed and resolved throughout the process.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smtClean="0"/>
              <a:t>Boehm’s spiral model of the software </a:t>
            </a:r>
            <a:r>
              <a:rPr lang="en-GB"/>
              <a:t>process </a:t>
            </a:r>
            <a:endParaRPr lang="en-US" dirty="0" smtClean="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3"/>
          <a:stretch>
            <a:fillRect/>
          </a:stretch>
        </p:blipFill>
        <p:spPr>
          <a:xfrm>
            <a:off x="971905" y="1593850"/>
            <a:ext cx="6981825" cy="476250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dirty="0" smtClean="0"/>
              <a:t>Spiral model sectors</a:t>
            </a:r>
            <a:endParaRPr lang="en-GB" dirty="0"/>
          </a:p>
        </p:txBody>
      </p:sp>
      <p:sp>
        <p:nvSpPr>
          <p:cNvPr id="112643" name="Rectangle 3"/>
          <p:cNvSpPr>
            <a:spLocks noGrp="1" noChangeArrowheads="1"/>
          </p:cNvSpPr>
          <p:nvPr>
            <p:ph type="body" idx="1"/>
          </p:nvPr>
        </p:nvSpPr>
        <p:spPr/>
        <p:txBody>
          <a:bodyPr/>
          <a:lstStyle/>
          <a:p>
            <a:pPr algn="just"/>
            <a:r>
              <a:rPr lang="en-GB" dirty="0" smtClean="0"/>
              <a:t>Objective setting</a:t>
            </a:r>
          </a:p>
          <a:p>
            <a:pPr lvl="1" algn="just"/>
            <a:r>
              <a:rPr lang="en-GB" dirty="0" smtClean="0"/>
              <a:t>Specific objectives for the phase are identified.</a:t>
            </a:r>
          </a:p>
          <a:p>
            <a:pPr algn="just"/>
            <a:r>
              <a:rPr lang="en-GB" dirty="0" smtClean="0"/>
              <a:t>Risk assessment and reduction</a:t>
            </a:r>
          </a:p>
          <a:p>
            <a:pPr lvl="1" algn="just"/>
            <a:r>
              <a:rPr lang="en-GB" dirty="0" smtClean="0"/>
              <a:t>Risks are assessed and activities put in place to reduce the key risks.</a:t>
            </a:r>
          </a:p>
          <a:p>
            <a:pPr algn="just"/>
            <a:r>
              <a:rPr lang="en-GB" dirty="0" smtClean="0"/>
              <a:t>Development and validation</a:t>
            </a:r>
          </a:p>
          <a:p>
            <a:pPr lvl="1" algn="just"/>
            <a:r>
              <a:rPr lang="en-GB" dirty="0" smtClean="0"/>
              <a:t>A development model for the system is chosen which can be any of the generic models.</a:t>
            </a:r>
          </a:p>
          <a:p>
            <a:pPr algn="just"/>
            <a:r>
              <a:rPr lang="en-GB" dirty="0" smtClean="0"/>
              <a:t>Planning</a:t>
            </a:r>
          </a:p>
          <a:p>
            <a:pPr lvl="1" algn="just"/>
            <a:r>
              <a:rPr lang="en-GB" dirty="0" smtClean="0"/>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usage</a:t>
            </a:r>
            <a:endParaRPr lang="en-US" dirty="0"/>
          </a:p>
        </p:txBody>
      </p:sp>
      <p:sp>
        <p:nvSpPr>
          <p:cNvPr id="3" name="Content Placeholder 2"/>
          <p:cNvSpPr>
            <a:spLocks noGrp="1"/>
          </p:cNvSpPr>
          <p:nvPr>
            <p:ph idx="1"/>
          </p:nvPr>
        </p:nvSpPr>
        <p:spPr/>
        <p:txBody>
          <a:bodyPr/>
          <a:lstStyle/>
          <a:p>
            <a:pPr algn="just"/>
            <a:r>
              <a:rPr lang="en-US" dirty="0" smtClean="0"/>
              <a:t>Spiral model has been very influential in helping people think about iteration in software processes and introducing the risk-driven approach to development.</a:t>
            </a:r>
          </a:p>
          <a:p>
            <a:pPr algn="just"/>
            <a:r>
              <a:rPr lang="en-US" dirty="0" smtClean="0"/>
              <a:t>In practice, however, the model is rarely used as published for practical software development.</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pPr algn="just"/>
            <a:r>
              <a:rPr lang="en-GB" dirty="0" smtClean="0"/>
              <a:t>Processes should include activities to cope with change. This may involve a prototyping phase that helps avoid poor decisions on requirements and design. </a:t>
            </a:r>
          </a:p>
          <a:p>
            <a:pPr algn="just"/>
            <a:r>
              <a:rPr lang="en-GB" dirty="0" smtClean="0"/>
              <a:t>Processes may be structured for iterative development and delivery so that changes may be made without disrupting the system as a whole.</a:t>
            </a:r>
          </a:p>
          <a:p>
            <a:pPr marL="0" indent="0">
              <a:buNone/>
            </a:pP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lstStyle/>
          <a:p>
            <a:pPr algn="just"/>
            <a:r>
              <a:rPr lang="en-GB" sz="2000" dirty="0" smtClean="0"/>
              <a:t>Plan-driven processes are processes where all of the process activities are </a:t>
            </a:r>
            <a:r>
              <a:rPr lang="en-GB" sz="2000" b="1" dirty="0" smtClean="0"/>
              <a:t>planned in advance </a:t>
            </a:r>
            <a:r>
              <a:rPr lang="en-GB" sz="2000" dirty="0" smtClean="0"/>
              <a:t>and progress is measured against this plan. </a:t>
            </a:r>
          </a:p>
          <a:p>
            <a:pPr algn="just"/>
            <a:r>
              <a:rPr lang="en-GB" sz="2000" dirty="0" smtClean="0"/>
              <a:t>In agile processes, </a:t>
            </a:r>
            <a:r>
              <a:rPr lang="en-GB" sz="2000" b="1" dirty="0" smtClean="0"/>
              <a:t>planning is incremental </a:t>
            </a:r>
            <a:r>
              <a:rPr lang="en-GB" sz="2000" dirty="0" smtClean="0"/>
              <a:t>and it is easier to change the process to reflect changing customer requirements. </a:t>
            </a:r>
          </a:p>
          <a:p>
            <a:pPr algn="just"/>
            <a:r>
              <a:rPr lang="en-GB" sz="2000" b="1" dirty="0" smtClean="0">
                <a:solidFill>
                  <a:srgbClr val="FF0000"/>
                </a:solidFill>
              </a:rPr>
              <a:t>There are no right or wrong software processes</a:t>
            </a:r>
            <a:r>
              <a:rPr lang="en-GB" sz="2000" dirty="0" smtClean="0"/>
              <a:t>.</a:t>
            </a:r>
          </a:p>
          <a:p>
            <a:pPr lvl="1" algn="just"/>
            <a:r>
              <a:rPr lang="en-GB" sz="1600" dirty="0"/>
              <a:t>In practice, most practical processes include elements of both plan-driven and agile approaches. </a:t>
            </a:r>
          </a:p>
          <a:p>
            <a:pPr lvl="1" algn="just"/>
            <a:endParaRPr lang="en-US" sz="1600"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661" y="4531057"/>
            <a:ext cx="6084310" cy="182529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type="body" idx="1"/>
          </p:nvPr>
        </p:nvSpPr>
        <p:spPr/>
        <p:txBody>
          <a:bodyPr/>
          <a:lstStyle/>
          <a:p>
            <a:pPr algn="just"/>
            <a:r>
              <a:rPr lang="en-GB" b="1" dirty="0" smtClean="0"/>
              <a:t>The waterfall model</a:t>
            </a:r>
          </a:p>
          <a:p>
            <a:pPr lvl="1" algn="just"/>
            <a:r>
              <a:rPr lang="en-GB" dirty="0" smtClean="0"/>
              <a:t>Plan-driven model. Separate and distinct phases of specification and development.</a:t>
            </a:r>
          </a:p>
          <a:p>
            <a:pPr algn="just"/>
            <a:r>
              <a:rPr lang="en-GB" b="1" dirty="0" smtClean="0"/>
              <a:t>Incremental development</a:t>
            </a:r>
          </a:p>
          <a:p>
            <a:pPr lvl="1" algn="just"/>
            <a:r>
              <a:rPr lang="en-GB" dirty="0" smtClean="0"/>
              <a:t>Specification, development and validation are interleaved. May be plan-driven or agile.</a:t>
            </a:r>
          </a:p>
          <a:p>
            <a:pPr algn="just"/>
            <a:r>
              <a:rPr lang="en-GB" b="1" dirty="0" smtClean="0"/>
              <a:t>Reuse-oriented software engineering</a:t>
            </a:r>
          </a:p>
          <a:p>
            <a:pPr lvl="1" algn="just"/>
            <a:r>
              <a:rPr lang="en-GB" dirty="0" smtClean="0"/>
              <a:t>The system is assembled from existing components. May be plan-driven or agile.</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 name="Picture 1"/>
          <p:cNvPicPr>
            <a:picLocks noChangeAspect="1"/>
          </p:cNvPicPr>
          <p:nvPr/>
        </p:nvPicPr>
        <p:blipFill>
          <a:blip r:embed="rId2"/>
          <a:stretch>
            <a:fillRect/>
          </a:stretch>
        </p:blipFill>
        <p:spPr>
          <a:xfrm>
            <a:off x="933450" y="1853406"/>
            <a:ext cx="7277100" cy="40671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type="body" idx="1"/>
          </p:nvPr>
        </p:nvSpPr>
        <p:spPr/>
        <p:txBody>
          <a:bodyPr/>
          <a:lstStyle/>
          <a:p>
            <a:pPr algn="just"/>
            <a:r>
              <a:rPr lang="en-GB" dirty="0" smtClean="0"/>
              <a:t>There are separate identified phases in the waterfall model:</a:t>
            </a:r>
          </a:p>
          <a:p>
            <a:pPr lvl="1" algn="just"/>
            <a:r>
              <a:rPr lang="en-GB" dirty="0" smtClean="0"/>
              <a:t>Requirements analysis and definition</a:t>
            </a:r>
          </a:p>
          <a:p>
            <a:pPr lvl="1" algn="just"/>
            <a:r>
              <a:rPr lang="en-GB" dirty="0" smtClean="0"/>
              <a:t>System and software design</a:t>
            </a:r>
          </a:p>
          <a:p>
            <a:pPr lvl="1" algn="just"/>
            <a:r>
              <a:rPr lang="en-GB" dirty="0" smtClean="0"/>
              <a:t>Implementation and unit testing</a:t>
            </a:r>
          </a:p>
          <a:p>
            <a:pPr lvl="1" algn="just"/>
            <a:r>
              <a:rPr lang="en-GB" dirty="0" smtClean="0"/>
              <a:t>Integration and system testing</a:t>
            </a:r>
          </a:p>
          <a:p>
            <a:pPr lvl="1" algn="just"/>
            <a:r>
              <a:rPr lang="en-GB" dirty="0" smtClean="0"/>
              <a:t>Operation and maintenance</a:t>
            </a:r>
          </a:p>
          <a:p>
            <a:pPr algn="just"/>
            <a:r>
              <a:rPr lang="en-GB" dirty="0" smtClean="0"/>
              <a:t>The main </a:t>
            </a:r>
            <a:r>
              <a:rPr lang="en-GB" b="1" dirty="0" smtClean="0"/>
              <a:t>drawback</a:t>
            </a:r>
            <a:r>
              <a:rPr lang="en-GB" dirty="0" smtClean="0"/>
              <a:t> of the waterfall model is the difficulty of accommodating change after the process is underway. </a:t>
            </a:r>
          </a:p>
          <a:p>
            <a:pPr lvl="1" algn="just"/>
            <a:r>
              <a:rPr lang="en-GB" dirty="0" smtClean="0">
                <a:solidFill>
                  <a:srgbClr val="FF0000"/>
                </a:solidFill>
              </a:rPr>
              <a:t>In principle, a phase has to be complete before moving onto the next phase</a:t>
            </a:r>
            <a:r>
              <a:rPr lang="en-GB" dirty="0" smtClean="0"/>
              <a:t>.</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type="body" idx="1"/>
          </p:nvPr>
        </p:nvSpPr>
        <p:spPr/>
        <p:txBody>
          <a:bodyPr/>
          <a:lstStyle/>
          <a:p>
            <a:pPr algn="just"/>
            <a:r>
              <a:rPr lang="en-GB" dirty="0" smtClean="0"/>
              <a:t>Inflexible partitioning of the project into distinct stages makes it difficult to respond to changing customer requirements.</a:t>
            </a:r>
          </a:p>
          <a:p>
            <a:pPr lvl="1" algn="just"/>
            <a:r>
              <a:rPr lang="en-GB" dirty="0" smtClean="0"/>
              <a:t>appropriate when the requirements are well-understood </a:t>
            </a:r>
          </a:p>
          <a:p>
            <a:pPr lvl="1" algn="just"/>
            <a:r>
              <a:rPr lang="en-GB" dirty="0"/>
              <a:t>Few business systems have stable requirements.</a:t>
            </a:r>
          </a:p>
          <a:p>
            <a:pPr algn="just"/>
            <a:r>
              <a:rPr lang="en-GB" dirty="0" smtClean="0"/>
              <a:t>The waterfall model is mostly used for </a:t>
            </a:r>
            <a:r>
              <a:rPr lang="en-GB" dirty="0" smtClean="0">
                <a:solidFill>
                  <a:srgbClr val="FF0000"/>
                </a:solidFill>
              </a:rPr>
              <a:t>large systems</a:t>
            </a:r>
            <a:r>
              <a:rPr lang="en-GB" dirty="0" smtClean="0"/>
              <a:t> engineering projects where a system is developed at </a:t>
            </a:r>
            <a:r>
              <a:rPr lang="en-GB" dirty="0" smtClean="0">
                <a:solidFill>
                  <a:srgbClr val="FF0000"/>
                </a:solidFill>
              </a:rPr>
              <a:t>several sites</a:t>
            </a:r>
            <a:r>
              <a:rPr lang="en-GB" dirty="0" smtClean="0"/>
              <a: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10977</TotalTime>
  <Words>2291</Words>
  <Application>Microsoft Office PowerPoint</Application>
  <PresentationFormat>On-screen Show (4:3)</PresentationFormat>
  <Paragraphs>298</Paragraphs>
  <Slides>46</Slides>
  <Notes>5</Notes>
  <HiddenSlides>2</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SE9</vt:lpstr>
      <vt:lpstr>Chapter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Process activities (conclusion)</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Key points</vt:lpstr>
      <vt:lpstr>Key points</vt:lpstr>
      <vt:lpstr>Chapter 2 – Software Processes</vt:lpstr>
      <vt:lpstr>Coping with change</vt:lpstr>
      <vt:lpstr>Reducing the costs of rework</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 of the software process </vt:lpstr>
      <vt:lpstr>Spiral model sectors</vt:lpstr>
      <vt:lpstr>Spiral model usage</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Acer</cp:lastModifiedBy>
  <cp:revision>92</cp:revision>
  <dcterms:created xsi:type="dcterms:W3CDTF">2010-01-06T19:57:16Z</dcterms:created>
  <dcterms:modified xsi:type="dcterms:W3CDTF">2017-10-16T18:21:59Z</dcterms:modified>
</cp:coreProperties>
</file>