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2"/>
  </p:notesMasterIdLst>
  <p:handoutMasterIdLst>
    <p:handoutMasterId r:id="rId43"/>
  </p:handoutMasterIdLst>
  <p:sldIdLst>
    <p:sldId id="256" r:id="rId2"/>
    <p:sldId id="276" r:id="rId3"/>
    <p:sldId id="277" r:id="rId4"/>
    <p:sldId id="279" r:id="rId5"/>
    <p:sldId id="351" r:id="rId6"/>
    <p:sldId id="281" r:id="rId7"/>
    <p:sldId id="282" r:id="rId8"/>
    <p:sldId id="285" r:id="rId9"/>
    <p:sldId id="286" r:id="rId10"/>
    <p:sldId id="287" r:id="rId11"/>
    <p:sldId id="259" r:id="rId12"/>
    <p:sldId id="288" r:id="rId13"/>
    <p:sldId id="310" r:id="rId14"/>
    <p:sldId id="289" r:id="rId15"/>
    <p:sldId id="311" r:id="rId16"/>
    <p:sldId id="261" r:id="rId17"/>
    <p:sldId id="291" r:id="rId18"/>
    <p:sldId id="314" r:id="rId19"/>
    <p:sldId id="262" r:id="rId20"/>
    <p:sldId id="319" r:id="rId21"/>
    <p:sldId id="264" r:id="rId22"/>
    <p:sldId id="315" r:id="rId23"/>
    <p:sldId id="320" r:id="rId24"/>
    <p:sldId id="324" r:id="rId25"/>
    <p:sldId id="302" r:id="rId26"/>
    <p:sldId id="269" r:id="rId27"/>
    <p:sldId id="303" r:id="rId28"/>
    <p:sldId id="304" r:id="rId29"/>
    <p:sldId id="336" r:id="rId30"/>
    <p:sldId id="345" r:id="rId31"/>
    <p:sldId id="346" r:id="rId32"/>
    <p:sldId id="295" r:id="rId33"/>
    <p:sldId id="296" r:id="rId34"/>
    <p:sldId id="297" r:id="rId35"/>
    <p:sldId id="298" r:id="rId36"/>
    <p:sldId id="301" r:id="rId37"/>
    <p:sldId id="347" r:id="rId38"/>
    <p:sldId id="353" r:id="rId39"/>
    <p:sldId id="352" r:id="rId40"/>
    <p:sldId id="309" r:id="rId41"/>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666" autoAdjust="0"/>
  </p:normalViewPr>
  <p:slideViewPr>
    <p:cSldViewPr snapToObjects="1">
      <p:cViewPr varScale="1">
        <p:scale>
          <a:sx n="64" d="100"/>
          <a:sy n="64" d="100"/>
        </p:scale>
        <p:origin x="16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10/1/2018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721144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10/1/2018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2102640066"/>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practice, for large, complex systems, it is practically impossible to achieve requirements consistency and completeness. </a:t>
            </a:r>
          </a:p>
          <a:p>
            <a:r>
              <a:rPr lang="en-US" dirty="0" smtClean="0"/>
              <a:t>One reason for this is that it is easy to make mistakes and omissions when writing specifications for complex systems. Another reason is that there are many stakeholders in a large system. A stakeholder is a person or role that is affected by the system in some way. Stakeholders have different— and often inconsistent—needs. </a:t>
            </a:r>
          </a:p>
          <a:p>
            <a:r>
              <a:rPr lang="en-US" dirty="0" smtClean="0"/>
              <a:t>These inconsistencies may not be obvious when the requirements are first specified, so inconsistent requirements are included in the specification. The problems may only emerge after deeper analysis or after the system has been delivered to the customer. </a:t>
            </a:r>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9</a:t>
            </a:fld>
            <a:endParaRPr lang="en-US"/>
          </a:p>
        </p:txBody>
      </p:sp>
    </p:spTree>
    <p:extLst>
      <p:ext uri="{BB962C8B-B14F-4D97-AF65-F5344CB8AC3E}">
        <p14:creationId xmlns:p14="http://schemas.microsoft.com/office/powerpoint/2010/main" val="236404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2000" dirty="0" smtClean="0"/>
              <a:t>For example, the following system goal is typical of how a manager might express usability requirements: The system should be easy to use by medical staff and should be organized in such a way that user errors are minimized. I have rewritten this to show how the goal could be expressed as a ‘testable’ non- functional requirement. It is impossible to objectively verify the system goal, but in the description below you can at least include software instrumentation to count the errors made by users when they are testing the system. Medical staff shall be able to use all the system functions after four hours of training. After this training, the average number of errors made by experienced users shall not exceed two per hour of system use. Whenever possible, you should write non-functional requirements quantitatively so that they can be objectively tested. </a:t>
            </a:r>
            <a:r>
              <a:rPr lang="en-US" sz="2000" dirty="0" err="1" smtClean="0"/>
              <a:t>rors</a:t>
            </a:r>
            <a:r>
              <a:rPr lang="en-US" sz="2000" dirty="0" smtClean="0"/>
              <a:t> each</a:t>
            </a:r>
            <a:r>
              <a:rPr lang="en-US" sz="2000" baseline="0" dirty="0" smtClean="0"/>
              <a:t>  hour</a:t>
            </a:r>
            <a:endParaRPr lang="en-US" sz="2000"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14</a:t>
            </a:fld>
            <a:endParaRPr lang="en-US"/>
          </a:p>
        </p:txBody>
      </p:sp>
    </p:spTree>
    <p:extLst>
      <p:ext uri="{BB962C8B-B14F-4D97-AF65-F5344CB8AC3E}">
        <p14:creationId xmlns:p14="http://schemas.microsoft.com/office/powerpoint/2010/main" val="3228472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t>10/1/2018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t>10/1/2018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t>10/1/2018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t>10/1/2018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t>10/1/2018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t>10/1/2018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t>10/1/2018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t>10/1/2018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t>10/1/2018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t>10/1/2018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t>10/1/2018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t>10/1/2018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gn="just">
              <a:lnSpc>
                <a:spcPct val="90000"/>
              </a:lnSpc>
            </a:pPr>
            <a:r>
              <a:rPr lang="en-GB" dirty="0"/>
              <a:t>These define </a:t>
            </a:r>
            <a:r>
              <a:rPr lang="en-GB" b="1" dirty="0"/>
              <a:t>system properties and constraints </a:t>
            </a:r>
            <a:endParaRPr lang="en-GB" b="1" dirty="0" smtClean="0"/>
          </a:p>
          <a:p>
            <a:pPr lvl="1" algn="just">
              <a:lnSpc>
                <a:spcPct val="90000"/>
              </a:lnSpc>
            </a:pPr>
            <a:r>
              <a:rPr lang="en-GB" dirty="0" smtClean="0"/>
              <a:t>reliability</a:t>
            </a:r>
            <a:r>
              <a:rPr lang="en-GB" dirty="0"/>
              <a:t>, response time and storage </a:t>
            </a:r>
            <a:r>
              <a:rPr lang="en-GB" dirty="0" smtClean="0"/>
              <a:t>requirements</a:t>
            </a:r>
          </a:p>
          <a:p>
            <a:pPr lvl="1" algn="just">
              <a:lnSpc>
                <a:spcPct val="90000"/>
              </a:lnSpc>
            </a:pPr>
            <a:r>
              <a:rPr lang="en-GB" dirty="0" smtClean="0"/>
              <a:t>I/O </a:t>
            </a:r>
            <a:r>
              <a:rPr lang="en-GB" dirty="0"/>
              <a:t>device capability, system representations, etc.</a:t>
            </a:r>
          </a:p>
          <a:p>
            <a:pPr algn="just">
              <a:lnSpc>
                <a:spcPct val="90000"/>
              </a:lnSpc>
            </a:pPr>
            <a:r>
              <a:rPr lang="en-GB" dirty="0" smtClean="0"/>
              <a:t>Non-functional </a:t>
            </a:r>
            <a:r>
              <a:rPr lang="en-GB" dirty="0"/>
              <a:t>requirements may be </a:t>
            </a:r>
            <a:r>
              <a:rPr lang="en-GB" b="1" dirty="0"/>
              <a:t>more critical </a:t>
            </a:r>
            <a:r>
              <a:rPr lang="en-GB" dirty="0"/>
              <a:t>than functional requirements. If these are not met, the system</a:t>
            </a:r>
            <a:r>
              <a:rPr lang="en-GB" dirty="0" smtClean="0"/>
              <a:t> may be useless</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 functional requirement</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2"/>
          <a:stretch>
            <a:fillRect/>
          </a:stretch>
        </p:blipFill>
        <p:spPr>
          <a:xfrm>
            <a:off x="539552" y="1700808"/>
            <a:ext cx="8031920" cy="446449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dirty="0"/>
              <a:t>Product requirements</a:t>
            </a:r>
          </a:p>
          <a:p>
            <a:pPr lvl="1" algn="just"/>
            <a:r>
              <a:rPr lang="en-GB" sz="2000" dirty="0"/>
              <a:t>Requirements which specify that the delivered product must behave in a particular way e.g. execution speed, reliability, etc.</a:t>
            </a:r>
          </a:p>
          <a:p>
            <a:r>
              <a:rPr lang="en-GB" sz="2400" dirty="0"/>
              <a:t>Organisational requirements</a:t>
            </a:r>
          </a:p>
          <a:p>
            <a:pPr lvl="1" algn="just"/>
            <a:r>
              <a:rPr lang="en-GB" sz="2000" dirty="0"/>
              <a:t>Requirements which are a consequence of organisational policies and procedures e.g. process standards used, implementation requirements, etc.</a:t>
            </a:r>
          </a:p>
          <a:p>
            <a:r>
              <a:rPr lang="en-GB" sz="2400" dirty="0"/>
              <a:t>External requirements</a:t>
            </a:r>
          </a:p>
          <a:p>
            <a:pPr lvl="1" algn="just"/>
            <a:r>
              <a:rPr lang="en-GB" sz="2000" dirty="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pPr algn="just"/>
            <a:r>
              <a:rPr lang="en-US" dirty="0" smtClean="0"/>
              <a:t>Non-functional requirements </a:t>
            </a:r>
            <a:r>
              <a:rPr lang="en-US" b="1" dirty="0" smtClean="0"/>
              <a:t>may affect </a:t>
            </a:r>
            <a:r>
              <a:rPr lang="en-US" dirty="0" smtClean="0"/>
              <a:t>the overall architecture of a system rather than the individual components.</a:t>
            </a:r>
          </a:p>
          <a:p>
            <a:pPr lvl="1" algn="just"/>
            <a:r>
              <a:rPr lang="en-US" dirty="0" smtClean="0"/>
              <a:t>For example, to ensure that performance requirements are met, you may have to organize the system to minimize communications between components.</a:t>
            </a:r>
            <a:endParaRPr lang="en-GB" dirty="0" smtClean="0"/>
          </a:p>
          <a:p>
            <a:pPr algn="just"/>
            <a:r>
              <a:rPr lang="en-US" dirty="0" smtClean="0"/>
              <a:t>A single non-functional requirement, such as a security requirement, may </a:t>
            </a:r>
            <a:r>
              <a:rPr lang="en-US" b="1" dirty="0" smtClean="0"/>
              <a:t>generate</a:t>
            </a:r>
            <a:r>
              <a:rPr lang="en-US" dirty="0" smtClean="0"/>
              <a:t> a number of related functional requirements that define system services that are required. </a:t>
            </a:r>
          </a:p>
          <a:p>
            <a:pPr lvl="1" algn="just"/>
            <a:r>
              <a:rPr lang="en-US" dirty="0" smtClean="0"/>
              <a:t>It may also generate requirements that restrict existing requirements.</a:t>
            </a:r>
          </a:p>
          <a:p>
            <a:pPr marL="457200" lvl="1" indent="0" algn="just">
              <a:buNone/>
            </a:pP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pPr algn="just"/>
            <a:r>
              <a:rPr lang="en-GB" sz="2400" dirty="0"/>
              <a:t>Non-functional requirements may be very difficult to state </a:t>
            </a:r>
            <a:r>
              <a:rPr lang="en-GB" sz="2400" dirty="0" smtClean="0"/>
              <a:t>precisely</a:t>
            </a:r>
          </a:p>
          <a:p>
            <a:pPr lvl="1" algn="just"/>
            <a:r>
              <a:rPr lang="en-GB" sz="2000" dirty="0" smtClean="0"/>
              <a:t>imprecise </a:t>
            </a:r>
            <a:r>
              <a:rPr lang="en-GB" sz="2000" dirty="0"/>
              <a:t>requirements may be difficult to verify. </a:t>
            </a:r>
          </a:p>
          <a:p>
            <a:pPr algn="just"/>
            <a:r>
              <a:rPr lang="en-GB" sz="2400" dirty="0"/>
              <a:t>Goal</a:t>
            </a:r>
          </a:p>
          <a:p>
            <a:pPr lvl="1" algn="just"/>
            <a:r>
              <a:rPr lang="en-GB" sz="2000" dirty="0"/>
              <a:t>A general intention of the user such as ease of use.</a:t>
            </a:r>
          </a:p>
          <a:p>
            <a:pPr algn="just"/>
            <a:r>
              <a:rPr lang="en-GB" sz="2400" dirty="0"/>
              <a:t>Verifiable non-functional requirement</a:t>
            </a:r>
          </a:p>
          <a:p>
            <a:pPr lvl="1" algn="just"/>
            <a:r>
              <a:rPr lang="en-GB" sz="2000" dirty="0"/>
              <a:t>A </a:t>
            </a:r>
            <a:r>
              <a:rPr lang="en-GB" sz="2000" b="1" dirty="0"/>
              <a:t>statement</a:t>
            </a:r>
            <a:r>
              <a:rPr lang="en-GB" sz="2000" dirty="0"/>
              <a:t> using some measure that can be objectively tested.</a:t>
            </a:r>
          </a:p>
          <a:p>
            <a:pPr algn="just"/>
            <a:r>
              <a:rPr lang="en-GB" sz="2400" dirty="0"/>
              <a:t>Goals are </a:t>
            </a:r>
            <a:r>
              <a:rPr lang="en-GB" sz="2400" dirty="0" smtClean="0"/>
              <a:t>not helpful </a:t>
            </a:r>
            <a:r>
              <a:rPr lang="en-GB" sz="2400" dirty="0"/>
              <a:t>to developers as they </a:t>
            </a:r>
            <a:r>
              <a:rPr lang="en-GB" sz="2400" dirty="0" smtClean="0"/>
              <a:t>leave scope for interpretation.</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 - Example</a:t>
            </a:r>
            <a:endParaRPr lang="en-US" dirty="0"/>
          </a:p>
        </p:txBody>
      </p:sp>
      <p:sp>
        <p:nvSpPr>
          <p:cNvPr id="3" name="Content Placeholder 2"/>
          <p:cNvSpPr>
            <a:spLocks noGrp="1"/>
          </p:cNvSpPr>
          <p:nvPr>
            <p:ph idx="1"/>
          </p:nvPr>
        </p:nvSpPr>
        <p:spPr/>
        <p:txBody>
          <a:bodyPr/>
          <a:lstStyle/>
          <a:p>
            <a:pPr algn="just"/>
            <a:r>
              <a:rPr lang="en-US" dirty="0" smtClean="0"/>
              <a:t>The system should be </a:t>
            </a:r>
            <a:r>
              <a:rPr lang="en-US" b="1" dirty="0" smtClean="0"/>
              <a:t>easy to use </a:t>
            </a:r>
            <a:r>
              <a:rPr lang="en-US" dirty="0" smtClean="0"/>
              <a:t>by medical staff and should be organized in such a way that user errors are minimized. (</a:t>
            </a:r>
            <a:r>
              <a:rPr lang="en-US" dirty="0" smtClean="0">
                <a:solidFill>
                  <a:srgbClr val="FF0000"/>
                </a:solidFill>
              </a:rPr>
              <a:t>Goal</a:t>
            </a:r>
            <a:r>
              <a:rPr lang="en-US" dirty="0" smtClean="0"/>
              <a:t>)</a:t>
            </a:r>
          </a:p>
          <a:p>
            <a:pPr algn="just"/>
            <a:r>
              <a:rPr lang="en-US" dirty="0" smtClean="0"/>
              <a:t>Medical staff shall be able to use all the system functions after four hours of training. After this training, the average number of errors made by experienced users shall not exceed two per hour of system use. (</a:t>
            </a:r>
            <a:r>
              <a:rPr lang="en-US" dirty="0" smtClean="0">
                <a:solidFill>
                  <a:srgbClr val="FF0000"/>
                </a:solidFill>
              </a:rPr>
              <a:t>Testable non-functional requirement</a:t>
            </a:r>
            <a:r>
              <a:rPr lang="en-US" dirty="0" smtClean="0"/>
              <a:t>)</a:t>
            </a:r>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solidFill>
                  <a:srgbClr val="FF0000"/>
                </a:solidFill>
              </a:rPr>
              <a:t>Metrics</a:t>
            </a:r>
            <a:r>
              <a:rPr lang="en-US" dirty="0" smtClean="0"/>
              <a:t> for specifying non functional requirements</a:t>
            </a:r>
          </a:p>
        </p:txBody>
      </p:sp>
      <p:graphicFrame>
        <p:nvGraphicFramePr>
          <p:cNvPr id="4" name="Table 3"/>
          <p:cNvGraphicFramePr>
            <a:graphicFrameLocks noGrp="1"/>
          </p:cNvGraphicFramePr>
          <p:nvPr>
            <p:extLst>
              <p:ext uri="{D42A27DB-BD31-4B8C-83A1-F6EECF244321}">
                <p14:modId xmlns:p14="http://schemas.microsoft.com/office/powerpoint/2010/main" val="4198728647"/>
              </p:ext>
            </p:extLst>
          </p:nvPr>
        </p:nvGraphicFramePr>
        <p:xfrm>
          <a:off x="990600" y="1600200"/>
          <a:ext cx="7620000" cy="4600442"/>
        </p:xfrm>
        <a:graphic>
          <a:graphicData uri="http://schemas.openxmlformats.org/drawingml/2006/table">
            <a:tbl>
              <a:tblPr/>
              <a:tblGrid>
                <a:gridCol w="2952750">
                  <a:extLst>
                    <a:ext uri="{9D8B030D-6E8A-4147-A177-3AD203B41FA5}">
                      <a16:colId xmlns="" xmlns:a16="http://schemas.microsoft.com/office/drawing/2014/main" val="20000"/>
                    </a:ext>
                  </a:extLst>
                </a:gridCol>
                <a:gridCol w="4667250">
                  <a:extLst>
                    <a:ext uri="{9D8B030D-6E8A-4147-A177-3AD203B41FA5}">
                      <a16:colId xmlns=""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Probability </a:t>
                      </a:r>
                      <a:r>
                        <a:rPr kumimoji="0" lang="en-GB" sz="1600" b="0" i="0" u="none" strike="noStrike" cap="none" normalizeH="0" baseline="0" dirty="0">
                          <a:ln>
                            <a:noFill/>
                          </a:ln>
                          <a:solidFill>
                            <a:srgbClr val="000000"/>
                          </a:solidFill>
                          <a:effectLst/>
                          <a:latin typeface="Arial"/>
                          <a:ea typeface="Times New Roman" charset="0"/>
                          <a:cs typeface="Arial"/>
                        </a:rPr>
                        <a:t>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Number </a:t>
                      </a:r>
                      <a:r>
                        <a:rPr kumimoji="0" lang="en-GB" sz="1600" b="0" i="0" u="none" strike="noStrike" cap="none" normalizeH="0" baseline="0" dirty="0">
                          <a:ln>
                            <a:noFill/>
                          </a:ln>
                          <a:solidFill>
                            <a:srgbClr val="000000"/>
                          </a:solidFill>
                          <a:effectLst/>
                          <a:latin typeface="Arial"/>
                          <a:ea typeface="Times New Roman" charset="0"/>
                          <a:cs typeface="Arial"/>
                        </a:rPr>
                        <a:t>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noFill/>
          <a:ln/>
        </p:spPr>
        <p:txBody>
          <a:bodyPr lIns="90487" tIns="44450" rIns="90487" bIns="44450"/>
          <a:lstStyle/>
          <a:p>
            <a:pPr algn="just"/>
            <a:r>
              <a:rPr lang="en-GB" dirty="0"/>
              <a:t>The</a:t>
            </a:r>
            <a:r>
              <a:rPr lang="en-GB" dirty="0" smtClean="0"/>
              <a:t> software requirements </a:t>
            </a:r>
            <a:r>
              <a:rPr lang="en-GB" b="1" dirty="0"/>
              <a:t>document</a:t>
            </a:r>
            <a:r>
              <a:rPr lang="en-GB" dirty="0"/>
              <a:t> is the </a:t>
            </a:r>
            <a:r>
              <a:rPr lang="en-GB" b="1" dirty="0"/>
              <a:t>official statement</a:t>
            </a:r>
            <a:r>
              <a:rPr lang="en-GB" dirty="0"/>
              <a:t> of what is required of the system developers.</a:t>
            </a:r>
          </a:p>
          <a:p>
            <a:pPr algn="just"/>
            <a:r>
              <a:rPr lang="en-GB" dirty="0"/>
              <a:t>Should include both a definition of user requirements and a specification of the system requirements.</a:t>
            </a:r>
          </a:p>
          <a:p>
            <a:pPr algn="just"/>
            <a:r>
              <a:rPr lang="en-GB" dirty="0"/>
              <a:t>It is NOT a design document. As far as possible, it should set of WHAT the system should do rather than HOW it should do </a:t>
            </a:r>
            <a:r>
              <a:rPr lang="en-GB" dirty="0" smtClean="0"/>
              <a:t>it.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pic>
        <p:nvPicPr>
          <p:cNvPr id="1026" name="Picture 2" descr="Image result for docu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863" y="4337597"/>
            <a:ext cx="1595581" cy="17885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pPr algn="just"/>
            <a:r>
              <a:rPr lang="en-US" dirty="0" smtClean="0"/>
              <a:t>Many agile methods argue that producing a requirements document is a </a:t>
            </a:r>
            <a:r>
              <a:rPr lang="en-US" b="1" dirty="0" smtClean="0"/>
              <a:t>waste</a:t>
            </a:r>
            <a:r>
              <a:rPr lang="en-US" dirty="0" smtClean="0"/>
              <a:t> of time as </a:t>
            </a:r>
            <a:r>
              <a:rPr lang="en-US" b="1" dirty="0" smtClean="0"/>
              <a:t>requirements change so quickly</a:t>
            </a:r>
            <a:r>
              <a:rPr lang="en-US" dirty="0" smtClean="0"/>
              <a:t>.</a:t>
            </a:r>
          </a:p>
          <a:p>
            <a:pPr lvl="1" algn="just"/>
            <a:r>
              <a:rPr lang="en-US" dirty="0" smtClean="0">
                <a:solidFill>
                  <a:srgbClr val="FF0000"/>
                </a:solidFill>
              </a:rPr>
              <a:t>The document is therefore always out of date</a:t>
            </a:r>
            <a:r>
              <a:rPr lang="en-US" dirty="0" smtClean="0"/>
              <a:t>.</a:t>
            </a:r>
          </a:p>
          <a:p>
            <a:pPr algn="just"/>
            <a:r>
              <a:rPr lang="en-US" dirty="0" smtClean="0"/>
              <a:t>This is practical for business systems but </a:t>
            </a:r>
            <a:r>
              <a:rPr lang="en-US" b="1" dirty="0" smtClean="0"/>
              <a:t>problematic</a:t>
            </a:r>
            <a:r>
              <a:rPr lang="en-US" dirty="0" smtClean="0"/>
              <a:t> for systems that require a lot of pre-delivery </a:t>
            </a:r>
            <a:r>
              <a:rPr lang="en-US" b="1" dirty="0" smtClean="0"/>
              <a:t>analysis</a:t>
            </a:r>
            <a:r>
              <a:rPr lang="en-US" dirty="0" smtClean="0"/>
              <a:t> (e.g. critical systems) or systems developed by several teams.</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2"/>
          <a:stretch>
            <a:fillRect/>
          </a:stretch>
        </p:blipFill>
        <p:spPr>
          <a:xfrm>
            <a:off x="2438400" y="1562030"/>
            <a:ext cx="4267200" cy="479432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The software requirements document </a:t>
            </a:r>
            <a:endParaRPr lang="en-GB" dirty="0" smtClean="0"/>
          </a:p>
          <a:p>
            <a:r>
              <a:rPr lang="en-US" dirty="0" smtClean="0"/>
              <a:t>Requirements specification</a:t>
            </a:r>
            <a:endParaRPr lang="en-GB" dirty="0" smtClean="0"/>
          </a:p>
          <a:p>
            <a:r>
              <a:rPr lang="en-US" dirty="0" smtClean="0"/>
              <a:t>Requirements engineering processes</a:t>
            </a:r>
            <a:endParaRPr lang="en-GB" dirty="0" smtClean="0"/>
          </a:p>
          <a:p>
            <a:r>
              <a:rPr lang="en-US" dirty="0" smtClean="0"/>
              <a:t>Requirements elicitation and analysis</a:t>
            </a:r>
            <a:endParaRPr lang="en-GB" dirty="0" smtClean="0"/>
          </a:p>
          <a:p>
            <a:r>
              <a:rPr lang="en-US" dirty="0" smtClean="0"/>
              <a:t>Requirements validation</a:t>
            </a:r>
            <a:endParaRPr lang="en-GB" dirty="0" smtClean="0"/>
          </a:p>
          <a:p>
            <a:r>
              <a:rPr lang="en-US" dirty="0" smtClean="0"/>
              <a:t>Requirements management</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 </a:t>
            </a:r>
            <a:r>
              <a:rPr lang="en-US" dirty="0" smtClean="0">
                <a:solidFill>
                  <a:srgbClr val="FF0000"/>
                </a:solidFill>
              </a:rPr>
              <a:t>(Self Reading)</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smtClean="0"/>
              <a:t>Information in requirements document depends on type of system and the approach to development used.</a:t>
            </a:r>
          </a:p>
          <a:p>
            <a:pPr algn="just"/>
            <a:r>
              <a:rPr lang="en-US" dirty="0" smtClean="0"/>
              <a:t>Systems developed incrementally will, typically, have less detail in the requirements document.</a:t>
            </a:r>
          </a:p>
          <a:p>
            <a:pPr algn="just"/>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r>
              <a:rPr lang="en-US" dirty="0" smtClean="0"/>
              <a:t>The structure of a requirements</a:t>
            </a:r>
            <a:r>
              <a:rPr lang="en-US" b="1" dirty="0" smtClean="0"/>
              <a:t> </a:t>
            </a:r>
            <a:r>
              <a:rPr lang="en-US" dirty="0" smtClean="0"/>
              <a:t>document </a:t>
            </a:r>
            <a:r>
              <a:rPr lang="en-US" dirty="0">
                <a:solidFill>
                  <a:srgbClr val="FF0000"/>
                </a:solidFill>
              </a:rPr>
              <a:t>(Self Reading)</a:t>
            </a:r>
            <a:r>
              <a:rPr lang="en-GB" dirty="0" smtClean="0"/>
              <a:t> </a:t>
            </a:r>
            <a:endParaRPr lang="en-US" dirty="0" smtClean="0"/>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 xmlns:a16="http://schemas.microsoft.com/office/drawing/2014/main" val="20000"/>
                    </a:ext>
                  </a:extLst>
                </a:gridCol>
                <a:gridCol w="6019800">
                  <a:extLst>
                    <a:ext uri="{9D8B030D-6E8A-4147-A177-3AD203B41FA5}">
                      <a16:colId xmlns=""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55018"/>
            <a:ext cx="7293232" cy="1143000"/>
          </a:xfrm>
        </p:spPr>
        <p:txBody>
          <a:bodyPr/>
          <a:lstStyle/>
          <a:p>
            <a:r>
              <a:rPr lang="en-US" dirty="0" smtClean="0"/>
              <a:t>The structure of a requirements document </a:t>
            </a:r>
            <a:r>
              <a:rPr lang="en-US" dirty="0">
                <a:solidFill>
                  <a:srgbClr val="FF0000"/>
                </a:solidFill>
              </a:rPr>
              <a:t>(Self Reading)</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 xmlns:a16="http://schemas.microsoft.com/office/drawing/2014/main" val="20000"/>
                    </a:ext>
                  </a:extLst>
                </a:gridCol>
                <a:gridCol w="6553200">
                  <a:extLst>
                    <a:ext uri="{9D8B030D-6E8A-4147-A177-3AD203B41FA5}">
                      <a16:colId xmlns="" xmlns:a16="http://schemas.microsoft.com/office/drawing/2014/main" val="20001"/>
                    </a:ext>
                  </a:extLst>
                </a:gridCol>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extLst>
                  <a:ext uri="{0D108BD9-81ED-4DB2-BD59-A6C34878D82A}">
                    <a16:rowId xmlns=""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r>
              <a:rPr lang="en-US" dirty="0" smtClean="0"/>
              <a:t>specification</a:t>
            </a:r>
            <a:endParaRPr lang="en-US" dirty="0"/>
          </a:p>
        </p:txBody>
      </p:sp>
      <p:sp>
        <p:nvSpPr>
          <p:cNvPr id="3" name="Content Placeholder 2"/>
          <p:cNvSpPr>
            <a:spLocks noGrp="1"/>
          </p:cNvSpPr>
          <p:nvPr>
            <p:ph idx="1"/>
          </p:nvPr>
        </p:nvSpPr>
        <p:spPr/>
        <p:txBody>
          <a:bodyPr/>
          <a:lstStyle/>
          <a:p>
            <a:pPr algn="just"/>
            <a:r>
              <a:rPr lang="en-US" dirty="0" smtClean="0"/>
              <a:t>The process of writing the user and system requirements in a requirements document.</a:t>
            </a:r>
          </a:p>
          <a:p>
            <a:pPr algn="just"/>
            <a:r>
              <a:rPr lang="en-US" dirty="0" smtClean="0"/>
              <a:t>User requirements have to be </a:t>
            </a:r>
            <a:r>
              <a:rPr lang="en-US" b="1" dirty="0" smtClean="0"/>
              <a:t>understandable</a:t>
            </a:r>
            <a:r>
              <a:rPr lang="en-US" dirty="0" smtClean="0"/>
              <a:t> by end-users and customers who do not have a technical background.</a:t>
            </a:r>
          </a:p>
          <a:p>
            <a:pPr algn="just"/>
            <a:r>
              <a:rPr lang="en-US" dirty="0" smtClean="0"/>
              <a:t>System requirements are more detailed requirements and may include more technical information.</a:t>
            </a:r>
          </a:p>
          <a:p>
            <a:pPr algn="just"/>
            <a:r>
              <a:rPr lang="en-US" dirty="0" smtClean="0"/>
              <a:t>The requirements may be part of a contract for the system development</a:t>
            </a:r>
          </a:p>
          <a:p>
            <a:pPr lvl="1" algn="just"/>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dirty="0"/>
              <a:t>Guidelines for writing </a:t>
            </a:r>
            <a:r>
              <a:rPr lang="en-GB" dirty="0" smtClean="0"/>
              <a:t>requirements</a:t>
            </a:r>
            <a:endParaRPr lang="en-GB" dirty="0"/>
          </a:p>
        </p:txBody>
      </p:sp>
      <p:sp>
        <p:nvSpPr>
          <p:cNvPr id="61443" name="Rectangle 3"/>
          <p:cNvSpPr>
            <a:spLocks noGrp="1" noChangeArrowheads="1"/>
          </p:cNvSpPr>
          <p:nvPr>
            <p:ph type="body" idx="1"/>
          </p:nvPr>
        </p:nvSpPr>
        <p:spPr/>
        <p:txBody>
          <a:bodyPr/>
          <a:lstStyle/>
          <a:p>
            <a:pPr algn="just"/>
            <a:r>
              <a:rPr lang="en-GB" dirty="0"/>
              <a:t>Invent a standard format and use it for all requirements.</a:t>
            </a:r>
          </a:p>
          <a:p>
            <a:pPr algn="just"/>
            <a:r>
              <a:rPr lang="en-GB" dirty="0"/>
              <a:t>Use language in a consistent way. Use </a:t>
            </a:r>
            <a:r>
              <a:rPr lang="en-GB" b="1" i="1" dirty="0"/>
              <a:t>shall</a:t>
            </a:r>
            <a:r>
              <a:rPr lang="en-GB" dirty="0"/>
              <a:t> for mandatory requirements, </a:t>
            </a:r>
            <a:r>
              <a:rPr lang="en-GB" b="1" i="1" dirty="0"/>
              <a:t>should</a:t>
            </a:r>
            <a:r>
              <a:rPr lang="en-GB" dirty="0"/>
              <a:t> for desirable requirements.</a:t>
            </a:r>
          </a:p>
          <a:p>
            <a:pPr algn="just"/>
            <a:r>
              <a:rPr lang="en-GB" dirty="0"/>
              <a:t>Use text highlighting to identify key parts of the requirement.</a:t>
            </a:r>
          </a:p>
          <a:p>
            <a:pPr algn="just"/>
            <a:r>
              <a:rPr lang="en-GB" dirty="0"/>
              <a:t>Avoid the use of computer jargon</a:t>
            </a:r>
            <a:r>
              <a:rPr lang="en-GB" dirty="0" smtClean="0"/>
              <a:t>.</a:t>
            </a:r>
          </a:p>
          <a:p>
            <a:pPr algn="just"/>
            <a:r>
              <a:rPr lang="en-GB" dirty="0" smtClean="0"/>
              <a:t>Include an explanation of why a requirement is necessary.</a:t>
            </a: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a:t>
            </a:r>
            <a:r>
              <a:rPr lang="en-GB" dirty="0" smtClean="0"/>
              <a:t>processes</a:t>
            </a:r>
            <a:endParaRPr lang="en-GB" dirty="0"/>
          </a:p>
        </p:txBody>
      </p:sp>
      <p:sp>
        <p:nvSpPr>
          <p:cNvPr id="44035" name="Rectangle 3"/>
          <p:cNvSpPr>
            <a:spLocks noGrp="1" noChangeArrowheads="1"/>
          </p:cNvSpPr>
          <p:nvPr>
            <p:ph type="body" idx="1"/>
          </p:nvPr>
        </p:nvSpPr>
        <p:spPr/>
        <p:txBody>
          <a:bodyPr/>
          <a:lstStyle/>
          <a:p>
            <a:pPr algn="just">
              <a:lnSpc>
                <a:spcPct val="90000"/>
              </a:lnSpc>
            </a:pPr>
            <a:r>
              <a:rPr lang="en-GB" dirty="0"/>
              <a:t>The processes used for RE vary widely depending on the application domain, the people involved and the organisation developing the requirements.</a:t>
            </a:r>
          </a:p>
          <a:p>
            <a:pPr algn="just">
              <a:lnSpc>
                <a:spcPct val="90000"/>
              </a:lnSpc>
            </a:pPr>
            <a:r>
              <a:rPr lang="en-GB" dirty="0"/>
              <a:t>However, there are a number of generic activities common to all processes</a:t>
            </a:r>
          </a:p>
          <a:p>
            <a:pPr lvl="1" algn="just">
              <a:lnSpc>
                <a:spcPct val="90000"/>
              </a:lnSpc>
            </a:pPr>
            <a:r>
              <a:rPr lang="en-GB" dirty="0"/>
              <a:t>Requirements elicitation;</a:t>
            </a:r>
          </a:p>
          <a:p>
            <a:pPr lvl="1" algn="just">
              <a:lnSpc>
                <a:spcPct val="90000"/>
              </a:lnSpc>
            </a:pPr>
            <a:r>
              <a:rPr lang="en-GB" dirty="0"/>
              <a:t>Requirements analysis;</a:t>
            </a:r>
          </a:p>
          <a:p>
            <a:pPr lvl="1" algn="just">
              <a:lnSpc>
                <a:spcPct val="90000"/>
              </a:lnSpc>
            </a:pPr>
            <a:r>
              <a:rPr lang="en-GB" dirty="0"/>
              <a:t>Requirements validation;</a:t>
            </a:r>
          </a:p>
          <a:p>
            <a:pPr lvl="1" algn="just">
              <a:lnSpc>
                <a:spcPct val="90000"/>
              </a:lnSpc>
            </a:pPr>
            <a:r>
              <a:rPr lang="en-GB" dirty="0"/>
              <a:t>Requirements management</a:t>
            </a:r>
            <a:r>
              <a:rPr lang="en-GB" dirty="0" smtClean="0"/>
              <a:t>.</a:t>
            </a:r>
          </a:p>
          <a:p>
            <a:pPr algn="just">
              <a:lnSpc>
                <a:spcPct val="90000"/>
              </a:lnSpc>
            </a:pPr>
            <a:r>
              <a:rPr lang="en-GB" dirty="0" smtClean="0"/>
              <a:t>In practice, RE is an iterative activity in which these processes are interleaved.</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A spiral view of the requirements engineering </a:t>
            </a:r>
            <a:r>
              <a:rPr lang="en-US" dirty="0" smtClean="0"/>
              <a:t>process</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679803"/>
            <a:ext cx="6264696" cy="4554259"/>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t>
            </a:r>
            <a:r>
              <a:rPr lang="en-GB" dirty="0" smtClean="0"/>
              <a:t>analysis</a:t>
            </a:r>
            <a:endParaRPr lang="en-GB" dirty="0"/>
          </a:p>
        </p:txBody>
      </p:sp>
      <p:sp>
        <p:nvSpPr>
          <p:cNvPr id="7171" name="Rectangle 3"/>
          <p:cNvSpPr>
            <a:spLocks noGrp="1" noChangeArrowheads="1"/>
          </p:cNvSpPr>
          <p:nvPr>
            <p:ph type="body" idx="1"/>
          </p:nvPr>
        </p:nvSpPr>
        <p:spPr>
          <a:noFill/>
          <a:ln/>
        </p:spPr>
        <p:txBody>
          <a:bodyPr lIns="90487" tIns="44450" rIns="90487" bIns="44450"/>
          <a:lstStyle/>
          <a:p>
            <a:pPr algn="just"/>
            <a:r>
              <a:rPr lang="en-GB" sz="2400" dirty="0"/>
              <a:t>Sometimes called requirements elicitation or requirements discovery.</a:t>
            </a:r>
          </a:p>
          <a:p>
            <a:pPr algn="just"/>
            <a:r>
              <a:rPr lang="en-GB" sz="2400" dirty="0"/>
              <a:t>Involves technical </a:t>
            </a:r>
            <a:r>
              <a:rPr lang="en-GB" sz="2400" b="1" dirty="0">
                <a:solidFill>
                  <a:srgbClr val="FF0000"/>
                </a:solidFill>
              </a:rPr>
              <a:t>staff working with customers </a:t>
            </a:r>
            <a:r>
              <a:rPr lang="en-GB" sz="2400" dirty="0"/>
              <a:t>to find out about </a:t>
            </a:r>
            <a:endParaRPr lang="en-GB" sz="2400" dirty="0" smtClean="0"/>
          </a:p>
          <a:p>
            <a:pPr lvl="1" algn="just"/>
            <a:r>
              <a:rPr lang="en-GB" dirty="0" smtClean="0"/>
              <a:t>the </a:t>
            </a:r>
            <a:r>
              <a:rPr lang="en-GB" dirty="0"/>
              <a:t>application domain, the services that the system should provide and the system’s operational constraints.</a:t>
            </a:r>
          </a:p>
          <a:p>
            <a:pPr algn="just"/>
            <a:r>
              <a:rPr lang="en-GB" sz="2400" dirty="0"/>
              <a:t>May involve end-users, managers, engineers involved in maintenance, domain experts, trade unions, etc. These are called </a:t>
            </a:r>
            <a:r>
              <a:rPr lang="en-GB" sz="2400" i="1" dirty="0"/>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a:t>
            </a:r>
            <a:r>
              <a:rPr lang="en-GB" dirty="0" smtClean="0"/>
              <a:t>elicitation and </a:t>
            </a:r>
            <a:r>
              <a:rPr lang="en-GB" dirty="0" smtClean="0"/>
              <a:t>analysis</a:t>
            </a:r>
            <a:endParaRPr lang="en-GB" dirty="0"/>
          </a:p>
        </p:txBody>
      </p:sp>
      <p:sp>
        <p:nvSpPr>
          <p:cNvPr id="8195" name="Rectangle 3"/>
          <p:cNvSpPr>
            <a:spLocks noGrp="1" noChangeArrowheads="1"/>
          </p:cNvSpPr>
          <p:nvPr>
            <p:ph type="body" idx="1"/>
          </p:nvPr>
        </p:nvSpPr>
        <p:spPr>
          <a:noFill/>
          <a:ln/>
        </p:spPr>
        <p:txBody>
          <a:bodyPr lIns="90487" tIns="44450" rIns="90487" bIns="44450"/>
          <a:lstStyle/>
          <a:p>
            <a:pPr algn="just"/>
            <a:r>
              <a:rPr lang="en-GB" sz="2400" dirty="0"/>
              <a:t>Stakeholders don’t know what they really want.</a:t>
            </a:r>
          </a:p>
          <a:p>
            <a:pPr algn="just"/>
            <a:r>
              <a:rPr lang="en-GB" sz="2400" dirty="0"/>
              <a:t>Stakeholders express requirements in their own terms.</a:t>
            </a:r>
          </a:p>
          <a:p>
            <a:pPr algn="just"/>
            <a:r>
              <a:rPr lang="en-GB" sz="2400" dirty="0"/>
              <a:t>Different stakeholders may have conflicting requirements.</a:t>
            </a:r>
          </a:p>
          <a:p>
            <a:pPr algn="just"/>
            <a:r>
              <a:rPr lang="en-GB" sz="2400" dirty="0"/>
              <a:t>Organisational and political factors may influence the system requirements.</a:t>
            </a:r>
          </a:p>
          <a:p>
            <a:pPr algn="just"/>
            <a:r>
              <a:rPr lang="en-GB" sz="2400" dirty="0"/>
              <a:t>The requirements change during the analysis process</a:t>
            </a:r>
            <a:r>
              <a:rPr lang="en-GB" sz="2400" dirty="0" smtClean="0"/>
              <a:t>.</a:t>
            </a:r>
          </a:p>
          <a:p>
            <a:pPr lvl="1" algn="just"/>
            <a:r>
              <a:rPr lang="en-GB" dirty="0" smtClean="0"/>
              <a:t> </a:t>
            </a:r>
            <a:r>
              <a:rPr lang="en-GB" dirty="0"/>
              <a:t>New stakeholders may emerge and the business environment</a:t>
            </a:r>
            <a:r>
              <a:rPr lang="en-GB" dirty="0" smtClean="0"/>
              <a:t> may change</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pPr algn="just"/>
            <a:r>
              <a:rPr lang="en-US" dirty="0" smtClean="0"/>
              <a:t>Formal or informal interviews with stakeholders are part of most RE processes.</a:t>
            </a:r>
          </a:p>
          <a:p>
            <a:pPr algn="just"/>
            <a:r>
              <a:rPr lang="en-US" dirty="0" smtClean="0"/>
              <a:t>Types of interview</a:t>
            </a:r>
          </a:p>
          <a:p>
            <a:pPr lvl="1" algn="just"/>
            <a:r>
              <a:rPr lang="en-US" dirty="0" smtClean="0"/>
              <a:t>Closed interviews based on pre-determined list of questions</a:t>
            </a:r>
          </a:p>
          <a:p>
            <a:pPr lvl="1" algn="just"/>
            <a:r>
              <a:rPr lang="en-US" dirty="0" smtClean="0"/>
              <a:t>Open interviews where various issues are explored with stakeholders.</a:t>
            </a:r>
          </a:p>
          <a:p>
            <a:pPr algn="just"/>
            <a:r>
              <a:rPr lang="en-US" dirty="0" smtClean="0"/>
              <a:t>Effective interviewing</a:t>
            </a:r>
          </a:p>
          <a:p>
            <a:pPr lvl="1" algn="just"/>
            <a:r>
              <a:rPr lang="en-US" dirty="0" smtClean="0"/>
              <a:t>Be open-minded, avoid pre-conceived ideas about the requirements and are willing to listen to stakeholders. </a:t>
            </a:r>
            <a:endParaRPr lang="en-GB" dirty="0" smtClean="0"/>
          </a:p>
          <a:p>
            <a:pPr lvl="1" algn="just"/>
            <a:r>
              <a:rPr lang="en-US" dirty="0" smtClean="0"/>
              <a:t>Prompt the interviewee to get discussions going using </a:t>
            </a:r>
            <a:r>
              <a:rPr lang="en-US" dirty="0" smtClean="0"/>
              <a:t>a </a:t>
            </a:r>
            <a:r>
              <a:rPr lang="en-US" dirty="0" smtClean="0"/>
              <a:t>requirements </a:t>
            </a:r>
            <a:r>
              <a:rPr lang="en-US" dirty="0" smtClean="0"/>
              <a:t>proposal </a:t>
            </a:r>
            <a:r>
              <a:rPr lang="en-US" dirty="0" smtClean="0"/>
              <a:t>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pPr algn="just"/>
            <a:r>
              <a:rPr lang="en-GB" dirty="0"/>
              <a:t>The process of establishing </a:t>
            </a:r>
            <a:endParaRPr lang="en-GB" dirty="0" smtClean="0"/>
          </a:p>
          <a:p>
            <a:pPr lvl="1" algn="just"/>
            <a:r>
              <a:rPr lang="en-GB" dirty="0" smtClean="0"/>
              <a:t>the </a:t>
            </a:r>
            <a:r>
              <a:rPr lang="en-GB" b="1" dirty="0"/>
              <a:t>services</a:t>
            </a:r>
            <a:r>
              <a:rPr lang="en-GB" dirty="0"/>
              <a:t> that the customer requires from a system </a:t>
            </a:r>
            <a:endParaRPr lang="en-GB" dirty="0" smtClean="0"/>
          </a:p>
          <a:p>
            <a:pPr lvl="1" algn="just"/>
            <a:r>
              <a:rPr lang="en-GB" dirty="0" smtClean="0"/>
              <a:t>the </a:t>
            </a:r>
            <a:r>
              <a:rPr lang="en-GB" b="1" dirty="0"/>
              <a:t>constraints</a:t>
            </a:r>
            <a:r>
              <a:rPr lang="en-GB" dirty="0"/>
              <a:t> under which it operates and is developed.</a:t>
            </a:r>
          </a:p>
          <a:p>
            <a:pPr algn="just"/>
            <a:r>
              <a:rPr lang="en-GB" dirty="0"/>
              <a:t>The </a:t>
            </a:r>
            <a:r>
              <a:rPr lang="en-GB" b="1" dirty="0"/>
              <a:t>requirements</a:t>
            </a:r>
            <a:r>
              <a:rPr lang="en-GB" dirty="0"/>
              <a:t> themselves are the </a:t>
            </a:r>
            <a:r>
              <a:rPr lang="en-GB" b="1" dirty="0">
                <a:solidFill>
                  <a:srgbClr val="FF0000"/>
                </a:solidFill>
              </a:rPr>
              <a:t>descriptions</a:t>
            </a:r>
            <a:r>
              <a:rPr lang="en-GB" dirty="0"/>
              <a:t> of the system </a:t>
            </a:r>
            <a:r>
              <a:rPr lang="en-GB" b="1" dirty="0"/>
              <a:t>services</a:t>
            </a:r>
            <a:r>
              <a:rPr lang="en-GB" dirty="0"/>
              <a:t> and </a:t>
            </a:r>
            <a:r>
              <a:rPr lang="en-GB" b="1" dirty="0"/>
              <a:t>constraints</a:t>
            </a:r>
            <a:r>
              <a:rPr lang="en-GB" dirty="0"/>
              <a:t> that are generated during the requirements </a:t>
            </a:r>
            <a:r>
              <a:rPr lang="en-GB" b="1" dirty="0"/>
              <a:t>engineering process</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a:t>Interviews in </a:t>
            </a:r>
            <a:r>
              <a:rPr lang="en-US" dirty="0" smtClean="0"/>
              <a:t>practice</a:t>
            </a:r>
            <a:endParaRPr lang="en-US" dirty="0"/>
          </a:p>
        </p:txBody>
      </p:sp>
      <p:sp>
        <p:nvSpPr>
          <p:cNvPr id="94211" name="Rectangle 3"/>
          <p:cNvSpPr>
            <a:spLocks noGrp="1" noChangeArrowheads="1"/>
          </p:cNvSpPr>
          <p:nvPr>
            <p:ph type="body" idx="1"/>
          </p:nvPr>
        </p:nvSpPr>
        <p:spPr/>
        <p:txBody>
          <a:bodyPr/>
          <a:lstStyle/>
          <a:p>
            <a:pPr algn="just">
              <a:lnSpc>
                <a:spcPct val="90000"/>
              </a:lnSpc>
            </a:pPr>
            <a:r>
              <a:rPr lang="en-US" sz="2400" dirty="0"/>
              <a:t>Normally a mix of closed and open-ended interviewing.</a:t>
            </a:r>
          </a:p>
          <a:p>
            <a:pPr algn="just">
              <a:lnSpc>
                <a:spcPct val="90000"/>
              </a:lnSpc>
            </a:pPr>
            <a:r>
              <a:rPr lang="en-US" sz="2400" dirty="0"/>
              <a:t>Interviews are good for getting an overall understanding of what stakeholders do and how they might interact with the system</a:t>
            </a:r>
            <a:r>
              <a:rPr lang="en-US" sz="2400" dirty="0" smtClean="0"/>
              <a: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t>Scenarios</a:t>
            </a:r>
            <a:endParaRPr lang="en-US" dirty="0"/>
          </a:p>
        </p:txBody>
      </p:sp>
      <p:sp>
        <p:nvSpPr>
          <p:cNvPr id="90115" name="Rectangle 3"/>
          <p:cNvSpPr>
            <a:spLocks noGrp="1" noChangeArrowheads="1"/>
          </p:cNvSpPr>
          <p:nvPr>
            <p:ph type="body"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dirty="0"/>
              <a:t>Requirements </a:t>
            </a:r>
            <a:r>
              <a:rPr lang="en-GB" dirty="0" smtClean="0"/>
              <a:t>validation</a:t>
            </a:r>
            <a:endParaRPr lang="en-GB" dirty="0"/>
          </a:p>
        </p:txBody>
      </p:sp>
      <p:sp>
        <p:nvSpPr>
          <p:cNvPr id="57347" name="Rectangle 3"/>
          <p:cNvSpPr>
            <a:spLocks noGrp="1" noChangeArrowheads="1"/>
          </p:cNvSpPr>
          <p:nvPr>
            <p:ph type="body" idx="1"/>
          </p:nvPr>
        </p:nvSpPr>
        <p:spPr>
          <a:noFill/>
          <a:ln/>
        </p:spPr>
        <p:txBody>
          <a:bodyPr lIns="90487" tIns="44450" rIns="90487" bIns="44450"/>
          <a:lstStyle/>
          <a:p>
            <a:pPr algn="just"/>
            <a:r>
              <a:rPr lang="en-GB" dirty="0"/>
              <a:t>Concerned with demonstrating that the requirements define the system that the customer really wants.</a:t>
            </a:r>
          </a:p>
          <a:p>
            <a:pPr algn="just"/>
            <a:r>
              <a:rPr lang="en-GB" dirty="0"/>
              <a:t>Requirements error costs are high so validation is very important</a:t>
            </a:r>
          </a:p>
          <a:p>
            <a:pPr lvl="1" algn="just"/>
            <a:r>
              <a:rPr lang="en-GB" dirty="0"/>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dirty="0"/>
              <a:t>Requirements </a:t>
            </a:r>
            <a:r>
              <a:rPr lang="en-GB" dirty="0" smtClean="0"/>
              <a:t>checking</a:t>
            </a:r>
            <a:endParaRPr lang="en-GB" dirty="0"/>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0000"/>
                </a:solidFill>
              </a:rPr>
              <a:t>Consistency</a:t>
            </a:r>
            <a:r>
              <a:rPr lang="en-GB" sz="2400" dirty="0" smtClean="0"/>
              <a:t>. </a:t>
            </a:r>
            <a:r>
              <a:rPr lang="en-GB" sz="2400" dirty="0"/>
              <a:t>Are there any requirements conflicts?</a:t>
            </a:r>
          </a:p>
          <a:p>
            <a:r>
              <a:rPr lang="en-GB" sz="2400" dirty="0" smtClean="0">
                <a:solidFill>
                  <a:srgbClr val="FF0000"/>
                </a:solidFill>
              </a:rPr>
              <a:t>Completeness</a:t>
            </a:r>
            <a:r>
              <a:rPr lang="en-GB" sz="2400" dirty="0" smtClean="0"/>
              <a:t>. Are </a:t>
            </a:r>
            <a:r>
              <a:rPr lang="en-GB" sz="2400" dirty="0"/>
              <a:t>all functions required by the customer included?</a:t>
            </a:r>
          </a:p>
          <a:p>
            <a:r>
              <a:rPr lang="en-GB" sz="2400" dirty="0" smtClean="0">
                <a:solidFill>
                  <a:srgbClr val="FF0000"/>
                </a:solidFill>
              </a:rPr>
              <a:t>Realism</a:t>
            </a:r>
            <a:r>
              <a:rPr lang="en-GB" sz="2400" dirty="0" smtClean="0"/>
              <a:t>. Can </a:t>
            </a:r>
            <a:r>
              <a:rPr lang="en-GB" sz="2400" dirty="0"/>
              <a:t>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dirty="0"/>
              <a:t>Requirements validation </a:t>
            </a:r>
            <a:r>
              <a:rPr lang="en-GB" dirty="0" smtClean="0"/>
              <a:t>techniques</a:t>
            </a:r>
            <a:endParaRPr lang="en-GB" dirty="0"/>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dirty="0"/>
              <a:t>Requirements </a:t>
            </a:r>
            <a:r>
              <a:rPr lang="en-GB" dirty="0" smtClean="0"/>
              <a:t>reviews </a:t>
            </a:r>
            <a:r>
              <a:rPr lang="en-US" dirty="0">
                <a:solidFill>
                  <a:srgbClr val="FF0000"/>
                </a:solidFill>
              </a:rPr>
              <a:t>(Self Reading)</a:t>
            </a:r>
            <a:endParaRPr lang="en-GB" dirty="0"/>
          </a:p>
        </p:txBody>
      </p:sp>
      <p:sp>
        <p:nvSpPr>
          <p:cNvPr id="59395" name="Rectangle 3"/>
          <p:cNvSpPr>
            <a:spLocks noGrp="1" noChangeArrowheads="1"/>
          </p:cNvSpPr>
          <p:nvPr>
            <p:ph type="body" idx="1"/>
          </p:nvPr>
        </p:nvSpPr>
        <p:spPr>
          <a:noFill/>
          <a:ln/>
        </p:spPr>
        <p:txBody>
          <a:bodyPr lIns="90487" tIns="44450" rIns="90487" bIns="44450"/>
          <a:lstStyle/>
          <a:p>
            <a:pPr algn="just"/>
            <a:r>
              <a:rPr lang="en-GB" dirty="0"/>
              <a:t>Regular reviews should be held while the requirements definition is being formulated.</a:t>
            </a:r>
          </a:p>
          <a:p>
            <a:pPr algn="just"/>
            <a:r>
              <a:rPr lang="en-GB" dirty="0"/>
              <a:t>Both client and contractor staff should be involved in reviews.</a:t>
            </a:r>
          </a:p>
          <a:p>
            <a:pPr algn="just"/>
            <a:r>
              <a:rPr lang="en-GB" dirty="0"/>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Requirements </a:t>
            </a:r>
            <a:r>
              <a:rPr lang="en-GB" dirty="0" smtClean="0"/>
              <a:t>management</a:t>
            </a:r>
            <a:endParaRPr lang="en-GB" dirty="0"/>
          </a:p>
        </p:txBody>
      </p:sp>
      <p:sp>
        <p:nvSpPr>
          <p:cNvPr id="55299" name="Rectangle 3"/>
          <p:cNvSpPr>
            <a:spLocks noGrp="1" noChangeArrowheads="1"/>
          </p:cNvSpPr>
          <p:nvPr>
            <p:ph type="body" idx="1"/>
          </p:nvPr>
        </p:nvSpPr>
        <p:spPr/>
        <p:txBody>
          <a:bodyPr/>
          <a:lstStyle/>
          <a:p>
            <a:pPr algn="just"/>
            <a:r>
              <a:rPr lang="en-GB" sz="2400" dirty="0"/>
              <a:t>Requirements management is the process of </a:t>
            </a:r>
            <a:r>
              <a:rPr lang="en-GB" sz="2400" b="1" dirty="0">
                <a:solidFill>
                  <a:srgbClr val="FF0000"/>
                </a:solidFill>
              </a:rPr>
              <a:t>managing changing requirements</a:t>
            </a:r>
            <a:r>
              <a:rPr lang="en-GB" sz="2400" dirty="0"/>
              <a:t> during the requirements engineering process and system development</a:t>
            </a:r>
            <a:r>
              <a:rPr lang="en-GB" sz="2400" dirty="0" smtClean="0"/>
              <a:t>.</a:t>
            </a:r>
          </a:p>
          <a:p>
            <a:pPr algn="just"/>
            <a:r>
              <a:rPr lang="en-US" dirty="0" smtClean="0"/>
              <a:t>You </a:t>
            </a:r>
            <a:r>
              <a:rPr lang="en-US" dirty="0" smtClean="0"/>
              <a:t>need to </a:t>
            </a:r>
            <a:r>
              <a:rPr lang="en-US" dirty="0" smtClean="0">
                <a:solidFill>
                  <a:srgbClr val="FF0000"/>
                </a:solidFill>
              </a:rPr>
              <a:t>keep track </a:t>
            </a:r>
            <a:r>
              <a:rPr lang="en-US" dirty="0" smtClean="0"/>
              <a:t>of individual requirements and maintain links between dependent requirements so that you can assess the impact of requirements changes.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a:t>
            </a:r>
            <a:r>
              <a:rPr lang="en-US" dirty="0" smtClean="0"/>
              <a:t>requirements</a:t>
            </a:r>
            <a:endParaRPr lang="en-US" dirty="0"/>
          </a:p>
        </p:txBody>
      </p:sp>
      <p:sp>
        <p:nvSpPr>
          <p:cNvPr id="3" name="Content Placeholder 2"/>
          <p:cNvSpPr>
            <a:spLocks noGrp="1"/>
          </p:cNvSpPr>
          <p:nvPr>
            <p:ph idx="1"/>
          </p:nvPr>
        </p:nvSpPr>
        <p:spPr/>
        <p:txBody>
          <a:bodyPr/>
          <a:lstStyle/>
          <a:p>
            <a:pPr algn="just"/>
            <a:r>
              <a:rPr lang="en-US" dirty="0" smtClean="0"/>
              <a:t>The business and technical environment of the system always changes after installation. </a:t>
            </a:r>
          </a:p>
          <a:p>
            <a:pPr lvl="1" algn="just"/>
            <a:r>
              <a:rPr lang="en-US" dirty="0" smtClean="0"/>
              <a:t>New hardware may be introduced, it may be necessary to interface the system with other systems, business priorities may change (with consequent changes in the system support required), and new regulations may be introduced that the system must necessarily abide by. </a:t>
            </a:r>
            <a:endParaRPr lang="en-GB" dirty="0" smtClean="0"/>
          </a:p>
          <a:p>
            <a:pPr algn="just"/>
            <a:r>
              <a:rPr lang="en-US" dirty="0" smtClean="0"/>
              <a:t>The people who pay for a system and the users of that system are rarely the same people. </a:t>
            </a:r>
          </a:p>
          <a:p>
            <a:pPr lvl="1" algn="just"/>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pPr algn="just"/>
            <a:endParaRPr lang="en-GB" dirty="0" smtClean="0"/>
          </a:p>
          <a:p>
            <a:pPr algn="just"/>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extLst>
      <p:ext uri="{BB962C8B-B14F-4D97-AF65-F5344CB8AC3E}">
        <p14:creationId xmlns:p14="http://schemas.microsoft.com/office/powerpoint/2010/main" val="10211176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853136"/>
          </a:xfrm>
        </p:spPr>
        <p:txBody>
          <a:bodyPr/>
          <a:lstStyle/>
          <a:p>
            <a:pPr algn="just"/>
            <a:r>
              <a:rPr lang="en-US" dirty="0" smtClean="0"/>
              <a:t>The software requirements document is an agreed statement of the system requirements. It should be organized so that both system customers and software developers can use it.</a:t>
            </a:r>
            <a:endParaRPr lang="en-GB" dirty="0" smtClean="0"/>
          </a:p>
          <a:p>
            <a:pPr algn="just"/>
            <a:r>
              <a:rPr lang="en-US" dirty="0" smtClean="0"/>
              <a:t>The requirements engineering process is an iterative process including requirements elicitation, specification and validation.</a:t>
            </a:r>
            <a:endParaRPr lang="en-GB" dirty="0" smtClean="0"/>
          </a:p>
          <a:p>
            <a:pPr algn="just"/>
            <a:r>
              <a:rPr lang="en-US" dirty="0" smtClean="0"/>
              <a:t>Requirements elicitation and analysis is an iterative process that can be represented as a spiral of activities – requirements discovery, requirements classification and organization, requirements negotiation and requirements documentation.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extLst>
      <p:ext uri="{BB962C8B-B14F-4D97-AF65-F5344CB8AC3E}">
        <p14:creationId xmlns:p14="http://schemas.microsoft.com/office/powerpoint/2010/main" val="4169294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Requirements abstraction (Davis)</a:t>
            </a:r>
          </a:p>
        </p:txBody>
      </p:sp>
      <p:sp>
        <p:nvSpPr>
          <p:cNvPr id="6" name="Rectangle 5"/>
          <p:cNvSpPr/>
          <p:nvPr/>
        </p:nvSpPr>
        <p:spPr>
          <a:xfrm>
            <a:off x="457200" y="1645265"/>
            <a:ext cx="8305800" cy="4524315"/>
          </a:xfrm>
          <a:prstGeom prst="rect">
            <a:avLst/>
          </a:prstGeom>
        </p:spPr>
        <p:txBody>
          <a:bodyPr wrap="square">
            <a:spAutoFit/>
          </a:bodyPr>
          <a:lstStyle/>
          <a:p>
            <a:pPr marL="342900" indent="-342900" algn="just">
              <a:buFont typeface="Arial" panose="020B0604020202020204" pitchFamily="34" charset="0"/>
              <a:buChar char="•"/>
            </a:pPr>
            <a:r>
              <a:rPr lang="en-US" dirty="0" smtClean="0">
                <a:solidFill>
                  <a:srgbClr val="000000"/>
                </a:solidFill>
                <a:latin typeface="Arial"/>
                <a:ea typeface="Times New Roman"/>
                <a:cs typeface="Arial"/>
              </a:rPr>
              <a:t>If a company wishes to let a contract for a large software development project</a:t>
            </a:r>
          </a:p>
          <a:p>
            <a:pPr marL="800100" lvl="1" indent="-342900" algn="just">
              <a:buFont typeface="Arial" panose="020B0604020202020204" pitchFamily="34" charset="0"/>
              <a:buChar char="•"/>
            </a:pPr>
            <a:r>
              <a:rPr lang="en-US" dirty="0" smtClean="0">
                <a:solidFill>
                  <a:srgbClr val="000000"/>
                </a:solidFill>
                <a:latin typeface="Arial"/>
                <a:ea typeface="Times New Roman"/>
                <a:cs typeface="Arial"/>
              </a:rPr>
              <a:t>it must define its needs in a sufficiently abstract way that a solution is </a:t>
            </a:r>
            <a:r>
              <a:rPr lang="en-US" b="1" dirty="0" smtClean="0">
                <a:solidFill>
                  <a:srgbClr val="000000"/>
                </a:solidFill>
                <a:latin typeface="Arial"/>
                <a:ea typeface="Times New Roman"/>
                <a:cs typeface="Arial"/>
              </a:rPr>
              <a:t>not pre-defined</a:t>
            </a:r>
            <a:r>
              <a:rPr lang="en-US" dirty="0" smtClean="0">
                <a:solidFill>
                  <a:srgbClr val="000000"/>
                </a:solidFill>
                <a:latin typeface="Arial"/>
                <a:ea typeface="Times New Roman"/>
                <a:cs typeface="Arial"/>
              </a:rPr>
              <a:t>. </a:t>
            </a:r>
          </a:p>
          <a:p>
            <a:pPr marL="342900" indent="-342900" algn="just">
              <a:buFont typeface="Arial" panose="020B0604020202020204" pitchFamily="34" charset="0"/>
              <a:buChar char="•"/>
            </a:pPr>
            <a:r>
              <a:rPr lang="en-US" dirty="0" smtClean="0">
                <a:solidFill>
                  <a:srgbClr val="000000"/>
                </a:solidFill>
                <a:latin typeface="Arial"/>
                <a:ea typeface="Times New Roman"/>
                <a:cs typeface="Arial"/>
              </a:rPr>
              <a:t>The requirements must be </a:t>
            </a:r>
            <a:r>
              <a:rPr lang="en-US" b="1" dirty="0" smtClean="0">
                <a:solidFill>
                  <a:srgbClr val="000000"/>
                </a:solidFill>
                <a:latin typeface="Arial"/>
                <a:ea typeface="Times New Roman"/>
                <a:cs typeface="Arial"/>
              </a:rPr>
              <a:t>written</a:t>
            </a:r>
            <a:r>
              <a:rPr lang="en-US" dirty="0" smtClean="0">
                <a:solidFill>
                  <a:srgbClr val="000000"/>
                </a:solidFill>
                <a:latin typeface="Arial"/>
                <a:ea typeface="Times New Roman"/>
                <a:cs typeface="Arial"/>
              </a:rPr>
              <a:t> so that several contractors can bid for the contract.</a:t>
            </a:r>
          </a:p>
          <a:p>
            <a:pPr marL="342900" indent="-342900" algn="just">
              <a:buFont typeface="Arial" panose="020B0604020202020204" pitchFamily="34" charset="0"/>
              <a:buChar char="•"/>
            </a:pPr>
            <a:r>
              <a:rPr lang="en-US" dirty="0" smtClean="0">
                <a:solidFill>
                  <a:srgbClr val="000000"/>
                </a:solidFill>
                <a:latin typeface="Arial"/>
                <a:ea typeface="Times New Roman"/>
                <a:cs typeface="Arial"/>
              </a:rPr>
              <a:t>Once a contract has been awarded, the contractor must write a system definition for the client in more detail so that the client understands and can validate what the software will do. </a:t>
            </a:r>
          </a:p>
          <a:p>
            <a:pPr marL="342900" indent="-342900" algn="just">
              <a:buFont typeface="Arial" panose="020B0604020202020204" pitchFamily="34" charset="0"/>
              <a:buChar char="•"/>
            </a:pPr>
            <a:r>
              <a:rPr lang="en-US" dirty="0" smtClean="0">
                <a:solidFill>
                  <a:srgbClr val="000000"/>
                </a:solidFill>
                <a:latin typeface="Arial"/>
                <a:ea typeface="Times New Roman"/>
                <a:cs typeface="Arial"/>
              </a:rPr>
              <a:t>Both of these documents may be called the requirements document for the </a:t>
            </a:r>
            <a:r>
              <a:rPr lang="en-US" smtClean="0">
                <a:solidFill>
                  <a:srgbClr val="000000"/>
                </a:solidFill>
                <a:latin typeface="Arial"/>
                <a:ea typeface="Times New Roman"/>
                <a:cs typeface="Arial"/>
              </a:rPr>
              <a:t>system.</a:t>
            </a:r>
            <a:endParaRPr lang="en-US"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pPr algn="just"/>
            <a:r>
              <a:rPr lang="en-US" dirty="0" smtClean="0"/>
              <a:t>You can use a range of techniques for requirements elicitation including interviews, scenarios, use-cases and ethnography.</a:t>
            </a:r>
          </a:p>
          <a:p>
            <a:pPr algn="just"/>
            <a:r>
              <a:rPr lang="en-US" dirty="0" smtClean="0"/>
              <a:t>Requirements validation is the process of checking the requirements for validity, consistency, completeness, realism and verifiability. </a:t>
            </a:r>
            <a:endParaRPr lang="en-GB" dirty="0" smtClean="0"/>
          </a:p>
          <a:p>
            <a:pPr algn="just"/>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pPr algn="just"/>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40</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spec…to delivery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pic>
        <p:nvPicPr>
          <p:cNvPr id="133122" name="Picture 2" descr="http://usabilitygeek.com/wp-content/uploads/2013/05/Requirements-Gathering-User-Experience-UX-Project-Carto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7" y="1421314"/>
            <a:ext cx="6741004" cy="502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46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gn="just">
              <a:lnSpc>
                <a:spcPct val="90000"/>
              </a:lnSpc>
            </a:pPr>
            <a:r>
              <a:rPr lang="en-GB" sz="2000" dirty="0"/>
              <a:t>Functional requirements</a:t>
            </a:r>
          </a:p>
          <a:p>
            <a:pPr lvl="1" algn="just">
              <a:lnSpc>
                <a:spcPct val="90000"/>
              </a:lnSpc>
            </a:pPr>
            <a:r>
              <a:rPr lang="en-GB" sz="1800" dirty="0"/>
              <a:t>Statements of services </a:t>
            </a:r>
            <a:r>
              <a:rPr lang="en-GB" sz="1800" b="1" dirty="0"/>
              <a:t>the system should provide</a:t>
            </a:r>
            <a:r>
              <a:rPr lang="en-GB" sz="1800" dirty="0"/>
              <a:t>, how the system should react to particular inputs and how the system should behave in particular situations</a:t>
            </a:r>
            <a:r>
              <a:rPr lang="en-GB" sz="1800" dirty="0" smtClean="0"/>
              <a:t>.</a:t>
            </a:r>
          </a:p>
          <a:p>
            <a:pPr lvl="1" algn="just">
              <a:lnSpc>
                <a:spcPct val="90000"/>
              </a:lnSpc>
            </a:pPr>
            <a:r>
              <a:rPr lang="en-GB" sz="1800" dirty="0" smtClean="0"/>
              <a:t>May state what the system should not do.</a:t>
            </a:r>
          </a:p>
          <a:p>
            <a:pPr algn="just">
              <a:lnSpc>
                <a:spcPct val="90000"/>
              </a:lnSpc>
            </a:pPr>
            <a:r>
              <a:rPr lang="en-GB" sz="2000" dirty="0"/>
              <a:t>Non-functional requirements</a:t>
            </a:r>
            <a:endParaRPr lang="en-GB" sz="2000" dirty="0" smtClean="0"/>
          </a:p>
          <a:p>
            <a:pPr lvl="1" algn="just">
              <a:lnSpc>
                <a:spcPct val="90000"/>
              </a:lnSpc>
            </a:pPr>
            <a:r>
              <a:rPr lang="en-GB" sz="1800" b="1" dirty="0"/>
              <a:t>C</a:t>
            </a:r>
            <a:r>
              <a:rPr lang="en-GB" sz="1800" b="1" dirty="0" smtClean="0"/>
              <a:t>onstraints </a:t>
            </a:r>
            <a:r>
              <a:rPr lang="en-GB" sz="1800" b="1" dirty="0"/>
              <a:t>on the services</a:t>
            </a:r>
            <a:r>
              <a:rPr lang="en-GB" sz="1800" dirty="0"/>
              <a:t> or functions offered by the system such as timing constraints, constraints on the development process, standards, etc</a:t>
            </a:r>
            <a:r>
              <a:rPr lang="en-GB" sz="1800" dirty="0" smtClean="0"/>
              <a:t>.</a:t>
            </a:r>
          </a:p>
          <a:p>
            <a:pPr lvl="1" algn="just">
              <a:lnSpc>
                <a:spcPct val="90000"/>
              </a:lnSpc>
            </a:pPr>
            <a:r>
              <a:rPr lang="en-GB" sz="1800" dirty="0" smtClean="0"/>
              <a:t>Often apply to the system as a whole rather than individual features or services.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2"/>
          <a:stretch>
            <a:fillRect/>
          </a:stretch>
        </p:blipFill>
        <p:spPr>
          <a:xfrm>
            <a:off x="6372200" y="5081245"/>
            <a:ext cx="1855156" cy="164022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pPr algn="just"/>
            <a:r>
              <a:rPr lang="en-GB" dirty="0"/>
              <a:t>Describe functionality or system services.</a:t>
            </a:r>
          </a:p>
          <a:p>
            <a:pPr algn="just"/>
            <a:r>
              <a:rPr lang="en-GB" dirty="0"/>
              <a:t>Depend on the type of software, expected users and the type of system where the software is used.</a:t>
            </a:r>
          </a:p>
          <a:p>
            <a:pPr algn="just"/>
            <a:r>
              <a:rPr lang="en-GB" dirty="0"/>
              <a:t>Functional </a:t>
            </a:r>
            <a:r>
              <a:rPr lang="en-GB" b="1" dirty="0"/>
              <a:t>user</a:t>
            </a:r>
            <a:r>
              <a:rPr lang="en-GB" dirty="0"/>
              <a:t> requirements may be high-level statements of what the system should </a:t>
            </a:r>
            <a:r>
              <a:rPr lang="en-GB" dirty="0" smtClean="0"/>
              <a:t>do.</a:t>
            </a:r>
          </a:p>
          <a:p>
            <a:pPr algn="just"/>
            <a:r>
              <a:rPr lang="en-GB" dirty="0" smtClean="0"/>
              <a:t>Functional </a:t>
            </a:r>
            <a:r>
              <a:rPr lang="en-GB" b="1" dirty="0"/>
              <a:t>system</a:t>
            </a:r>
            <a:r>
              <a:rPr lang="en-GB" dirty="0"/>
              <a:t>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pPr algn="just"/>
            <a:r>
              <a:rPr lang="en-GB" dirty="0"/>
              <a:t>Problems arise when requirements are not precisely stated.</a:t>
            </a:r>
          </a:p>
          <a:p>
            <a:pPr algn="just"/>
            <a:r>
              <a:rPr lang="en-GB" dirty="0"/>
              <a:t>Ambiguous requirements may be interpreted in different ways by developers and users</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2"/>
          <a:stretch>
            <a:fillRect/>
          </a:stretch>
        </p:blipFill>
        <p:spPr>
          <a:xfrm>
            <a:off x="1428750" y="3211513"/>
            <a:ext cx="6191250" cy="29146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pPr algn="just"/>
            <a:r>
              <a:rPr lang="en-GB" sz="2400" dirty="0"/>
              <a:t>In principle, requirements should be both </a:t>
            </a:r>
            <a:r>
              <a:rPr lang="en-GB" sz="2400" b="1" dirty="0"/>
              <a:t>complete and consistent.</a:t>
            </a:r>
          </a:p>
          <a:p>
            <a:pPr algn="just"/>
            <a:r>
              <a:rPr lang="en-GB" sz="2400" b="1" dirty="0"/>
              <a:t>Complete</a:t>
            </a:r>
          </a:p>
          <a:p>
            <a:pPr lvl="1" algn="just"/>
            <a:r>
              <a:rPr lang="en-GB" dirty="0"/>
              <a:t>They should include descriptions of all facilities required.</a:t>
            </a:r>
          </a:p>
          <a:p>
            <a:pPr algn="just"/>
            <a:r>
              <a:rPr lang="en-GB" sz="2400" b="1" dirty="0"/>
              <a:t>Consistent</a:t>
            </a:r>
          </a:p>
          <a:p>
            <a:pPr lvl="1" algn="just"/>
            <a:r>
              <a:rPr lang="en-GB" dirty="0"/>
              <a:t>There should be no conflicts or contradictions in the descriptions of the system facilities.</a:t>
            </a:r>
          </a:p>
          <a:p>
            <a:pPr algn="just"/>
            <a:r>
              <a:rPr lang="en-GB" sz="2400" dirty="0"/>
              <a:t>In practice, it is impossible to produce a complete and consistent requirements </a:t>
            </a:r>
            <a:r>
              <a:rPr lang="en-GB" sz="2400" dirty="0" smtClean="0"/>
              <a:t>document </a:t>
            </a:r>
            <a:r>
              <a:rPr lang="en-US" dirty="0"/>
              <a:t>for large, complex systems</a:t>
            </a:r>
            <a:r>
              <a:rPr lang="en-GB" sz="2400" dirty="0" smtClean="0"/>
              <a:t>.</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5041</TotalTime>
  <Words>2998</Words>
  <Application>Microsoft Office PowerPoint</Application>
  <PresentationFormat>On-screen Show (4:3)</PresentationFormat>
  <Paragraphs>308</Paragraphs>
  <Slides>40</Slides>
  <Notes>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MS PGothic</vt:lpstr>
      <vt:lpstr>Arial</vt:lpstr>
      <vt:lpstr>Calibri</vt:lpstr>
      <vt:lpstr>Times New Roman</vt:lpstr>
      <vt:lpstr>Wingdings</vt:lpstr>
      <vt:lpstr>Zapf Dingbats</vt:lpstr>
      <vt:lpstr>SE9</vt:lpstr>
      <vt:lpstr>Chapter 4 – Requirements Engineering</vt:lpstr>
      <vt:lpstr>Topics covered</vt:lpstr>
      <vt:lpstr>Requirements engineering</vt:lpstr>
      <vt:lpstr>Requirements abstraction (Davis)</vt:lpstr>
      <vt:lpstr>From spec…to delivery ??</vt:lpstr>
      <vt:lpstr>Functional and non-functional requirements</vt:lpstr>
      <vt:lpstr>Functional requirements</vt:lpstr>
      <vt:lpstr>Requirements imprecision</vt:lpstr>
      <vt:lpstr>Requirements completeness and consistency</vt:lpstr>
      <vt:lpstr>Non-functional requirements</vt:lpstr>
      <vt:lpstr>Types of non functional requirement </vt:lpstr>
      <vt:lpstr>Non-functional classifications</vt:lpstr>
      <vt:lpstr>Non-functional requirements implementation</vt:lpstr>
      <vt:lpstr>Goals and requirements</vt:lpstr>
      <vt:lpstr>Usability requirements - Example</vt:lpstr>
      <vt:lpstr>Metrics for specifying non functional requirements</vt:lpstr>
      <vt:lpstr>The software requirements document</vt:lpstr>
      <vt:lpstr>Agile methods and requirements</vt:lpstr>
      <vt:lpstr>Users of a requirements document </vt:lpstr>
      <vt:lpstr>Requirements document variability (Self Reading)</vt:lpstr>
      <vt:lpstr>The structure of a requirements document (Self Reading) </vt:lpstr>
      <vt:lpstr>The structure of a requirements document (Self Reading) </vt:lpstr>
      <vt:lpstr>Requirements specification</vt:lpstr>
      <vt:lpstr>Guidelines for writing requirements</vt:lpstr>
      <vt:lpstr>Requirements engineering processes</vt:lpstr>
      <vt:lpstr>A spiral view of the requirements engineering process</vt:lpstr>
      <vt:lpstr>Requirements elicitation and analysis</vt:lpstr>
      <vt:lpstr>Problems of requirements elicitation and analysis</vt:lpstr>
      <vt:lpstr>Interviewing</vt:lpstr>
      <vt:lpstr>Interviews in practice</vt:lpstr>
      <vt:lpstr>Scenarios</vt:lpstr>
      <vt:lpstr>Requirements validation</vt:lpstr>
      <vt:lpstr>Requirements checking</vt:lpstr>
      <vt:lpstr>Requirements validation techniques</vt:lpstr>
      <vt:lpstr>Requirements reviews (Self Reading)</vt:lpstr>
      <vt:lpstr>Requirements management</vt:lpstr>
      <vt:lpstr>Changing requirements</vt:lpstr>
      <vt:lpstr>Key points</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ULPC</cp:lastModifiedBy>
  <cp:revision>78</cp:revision>
  <cp:lastPrinted>2010-01-11T10:54:43Z</cp:lastPrinted>
  <dcterms:created xsi:type="dcterms:W3CDTF">2010-01-08T19:43:52Z</dcterms:created>
  <dcterms:modified xsi:type="dcterms:W3CDTF">2018-10-01T13:01:57Z</dcterms:modified>
</cp:coreProperties>
</file>