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49"/>
  </p:notesMasterIdLst>
  <p:handoutMasterIdLst>
    <p:handoutMasterId r:id="rId50"/>
  </p:handoutMasterIdLst>
  <p:sldIdLst>
    <p:sldId id="256" r:id="rId2"/>
    <p:sldId id="349" r:id="rId3"/>
    <p:sldId id="350" r:id="rId4"/>
    <p:sldId id="351" r:id="rId5"/>
    <p:sldId id="352" r:id="rId6"/>
    <p:sldId id="353" r:id="rId7"/>
    <p:sldId id="340" r:id="rId8"/>
    <p:sldId id="313" r:id="rId9"/>
    <p:sldId id="274" r:id="rId10"/>
    <p:sldId id="276" r:id="rId11"/>
    <p:sldId id="258" r:id="rId12"/>
    <p:sldId id="278" r:id="rId13"/>
    <p:sldId id="317" r:id="rId14"/>
    <p:sldId id="280" r:id="rId15"/>
    <p:sldId id="315" r:id="rId16"/>
    <p:sldId id="339" r:id="rId17"/>
    <p:sldId id="345" r:id="rId18"/>
    <p:sldId id="346" r:id="rId19"/>
    <p:sldId id="347" r:id="rId20"/>
    <p:sldId id="348" r:id="rId21"/>
    <p:sldId id="341" r:id="rId22"/>
    <p:sldId id="342" r:id="rId23"/>
    <p:sldId id="343" r:id="rId24"/>
    <p:sldId id="321" r:id="rId25"/>
    <p:sldId id="344" r:id="rId26"/>
    <p:sldId id="354" r:id="rId27"/>
    <p:sldId id="357" r:id="rId28"/>
    <p:sldId id="337" r:id="rId29"/>
    <p:sldId id="355" r:id="rId30"/>
    <p:sldId id="362" r:id="rId31"/>
    <p:sldId id="374" r:id="rId32"/>
    <p:sldId id="372" r:id="rId33"/>
    <p:sldId id="356" r:id="rId34"/>
    <p:sldId id="376" r:id="rId35"/>
    <p:sldId id="377" r:id="rId36"/>
    <p:sldId id="375" r:id="rId37"/>
    <p:sldId id="360" r:id="rId38"/>
    <p:sldId id="368" r:id="rId39"/>
    <p:sldId id="371" r:id="rId40"/>
    <p:sldId id="361" r:id="rId41"/>
    <p:sldId id="369" r:id="rId42"/>
    <p:sldId id="370" r:id="rId43"/>
    <p:sldId id="373" r:id="rId44"/>
    <p:sldId id="363" r:id="rId45"/>
    <p:sldId id="364" r:id="rId46"/>
    <p:sldId id="365" r:id="rId47"/>
    <p:sldId id="366"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90129" autoAdjust="0"/>
  </p:normalViewPr>
  <p:slideViewPr>
    <p:cSldViewPr snapToGrid="0" snapToObjects="1">
      <p:cViewPr varScale="1">
        <p:scale>
          <a:sx n="66" d="100"/>
          <a:sy n="66" d="100"/>
        </p:scale>
        <p:origin x="672" y="60"/>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456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B92EF69-4580-D948-9358-37D6C6E355D3}" type="datetimeFigureOut">
              <a:rPr lang="en-US" smtClean="0"/>
              <a:pPr/>
              <a:t>18-Dec-18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3EC278-5BB2-7E49-BE38-1FF54E21785F}" type="slidenum">
              <a:rPr lang="en-US" smtClean="0"/>
              <a:pPr/>
              <a:t>‹#›</a:t>
            </a:fld>
            <a:endParaRPr lang="en-US"/>
          </a:p>
        </p:txBody>
      </p:sp>
    </p:spTree>
    <p:extLst>
      <p:ext uri="{BB962C8B-B14F-4D97-AF65-F5344CB8AC3E}">
        <p14:creationId xmlns:p14="http://schemas.microsoft.com/office/powerpoint/2010/main" val="13702112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AF659B-3BFD-7C4F-8593-16CDDE7417A4}" type="datetimeFigureOut">
              <a:rPr lang="en-US" smtClean="0"/>
              <a:pPr/>
              <a:t>18-Dec-18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082A43-FD40-714E-BD60-4E5210E14341}" type="slidenum">
              <a:rPr lang="en-US" smtClean="0"/>
              <a:pPr/>
              <a:t>‹#›</a:t>
            </a:fld>
            <a:endParaRPr lang="en-US"/>
          </a:p>
        </p:txBody>
      </p:sp>
    </p:spTree>
    <p:extLst>
      <p:ext uri="{BB962C8B-B14F-4D97-AF65-F5344CB8AC3E}">
        <p14:creationId xmlns:p14="http://schemas.microsoft.com/office/powerpoint/2010/main" val="395221220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xfrm>
            <a:off x="381000" y="685800"/>
            <a:ext cx="6096000" cy="3429000"/>
          </a:xfrm>
          <a:ln/>
        </p:spPr>
      </p:sp>
      <p:sp>
        <p:nvSpPr>
          <p:cNvPr id="11267" name="Notes Placeholder 2"/>
          <p:cNvSpPr>
            <a:spLocks noGrp="1"/>
          </p:cNvSpPr>
          <p:nvPr>
            <p:ph type="body" idx="1"/>
          </p:nvPr>
        </p:nvSpPr>
        <p:spPr>
          <a:noFill/>
        </p:spPr>
        <p:txBody>
          <a:bodyPr/>
          <a:lstStyle/>
          <a:p>
            <a:r>
              <a:rPr lang="en-US" altLang="en-US" b="1"/>
              <a:t>Definition - What does </a:t>
            </a:r>
            <a:r>
              <a:rPr lang="en-US" altLang="en-US" b="1" i="1"/>
              <a:t>Mean Time to Failure (MTTF)</a:t>
            </a:r>
            <a:r>
              <a:rPr lang="en-US" altLang="en-US" b="1"/>
              <a:t> mean?</a:t>
            </a:r>
          </a:p>
          <a:p>
            <a:r>
              <a:rPr lang="en-US" altLang="en-US"/>
              <a:t>Mean time to failure (MTTF) is the length of time a device or other product is expected to last in operation. MTTF is one of many ways to evaluate the reliability of pieces of hardware or other technology.</a:t>
            </a:r>
            <a:br>
              <a:rPr lang="en-US" altLang="en-US"/>
            </a:br>
            <a:r>
              <a:rPr lang="en-US" altLang="en-US"/>
              <a:t/>
            </a:r>
            <a:br>
              <a:rPr lang="en-US" altLang="en-US"/>
            </a:br>
            <a:endParaRPr lang="en-US" altLang="en-US"/>
          </a:p>
          <a:p>
            <a:r>
              <a:rPr lang="en-US" altLang="en-US" b="1"/>
              <a:t>Techopedia explains </a:t>
            </a:r>
            <a:r>
              <a:rPr lang="en-US" altLang="en-US" b="1" i="1"/>
              <a:t>Mean Time to Failure (MTTF)</a:t>
            </a:r>
            <a:endParaRPr lang="en-US" altLang="en-US" b="1"/>
          </a:p>
          <a:p>
            <a:r>
              <a:rPr lang="en-US" altLang="en-US"/>
              <a:t>Mean time to failure is extremely similar to another relatebetween these terms is that while MTBF is used for products than that can be repaired and returned to use, MTTF is used for non-repairable products. When MTTF is used as d term, mean time between failures (MTBF). The difference a measure, repair is not an option.</a:t>
            </a:r>
          </a:p>
          <a:p>
            <a:r>
              <a:rPr lang="en-US" altLang="en-US"/>
              <a:t>As a metric, MTTF represents how long a product can reasonably be expected to perform in the field based on specific testing. It is important to note, however, that the mean time to failure metrics provided by companies regarding specific products or components may not have been collected by running one unit continuously until failure. Instead, MTTF data is often collected by running many units, even many thousands of units, for a specific number of hours.</a:t>
            </a:r>
          </a:p>
          <a:p>
            <a:r>
              <a:rPr lang="en-US" altLang="en-US"/>
              <a:t>One of the main situations where terms like MTTF are extremely important is when hardware pieces or other products are used in mission-critical systems. Here it becomes valuable to know about general reliability for these items. For non-repairable items, MTTF is a statistic that is of great interest to engineers and others assessing these pieces as parts of larger systems.</a:t>
            </a:r>
          </a:p>
          <a:p>
            <a:endParaRPr lang="en-US" altLang="en-US"/>
          </a:p>
        </p:txBody>
      </p:sp>
      <p:sp>
        <p:nvSpPr>
          <p:cNvPr id="11268" name="Slide Number Placeholder 3"/>
          <p:cNvSpPr>
            <a:spLocks noGrp="1"/>
          </p:cNvSpPr>
          <p:nvPr>
            <p:ph type="sldNum" sz="quarter" idx="5"/>
          </p:nvPr>
        </p:nvSpPr>
        <p:spPr>
          <a:noFill/>
        </p:spPr>
        <p:txBody>
          <a:bodyPr/>
          <a:lstStyle>
            <a:lvl1pPr>
              <a:defRPr sz="2400">
                <a:solidFill>
                  <a:schemeClr val="tx1"/>
                </a:solidFill>
                <a:latin typeface="Tahoma" panose="020B0604030504040204" pitchFamily="34" charset="0"/>
                <a:cs typeface="Times New Roman" panose="02020603050405020304" pitchFamily="18" charset="0"/>
              </a:defRPr>
            </a:lvl1pPr>
            <a:lvl2pPr marL="742950" indent="-285750">
              <a:defRPr sz="2400">
                <a:solidFill>
                  <a:schemeClr val="tx1"/>
                </a:solidFill>
                <a:latin typeface="Tahoma" panose="020B0604030504040204" pitchFamily="34" charset="0"/>
                <a:cs typeface="Times New Roman" panose="02020603050405020304" pitchFamily="18" charset="0"/>
              </a:defRPr>
            </a:lvl2pPr>
            <a:lvl3pPr marL="1143000" indent="-228600">
              <a:defRPr sz="2400">
                <a:solidFill>
                  <a:schemeClr val="tx1"/>
                </a:solidFill>
                <a:latin typeface="Tahoma" panose="020B0604030504040204" pitchFamily="34" charset="0"/>
                <a:cs typeface="Times New Roman" panose="02020603050405020304" pitchFamily="18" charset="0"/>
              </a:defRPr>
            </a:lvl3pPr>
            <a:lvl4pPr marL="1600200" indent="-228600">
              <a:defRPr sz="2400">
                <a:solidFill>
                  <a:schemeClr val="tx1"/>
                </a:solidFill>
                <a:latin typeface="Tahoma" panose="020B0604030504040204" pitchFamily="34" charset="0"/>
                <a:cs typeface="Times New Roman" panose="02020603050405020304" pitchFamily="18" charset="0"/>
              </a:defRPr>
            </a:lvl4pPr>
            <a:lvl5pPr marL="2057400" indent="-22860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fld id="{07617D9F-861F-43AB-9EB9-D170A8C13BD1}" type="slidenum">
              <a:rPr lang="en-US" altLang="en-US" sz="1200" smtClean="0">
                <a:latin typeface="Times New Roman" panose="02020603050405020304" pitchFamily="18" charset="0"/>
              </a:rPr>
              <a:pPr/>
              <a:t>2</a:t>
            </a:fld>
            <a:endParaRPr lang="en-US" altLang="en-US" sz="1200">
              <a:latin typeface="Times New Roman" panose="02020603050405020304" pitchFamily="18" charset="0"/>
            </a:endParaRPr>
          </a:p>
        </p:txBody>
      </p:sp>
    </p:spTree>
    <p:extLst>
      <p:ext uri="{BB962C8B-B14F-4D97-AF65-F5344CB8AC3E}">
        <p14:creationId xmlns:p14="http://schemas.microsoft.com/office/powerpoint/2010/main" val="3677066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1156772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29389589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sz="2400">
                <a:solidFill>
                  <a:schemeClr val="tx1"/>
                </a:solidFill>
                <a:latin typeface="Tahoma" panose="020B0604030504040204" pitchFamily="34" charset="0"/>
                <a:cs typeface="Times New Roman" panose="02020603050405020304" pitchFamily="18" charset="0"/>
              </a:defRPr>
            </a:lvl1pPr>
            <a:lvl2pPr marL="742950" indent="-285750">
              <a:defRPr sz="2400">
                <a:solidFill>
                  <a:schemeClr val="tx1"/>
                </a:solidFill>
                <a:latin typeface="Tahoma" panose="020B0604030504040204" pitchFamily="34" charset="0"/>
                <a:cs typeface="Times New Roman" panose="02020603050405020304" pitchFamily="18" charset="0"/>
              </a:defRPr>
            </a:lvl2pPr>
            <a:lvl3pPr marL="1143000" indent="-228600">
              <a:defRPr sz="2400">
                <a:solidFill>
                  <a:schemeClr val="tx1"/>
                </a:solidFill>
                <a:latin typeface="Tahoma" panose="020B0604030504040204" pitchFamily="34" charset="0"/>
                <a:cs typeface="Times New Roman" panose="02020603050405020304" pitchFamily="18" charset="0"/>
              </a:defRPr>
            </a:lvl3pPr>
            <a:lvl4pPr marL="1600200" indent="-228600">
              <a:defRPr sz="2400">
                <a:solidFill>
                  <a:schemeClr val="tx1"/>
                </a:solidFill>
                <a:latin typeface="Tahoma" panose="020B0604030504040204" pitchFamily="34" charset="0"/>
                <a:cs typeface="Times New Roman" panose="02020603050405020304" pitchFamily="18" charset="0"/>
              </a:defRPr>
            </a:lvl4pPr>
            <a:lvl5pPr marL="2057400" indent="-22860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fld id="{73FBBE50-8848-4203-8CDB-8127787D6458}" type="slidenum">
              <a:rPr lang="en-US" altLang="en-US" sz="1200" smtClean="0">
                <a:latin typeface="Times New Roman" panose="02020603050405020304" pitchFamily="18" charset="0"/>
              </a:rPr>
              <a:pPr/>
              <a:t>18</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xfrm>
            <a:off x="381000" y="685800"/>
            <a:ext cx="6096000" cy="3429000"/>
          </a:xfrm>
          <a:ln/>
        </p:spPr>
      </p:sp>
      <p:sp>
        <p:nvSpPr>
          <p:cNvPr id="20484" name="Rectangle 3"/>
          <p:cNvSpPr>
            <a:spLocks noGrp="1" noChangeArrowheads="1"/>
          </p:cNvSpPr>
          <p:nvPr>
            <p:ph type="body" idx="1"/>
          </p:nvPr>
        </p:nvSpPr>
        <p:spPr>
          <a:noFill/>
        </p:spPr>
        <p:txBody>
          <a:bodyPr/>
          <a:lstStyle/>
          <a:p>
            <a:r>
              <a:rPr kumimoji="0" lang="en-US" altLang="en-US" sz="3200">
                <a:latin typeface="Tahoma" panose="020B0604030504040204" pitchFamily="34" charset="0"/>
                <a:cs typeface="Times New Roman" panose="02020603050405020304" pitchFamily="18" charset="0"/>
              </a:rPr>
              <a:t>(test case example: Microsoft Web Excel)</a:t>
            </a:r>
          </a:p>
        </p:txBody>
      </p:sp>
    </p:spTree>
    <p:extLst>
      <p:ext uri="{BB962C8B-B14F-4D97-AF65-F5344CB8AC3E}">
        <p14:creationId xmlns:p14="http://schemas.microsoft.com/office/powerpoint/2010/main" val="365701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0165240-5D16-4FFE-8280-F18A8484E4DB}"/>
              </a:ext>
            </a:extLst>
          </p:cNvPr>
          <p:cNvSpPr>
            <a:spLocks noGrp="1" noChangeArrowheads="1"/>
          </p:cNvSpPr>
          <p:nvPr>
            <p:ph type="sldNum" sz="quarter" idx="5"/>
          </p:nvPr>
        </p:nvSpPr>
        <p:spPr>
          <a:ln/>
        </p:spPr>
        <p:txBody>
          <a:bodyPr/>
          <a:lstStyle/>
          <a:p>
            <a:fld id="{470F9096-9CA5-4B3D-A996-951750207147}" type="slidenum">
              <a:rPr lang="en-US" altLang="en-US"/>
              <a:pPr/>
              <a:t>46</a:t>
            </a:fld>
            <a:endParaRPr lang="en-US" altLang="en-US"/>
          </a:p>
        </p:txBody>
      </p:sp>
      <p:sp>
        <p:nvSpPr>
          <p:cNvPr id="1595394" name="Rectangle 2">
            <a:extLst>
              <a:ext uri="{FF2B5EF4-FFF2-40B4-BE49-F238E27FC236}">
                <a16:creationId xmlns:a16="http://schemas.microsoft.com/office/drawing/2014/main" id="{C1346D3A-7D11-45C3-8959-E34107225CA0}"/>
              </a:ext>
            </a:extLst>
          </p:cNvPr>
          <p:cNvSpPr>
            <a:spLocks noGrp="1" noRot="1" noChangeAspect="1" noChangeArrowheads="1" noTextEdit="1"/>
          </p:cNvSpPr>
          <p:nvPr>
            <p:ph type="sldImg"/>
          </p:nvPr>
        </p:nvSpPr>
        <p:spPr>
          <a:xfrm>
            <a:off x="381000" y="685800"/>
            <a:ext cx="6096000" cy="3429000"/>
          </a:xfrm>
          <a:ln/>
        </p:spPr>
      </p:sp>
      <p:sp>
        <p:nvSpPr>
          <p:cNvPr id="1595395" name="Rectangle 3">
            <a:extLst>
              <a:ext uri="{FF2B5EF4-FFF2-40B4-BE49-F238E27FC236}">
                <a16:creationId xmlns:a16="http://schemas.microsoft.com/office/drawing/2014/main" id="{2B4EC738-0A70-4233-B644-E3D6FF170E4F}"/>
              </a:ext>
            </a:extLst>
          </p:cNvPr>
          <p:cNvSpPr>
            <a:spLocks noGrp="1" noChangeArrowheads="1"/>
          </p:cNvSpPr>
          <p:nvPr>
            <p:ph type="body" idx="1"/>
          </p:nvPr>
        </p:nvSpPr>
        <p:spPr/>
        <p:txBody>
          <a:bodyPr/>
          <a:lstStyle/>
          <a:p>
            <a:r>
              <a:rPr lang="en-US" altLang="en-US" sz="800"/>
              <a:t>a good equals method has some initial checks like checking for null, checking whether this == that, check instanceof, etc...  then it calls compareTo</a:t>
            </a:r>
          </a:p>
        </p:txBody>
      </p:sp>
    </p:spTree>
    <p:extLst>
      <p:ext uri="{BB962C8B-B14F-4D97-AF65-F5344CB8AC3E}">
        <p14:creationId xmlns:p14="http://schemas.microsoft.com/office/powerpoint/2010/main" val="3719928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97D52D3-1B6E-8F4B-8B7F-77170D7F0928}" type="datetime1">
              <a:rPr lang="en-US" smtClean="0"/>
              <a:pPr/>
              <a:t>18-Dec-18</a:t>
            </a:fld>
            <a:endParaRPr lang="en-US"/>
          </a:p>
        </p:txBody>
      </p:sp>
      <p:sp>
        <p:nvSpPr>
          <p:cNvPr id="5" name="Footer Placeholder 4"/>
          <p:cNvSpPr>
            <a:spLocks noGrp="1"/>
          </p:cNvSpPr>
          <p:nvPr>
            <p:ph type="ftr" sz="quarter" idx="11"/>
          </p:nvPr>
        </p:nvSpPr>
        <p:spPr/>
        <p:txBody>
          <a:bodyPr/>
          <a:lstStyle/>
          <a:p>
            <a:r>
              <a:rPr lang="en-US"/>
              <a:t>Chapter 8 Software testing</a:t>
            </a:r>
          </a:p>
        </p:txBody>
      </p:sp>
      <p:sp>
        <p:nvSpPr>
          <p:cNvPr id="6" name="Slide Number Placeholder 5"/>
          <p:cNvSpPr>
            <a:spLocks noGrp="1"/>
          </p:cNvSpPr>
          <p:nvPr>
            <p:ph type="sldNum" sz="quarter" idx="12"/>
          </p:nvPr>
        </p:nvSpPr>
        <p:spPr/>
        <p:txBody>
          <a:bodyPr/>
          <a:lstStyle/>
          <a:p>
            <a:fld id="{CB105B8D-1C36-1C40-961B-CAAB1DD98B28}" type="slidenum">
              <a:rPr lang="en-US" smtClean="0"/>
              <a:pPr/>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6704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E3AE67-DC4E-D847-B357-619357F4C6DC}" type="datetime1">
              <a:rPr lang="en-US" smtClean="0"/>
              <a:pPr/>
              <a:t>18-Dec-18</a:t>
            </a:fld>
            <a:endParaRPr lang="en-US"/>
          </a:p>
        </p:txBody>
      </p:sp>
      <p:sp>
        <p:nvSpPr>
          <p:cNvPr id="5" name="Footer Placeholder 4"/>
          <p:cNvSpPr>
            <a:spLocks noGrp="1"/>
          </p:cNvSpPr>
          <p:nvPr>
            <p:ph type="ftr" sz="quarter" idx="11"/>
          </p:nvPr>
        </p:nvSpPr>
        <p:spPr/>
        <p:txBody>
          <a:bodyPr/>
          <a:lstStyle/>
          <a:p>
            <a:r>
              <a:rPr lang="en-US"/>
              <a:t>Chapter 8 Software testing</a:t>
            </a:r>
          </a:p>
        </p:txBody>
      </p:sp>
      <p:sp>
        <p:nvSpPr>
          <p:cNvPr id="6" name="Slide Number Placeholder 5"/>
          <p:cNvSpPr>
            <a:spLocks noGrp="1"/>
          </p:cNvSpPr>
          <p:nvPr>
            <p:ph type="sldNum" sz="quarter" idx="12"/>
          </p:nvPr>
        </p:nvSpPr>
        <p:spPr/>
        <p:txBody>
          <a:bodyPr/>
          <a:lstStyle/>
          <a:p>
            <a:fld id="{CB105B8D-1C36-1C40-961B-CAAB1DD98B28}" type="slidenum">
              <a:rPr lang="en-US" smtClean="0"/>
              <a:pPr/>
              <a:t>‹#›</a:t>
            </a:fld>
            <a:endParaRPr lang="en-US"/>
          </a:p>
        </p:txBody>
      </p:sp>
    </p:spTree>
    <p:extLst>
      <p:ext uri="{BB962C8B-B14F-4D97-AF65-F5344CB8AC3E}">
        <p14:creationId xmlns:p14="http://schemas.microsoft.com/office/powerpoint/2010/main" val="2328058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BFE89C-50B1-2048-9505-7824B8639D8D}" type="datetime1">
              <a:rPr lang="en-US" smtClean="0"/>
              <a:pPr/>
              <a:t>18-Dec-18</a:t>
            </a:fld>
            <a:endParaRPr lang="en-US"/>
          </a:p>
        </p:txBody>
      </p:sp>
      <p:sp>
        <p:nvSpPr>
          <p:cNvPr id="5" name="Footer Placeholder 4"/>
          <p:cNvSpPr>
            <a:spLocks noGrp="1"/>
          </p:cNvSpPr>
          <p:nvPr>
            <p:ph type="ftr" sz="quarter" idx="11"/>
          </p:nvPr>
        </p:nvSpPr>
        <p:spPr/>
        <p:txBody>
          <a:bodyPr/>
          <a:lstStyle/>
          <a:p>
            <a:r>
              <a:rPr lang="en-US"/>
              <a:t>Chapter 8 Software testing</a:t>
            </a:r>
          </a:p>
        </p:txBody>
      </p:sp>
      <p:sp>
        <p:nvSpPr>
          <p:cNvPr id="6" name="Slide Number Placeholder 5"/>
          <p:cNvSpPr>
            <a:spLocks noGrp="1"/>
          </p:cNvSpPr>
          <p:nvPr>
            <p:ph type="sldNum" sz="quarter" idx="12"/>
          </p:nvPr>
        </p:nvSpPr>
        <p:spPr/>
        <p:txBody>
          <a:bodyPr/>
          <a:lstStyle/>
          <a:p>
            <a:fld id="{CB105B8D-1C36-1C40-961B-CAAB1DD98B28}" type="slidenum">
              <a:rPr lang="en-US" smtClean="0"/>
              <a:pPr/>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1246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89E55-4A83-544A-8B19-F1A16EC9B64F}" type="datetime1">
              <a:rPr lang="en-US" smtClean="0"/>
              <a:pPr/>
              <a:t>18-Dec-18</a:t>
            </a:fld>
            <a:endParaRPr lang="en-US"/>
          </a:p>
        </p:txBody>
      </p:sp>
      <p:sp>
        <p:nvSpPr>
          <p:cNvPr id="5" name="Footer Placeholder 4"/>
          <p:cNvSpPr>
            <a:spLocks noGrp="1"/>
          </p:cNvSpPr>
          <p:nvPr>
            <p:ph type="ftr" sz="quarter" idx="11"/>
          </p:nvPr>
        </p:nvSpPr>
        <p:spPr/>
        <p:txBody>
          <a:bodyPr/>
          <a:lstStyle/>
          <a:p>
            <a:r>
              <a:rPr lang="en-US"/>
              <a:t>Chapter 8 Software testing</a:t>
            </a:r>
          </a:p>
        </p:txBody>
      </p:sp>
      <p:sp>
        <p:nvSpPr>
          <p:cNvPr id="6" name="Slide Number Placeholder 5"/>
          <p:cNvSpPr>
            <a:spLocks noGrp="1"/>
          </p:cNvSpPr>
          <p:nvPr>
            <p:ph type="sldNum" sz="quarter" idx="12"/>
          </p:nvPr>
        </p:nvSpPr>
        <p:spPr/>
        <p:txBody>
          <a:bodyPr/>
          <a:lstStyle/>
          <a:p>
            <a:fld id="{CB105B8D-1C36-1C40-961B-CAAB1DD98B28}" type="slidenum">
              <a:rPr lang="en-US" smtClean="0"/>
              <a:pPr/>
              <a:t>‹#›</a:t>
            </a:fld>
            <a:endParaRPr lang="en-US"/>
          </a:p>
        </p:txBody>
      </p:sp>
    </p:spTree>
    <p:extLst>
      <p:ext uri="{BB962C8B-B14F-4D97-AF65-F5344CB8AC3E}">
        <p14:creationId xmlns:p14="http://schemas.microsoft.com/office/powerpoint/2010/main" val="2845194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C342A1C-928F-B544-94B3-4D4EC2F5EAE5}" type="datetime1">
              <a:rPr lang="en-US" smtClean="0"/>
              <a:pPr/>
              <a:t>18-Dec-18</a:t>
            </a:fld>
            <a:endParaRPr lang="en-US"/>
          </a:p>
        </p:txBody>
      </p:sp>
      <p:sp>
        <p:nvSpPr>
          <p:cNvPr id="5" name="Footer Placeholder 4"/>
          <p:cNvSpPr>
            <a:spLocks noGrp="1"/>
          </p:cNvSpPr>
          <p:nvPr>
            <p:ph type="ftr" sz="quarter" idx="11"/>
          </p:nvPr>
        </p:nvSpPr>
        <p:spPr/>
        <p:txBody>
          <a:bodyPr/>
          <a:lstStyle/>
          <a:p>
            <a:r>
              <a:rPr lang="en-US"/>
              <a:t>Chapter 8 Software testing</a:t>
            </a:r>
          </a:p>
        </p:txBody>
      </p:sp>
      <p:sp>
        <p:nvSpPr>
          <p:cNvPr id="6" name="Slide Number Placeholder 5"/>
          <p:cNvSpPr>
            <a:spLocks noGrp="1"/>
          </p:cNvSpPr>
          <p:nvPr>
            <p:ph type="sldNum" sz="quarter" idx="12"/>
          </p:nvPr>
        </p:nvSpPr>
        <p:spPr/>
        <p:txBody>
          <a:bodyPr/>
          <a:lstStyle/>
          <a:p>
            <a:fld id="{CB105B8D-1C36-1C40-961B-CAAB1DD98B28}" type="slidenum">
              <a:rPr lang="en-US" smtClean="0"/>
              <a:pPr/>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3963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3026CC-1AF2-234B-92BC-E226AD8BC345}" type="datetime1">
              <a:rPr lang="en-US" smtClean="0"/>
              <a:pPr/>
              <a:t>18-Dec-18</a:t>
            </a:fld>
            <a:endParaRPr lang="en-US"/>
          </a:p>
        </p:txBody>
      </p:sp>
      <p:sp>
        <p:nvSpPr>
          <p:cNvPr id="6" name="Footer Placeholder 5"/>
          <p:cNvSpPr>
            <a:spLocks noGrp="1"/>
          </p:cNvSpPr>
          <p:nvPr>
            <p:ph type="ftr" sz="quarter" idx="11"/>
          </p:nvPr>
        </p:nvSpPr>
        <p:spPr/>
        <p:txBody>
          <a:bodyPr/>
          <a:lstStyle/>
          <a:p>
            <a:r>
              <a:rPr lang="en-US"/>
              <a:t>Chapter 8 Software testing</a:t>
            </a:r>
          </a:p>
        </p:txBody>
      </p:sp>
      <p:sp>
        <p:nvSpPr>
          <p:cNvPr id="7" name="Slide Number Placeholder 6"/>
          <p:cNvSpPr>
            <a:spLocks noGrp="1"/>
          </p:cNvSpPr>
          <p:nvPr>
            <p:ph type="sldNum" sz="quarter" idx="12"/>
          </p:nvPr>
        </p:nvSpPr>
        <p:spPr/>
        <p:txBody>
          <a:bodyPr/>
          <a:lstStyle/>
          <a:p>
            <a:fld id="{CB105B8D-1C36-1C40-961B-CAAB1DD98B28}" type="slidenum">
              <a:rPr lang="en-US" smtClean="0"/>
              <a:pPr/>
              <a:t>‹#›</a:t>
            </a:fld>
            <a:endParaRPr lang="en-US"/>
          </a:p>
        </p:txBody>
      </p:sp>
    </p:spTree>
    <p:extLst>
      <p:ext uri="{BB962C8B-B14F-4D97-AF65-F5344CB8AC3E}">
        <p14:creationId xmlns:p14="http://schemas.microsoft.com/office/powerpoint/2010/main" val="941264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2528047-DF63-3F4F-B15B-A53AB67E64C4}" type="datetime1">
              <a:rPr lang="en-US" smtClean="0"/>
              <a:pPr/>
              <a:t>18-Dec-18</a:t>
            </a:fld>
            <a:endParaRPr lang="en-US"/>
          </a:p>
        </p:txBody>
      </p:sp>
      <p:sp>
        <p:nvSpPr>
          <p:cNvPr id="8" name="Footer Placeholder 7"/>
          <p:cNvSpPr>
            <a:spLocks noGrp="1"/>
          </p:cNvSpPr>
          <p:nvPr>
            <p:ph type="ftr" sz="quarter" idx="11"/>
          </p:nvPr>
        </p:nvSpPr>
        <p:spPr/>
        <p:txBody>
          <a:bodyPr/>
          <a:lstStyle/>
          <a:p>
            <a:r>
              <a:rPr lang="en-US"/>
              <a:t>Chapter 8 Software testing</a:t>
            </a:r>
          </a:p>
        </p:txBody>
      </p:sp>
      <p:sp>
        <p:nvSpPr>
          <p:cNvPr id="9" name="Slide Number Placeholder 8"/>
          <p:cNvSpPr>
            <a:spLocks noGrp="1"/>
          </p:cNvSpPr>
          <p:nvPr>
            <p:ph type="sldNum" sz="quarter" idx="12"/>
          </p:nvPr>
        </p:nvSpPr>
        <p:spPr/>
        <p:txBody>
          <a:bodyPr/>
          <a:lstStyle/>
          <a:p>
            <a:fld id="{CB105B8D-1C36-1C40-961B-CAAB1DD98B28}" type="slidenum">
              <a:rPr lang="en-US" smtClean="0"/>
              <a:pPr/>
              <a:t>‹#›</a:t>
            </a:fld>
            <a:endParaRPr lang="en-US"/>
          </a:p>
        </p:txBody>
      </p:sp>
    </p:spTree>
    <p:extLst>
      <p:ext uri="{BB962C8B-B14F-4D97-AF65-F5344CB8AC3E}">
        <p14:creationId xmlns:p14="http://schemas.microsoft.com/office/powerpoint/2010/main" val="2486066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175AE8-5817-6347-89E8-9F50BEEBA5B5}" type="datetime1">
              <a:rPr lang="en-US" smtClean="0"/>
              <a:pPr/>
              <a:t>18-Dec-18</a:t>
            </a:fld>
            <a:endParaRPr lang="en-US"/>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a:t>
            </a:fld>
            <a:endParaRPr lang="en-US"/>
          </a:p>
        </p:txBody>
      </p:sp>
    </p:spTree>
    <p:extLst>
      <p:ext uri="{BB962C8B-B14F-4D97-AF65-F5344CB8AC3E}">
        <p14:creationId xmlns:p14="http://schemas.microsoft.com/office/powerpoint/2010/main" val="2890781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1B2E29-2615-EA48-B2E1-E2239B40C897}" type="datetime1">
              <a:rPr lang="en-US" smtClean="0"/>
              <a:pPr/>
              <a:t>18-Dec-18</a:t>
            </a:fld>
            <a:endParaRPr lang="en-US"/>
          </a:p>
        </p:txBody>
      </p:sp>
      <p:sp>
        <p:nvSpPr>
          <p:cNvPr id="3" name="Footer Placeholder 2"/>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a:t>
            </a:fld>
            <a:endParaRPr lang="en-US"/>
          </a:p>
        </p:txBody>
      </p:sp>
    </p:spTree>
    <p:extLst>
      <p:ext uri="{BB962C8B-B14F-4D97-AF65-F5344CB8AC3E}">
        <p14:creationId xmlns:p14="http://schemas.microsoft.com/office/powerpoint/2010/main" val="1028442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C80AC5C-DDBA-EE42-9757-03393CEB2571}" type="datetime1">
              <a:rPr lang="en-US" smtClean="0"/>
              <a:pPr/>
              <a:t>18-Dec-18</a:t>
            </a:fld>
            <a:endParaRPr lang="en-US"/>
          </a:p>
        </p:txBody>
      </p:sp>
      <p:sp>
        <p:nvSpPr>
          <p:cNvPr id="6" name="Footer Placeholder 5"/>
          <p:cNvSpPr>
            <a:spLocks noGrp="1"/>
          </p:cNvSpPr>
          <p:nvPr>
            <p:ph type="ftr" sz="quarter" idx="11"/>
          </p:nvPr>
        </p:nvSpPr>
        <p:spPr/>
        <p:txBody>
          <a:bodyPr/>
          <a:lstStyle/>
          <a:p>
            <a:r>
              <a:rPr lang="en-US"/>
              <a:t>Chapter 8 Software testing</a:t>
            </a:r>
          </a:p>
        </p:txBody>
      </p:sp>
      <p:sp>
        <p:nvSpPr>
          <p:cNvPr id="7" name="Slide Number Placeholder 6"/>
          <p:cNvSpPr>
            <a:spLocks noGrp="1"/>
          </p:cNvSpPr>
          <p:nvPr>
            <p:ph type="sldNum" sz="quarter" idx="12"/>
          </p:nvPr>
        </p:nvSpPr>
        <p:spPr/>
        <p:txBody>
          <a:bodyPr/>
          <a:lstStyle/>
          <a:p>
            <a:fld id="{CB105B8D-1C36-1C40-961B-CAAB1DD98B28}" type="slidenum">
              <a:rPr lang="en-US" smtClean="0"/>
              <a:pPr/>
              <a:t>‹#›</a:t>
            </a:fld>
            <a:endParaRPr lang="en-US"/>
          </a:p>
        </p:txBody>
      </p:sp>
    </p:spTree>
    <p:extLst>
      <p:ext uri="{BB962C8B-B14F-4D97-AF65-F5344CB8AC3E}">
        <p14:creationId xmlns:p14="http://schemas.microsoft.com/office/powerpoint/2010/main" val="2853795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CCC5E3-C3BF-E645-BC58-A123741A7D00}" type="datetime1">
              <a:rPr lang="en-US" smtClean="0"/>
              <a:pPr/>
              <a:t>18-Dec-18</a:t>
            </a:fld>
            <a:endParaRPr lang="en-US"/>
          </a:p>
        </p:txBody>
      </p:sp>
      <p:sp>
        <p:nvSpPr>
          <p:cNvPr id="6" name="Footer Placeholder 5"/>
          <p:cNvSpPr>
            <a:spLocks noGrp="1"/>
          </p:cNvSpPr>
          <p:nvPr>
            <p:ph type="ftr" sz="quarter" idx="11"/>
          </p:nvPr>
        </p:nvSpPr>
        <p:spPr/>
        <p:txBody>
          <a:bodyPr/>
          <a:lstStyle/>
          <a:p>
            <a:r>
              <a:rPr lang="en-US"/>
              <a:t>Chapter 8 Software testing</a:t>
            </a:r>
          </a:p>
        </p:txBody>
      </p:sp>
      <p:sp>
        <p:nvSpPr>
          <p:cNvPr id="7" name="Slide Number Placeholder 6"/>
          <p:cNvSpPr>
            <a:spLocks noGrp="1"/>
          </p:cNvSpPr>
          <p:nvPr>
            <p:ph type="sldNum" sz="quarter" idx="12"/>
          </p:nvPr>
        </p:nvSpPr>
        <p:spPr/>
        <p:txBody>
          <a:bodyPr/>
          <a:lstStyle/>
          <a:p>
            <a:fld id="{CB105B8D-1C36-1C40-961B-CAAB1DD98B28}" type="slidenum">
              <a:rPr lang="en-US" smtClean="0"/>
              <a:pPr/>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310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F6EF6B6-DB9C-2F42-9BE8-A2BBD82B47FD}" type="datetime1">
              <a:rPr lang="en-US" smtClean="0"/>
              <a:pPr/>
              <a:t>18-Dec-18</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a:t>Chapter 8 Software testing</a:t>
            </a: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B105B8D-1C36-1C40-961B-CAAB1DD98B28}" type="slidenum">
              <a:rPr lang="en-US" smtClean="0"/>
              <a:pPr/>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072530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Software Testing</a:t>
            </a:r>
          </a:p>
        </p:txBody>
      </p:sp>
      <p:sp>
        <p:nvSpPr>
          <p:cNvPr id="3" name="Subtitle 2"/>
          <p:cNvSpPr>
            <a:spLocks noGrp="1"/>
          </p:cNvSpPr>
          <p:nvPr>
            <p:ph type="subTitle" idx="1"/>
          </p:nvPr>
        </p:nvSpPr>
        <p:spPr/>
        <p:txBody>
          <a:bodyPr>
            <a:normAutofit/>
          </a:bodyPr>
          <a:lstStyle/>
          <a:p>
            <a:pPr>
              <a:spcBef>
                <a:spcPts val="0"/>
              </a:spcBef>
              <a:spcAft>
                <a:spcPts val="0"/>
              </a:spcAft>
            </a:pPr>
            <a:r>
              <a:rPr lang="en-US" sz="2400" dirty="0"/>
              <a:t>Software Engineering</a:t>
            </a:r>
          </a:p>
          <a:p>
            <a:pPr>
              <a:spcBef>
                <a:spcPts val="0"/>
              </a:spcBef>
              <a:spcAft>
                <a:spcPts val="0"/>
              </a:spcAft>
            </a:pPr>
            <a:r>
              <a:rPr lang="en-US" sz="2400" dirty="0"/>
              <a:t>Lebanese </a:t>
            </a:r>
            <a:r>
              <a:rPr lang="en-US" sz="2400" dirty="0" smtClean="0"/>
              <a:t>University</a:t>
            </a:r>
          </a:p>
          <a:p>
            <a:pPr>
              <a:spcBef>
                <a:spcPts val="0"/>
              </a:spcBef>
              <a:spcAft>
                <a:spcPts val="0"/>
              </a:spcAft>
            </a:pPr>
            <a:r>
              <a:rPr lang="en-US" sz="2400" dirty="0" smtClean="0"/>
              <a:t>Kamal </a:t>
            </a:r>
            <a:r>
              <a:rPr lang="en-US" sz="2400" dirty="0" err="1" smtClean="0"/>
              <a:t>Beydoun</a:t>
            </a:r>
            <a:endParaRPr lang="en-US" sz="2400" dirty="0"/>
          </a:p>
        </p:txBody>
      </p:sp>
      <p:sp>
        <p:nvSpPr>
          <p:cNvPr id="4" name="Slide Number Placeholder 3"/>
          <p:cNvSpPr>
            <a:spLocks noGrp="1"/>
          </p:cNvSpPr>
          <p:nvPr>
            <p:ph type="sldNum" sz="quarter" idx="12"/>
          </p:nvPr>
        </p:nvSpPr>
        <p:spPr>
          <a:noFill/>
        </p:spPr>
        <p:txBody>
          <a:bodyPr vert="horz" lIns="91440" tIns="45720" rIns="91440" bIns="45720" rtlCol="0" anchor="ctr"/>
          <a:lstStyle/>
          <a:p>
            <a:pPr>
              <a:spcBef>
                <a:spcPct val="0"/>
              </a:spcBef>
            </a:pPr>
            <a:fld id="{CB105B8D-1C36-1C40-961B-CAAB1DD98B28}" type="slidenum">
              <a:rPr lang="en-US" sz="1400">
                <a:solidFill>
                  <a:schemeClr val="tx1"/>
                </a:solidFill>
                <a:latin typeface="Tahoma" panose="020B0604030504040204" pitchFamily="34" charset="0"/>
                <a:cs typeface="Times New Roman" panose="02020603050405020304" pitchFamily="18" charset="0"/>
              </a:rPr>
              <a:pPr>
                <a:spcBef>
                  <a:spcPct val="0"/>
                </a:spcBef>
              </a:pPr>
              <a:t>1</a:t>
            </a:fld>
            <a:endParaRPr lang="en-US" sz="1400">
              <a:solidFill>
                <a:schemeClr val="tx1"/>
              </a:solidFill>
              <a:latin typeface="Tahoma" panose="020B060403050404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E90496D3-C441-4D9D-8791-A5C07A7F11CC}"/>
              </a:ext>
            </a:extLst>
          </p:cNvPr>
          <p:cNvSpPr/>
          <p:nvPr/>
        </p:nvSpPr>
        <p:spPr>
          <a:xfrm>
            <a:off x="0" y="6120566"/>
            <a:ext cx="6096000" cy="738664"/>
          </a:xfrm>
          <a:prstGeom prst="rect">
            <a:avLst/>
          </a:prstGeom>
        </p:spPr>
        <p:txBody>
          <a:bodyPr>
            <a:spAutoFit/>
          </a:bodyPr>
          <a:lstStyle/>
          <a:p>
            <a:pPr>
              <a:spcBef>
                <a:spcPts val="0"/>
              </a:spcBef>
              <a:spcAft>
                <a:spcPts val="0"/>
              </a:spcAft>
            </a:pPr>
            <a:r>
              <a:rPr lang="en-US" sz="1400" dirty="0"/>
              <a:t>References:</a:t>
            </a:r>
          </a:p>
          <a:p>
            <a:pPr>
              <a:spcBef>
                <a:spcPts val="0"/>
              </a:spcBef>
              <a:spcAft>
                <a:spcPts val="0"/>
              </a:spcAft>
            </a:pPr>
            <a:r>
              <a:rPr lang="en-US" sz="1400" dirty="0"/>
              <a:t>Software Engineering 9</a:t>
            </a:r>
            <a:r>
              <a:rPr lang="en-US" sz="1400" baseline="30000" dirty="0"/>
              <a:t>th</a:t>
            </a:r>
            <a:r>
              <a:rPr lang="en-US" sz="1400" dirty="0"/>
              <a:t> Ed - Somerville - 2011</a:t>
            </a:r>
          </a:p>
          <a:p>
            <a:pPr>
              <a:spcBef>
                <a:spcPts val="0"/>
              </a:spcBef>
              <a:spcAft>
                <a:spcPts val="0"/>
              </a:spcAft>
            </a:pPr>
            <a:r>
              <a:rPr lang="en-US" sz="1400" dirty="0"/>
              <a:t>CSE 403 - University of Washington Marty Stepp 2007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a:noFill/>
          <a:ln/>
        </p:spPr>
        <p:txBody>
          <a:bodyPr vert="horz" lIns="90840" tIns="44623" rIns="90840" bIns="44623" rtlCol="0" anchor="ctr">
            <a:normAutofit/>
          </a:bodyPr>
          <a:lstStyle/>
          <a:p>
            <a:r>
              <a:rPr lang="en-GB" dirty="0"/>
              <a:t>Inspections and testing</a:t>
            </a:r>
          </a:p>
        </p:txBody>
      </p:sp>
      <p:sp>
        <p:nvSpPr>
          <p:cNvPr id="12290" name="Rectangle 2"/>
          <p:cNvSpPr>
            <a:spLocks noGrp="1" noChangeArrowheads="1"/>
          </p:cNvSpPr>
          <p:nvPr>
            <p:ph idx="1"/>
          </p:nvPr>
        </p:nvSpPr>
        <p:spPr>
          <a:noFill/>
          <a:ln/>
        </p:spPr>
        <p:txBody>
          <a:bodyPr vert="horz" lIns="90840" tIns="44623" rIns="90840" bIns="44623" rtlCol="0">
            <a:normAutofit/>
          </a:bodyPr>
          <a:lstStyle/>
          <a:p>
            <a:r>
              <a:rPr lang="en-GB" sz="2400" b="1" dirty="0"/>
              <a:t>Software inspections</a:t>
            </a:r>
            <a:r>
              <a:rPr lang="en-GB" sz="2400" dirty="0"/>
              <a:t>:</a:t>
            </a:r>
            <a:r>
              <a:rPr lang="en-GB" i="1" dirty="0"/>
              <a:t> </a:t>
            </a:r>
            <a:r>
              <a:rPr lang="en-GB" dirty="0"/>
              <a:t>Concerned with analysis of the static system representation to discover problems</a:t>
            </a:r>
            <a:r>
              <a:rPr lang="en-GB" i="1" dirty="0"/>
              <a:t>  (</a:t>
            </a:r>
            <a:r>
              <a:rPr lang="en-GB" dirty="0"/>
              <a:t>static verification)</a:t>
            </a:r>
          </a:p>
          <a:p>
            <a:pPr lvl="1"/>
            <a:r>
              <a:rPr lang="en-GB" sz="2000" dirty="0"/>
              <a:t>May be supplement by tool-based document and code analysis.</a:t>
            </a:r>
          </a:p>
          <a:p>
            <a:r>
              <a:rPr lang="en-GB" sz="2400" b="1" dirty="0"/>
              <a:t>Software testing</a:t>
            </a:r>
            <a:r>
              <a:rPr lang="en-GB" sz="2400" dirty="0"/>
              <a:t>:</a:t>
            </a:r>
            <a:r>
              <a:rPr lang="en-GB" i="1" dirty="0"/>
              <a:t> </a:t>
            </a:r>
            <a:r>
              <a:rPr lang="en-GB" sz="2400" dirty="0"/>
              <a:t>Concerned with exercising and observing product behaviour (dynamic verification)</a:t>
            </a:r>
          </a:p>
          <a:p>
            <a:pPr lvl="1"/>
            <a:r>
              <a:rPr lang="en-GB" sz="2000" dirty="0"/>
              <a:t>The system is executed with test data and its operational behaviour is observed.</a:t>
            </a:r>
          </a:p>
          <a:p>
            <a:pPr algn="just"/>
            <a:endParaRPr lang="en-GB" sz="2000" dirty="0"/>
          </a:p>
        </p:txBody>
      </p:sp>
      <p:sp>
        <p:nvSpPr>
          <p:cNvPr id="4" name="Slide Number Placeholder 3"/>
          <p:cNvSpPr>
            <a:spLocks noGrp="1"/>
          </p:cNvSpPr>
          <p:nvPr>
            <p:ph type="sldNum" sz="quarter" idx="12"/>
          </p:nvPr>
        </p:nvSpPr>
        <p:spPr>
          <a:noFill/>
        </p:spPr>
        <p:txBody>
          <a:bodyPr vert="horz" lIns="91440" tIns="45720" rIns="91440" bIns="45720" rtlCol="0" anchor="ctr"/>
          <a:lstStyle/>
          <a:p>
            <a:pPr>
              <a:spcBef>
                <a:spcPct val="0"/>
              </a:spcBef>
            </a:pPr>
            <a:fld id="{CB105B8D-1C36-1C40-961B-CAAB1DD98B28}" type="slidenum">
              <a:rPr lang="en-US" sz="1400">
                <a:solidFill>
                  <a:schemeClr val="tx1"/>
                </a:solidFill>
                <a:latin typeface="Tahoma" panose="020B0604030504040204" pitchFamily="34" charset="0"/>
                <a:cs typeface="Times New Roman" panose="02020603050405020304" pitchFamily="18" charset="0"/>
              </a:rPr>
              <a:pPr>
                <a:spcBef>
                  <a:spcPct val="0"/>
                </a:spcBef>
              </a:pPr>
              <a:t>10</a:t>
            </a:fld>
            <a:endParaRPr lang="en-US" sz="1400">
              <a:solidFill>
                <a:schemeClr val="tx1"/>
              </a:solidFill>
              <a:latin typeface="Tahoma" panose="020B0604030504040204" pitchFamily="34" charset="0"/>
              <a:cs typeface="Times New Roman" panose="02020603050405020304" pitchFamily="18" charset="0"/>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Inspections and testing</a:t>
            </a:r>
            <a:r>
              <a:rPr lang="en-GB" dirty="0"/>
              <a:t> </a:t>
            </a:r>
            <a:endParaRPr lang="en-US" dirty="0"/>
          </a:p>
        </p:txBody>
      </p:sp>
      <p:sp>
        <p:nvSpPr>
          <p:cNvPr id="5" name="Slide Number Placeholder 4"/>
          <p:cNvSpPr>
            <a:spLocks noGrp="1"/>
          </p:cNvSpPr>
          <p:nvPr>
            <p:ph type="sldNum" sz="quarter" idx="12"/>
          </p:nvPr>
        </p:nvSpPr>
        <p:spPr>
          <a:noFill/>
        </p:spPr>
        <p:txBody>
          <a:bodyPr vert="horz" lIns="91440" tIns="45720" rIns="91440" bIns="45720" rtlCol="0" anchor="ctr"/>
          <a:lstStyle/>
          <a:p>
            <a:pPr>
              <a:spcBef>
                <a:spcPct val="0"/>
              </a:spcBef>
            </a:pPr>
            <a:fld id="{CB105B8D-1C36-1C40-961B-CAAB1DD98B28}" type="slidenum">
              <a:rPr lang="en-US" sz="1400">
                <a:solidFill>
                  <a:schemeClr val="tx1"/>
                </a:solidFill>
                <a:latin typeface="Tahoma" panose="020B0604030504040204" pitchFamily="34" charset="0"/>
                <a:cs typeface="Times New Roman" panose="02020603050405020304" pitchFamily="18" charset="0"/>
              </a:rPr>
              <a:pPr>
                <a:spcBef>
                  <a:spcPct val="0"/>
                </a:spcBef>
              </a:pPr>
              <a:t>11</a:t>
            </a:fld>
            <a:endParaRPr lang="en-US" sz="1400">
              <a:solidFill>
                <a:schemeClr val="tx1"/>
              </a:solidFill>
              <a:latin typeface="Tahoma" panose="020B0604030504040204" pitchFamily="34"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86D9EEA2-279A-4FF7-A36B-82E1877AB97B}"/>
              </a:ext>
            </a:extLst>
          </p:cNvPr>
          <p:cNvPicPr>
            <a:picLocks noGrp="1" noChangeAspect="1"/>
          </p:cNvPicPr>
          <p:nvPr>
            <p:ph idx="1"/>
          </p:nvPr>
        </p:nvPicPr>
        <p:blipFill>
          <a:blip r:embed="rId2"/>
          <a:stretch>
            <a:fillRect/>
          </a:stretch>
        </p:blipFill>
        <p:spPr>
          <a:xfrm>
            <a:off x="538991" y="1886913"/>
            <a:ext cx="11114017" cy="438587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t>Software inspections</a:t>
            </a:r>
          </a:p>
        </p:txBody>
      </p:sp>
      <p:sp>
        <p:nvSpPr>
          <p:cNvPr id="56323" name="Rectangle 3"/>
          <p:cNvSpPr>
            <a:spLocks noGrp="1" noChangeArrowheads="1"/>
          </p:cNvSpPr>
          <p:nvPr>
            <p:ph idx="1"/>
          </p:nvPr>
        </p:nvSpPr>
        <p:spPr/>
        <p:txBody>
          <a:bodyPr/>
          <a:lstStyle/>
          <a:p>
            <a:pPr algn="just"/>
            <a:r>
              <a:rPr lang="en-GB" sz="2400" dirty="0"/>
              <a:t>These involve people examining the source representation with the aim of discovering anomalies and defects.</a:t>
            </a:r>
          </a:p>
          <a:p>
            <a:pPr algn="just"/>
            <a:r>
              <a:rPr lang="en-GB" sz="2400" dirty="0"/>
              <a:t>Inspections not require execution of a system so may be used before implementation.</a:t>
            </a:r>
          </a:p>
          <a:p>
            <a:pPr algn="just"/>
            <a:r>
              <a:rPr lang="en-GB" sz="2400" dirty="0"/>
              <a:t>They may be applied to any representation of the system (requirements, design, configuration data, test data, etc.).</a:t>
            </a:r>
          </a:p>
          <a:p>
            <a:pPr algn="just"/>
            <a:r>
              <a:rPr lang="en-GB" sz="2400" dirty="0"/>
              <a:t>They have been shown to be an effective technique for discovering program errors.</a:t>
            </a:r>
          </a:p>
        </p:txBody>
      </p:sp>
      <p:sp>
        <p:nvSpPr>
          <p:cNvPr id="4" name="Slide Number Placeholder 3"/>
          <p:cNvSpPr>
            <a:spLocks noGrp="1"/>
          </p:cNvSpPr>
          <p:nvPr>
            <p:ph type="sldNum" sz="quarter" idx="12"/>
          </p:nvPr>
        </p:nvSpPr>
        <p:spPr>
          <a:noFill/>
        </p:spPr>
        <p:txBody>
          <a:bodyPr vert="horz" lIns="91440" tIns="45720" rIns="91440" bIns="45720" rtlCol="0" anchor="ctr"/>
          <a:lstStyle/>
          <a:p>
            <a:pPr>
              <a:spcBef>
                <a:spcPct val="0"/>
              </a:spcBef>
            </a:pPr>
            <a:fld id="{CB105B8D-1C36-1C40-961B-CAAB1DD98B28}" type="slidenum">
              <a:rPr lang="en-US" sz="1400">
                <a:solidFill>
                  <a:schemeClr val="tx1"/>
                </a:solidFill>
                <a:latin typeface="Tahoma" panose="020B0604030504040204" pitchFamily="34" charset="0"/>
                <a:cs typeface="Times New Roman" panose="02020603050405020304" pitchFamily="18" charset="0"/>
              </a:rPr>
              <a:pPr>
                <a:spcBef>
                  <a:spcPct val="0"/>
                </a:spcBef>
              </a:pPr>
              <a:t>12</a:t>
            </a:fld>
            <a:endParaRPr lang="en-US" sz="1400">
              <a:solidFill>
                <a:schemeClr val="tx1"/>
              </a:solidFill>
              <a:latin typeface="Tahoma" panose="020B0604030504040204" pitchFamily="34"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inspections</a:t>
            </a:r>
          </a:p>
        </p:txBody>
      </p:sp>
      <p:sp>
        <p:nvSpPr>
          <p:cNvPr id="3" name="Content Placeholder 2"/>
          <p:cNvSpPr>
            <a:spLocks noGrp="1"/>
          </p:cNvSpPr>
          <p:nvPr>
            <p:ph idx="1"/>
          </p:nvPr>
        </p:nvSpPr>
        <p:spPr/>
        <p:txBody>
          <a:bodyPr>
            <a:normAutofit/>
          </a:bodyPr>
          <a:lstStyle/>
          <a:p>
            <a:pPr algn="just"/>
            <a:r>
              <a:rPr lang="en-US" sz="2400" dirty="0"/>
              <a:t>During testing, errors can mask (hide) other errors. Because inspection is a static process, you don’t have to be concerned with interactions between errors.</a:t>
            </a:r>
          </a:p>
          <a:p>
            <a:pPr algn="just"/>
            <a:r>
              <a:rPr lang="en-US" sz="2400" dirty="0"/>
              <a:t>Incomplete versions of a system can be inspected without additional costs. If a program is incomplete, then you need to develop specialized test couples to test the parts that are available. </a:t>
            </a:r>
          </a:p>
        </p:txBody>
      </p:sp>
      <p:sp>
        <p:nvSpPr>
          <p:cNvPr id="5" name="Slide Number Placeholder 4"/>
          <p:cNvSpPr>
            <a:spLocks noGrp="1"/>
          </p:cNvSpPr>
          <p:nvPr>
            <p:ph type="sldNum" sz="quarter" idx="12"/>
          </p:nvPr>
        </p:nvSpPr>
        <p:spPr>
          <a:noFill/>
        </p:spPr>
        <p:txBody>
          <a:bodyPr vert="horz" lIns="91440" tIns="45720" rIns="91440" bIns="45720" rtlCol="0" anchor="ctr"/>
          <a:lstStyle/>
          <a:p>
            <a:pPr>
              <a:spcBef>
                <a:spcPct val="0"/>
              </a:spcBef>
            </a:pPr>
            <a:fld id="{CB105B8D-1C36-1C40-961B-CAAB1DD98B28}" type="slidenum">
              <a:rPr lang="en-US" sz="1400">
                <a:solidFill>
                  <a:schemeClr val="tx1"/>
                </a:solidFill>
                <a:latin typeface="Tahoma" panose="020B0604030504040204" pitchFamily="34" charset="0"/>
                <a:cs typeface="Times New Roman" panose="02020603050405020304" pitchFamily="18" charset="0"/>
              </a:rPr>
              <a:pPr>
                <a:spcBef>
                  <a:spcPct val="0"/>
                </a:spcBef>
              </a:pPr>
              <a:t>13</a:t>
            </a:fld>
            <a:endParaRPr lang="en-US" sz="1400">
              <a:solidFill>
                <a:schemeClr val="tx1"/>
              </a:solidFill>
              <a:latin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849491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GB" dirty="0"/>
              <a:t>Inspections and Testing</a:t>
            </a:r>
          </a:p>
        </p:txBody>
      </p:sp>
      <p:sp>
        <p:nvSpPr>
          <p:cNvPr id="73731" name="Rectangle 3"/>
          <p:cNvSpPr>
            <a:spLocks noGrp="1" noChangeArrowheads="1"/>
          </p:cNvSpPr>
          <p:nvPr>
            <p:ph idx="1"/>
          </p:nvPr>
        </p:nvSpPr>
        <p:spPr/>
        <p:txBody>
          <a:bodyPr/>
          <a:lstStyle/>
          <a:p>
            <a:pPr algn="just"/>
            <a:r>
              <a:rPr lang="en-GB" sz="2400" dirty="0"/>
              <a:t>Inspections and testing are complementary and not opposing verification techniques.</a:t>
            </a:r>
          </a:p>
          <a:p>
            <a:pPr algn="just"/>
            <a:r>
              <a:rPr lang="en-GB" sz="2400" dirty="0"/>
              <a:t>Both should be used during the V &amp; V process.</a:t>
            </a:r>
          </a:p>
          <a:p>
            <a:pPr algn="just"/>
            <a:r>
              <a:rPr lang="en-GB" sz="2400" dirty="0"/>
              <a:t>Inspections can check conformance with a specification but not conformance with the customer’s real requirements.</a:t>
            </a:r>
          </a:p>
          <a:p>
            <a:pPr algn="just"/>
            <a:r>
              <a:rPr lang="en-GB" sz="2400" dirty="0"/>
              <a:t>Inspections cannot check non-functional characteristics such as performance, usability, etc.</a:t>
            </a:r>
          </a:p>
        </p:txBody>
      </p:sp>
      <p:sp>
        <p:nvSpPr>
          <p:cNvPr id="4" name="Slide Number Placeholder 3"/>
          <p:cNvSpPr>
            <a:spLocks noGrp="1"/>
          </p:cNvSpPr>
          <p:nvPr>
            <p:ph type="sldNum" sz="quarter" idx="12"/>
          </p:nvPr>
        </p:nvSpPr>
        <p:spPr>
          <a:noFill/>
        </p:spPr>
        <p:txBody>
          <a:bodyPr vert="horz" lIns="91440" tIns="45720" rIns="91440" bIns="45720" rtlCol="0" anchor="ctr"/>
          <a:lstStyle/>
          <a:p>
            <a:pPr>
              <a:spcBef>
                <a:spcPct val="0"/>
              </a:spcBef>
            </a:pPr>
            <a:fld id="{CB105B8D-1C36-1C40-961B-CAAB1DD98B28}" type="slidenum">
              <a:rPr lang="en-US" sz="1400">
                <a:solidFill>
                  <a:schemeClr val="tx1"/>
                </a:solidFill>
                <a:latin typeface="Tahoma" panose="020B0604030504040204" pitchFamily="34" charset="0"/>
                <a:cs typeface="Times New Roman" panose="02020603050405020304" pitchFamily="18" charset="0"/>
              </a:rPr>
              <a:pPr>
                <a:spcBef>
                  <a:spcPct val="0"/>
                </a:spcBef>
              </a:pPr>
              <a:t>14</a:t>
            </a:fld>
            <a:endParaRPr lang="en-US" sz="1400">
              <a:solidFill>
                <a:schemeClr val="tx1"/>
              </a:solidFill>
              <a:latin typeface="Tahoma" panose="020B0604030504040204" pitchFamily="34"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Stages of testing</a:t>
            </a:r>
          </a:p>
        </p:txBody>
      </p:sp>
      <p:sp>
        <p:nvSpPr>
          <p:cNvPr id="3" name="Content Placeholder 2"/>
          <p:cNvSpPr>
            <a:spLocks noGrp="1"/>
          </p:cNvSpPr>
          <p:nvPr>
            <p:ph idx="1"/>
          </p:nvPr>
        </p:nvSpPr>
        <p:spPr/>
        <p:txBody>
          <a:bodyPr>
            <a:normAutofit/>
          </a:bodyPr>
          <a:lstStyle/>
          <a:p>
            <a:pPr algn="just"/>
            <a:r>
              <a:rPr lang="en-US" sz="2400" b="1" dirty="0"/>
              <a:t>Development testing</a:t>
            </a:r>
            <a:r>
              <a:rPr lang="en-US" sz="2400" dirty="0"/>
              <a:t>, where the system is tested during development to discover bugs and defects. </a:t>
            </a:r>
          </a:p>
          <a:p>
            <a:pPr algn="just"/>
            <a:r>
              <a:rPr lang="en-US" sz="2400" b="1" dirty="0"/>
              <a:t>Release testing</a:t>
            </a:r>
            <a:r>
              <a:rPr lang="en-US" sz="2400" dirty="0"/>
              <a:t>, where a separate testing team test a complete version of the system before it is released to users. </a:t>
            </a:r>
          </a:p>
          <a:p>
            <a:pPr algn="just"/>
            <a:r>
              <a:rPr lang="en-US" sz="2400" b="1" dirty="0"/>
              <a:t>User testing</a:t>
            </a:r>
            <a:r>
              <a:rPr lang="en-US" sz="2400" dirty="0"/>
              <a:t>, where users or potential users of a system test the system in their own environment.</a:t>
            </a:r>
          </a:p>
        </p:txBody>
      </p:sp>
      <p:sp>
        <p:nvSpPr>
          <p:cNvPr id="5" name="Slide Number Placeholder 4"/>
          <p:cNvSpPr>
            <a:spLocks noGrp="1"/>
          </p:cNvSpPr>
          <p:nvPr>
            <p:ph type="sldNum" sz="quarter" idx="12"/>
          </p:nvPr>
        </p:nvSpPr>
        <p:spPr>
          <a:noFill/>
        </p:spPr>
        <p:txBody>
          <a:bodyPr vert="horz" lIns="91440" tIns="45720" rIns="91440" bIns="45720" rtlCol="0" anchor="ctr"/>
          <a:lstStyle/>
          <a:p>
            <a:pPr>
              <a:spcBef>
                <a:spcPct val="0"/>
              </a:spcBef>
            </a:pPr>
            <a:fld id="{CB105B8D-1C36-1C40-961B-CAAB1DD98B28}" type="slidenum">
              <a:rPr lang="en-US" sz="1400">
                <a:solidFill>
                  <a:schemeClr val="tx1"/>
                </a:solidFill>
                <a:latin typeface="Tahoma" panose="020B0604030504040204" pitchFamily="34" charset="0"/>
                <a:cs typeface="Times New Roman" panose="02020603050405020304" pitchFamily="18" charset="0"/>
              </a:rPr>
              <a:pPr>
                <a:spcBef>
                  <a:spcPct val="0"/>
                </a:spcBef>
              </a:pPr>
              <a:t>15</a:t>
            </a:fld>
            <a:endParaRPr lang="en-US" sz="1400">
              <a:solidFill>
                <a:schemeClr val="tx1"/>
              </a:solidFill>
              <a:latin typeface="Tahoma" panose="020B0604030504040204" pitchFamily="34"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r>
              <a:rPr lang="en-US" altLang="en-US" dirty="0"/>
              <a:t>Development testing</a:t>
            </a:r>
          </a:p>
        </p:txBody>
      </p:sp>
      <p:sp>
        <p:nvSpPr>
          <p:cNvPr id="2" name="Content Placeholder 1">
            <a:extLst>
              <a:ext uri="{FF2B5EF4-FFF2-40B4-BE49-F238E27FC236}">
                <a16:creationId xmlns:a16="http://schemas.microsoft.com/office/drawing/2014/main" id="{BF45331D-2D73-4746-AEC9-2122AACEA7C7}"/>
              </a:ext>
            </a:extLst>
          </p:cNvPr>
          <p:cNvSpPr>
            <a:spLocks noGrp="1"/>
          </p:cNvSpPr>
          <p:nvPr>
            <p:ph idx="1"/>
          </p:nvPr>
        </p:nvSpPr>
        <p:spPr/>
        <p:txBody>
          <a:bodyPr/>
          <a:lstStyle/>
          <a:p>
            <a:r>
              <a:rPr lang="en-US" b="1" dirty="0"/>
              <a:t>Unit Testing</a:t>
            </a:r>
            <a:r>
              <a:rPr lang="en-US" dirty="0"/>
              <a:t>: looks for errors in objects or subsystems</a:t>
            </a:r>
          </a:p>
          <a:p>
            <a:r>
              <a:rPr lang="en-US" b="1" dirty="0"/>
              <a:t>Integration Testing</a:t>
            </a:r>
            <a:r>
              <a:rPr lang="en-US" dirty="0"/>
              <a:t>: find errors with connecting subsystems together</a:t>
            </a:r>
          </a:p>
          <a:p>
            <a:r>
              <a:rPr lang="en-US" b="1" dirty="0"/>
              <a:t>System Structure Testing</a:t>
            </a:r>
            <a:r>
              <a:rPr lang="en-US" dirty="0"/>
              <a:t>: integration testing all parts of system together</a:t>
            </a:r>
          </a:p>
          <a:p>
            <a:r>
              <a:rPr lang="en-US" b="1" dirty="0"/>
              <a:t>System Testing</a:t>
            </a:r>
            <a:r>
              <a:rPr lang="en-US" dirty="0"/>
              <a:t>: test entire system behavior as a whole, with respect to scenarios and requirements</a:t>
            </a:r>
          </a:p>
          <a:p>
            <a:r>
              <a:rPr lang="en-US" b="1" dirty="0"/>
              <a:t>Functional Testing</a:t>
            </a:r>
            <a:r>
              <a:rPr lang="en-US" dirty="0"/>
              <a:t>: test whether system meets requirements</a:t>
            </a:r>
          </a:p>
          <a:p>
            <a:r>
              <a:rPr lang="en-US" b="1" dirty="0"/>
              <a:t>Performance Testing</a:t>
            </a:r>
            <a:r>
              <a:rPr lang="en-US" dirty="0"/>
              <a:t>: non-functional requirements, design goals</a:t>
            </a:r>
          </a:p>
          <a:p>
            <a:r>
              <a:rPr lang="en-US" b="1" dirty="0"/>
              <a:t>Acceptance / Installation Testing</a:t>
            </a:r>
            <a:r>
              <a:rPr lang="en-US" dirty="0"/>
              <a:t>: done by client</a:t>
            </a:r>
          </a:p>
          <a:p>
            <a:endParaRPr lang="en-US" dirty="0"/>
          </a:p>
          <a:p>
            <a:endParaRPr lang="en-US" dirty="0"/>
          </a:p>
        </p:txBody>
      </p:sp>
      <p:sp>
        <p:nvSpPr>
          <p:cNvPr id="17410" name="Slide Number Placeholder 3"/>
          <p:cNvSpPr>
            <a:spLocks noGrp="1"/>
          </p:cNvSpPr>
          <p:nvPr>
            <p:ph type="sldNum" sz="quarter" idx="12"/>
          </p:nvPr>
        </p:nvSpPr>
        <p:spPr>
          <a:noFill/>
        </p:spPr>
        <p:txBody>
          <a:bodyPr/>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a:spcBef>
                <a:spcPct val="0"/>
              </a:spcBef>
              <a:buClrTx/>
              <a:buSzTx/>
              <a:buFontTx/>
              <a:buNone/>
            </a:pPr>
            <a:fld id="{8F4821FD-D27B-4FD7-AA4D-D209CEA47C2A}" type="slidenum">
              <a:rPr lang="en-US" altLang="en-US" sz="1400">
                <a:latin typeface="Tahoma" panose="020B0604030504040204" pitchFamily="34" charset="0"/>
              </a:rPr>
              <a:pPr>
                <a:spcBef>
                  <a:spcPct val="0"/>
                </a:spcBef>
                <a:buClrTx/>
                <a:buSzTx/>
                <a:buFontTx/>
                <a:buNone/>
              </a:pPr>
              <a:t>16</a:t>
            </a:fld>
            <a:endParaRPr lang="en-US" altLang="en-US" sz="1400">
              <a:latin typeface="Tahoma" panose="020B0604030504040204" pitchFamily="34" charset="0"/>
            </a:endParaRPr>
          </a:p>
        </p:txBody>
      </p:sp>
    </p:spTree>
    <p:extLst>
      <p:ext uri="{BB962C8B-B14F-4D97-AF65-F5344CB8AC3E}">
        <p14:creationId xmlns:p14="http://schemas.microsoft.com/office/powerpoint/2010/main" val="1474621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noAutofit/>
          </a:bodyPr>
          <a:lstStyle/>
          <a:p>
            <a:pPr eaLnBrk="1" hangingPunct="1"/>
            <a:r>
              <a:rPr lang="en-US" altLang="en-US" sz="3600" dirty="0"/>
              <a:t>Types of testing</a:t>
            </a:r>
          </a:p>
        </p:txBody>
      </p:sp>
      <p:sp>
        <p:nvSpPr>
          <p:cNvPr id="18434" name="Slide Number Placeholder 3"/>
          <p:cNvSpPr>
            <a:spLocks noGrp="1"/>
          </p:cNvSpPr>
          <p:nvPr>
            <p:ph type="sldNum" sz="quarter" idx="12"/>
          </p:nvPr>
        </p:nvSpPr>
        <p:spPr>
          <a:noFill/>
        </p:spPr>
        <p:txBody>
          <a:bodyPr/>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a:spcBef>
                <a:spcPct val="0"/>
              </a:spcBef>
              <a:buClrTx/>
              <a:buSzTx/>
              <a:buFontTx/>
              <a:buNone/>
            </a:pPr>
            <a:fld id="{D883F9B1-BEA7-407D-B988-957212527ED9}" type="slidenum">
              <a:rPr lang="en-US" altLang="en-US" sz="1400">
                <a:latin typeface="Tahoma" panose="020B0604030504040204" pitchFamily="34" charset="0"/>
              </a:rPr>
              <a:pPr>
                <a:spcBef>
                  <a:spcPct val="0"/>
                </a:spcBef>
                <a:buClrTx/>
                <a:buSzTx/>
                <a:buFontTx/>
                <a:buNone/>
              </a:pPr>
              <a:t>17</a:t>
            </a:fld>
            <a:endParaRPr lang="en-US" altLang="en-US" sz="1400">
              <a:latin typeface="Tahoma" panose="020B0604030504040204" pitchFamily="34" charset="0"/>
            </a:endParaRPr>
          </a:p>
        </p:txBody>
      </p:sp>
      <p:pic>
        <p:nvPicPr>
          <p:cNvPr id="1843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8493" y="1"/>
            <a:ext cx="5579547" cy="6857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0877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en-US" altLang="en-US"/>
              <a:t>Black and white box testing</a:t>
            </a:r>
          </a:p>
        </p:txBody>
      </p:sp>
      <p:sp>
        <p:nvSpPr>
          <p:cNvPr id="19460" name="Rectangle 3"/>
          <p:cNvSpPr>
            <a:spLocks noGrp="1" noChangeArrowheads="1"/>
          </p:cNvSpPr>
          <p:nvPr>
            <p:ph idx="1"/>
          </p:nvPr>
        </p:nvSpPr>
        <p:spPr/>
        <p:txBody>
          <a:bodyPr/>
          <a:lstStyle/>
          <a:p>
            <a:pPr eaLnBrk="1" hangingPunct="1">
              <a:buFont typeface="Wingdings" panose="05000000000000000000" pitchFamily="2" charset="2"/>
              <a:buNone/>
            </a:pPr>
            <a:r>
              <a:rPr lang="en-US" altLang="en-US" dirty="0"/>
              <a:t>What is the difference between "black-box" and "white-box" testing?</a:t>
            </a:r>
          </a:p>
          <a:p>
            <a:pPr>
              <a:buNone/>
            </a:pPr>
            <a:r>
              <a:rPr lang="en-US" altLang="en-US" b="1" dirty="0"/>
              <a:t>Black-box Test</a:t>
            </a:r>
            <a:r>
              <a:rPr lang="en-US" altLang="en-US" dirty="0"/>
              <a:t>: focuses on input/output of each component</a:t>
            </a:r>
          </a:p>
          <a:p>
            <a:pPr>
              <a:buNone/>
            </a:pPr>
            <a:r>
              <a:rPr lang="en-US" altLang="en-US" b="1" dirty="0"/>
              <a:t>White-box Test</a:t>
            </a:r>
            <a:r>
              <a:rPr lang="en-US" altLang="en-US" dirty="0"/>
              <a:t>: focuses on internal states of objects </a:t>
            </a:r>
          </a:p>
          <a:p>
            <a:pPr>
              <a:buNone/>
            </a:pPr>
            <a:r>
              <a:rPr lang="en-US" altLang="en-US" dirty="0"/>
              <a:t>Requires internal knowledge of the component to craft input data</a:t>
            </a:r>
          </a:p>
          <a:p>
            <a:pPr eaLnBrk="1" hangingPunct="1">
              <a:buFont typeface="Wingdings" panose="05000000000000000000" pitchFamily="2" charset="2"/>
              <a:buNone/>
            </a:pPr>
            <a:endParaRPr lang="en-US" altLang="en-US" dirty="0"/>
          </a:p>
        </p:txBody>
      </p:sp>
      <p:sp>
        <p:nvSpPr>
          <p:cNvPr id="19458" name="Slide Number Placeholder 3"/>
          <p:cNvSpPr>
            <a:spLocks noGrp="1"/>
          </p:cNvSpPr>
          <p:nvPr>
            <p:ph type="sldNum" sz="quarter" idx="12"/>
          </p:nvPr>
        </p:nvSpPr>
        <p:spPr>
          <a:noFill/>
        </p:spPr>
        <p:txBody>
          <a:bodyPr/>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a:spcBef>
                <a:spcPct val="0"/>
              </a:spcBef>
              <a:buClrTx/>
              <a:buSzTx/>
              <a:buFontTx/>
              <a:buNone/>
            </a:pPr>
            <a:fld id="{B785DC51-58C5-4AD5-BA2B-EF283ED62EB6}" type="slidenum">
              <a:rPr lang="en-US" altLang="en-US" sz="1400">
                <a:latin typeface="Tahoma" panose="020B0604030504040204" pitchFamily="34" charset="0"/>
              </a:rPr>
              <a:pPr>
                <a:spcBef>
                  <a:spcPct val="0"/>
                </a:spcBef>
                <a:buClrTx/>
                <a:buSzTx/>
                <a:buFontTx/>
                <a:buNone/>
              </a:pPr>
              <a:t>18</a:t>
            </a:fld>
            <a:endParaRPr lang="en-US" altLang="en-US" sz="1400">
              <a:latin typeface="Tahoma" panose="020B0604030504040204" pitchFamily="34" charset="0"/>
            </a:endParaRPr>
          </a:p>
        </p:txBody>
      </p:sp>
    </p:spTree>
    <p:extLst>
      <p:ext uri="{BB962C8B-B14F-4D97-AF65-F5344CB8AC3E}">
        <p14:creationId xmlns:p14="http://schemas.microsoft.com/office/powerpoint/2010/main" val="20732410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en-US" altLang="en-US"/>
              <a:t>Regression testing</a:t>
            </a:r>
          </a:p>
        </p:txBody>
      </p:sp>
      <p:sp>
        <p:nvSpPr>
          <p:cNvPr id="21508" name="Rectangle 3"/>
          <p:cNvSpPr>
            <a:spLocks noGrp="1" noChangeArrowheads="1"/>
          </p:cNvSpPr>
          <p:nvPr>
            <p:ph idx="1"/>
          </p:nvPr>
        </p:nvSpPr>
        <p:spPr/>
        <p:txBody>
          <a:bodyPr/>
          <a:lstStyle/>
          <a:p>
            <a:pPr eaLnBrk="1" hangingPunct="1">
              <a:buFont typeface="Wingdings" panose="05000000000000000000" pitchFamily="2" charset="2"/>
              <a:buNone/>
            </a:pPr>
            <a:r>
              <a:rPr lang="en-US" altLang="en-US" dirty="0"/>
              <a:t>What is regression testing, and why is it important?</a:t>
            </a:r>
          </a:p>
          <a:p>
            <a:pPr>
              <a:buNone/>
            </a:pPr>
            <a:r>
              <a:rPr lang="en-US" altLang="en-US" b="1" dirty="0"/>
              <a:t>Regression Testing</a:t>
            </a:r>
            <a:r>
              <a:rPr lang="en-US" altLang="en-US" dirty="0"/>
              <a:t>: re-executing all prior tests after a code change</a:t>
            </a:r>
          </a:p>
          <a:p>
            <a:pPr>
              <a:buNone/>
            </a:pPr>
            <a:r>
              <a:rPr lang="en-US" altLang="en-US" dirty="0"/>
              <a:t>	often done by scripts, automated testing</a:t>
            </a:r>
          </a:p>
          <a:p>
            <a:pPr>
              <a:buNone/>
            </a:pPr>
            <a:r>
              <a:rPr lang="en-US" altLang="en-US" dirty="0"/>
              <a:t>	used to ensure that old fixed bugs are still fixed</a:t>
            </a:r>
          </a:p>
          <a:p>
            <a:pPr>
              <a:buNone/>
            </a:pPr>
            <a:r>
              <a:rPr lang="en-US" altLang="en-US" dirty="0"/>
              <a:t>	a new feature or a fix for one bug can cause a new bug or reintroduce an old bug</a:t>
            </a:r>
          </a:p>
          <a:p>
            <a:pPr>
              <a:buNone/>
            </a:pPr>
            <a:r>
              <a:rPr lang="en-US" altLang="en-US" dirty="0"/>
              <a:t>especially important in evolving object-oriented systems</a:t>
            </a:r>
          </a:p>
          <a:p>
            <a:pPr eaLnBrk="1" hangingPunct="1">
              <a:buFont typeface="Wingdings" panose="05000000000000000000" pitchFamily="2" charset="2"/>
              <a:buNone/>
            </a:pPr>
            <a:endParaRPr lang="en-US" altLang="en-US" dirty="0"/>
          </a:p>
        </p:txBody>
      </p:sp>
      <p:sp>
        <p:nvSpPr>
          <p:cNvPr id="21506" name="Slide Number Placeholder 3"/>
          <p:cNvSpPr>
            <a:spLocks noGrp="1"/>
          </p:cNvSpPr>
          <p:nvPr>
            <p:ph type="sldNum" sz="quarter" idx="12"/>
          </p:nvPr>
        </p:nvSpPr>
        <p:spPr>
          <a:noFill/>
        </p:spPr>
        <p:txBody>
          <a:bodyPr/>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a:spcBef>
                <a:spcPct val="0"/>
              </a:spcBef>
              <a:buClrTx/>
              <a:buSzTx/>
              <a:buFontTx/>
              <a:buNone/>
            </a:pPr>
            <a:fld id="{F7318FC2-4DC8-4B93-AA37-8D2D9BFE7B99}" type="slidenum">
              <a:rPr lang="en-US" altLang="en-US" sz="1400">
                <a:latin typeface="Tahoma" panose="020B0604030504040204" pitchFamily="34" charset="0"/>
              </a:rPr>
              <a:pPr>
                <a:spcBef>
                  <a:spcPct val="0"/>
                </a:spcBef>
                <a:buClrTx/>
                <a:buSzTx/>
                <a:buFontTx/>
                <a:buNone/>
              </a:pPr>
              <a:t>19</a:t>
            </a:fld>
            <a:endParaRPr lang="en-US" altLang="en-US" sz="1400">
              <a:latin typeface="Tahoma" panose="020B0604030504040204" pitchFamily="34" charset="0"/>
            </a:endParaRPr>
          </a:p>
        </p:txBody>
      </p:sp>
    </p:spTree>
    <p:extLst>
      <p:ext uri="{BB962C8B-B14F-4D97-AF65-F5344CB8AC3E}">
        <p14:creationId xmlns:p14="http://schemas.microsoft.com/office/powerpoint/2010/main" val="2568917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en-US" altLang="en-US" dirty="0"/>
              <a:t>Software reliability</a:t>
            </a:r>
          </a:p>
        </p:txBody>
      </p:sp>
      <p:sp>
        <p:nvSpPr>
          <p:cNvPr id="2" name="Content Placeholder 1">
            <a:extLst>
              <a:ext uri="{FF2B5EF4-FFF2-40B4-BE49-F238E27FC236}">
                <a16:creationId xmlns:a16="http://schemas.microsoft.com/office/drawing/2014/main" id="{5E668719-14F9-4AFC-B060-3D9EF803C79D}"/>
              </a:ext>
            </a:extLst>
          </p:cNvPr>
          <p:cNvSpPr>
            <a:spLocks noGrp="1"/>
          </p:cNvSpPr>
          <p:nvPr>
            <p:ph idx="1"/>
          </p:nvPr>
        </p:nvSpPr>
        <p:spPr/>
        <p:txBody>
          <a:bodyPr/>
          <a:lstStyle/>
          <a:p>
            <a:r>
              <a:rPr lang="en-US" b="1" dirty="0"/>
              <a:t>Reliability</a:t>
            </a:r>
            <a:r>
              <a:rPr lang="en-US" dirty="0"/>
              <a:t>: how closely the system conforms to expected behavior</a:t>
            </a:r>
          </a:p>
          <a:p>
            <a:r>
              <a:rPr lang="en-US" b="1" dirty="0"/>
              <a:t>Software reliability</a:t>
            </a:r>
            <a:r>
              <a:rPr lang="en-US" dirty="0"/>
              <a:t>: probability that a software system will not cause failure for the specified time under specified conditions</a:t>
            </a:r>
          </a:p>
          <a:p>
            <a:r>
              <a:rPr lang="en-US" dirty="0" err="1"/>
              <a:t>Rreliability</a:t>
            </a:r>
            <a:r>
              <a:rPr lang="en-US" dirty="0"/>
              <a:t> measured by MTTF (mean time till failure), program crash data</a:t>
            </a:r>
          </a:p>
          <a:p>
            <a:endParaRPr lang="en-US" dirty="0"/>
          </a:p>
        </p:txBody>
      </p:sp>
      <p:sp>
        <p:nvSpPr>
          <p:cNvPr id="10242" name="Slide Number Placeholder 3"/>
          <p:cNvSpPr>
            <a:spLocks noGrp="1"/>
          </p:cNvSpPr>
          <p:nvPr>
            <p:ph type="sldNum" sz="quarter" idx="12"/>
          </p:nvPr>
        </p:nvSpPr>
        <p:spPr>
          <a:noFill/>
        </p:spPr>
        <p:txBody>
          <a:bodyPr/>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a:spcBef>
                <a:spcPct val="0"/>
              </a:spcBef>
              <a:buClrTx/>
              <a:buSzTx/>
              <a:buFontTx/>
              <a:buNone/>
            </a:pPr>
            <a:fld id="{B55763F3-56F1-46CD-ADE4-B69F8A7744C6}" type="slidenum">
              <a:rPr lang="en-US" altLang="en-US" sz="1400">
                <a:latin typeface="Tahoma" panose="020B0604030504040204" pitchFamily="34" charset="0"/>
              </a:rPr>
              <a:pPr>
                <a:spcBef>
                  <a:spcPct val="0"/>
                </a:spcBef>
                <a:buClrTx/>
                <a:buSzTx/>
                <a:buFontTx/>
                <a:buNone/>
              </a:pPr>
              <a:t>2</a:t>
            </a:fld>
            <a:endParaRPr lang="en-US" altLang="en-US" sz="1400">
              <a:latin typeface="Tahoma" panose="020B0604030504040204" pitchFamily="34" charset="0"/>
            </a:endParaRPr>
          </a:p>
        </p:txBody>
      </p:sp>
    </p:spTree>
    <p:extLst>
      <p:ext uri="{BB962C8B-B14F-4D97-AF65-F5344CB8AC3E}">
        <p14:creationId xmlns:p14="http://schemas.microsoft.com/office/powerpoint/2010/main" val="33788900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en-US" altLang="en-US"/>
              <a:t>Testing concepts</a:t>
            </a:r>
          </a:p>
        </p:txBody>
      </p:sp>
      <p:sp>
        <p:nvSpPr>
          <p:cNvPr id="22532" name="Rectangle 3"/>
          <p:cNvSpPr>
            <a:spLocks noGrp="1" noChangeArrowheads="1"/>
          </p:cNvSpPr>
          <p:nvPr>
            <p:ph idx="1"/>
          </p:nvPr>
        </p:nvSpPr>
        <p:spPr/>
        <p:txBody>
          <a:bodyPr/>
          <a:lstStyle/>
          <a:p>
            <a:pPr eaLnBrk="1" hangingPunct="1">
              <a:buFont typeface="Wingdings" panose="05000000000000000000" pitchFamily="2" charset="2"/>
              <a:buNone/>
            </a:pPr>
            <a:r>
              <a:rPr lang="en-US" altLang="en-US" dirty="0"/>
              <a:t>What is a test case?  What is a failure?  How are they related?</a:t>
            </a:r>
          </a:p>
          <a:p>
            <a:pPr>
              <a:buNone/>
            </a:pPr>
            <a:r>
              <a:rPr lang="en-US" altLang="en-US" b="1" dirty="0"/>
              <a:t>Failure</a:t>
            </a:r>
            <a:r>
              <a:rPr lang="en-US" altLang="en-US" dirty="0"/>
              <a:t>: particular instance of a general error, which is caused by a fault</a:t>
            </a:r>
          </a:p>
          <a:p>
            <a:pPr>
              <a:buNone/>
            </a:pPr>
            <a:r>
              <a:rPr lang="en-US" altLang="en-US" dirty="0"/>
              <a:t>	</a:t>
            </a:r>
          </a:p>
          <a:p>
            <a:pPr>
              <a:buNone/>
            </a:pPr>
            <a:r>
              <a:rPr lang="en-US" altLang="en-US" b="1" dirty="0"/>
              <a:t>Test Case</a:t>
            </a:r>
            <a:r>
              <a:rPr lang="en-US" altLang="en-US" dirty="0"/>
              <a:t>: set of inputs and outputs to cause </a:t>
            </a:r>
            <a:br>
              <a:rPr lang="en-US" altLang="en-US" dirty="0"/>
            </a:br>
            <a:r>
              <a:rPr lang="en-US" altLang="en-US" dirty="0"/>
              <a:t>failures</a:t>
            </a:r>
          </a:p>
          <a:p>
            <a:pPr eaLnBrk="1" hangingPunct="1">
              <a:buFont typeface="Wingdings" panose="05000000000000000000" pitchFamily="2" charset="2"/>
              <a:buNone/>
            </a:pPr>
            <a:endParaRPr lang="en-US" altLang="en-US" dirty="0"/>
          </a:p>
        </p:txBody>
      </p:sp>
      <p:sp>
        <p:nvSpPr>
          <p:cNvPr id="22530" name="Slide Number Placeholder 3"/>
          <p:cNvSpPr>
            <a:spLocks noGrp="1"/>
          </p:cNvSpPr>
          <p:nvPr>
            <p:ph type="sldNum" sz="quarter" idx="12"/>
          </p:nvPr>
        </p:nvSpPr>
        <p:spPr>
          <a:noFill/>
        </p:spPr>
        <p:txBody>
          <a:bodyPr/>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a:spcBef>
                <a:spcPct val="0"/>
              </a:spcBef>
              <a:buClrTx/>
              <a:buSzTx/>
              <a:buFontTx/>
              <a:buNone/>
            </a:pPr>
            <a:fld id="{7B7A1BC8-34E3-4D67-9C7A-F3875D741A01}" type="slidenum">
              <a:rPr lang="en-US" altLang="en-US" sz="1400">
                <a:latin typeface="Tahoma" panose="020B0604030504040204" pitchFamily="34" charset="0"/>
              </a:rPr>
              <a:pPr>
                <a:spcBef>
                  <a:spcPct val="0"/>
                </a:spcBef>
                <a:buClrTx/>
                <a:buSzTx/>
                <a:buFontTx/>
                <a:buNone/>
              </a:pPr>
              <a:t>20</a:t>
            </a:fld>
            <a:endParaRPr lang="en-US" altLang="en-US" sz="1400">
              <a:latin typeface="Tahoma" panose="020B0604030504040204" pitchFamily="34" charset="0"/>
            </a:endParaRPr>
          </a:p>
        </p:txBody>
      </p:sp>
      <p:pic>
        <p:nvPicPr>
          <p:cNvPr id="1571845" name="Picture 5" descr="JUnitRunn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1" y="3373015"/>
            <a:ext cx="3859213" cy="303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08693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eaLnBrk="1" hangingPunct="1"/>
            <a:r>
              <a:rPr lang="en-US" altLang="en-US"/>
              <a:t>Unit testing</a:t>
            </a:r>
          </a:p>
        </p:txBody>
      </p:sp>
      <p:sp>
        <p:nvSpPr>
          <p:cNvPr id="23556" name="Rectangle 3"/>
          <p:cNvSpPr>
            <a:spLocks noGrp="1" noChangeArrowheads="1"/>
          </p:cNvSpPr>
          <p:nvPr>
            <p:ph idx="1"/>
          </p:nvPr>
        </p:nvSpPr>
        <p:spPr/>
        <p:txBody>
          <a:bodyPr/>
          <a:lstStyle/>
          <a:p>
            <a:pPr eaLnBrk="1" hangingPunct="1"/>
            <a:r>
              <a:rPr lang="en-US" altLang="en-US" b="1" dirty="0"/>
              <a:t>Unit testing</a:t>
            </a:r>
            <a:r>
              <a:rPr lang="en-US" altLang="en-US" dirty="0"/>
              <a:t> looks for errors in individual objects or subsystems in isolation</a:t>
            </a:r>
          </a:p>
          <a:p>
            <a:pPr eaLnBrk="1" hangingPunct="1"/>
            <a:endParaRPr lang="en-US" altLang="en-US" dirty="0"/>
          </a:p>
          <a:p>
            <a:pPr eaLnBrk="1" hangingPunct="1"/>
            <a:r>
              <a:rPr lang="en-US" altLang="en-US" dirty="0"/>
              <a:t>Benefits of isolating one object/component:</a:t>
            </a:r>
          </a:p>
          <a:p>
            <a:pPr marL="457200" lvl="1" indent="0">
              <a:buNone/>
            </a:pPr>
            <a:r>
              <a:rPr lang="en-US" altLang="en-US" dirty="0"/>
              <a:t>1. reduces number of things to test</a:t>
            </a:r>
          </a:p>
          <a:p>
            <a:pPr marL="457200" lvl="1" indent="0">
              <a:buNone/>
            </a:pPr>
            <a:r>
              <a:rPr lang="en-US" altLang="en-US" dirty="0"/>
              <a:t>2. easier to find faults when errors occur</a:t>
            </a:r>
          </a:p>
          <a:p>
            <a:pPr marL="457200" lvl="1" indent="0">
              <a:buNone/>
            </a:pPr>
            <a:r>
              <a:rPr lang="en-US" altLang="en-US" dirty="0"/>
              <a:t>3. can test all components in parallel</a:t>
            </a:r>
          </a:p>
          <a:p>
            <a:pPr eaLnBrk="1" hangingPunct="1"/>
            <a:endParaRPr lang="en-US" altLang="en-US" dirty="0"/>
          </a:p>
          <a:p>
            <a:pPr eaLnBrk="1" hangingPunct="1"/>
            <a:r>
              <a:rPr lang="en-US" altLang="en-US" dirty="0"/>
              <a:t>In principle, test all objects; because of time, test important ones involved in use cases</a:t>
            </a:r>
          </a:p>
        </p:txBody>
      </p:sp>
      <p:sp>
        <p:nvSpPr>
          <p:cNvPr id="23554" name="Slide Number Placeholder 3"/>
          <p:cNvSpPr>
            <a:spLocks noGrp="1"/>
          </p:cNvSpPr>
          <p:nvPr>
            <p:ph type="sldNum" sz="quarter" idx="12"/>
          </p:nvPr>
        </p:nvSpPr>
        <p:spPr>
          <a:noFill/>
        </p:spPr>
        <p:txBody>
          <a:bodyPr/>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a:spcBef>
                <a:spcPct val="0"/>
              </a:spcBef>
              <a:buClrTx/>
              <a:buSzTx/>
              <a:buFontTx/>
              <a:buNone/>
            </a:pPr>
            <a:fld id="{D878604A-9152-412A-A7CC-4E06B8E82E3C}" type="slidenum">
              <a:rPr lang="en-US" altLang="en-US" sz="1400">
                <a:latin typeface="Tahoma" panose="020B0604030504040204" pitchFamily="34" charset="0"/>
              </a:rPr>
              <a:pPr>
                <a:spcBef>
                  <a:spcPct val="0"/>
                </a:spcBef>
                <a:buClrTx/>
                <a:buSzTx/>
                <a:buFontTx/>
                <a:buNone/>
              </a:pPr>
              <a:t>21</a:t>
            </a:fld>
            <a:endParaRPr lang="en-US" altLang="en-US" sz="1400">
              <a:latin typeface="Tahoma" panose="020B0604030504040204" pitchFamily="34" charset="0"/>
            </a:endParaRPr>
          </a:p>
        </p:txBody>
      </p:sp>
    </p:spTree>
    <p:extLst>
      <p:ext uri="{BB962C8B-B14F-4D97-AF65-F5344CB8AC3E}">
        <p14:creationId xmlns:p14="http://schemas.microsoft.com/office/powerpoint/2010/main" val="31534103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r>
              <a:rPr lang="en-US" altLang="en-US"/>
              <a:t>Types of integration testing</a:t>
            </a:r>
          </a:p>
        </p:txBody>
      </p:sp>
      <p:sp>
        <p:nvSpPr>
          <p:cNvPr id="24580" name="Rectangle 3"/>
          <p:cNvSpPr>
            <a:spLocks noGrp="1" noChangeArrowheads="1"/>
          </p:cNvSpPr>
          <p:nvPr>
            <p:ph idx="1"/>
          </p:nvPr>
        </p:nvSpPr>
        <p:spPr/>
        <p:txBody>
          <a:bodyPr/>
          <a:lstStyle/>
          <a:p>
            <a:pPr eaLnBrk="1" hangingPunct="1">
              <a:lnSpc>
                <a:spcPct val="90000"/>
              </a:lnSpc>
            </a:pPr>
            <a:r>
              <a:rPr lang="en-US" altLang="en-US" b="1" dirty="0"/>
              <a:t>Big Bang</a:t>
            </a:r>
            <a:r>
              <a:rPr lang="en-US" altLang="en-US" dirty="0"/>
              <a:t>: no stubs; do unit testing, then throw all parts together</a:t>
            </a:r>
          </a:p>
          <a:p>
            <a:pPr eaLnBrk="1" hangingPunct="1">
              <a:lnSpc>
                <a:spcPct val="90000"/>
              </a:lnSpc>
            </a:pPr>
            <a:r>
              <a:rPr lang="en-US" altLang="en-US" b="1" dirty="0"/>
              <a:t>Bottom-Up</a:t>
            </a:r>
            <a:r>
              <a:rPr lang="en-US" altLang="en-US" dirty="0"/>
              <a:t>: integrate upward into double, triple, quadruple test</a:t>
            </a:r>
          </a:p>
          <a:p>
            <a:pPr eaLnBrk="1" hangingPunct="1">
              <a:lnSpc>
                <a:spcPct val="90000"/>
              </a:lnSpc>
            </a:pPr>
            <a:r>
              <a:rPr lang="en-US" altLang="en-US" b="1" dirty="0"/>
              <a:t>Top-Down</a:t>
            </a:r>
            <a:r>
              <a:rPr lang="en-US" altLang="en-US" dirty="0"/>
              <a:t>: test top layer (UI) first, then add layers to replace underlying stubs</a:t>
            </a:r>
          </a:p>
          <a:p>
            <a:pPr lvl="1" eaLnBrk="1" hangingPunct="1">
              <a:lnSpc>
                <a:spcPct val="90000"/>
              </a:lnSpc>
            </a:pPr>
            <a:r>
              <a:rPr lang="en-US" altLang="en-US" dirty="0"/>
              <a:t>What are some pros and cons of each?</a:t>
            </a:r>
          </a:p>
          <a:p>
            <a:pPr lvl="1" eaLnBrk="1" hangingPunct="1">
              <a:lnSpc>
                <a:spcPct val="90000"/>
              </a:lnSpc>
            </a:pPr>
            <a:endParaRPr lang="en-US" altLang="en-US" dirty="0"/>
          </a:p>
          <a:p>
            <a:pPr marL="128016" lvl="1" indent="0">
              <a:buNone/>
            </a:pPr>
            <a:r>
              <a:rPr lang="en-US" altLang="en-US" dirty="0"/>
              <a:t>big bang:	+ faster			- can be costly, error-prone</a:t>
            </a:r>
          </a:p>
          <a:p>
            <a:pPr marL="128016" lvl="1" indent="0">
              <a:buNone/>
            </a:pPr>
            <a:r>
              <a:rPr lang="en-US" altLang="en-US" dirty="0"/>
              <a:t>bottom-up:	+ fewer stubs needed	- tests UI last; UI is important!</a:t>
            </a:r>
          </a:p>
          <a:p>
            <a:pPr marL="128016" lvl="1" indent="0">
              <a:buNone/>
            </a:pPr>
            <a:r>
              <a:rPr lang="en-US" altLang="en-US" dirty="0"/>
              <a:t>top-down:	+ focuses on user experience	- needs many stubs</a:t>
            </a:r>
          </a:p>
          <a:p>
            <a:pPr marL="128016" lvl="1" indent="0" eaLnBrk="1" hangingPunct="1">
              <a:lnSpc>
                <a:spcPct val="90000"/>
              </a:lnSpc>
              <a:buNone/>
            </a:pPr>
            <a:endParaRPr lang="en-US" altLang="en-US" dirty="0"/>
          </a:p>
        </p:txBody>
      </p:sp>
      <p:sp>
        <p:nvSpPr>
          <p:cNvPr id="24578" name="Slide Number Placeholder 3"/>
          <p:cNvSpPr>
            <a:spLocks noGrp="1"/>
          </p:cNvSpPr>
          <p:nvPr>
            <p:ph type="sldNum" sz="quarter" idx="12"/>
          </p:nvPr>
        </p:nvSpPr>
        <p:spPr>
          <a:noFill/>
        </p:spPr>
        <p:txBody>
          <a:bodyPr/>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a:spcBef>
                <a:spcPct val="0"/>
              </a:spcBef>
              <a:buClrTx/>
              <a:buSzTx/>
              <a:buFontTx/>
              <a:buNone/>
            </a:pPr>
            <a:fld id="{BCB195EE-9B09-4EC6-8F0B-E8D67561DD6A}" type="slidenum">
              <a:rPr lang="en-US" altLang="en-US" sz="1400">
                <a:latin typeface="Tahoma" panose="020B0604030504040204" pitchFamily="34" charset="0"/>
              </a:rPr>
              <a:pPr>
                <a:spcBef>
                  <a:spcPct val="0"/>
                </a:spcBef>
                <a:buClrTx/>
                <a:buSzTx/>
                <a:buFontTx/>
                <a:buNone/>
              </a:pPr>
              <a:t>22</a:t>
            </a:fld>
            <a:endParaRPr lang="en-US" altLang="en-US" sz="1400">
              <a:latin typeface="Tahoma" panose="020B0604030504040204" pitchFamily="34" charset="0"/>
            </a:endParaRPr>
          </a:p>
        </p:txBody>
      </p:sp>
    </p:spTree>
    <p:extLst>
      <p:ext uri="{BB962C8B-B14F-4D97-AF65-F5344CB8AC3E}">
        <p14:creationId xmlns:p14="http://schemas.microsoft.com/office/powerpoint/2010/main" val="38943935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en-US" altLang="en-US" dirty="0"/>
              <a:t>The sandwich </a:t>
            </a:r>
            <a:r>
              <a:rPr lang="en-US" altLang="en-US" dirty="0">
                <a:sym typeface="Wingdings" panose="05000000000000000000" pitchFamily="2" charset="2"/>
              </a:rPr>
              <a:t></a:t>
            </a:r>
            <a:endParaRPr lang="en-US" altLang="en-US" dirty="0"/>
          </a:p>
        </p:txBody>
      </p:sp>
      <p:sp>
        <p:nvSpPr>
          <p:cNvPr id="25604" name="Rectangle 3"/>
          <p:cNvSpPr>
            <a:spLocks noGrp="1" noChangeArrowheads="1"/>
          </p:cNvSpPr>
          <p:nvPr>
            <p:ph idx="1"/>
          </p:nvPr>
        </p:nvSpPr>
        <p:spPr/>
        <p:txBody>
          <a:bodyPr/>
          <a:lstStyle/>
          <a:p>
            <a:pPr eaLnBrk="1" hangingPunct="1">
              <a:lnSpc>
                <a:spcPct val="80000"/>
              </a:lnSpc>
            </a:pPr>
            <a:r>
              <a:rPr lang="en-US" altLang="en-US" b="1" dirty="0"/>
              <a:t>Sandwich</a:t>
            </a:r>
            <a:r>
              <a:rPr lang="en-US" altLang="en-US" dirty="0"/>
              <a:t> integration testing: </a:t>
            </a:r>
          </a:p>
          <a:p>
            <a:pPr lvl="1" eaLnBrk="1" hangingPunct="1">
              <a:lnSpc>
                <a:spcPct val="80000"/>
              </a:lnSpc>
            </a:pPr>
            <a:r>
              <a:rPr lang="en-US" altLang="en-US" dirty="0"/>
              <a:t>bread	(UI)</a:t>
            </a:r>
          </a:p>
          <a:p>
            <a:pPr lvl="1" eaLnBrk="1" hangingPunct="1">
              <a:lnSpc>
                <a:spcPct val="80000"/>
              </a:lnSpc>
            </a:pPr>
            <a:r>
              <a:rPr lang="en-US" altLang="en-US" dirty="0"/>
              <a:t>meat	(major subsystems)</a:t>
            </a:r>
          </a:p>
          <a:p>
            <a:pPr lvl="1" eaLnBrk="1" hangingPunct="1">
              <a:lnSpc>
                <a:spcPct val="80000"/>
              </a:lnSpc>
            </a:pPr>
            <a:r>
              <a:rPr lang="en-US" altLang="en-US" dirty="0"/>
              <a:t>bread	(ground layer)</a:t>
            </a:r>
          </a:p>
          <a:p>
            <a:pPr lvl="1" eaLnBrk="1" hangingPunct="1">
              <a:lnSpc>
                <a:spcPct val="80000"/>
              </a:lnSpc>
            </a:pPr>
            <a:endParaRPr lang="en-US" altLang="en-US" dirty="0"/>
          </a:p>
          <a:p>
            <a:pPr lvl="1" eaLnBrk="1" hangingPunct="1">
              <a:lnSpc>
                <a:spcPct val="80000"/>
              </a:lnSpc>
            </a:pPr>
            <a:r>
              <a:rPr lang="en-US" altLang="en-US" dirty="0"/>
              <a:t>perform top-down and bottom-up testing at same time</a:t>
            </a:r>
          </a:p>
          <a:p>
            <a:pPr lvl="1" eaLnBrk="1" hangingPunct="1">
              <a:lnSpc>
                <a:spcPct val="80000"/>
              </a:lnSpc>
            </a:pPr>
            <a:endParaRPr lang="en-US" altLang="en-US" dirty="0"/>
          </a:p>
          <a:p>
            <a:pPr lvl="1" eaLnBrk="1" hangingPunct="1">
              <a:lnSpc>
                <a:spcPct val="80000"/>
              </a:lnSpc>
            </a:pPr>
            <a:r>
              <a:rPr lang="en-US" altLang="en-US" dirty="0"/>
              <a:t>might miss bugs in middle "target" layer</a:t>
            </a:r>
          </a:p>
          <a:p>
            <a:pPr lvl="1" eaLnBrk="1" hangingPunct="1">
              <a:lnSpc>
                <a:spcPct val="80000"/>
              </a:lnSpc>
            </a:pPr>
            <a:endParaRPr lang="en-US" altLang="en-US" dirty="0"/>
          </a:p>
          <a:p>
            <a:pPr eaLnBrk="1" hangingPunct="1">
              <a:lnSpc>
                <a:spcPct val="80000"/>
              </a:lnSpc>
            </a:pPr>
            <a:r>
              <a:rPr lang="en-US" altLang="en-US" b="1" dirty="0"/>
              <a:t>Modified sandwich</a:t>
            </a:r>
            <a:r>
              <a:rPr lang="en-US" altLang="en-US" dirty="0"/>
              <a:t>: test each layer individually, then do the sandwich</a:t>
            </a:r>
          </a:p>
        </p:txBody>
      </p:sp>
      <p:sp>
        <p:nvSpPr>
          <p:cNvPr id="25602" name="Slide Number Placeholder 3"/>
          <p:cNvSpPr>
            <a:spLocks noGrp="1"/>
          </p:cNvSpPr>
          <p:nvPr>
            <p:ph type="sldNum" sz="quarter" idx="12"/>
          </p:nvPr>
        </p:nvSpPr>
        <p:spPr>
          <a:noFill/>
        </p:spPr>
        <p:txBody>
          <a:bodyPr/>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a:spcBef>
                <a:spcPct val="0"/>
              </a:spcBef>
              <a:buClrTx/>
              <a:buSzTx/>
              <a:buFontTx/>
              <a:buNone/>
            </a:pPr>
            <a:fld id="{22C946B2-F389-4EFE-80D7-ED50861D3800}" type="slidenum">
              <a:rPr lang="en-US" altLang="en-US" sz="1400">
                <a:latin typeface="Tahoma" panose="020B0604030504040204" pitchFamily="34" charset="0"/>
              </a:rPr>
              <a:pPr>
                <a:spcBef>
                  <a:spcPct val="0"/>
                </a:spcBef>
                <a:buClrTx/>
                <a:buSzTx/>
                <a:buFontTx/>
                <a:buNone/>
              </a:pPr>
              <a:t>23</a:t>
            </a:fld>
            <a:endParaRPr lang="en-US" altLang="en-US" sz="1400">
              <a:latin typeface="Tahoma" panose="020B0604030504040204" pitchFamily="34" charset="0"/>
            </a:endParaRPr>
          </a:p>
        </p:txBody>
      </p:sp>
      <p:pic>
        <p:nvPicPr>
          <p:cNvPr id="25605" name="Picture 4" descr="sandwich"/>
          <p:cNvPicPr>
            <a:picLocks noChangeAspect="1" noChangeArrowheads="1"/>
          </p:cNvPicPr>
          <p:nvPr/>
        </p:nvPicPr>
        <p:blipFill>
          <a:blip r:embed="rId2">
            <a:extLst>
              <a:ext uri="{28A0092B-C50C-407E-A947-70E740481C1C}">
                <a14:useLocalDpi xmlns:a14="http://schemas.microsoft.com/office/drawing/2010/main" val="0"/>
              </a:ext>
            </a:extLst>
          </a:blip>
          <a:srcRect r="1949"/>
          <a:stretch>
            <a:fillRect/>
          </a:stretch>
        </p:blipFill>
        <p:spPr bwMode="auto">
          <a:xfrm>
            <a:off x="8001000" y="990601"/>
            <a:ext cx="2516188" cy="170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11524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pPr eaLnBrk="1" hangingPunct="1"/>
            <a:r>
              <a:rPr lang="en-US" altLang="en-US"/>
              <a:t>Difficulties of testing</a:t>
            </a:r>
          </a:p>
        </p:txBody>
      </p:sp>
      <p:sp>
        <p:nvSpPr>
          <p:cNvPr id="9220" name="Rectangle 3"/>
          <p:cNvSpPr>
            <a:spLocks noGrp="1" noChangeArrowheads="1"/>
          </p:cNvSpPr>
          <p:nvPr>
            <p:ph idx="1"/>
          </p:nvPr>
        </p:nvSpPr>
        <p:spPr/>
        <p:txBody>
          <a:bodyPr/>
          <a:lstStyle/>
          <a:p>
            <a:pPr algn="just" eaLnBrk="1" hangingPunct="1">
              <a:lnSpc>
                <a:spcPct val="90000"/>
              </a:lnSpc>
            </a:pPr>
            <a:r>
              <a:rPr lang="en-US" altLang="en-US" dirty="0"/>
              <a:t>Testing is seen as a beginner's job, often assigned to the least experienced team members</a:t>
            </a:r>
          </a:p>
          <a:p>
            <a:pPr marL="457200" lvl="1" indent="0" algn="just">
              <a:buNone/>
            </a:pPr>
            <a:endParaRPr lang="en-US" altLang="en-US" dirty="0"/>
          </a:p>
          <a:p>
            <a:pPr algn="just" eaLnBrk="1" hangingPunct="1">
              <a:lnSpc>
                <a:spcPct val="90000"/>
              </a:lnSpc>
            </a:pPr>
            <a:r>
              <a:rPr lang="en-US" altLang="en-US" dirty="0"/>
              <a:t>It is impossible to completely test a system</a:t>
            </a:r>
          </a:p>
        </p:txBody>
      </p:sp>
      <p:sp>
        <p:nvSpPr>
          <p:cNvPr id="9218" name="Slide Number Placeholder 3"/>
          <p:cNvSpPr>
            <a:spLocks noGrp="1"/>
          </p:cNvSpPr>
          <p:nvPr>
            <p:ph type="sldNum" sz="quarter" idx="12"/>
          </p:nvPr>
        </p:nvSpPr>
        <p:spPr>
          <a:noFill/>
        </p:spPr>
        <p:txBody>
          <a:bodyPr/>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a:spcBef>
                <a:spcPct val="0"/>
              </a:spcBef>
              <a:buClrTx/>
              <a:buSzTx/>
              <a:buFontTx/>
              <a:buNone/>
            </a:pPr>
            <a:fld id="{459DC1BE-DAD3-47A7-AC94-67799EC6BD84}" type="slidenum">
              <a:rPr lang="en-US" altLang="en-US" sz="1400">
                <a:latin typeface="Tahoma" panose="020B0604030504040204" pitchFamily="34" charset="0"/>
              </a:rPr>
              <a:pPr>
                <a:spcBef>
                  <a:spcPct val="0"/>
                </a:spcBef>
                <a:buClrTx/>
                <a:buSzTx/>
                <a:buFontTx/>
                <a:buNone/>
              </a:pPr>
              <a:t>24</a:t>
            </a:fld>
            <a:endParaRPr lang="en-US" altLang="en-US" sz="1400">
              <a:latin typeface="Tahoma" panose="020B0604030504040204" pitchFamily="34" charset="0"/>
            </a:endParaRPr>
          </a:p>
        </p:txBody>
      </p:sp>
    </p:spTree>
    <p:extLst>
      <p:ext uri="{BB962C8B-B14F-4D97-AF65-F5344CB8AC3E}">
        <p14:creationId xmlns:p14="http://schemas.microsoft.com/office/powerpoint/2010/main" val="25467968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altLang="en-US"/>
              <a:t>JUnit and Eclipse</a:t>
            </a:r>
          </a:p>
        </p:txBody>
      </p:sp>
      <p:sp>
        <p:nvSpPr>
          <p:cNvPr id="26628" name="Rectangle 3"/>
          <p:cNvSpPr>
            <a:spLocks noGrp="1" noChangeArrowheads="1"/>
          </p:cNvSpPr>
          <p:nvPr>
            <p:ph idx="1"/>
          </p:nvPr>
        </p:nvSpPr>
        <p:spPr/>
        <p:txBody>
          <a:bodyPr/>
          <a:lstStyle/>
          <a:p>
            <a:r>
              <a:rPr lang="en-US" altLang="en-US"/>
              <a:t>Adding JUnit to an Eclipse project:</a:t>
            </a:r>
          </a:p>
          <a:p>
            <a:pPr lvl="1"/>
            <a:r>
              <a:rPr lang="en-US" altLang="en-US"/>
              <a:t>click </a:t>
            </a:r>
            <a:r>
              <a:rPr lang="en-US" altLang="en-US" b="1"/>
              <a:t>Project</a:t>
            </a:r>
            <a:r>
              <a:rPr lang="en-US" altLang="en-US"/>
              <a:t> -&gt; </a:t>
            </a:r>
            <a:r>
              <a:rPr lang="en-US" altLang="en-US" b="1"/>
              <a:t>Properties</a:t>
            </a:r>
            <a:r>
              <a:rPr lang="en-US" altLang="en-US"/>
              <a:t> -&gt; </a:t>
            </a:r>
            <a:br>
              <a:rPr lang="en-US" altLang="en-US"/>
            </a:br>
            <a:r>
              <a:rPr lang="en-US" altLang="en-US" b="1"/>
              <a:t>Add External JARs...</a:t>
            </a:r>
            <a:r>
              <a:rPr lang="en-US" altLang="en-US"/>
              <a:t> -&gt; </a:t>
            </a:r>
            <a:br>
              <a:rPr lang="en-US" altLang="en-US"/>
            </a:br>
            <a:r>
              <a:rPr lang="en-US" altLang="en-US" i="1"/>
              <a:t>eclipse folder</a:t>
            </a:r>
            <a:r>
              <a:rPr lang="en-US" altLang="en-US"/>
              <a:t>/plugins/org.junit_</a:t>
            </a:r>
            <a:r>
              <a:rPr lang="en-US" altLang="en-US" i="1"/>
              <a:t>x.x.x</a:t>
            </a:r>
            <a:r>
              <a:rPr lang="en-US" altLang="en-US"/>
              <a:t>/junit.jar</a:t>
            </a:r>
          </a:p>
          <a:p>
            <a:endParaRPr lang="en-US" altLang="en-US"/>
          </a:p>
          <a:p>
            <a:r>
              <a:rPr lang="en-US" altLang="en-US"/>
              <a:t>Create the test case</a:t>
            </a:r>
          </a:p>
          <a:p>
            <a:pPr lvl="1"/>
            <a:r>
              <a:rPr lang="en-US" altLang="en-US"/>
              <a:t>click </a:t>
            </a:r>
            <a:r>
              <a:rPr lang="en-US" altLang="en-US" b="1"/>
              <a:t>File</a:t>
            </a:r>
            <a:r>
              <a:rPr lang="en-US" altLang="en-US"/>
              <a:t> -&gt; </a:t>
            </a:r>
            <a:r>
              <a:rPr lang="en-US" altLang="en-US" b="1"/>
              <a:t>New</a:t>
            </a:r>
            <a:r>
              <a:rPr lang="en-US" altLang="en-US"/>
              <a:t> -&gt; </a:t>
            </a:r>
            <a:r>
              <a:rPr lang="en-US" altLang="en-US" b="1"/>
              <a:t>JUnit Test Case</a:t>
            </a:r>
            <a:endParaRPr lang="en-US" altLang="en-US"/>
          </a:p>
          <a:p>
            <a:pPr lvl="1"/>
            <a:r>
              <a:rPr lang="en-US" altLang="en-US"/>
              <a:t>or right-click a file and choose </a:t>
            </a:r>
            <a:r>
              <a:rPr lang="en-US" altLang="en-US" b="1"/>
              <a:t>New Test</a:t>
            </a:r>
          </a:p>
        </p:txBody>
      </p:sp>
      <p:sp>
        <p:nvSpPr>
          <p:cNvPr id="26626" name="Slide Number Placeholder 3"/>
          <p:cNvSpPr>
            <a:spLocks noGrp="1"/>
          </p:cNvSpPr>
          <p:nvPr>
            <p:ph type="sldNum" sz="quarter" idx="12"/>
          </p:nvPr>
        </p:nvSpPr>
        <p:spPr>
          <a:noFill/>
        </p:spPr>
        <p:txBody>
          <a:bodyPr/>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a:spcBef>
                <a:spcPct val="0"/>
              </a:spcBef>
              <a:buClrTx/>
              <a:buSzTx/>
              <a:buFontTx/>
              <a:buNone/>
            </a:pPr>
            <a:fld id="{8B838734-D5E7-4A34-AC0D-D1D2BCC8D926}" type="slidenum">
              <a:rPr lang="en-US" altLang="en-US" sz="1400">
                <a:latin typeface="Tahoma" panose="020B0604030504040204" pitchFamily="34" charset="0"/>
              </a:rPr>
              <a:pPr>
                <a:spcBef>
                  <a:spcPct val="0"/>
                </a:spcBef>
                <a:buClrTx/>
                <a:buSzTx/>
                <a:buFontTx/>
                <a:buNone/>
              </a:pPr>
              <a:t>25</a:t>
            </a:fld>
            <a:endParaRPr lang="en-US" altLang="en-US" sz="1400">
              <a:latin typeface="Tahoma" panose="020B0604030504040204" pitchFamily="34" charset="0"/>
            </a:endParaRPr>
          </a:p>
        </p:txBody>
      </p:sp>
    </p:spTree>
    <p:extLst>
      <p:ext uri="{BB962C8B-B14F-4D97-AF65-F5344CB8AC3E}">
        <p14:creationId xmlns:p14="http://schemas.microsoft.com/office/powerpoint/2010/main" val="11740383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6658" name="Rectangle 2">
            <a:extLst>
              <a:ext uri="{FF2B5EF4-FFF2-40B4-BE49-F238E27FC236}">
                <a16:creationId xmlns:a16="http://schemas.microsoft.com/office/drawing/2014/main" id="{F612AEDB-7F14-4856-BB1A-C0D2E3D8EC98}"/>
              </a:ext>
            </a:extLst>
          </p:cNvPr>
          <p:cNvSpPr>
            <a:spLocks noGrp="1" noChangeArrowheads="1"/>
          </p:cNvSpPr>
          <p:nvPr>
            <p:ph type="title"/>
          </p:nvPr>
        </p:nvSpPr>
        <p:spPr/>
        <p:txBody>
          <a:bodyPr/>
          <a:lstStyle/>
          <a:p>
            <a:r>
              <a:rPr lang="en-US" altLang="en-US"/>
              <a:t>Creating tests in Eclipse</a:t>
            </a:r>
          </a:p>
        </p:txBody>
      </p:sp>
      <p:sp>
        <p:nvSpPr>
          <p:cNvPr id="1606659" name="Rectangle 3">
            <a:extLst>
              <a:ext uri="{FF2B5EF4-FFF2-40B4-BE49-F238E27FC236}">
                <a16:creationId xmlns:a16="http://schemas.microsoft.com/office/drawing/2014/main" id="{A1F1A716-E5B4-4192-B08D-DB48F9A22C59}"/>
              </a:ext>
            </a:extLst>
          </p:cNvPr>
          <p:cNvSpPr>
            <a:spLocks noGrp="1" noChangeArrowheads="1"/>
          </p:cNvSpPr>
          <p:nvPr>
            <p:ph idx="1"/>
          </p:nvPr>
        </p:nvSpPr>
        <p:spPr/>
        <p:txBody>
          <a:bodyPr/>
          <a:lstStyle/>
          <a:p>
            <a:r>
              <a:rPr lang="en-US" altLang="en-US"/>
              <a:t>File -&gt; New -&gt; JUnit Test Case</a:t>
            </a:r>
          </a:p>
          <a:p>
            <a:pPr lvl="1"/>
            <a:endParaRPr lang="en-US" altLang="en-US"/>
          </a:p>
          <a:p>
            <a:r>
              <a:rPr lang="en-US" altLang="en-US"/>
              <a:t>Specify class you're testing</a:t>
            </a:r>
          </a:p>
          <a:p>
            <a:pPr lvl="1"/>
            <a:endParaRPr lang="en-US" altLang="en-US"/>
          </a:p>
          <a:p>
            <a:r>
              <a:rPr lang="en-US" altLang="en-US"/>
              <a:t>Eclipse can create stubs of</a:t>
            </a:r>
            <a:br>
              <a:rPr lang="en-US" altLang="en-US"/>
            </a:br>
            <a:r>
              <a:rPr lang="en-US" altLang="en-US"/>
              <a:t>tests for each method</a:t>
            </a:r>
            <a:br>
              <a:rPr lang="en-US" altLang="en-US"/>
            </a:br>
            <a:r>
              <a:rPr lang="en-US" altLang="en-US"/>
              <a:t>for you</a:t>
            </a:r>
          </a:p>
        </p:txBody>
      </p:sp>
      <p:sp>
        <p:nvSpPr>
          <p:cNvPr id="5" name="Slide Number Placeholder 3">
            <a:extLst>
              <a:ext uri="{FF2B5EF4-FFF2-40B4-BE49-F238E27FC236}">
                <a16:creationId xmlns:a16="http://schemas.microsoft.com/office/drawing/2014/main" id="{A6B24D85-54BF-47A9-8A5F-2007DB5B41AA}"/>
              </a:ext>
            </a:extLst>
          </p:cNvPr>
          <p:cNvSpPr>
            <a:spLocks noGrp="1"/>
          </p:cNvSpPr>
          <p:nvPr>
            <p:ph type="sldNum" sz="quarter" idx="12"/>
          </p:nvPr>
        </p:nvSpPr>
        <p:spPr/>
        <p:txBody>
          <a:bodyPr/>
          <a:lstStyle/>
          <a:p>
            <a:fld id="{84DFC0AD-AF9C-42B5-AC8C-C1A4368267DC}" type="slidenum">
              <a:rPr lang="en-US" altLang="en-US"/>
              <a:pPr/>
              <a:t>26</a:t>
            </a:fld>
            <a:endParaRPr lang="en-US" altLang="en-US"/>
          </a:p>
        </p:txBody>
      </p:sp>
      <p:pic>
        <p:nvPicPr>
          <p:cNvPr id="1606660" name="Picture 4">
            <a:extLst>
              <a:ext uri="{FF2B5EF4-FFF2-40B4-BE49-F238E27FC236}">
                <a16:creationId xmlns:a16="http://schemas.microsoft.com/office/drawing/2014/main" id="{9153F08A-59A8-42B4-BCB8-6F208E1ED5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4013" y="2362201"/>
            <a:ext cx="3757612" cy="440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20726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4610" name="Rectangle 2">
            <a:extLst>
              <a:ext uri="{FF2B5EF4-FFF2-40B4-BE49-F238E27FC236}">
                <a16:creationId xmlns:a16="http://schemas.microsoft.com/office/drawing/2014/main" id="{FF6ADEDE-FCC8-4FD8-9B26-920E9E6A41A5}"/>
              </a:ext>
            </a:extLst>
          </p:cNvPr>
          <p:cNvSpPr>
            <a:spLocks noGrp="1" noChangeArrowheads="1"/>
          </p:cNvSpPr>
          <p:nvPr>
            <p:ph type="title"/>
          </p:nvPr>
        </p:nvSpPr>
        <p:spPr/>
        <p:txBody>
          <a:bodyPr/>
          <a:lstStyle/>
          <a:p>
            <a:r>
              <a:rPr lang="en-US" altLang="en-US"/>
              <a:t>Running a test</a:t>
            </a:r>
          </a:p>
        </p:txBody>
      </p:sp>
      <p:sp>
        <p:nvSpPr>
          <p:cNvPr id="1604611" name="Rectangle 3">
            <a:extLst>
              <a:ext uri="{FF2B5EF4-FFF2-40B4-BE49-F238E27FC236}">
                <a16:creationId xmlns:a16="http://schemas.microsoft.com/office/drawing/2014/main" id="{A7A4024A-C3E6-4256-BC1E-7612BFE2EDE3}"/>
              </a:ext>
            </a:extLst>
          </p:cNvPr>
          <p:cNvSpPr>
            <a:spLocks noGrp="1" noChangeArrowheads="1"/>
          </p:cNvSpPr>
          <p:nvPr>
            <p:ph idx="1"/>
          </p:nvPr>
        </p:nvSpPr>
        <p:spPr/>
        <p:txBody>
          <a:bodyPr/>
          <a:lstStyle/>
          <a:p>
            <a:r>
              <a:rPr lang="en-US" altLang="en-US" dirty="0"/>
              <a:t>Right click its file in the Package Explorer, choose:</a:t>
            </a:r>
          </a:p>
          <a:p>
            <a:pPr lvl="1"/>
            <a:r>
              <a:rPr lang="en-US" altLang="en-US" dirty="0"/>
              <a:t>Run As -&gt; JUnit Test</a:t>
            </a:r>
          </a:p>
          <a:p>
            <a:pPr lvl="1"/>
            <a:endParaRPr lang="en-US" altLang="en-US" dirty="0"/>
          </a:p>
          <a:p>
            <a:r>
              <a:rPr lang="en-US" altLang="en-US" dirty="0"/>
              <a:t>JUnit bar will show green if all tests pass,</a:t>
            </a:r>
            <a:br>
              <a:rPr lang="en-US" altLang="en-US" dirty="0"/>
            </a:br>
            <a:r>
              <a:rPr lang="en-US" altLang="en-US" dirty="0"/>
              <a:t>red if any fail</a:t>
            </a:r>
          </a:p>
          <a:p>
            <a:endParaRPr lang="en-US" altLang="en-US" dirty="0"/>
          </a:p>
          <a:p>
            <a:r>
              <a:rPr lang="en-US" altLang="en-US" dirty="0"/>
              <a:t>Failure Trace shows which tests</a:t>
            </a:r>
            <a:br>
              <a:rPr lang="en-US" altLang="en-US" dirty="0"/>
            </a:br>
            <a:r>
              <a:rPr lang="en-US" altLang="en-US" dirty="0"/>
              <a:t>failed, if any, and why</a:t>
            </a:r>
          </a:p>
        </p:txBody>
      </p:sp>
      <p:sp>
        <p:nvSpPr>
          <p:cNvPr id="6" name="Slide Number Placeholder 3">
            <a:extLst>
              <a:ext uri="{FF2B5EF4-FFF2-40B4-BE49-F238E27FC236}">
                <a16:creationId xmlns:a16="http://schemas.microsoft.com/office/drawing/2014/main" id="{864C9DC0-E59A-4799-AB84-CFD0CEC7DAB2}"/>
              </a:ext>
            </a:extLst>
          </p:cNvPr>
          <p:cNvSpPr>
            <a:spLocks noGrp="1"/>
          </p:cNvSpPr>
          <p:nvPr>
            <p:ph type="sldNum" sz="quarter" idx="12"/>
          </p:nvPr>
        </p:nvSpPr>
        <p:spPr/>
        <p:txBody>
          <a:bodyPr/>
          <a:lstStyle/>
          <a:p>
            <a:fld id="{DEB7677E-B305-4B33-9121-571D427F3CA5}" type="slidenum">
              <a:rPr lang="en-US" altLang="en-US"/>
              <a:pPr/>
              <a:t>27</a:t>
            </a:fld>
            <a:endParaRPr lang="en-US" altLang="en-US"/>
          </a:p>
        </p:txBody>
      </p:sp>
      <p:pic>
        <p:nvPicPr>
          <p:cNvPr id="1604612" name="Picture 4">
            <a:extLst>
              <a:ext uri="{FF2B5EF4-FFF2-40B4-BE49-F238E27FC236}">
                <a16:creationId xmlns:a16="http://schemas.microsoft.com/office/drawing/2014/main" id="{4AA6A2A8-6628-42F0-820D-1689DFC02B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6488" y="3276600"/>
            <a:ext cx="3059112" cy="3276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04613" name="Picture 5">
            <a:extLst>
              <a:ext uri="{FF2B5EF4-FFF2-40B4-BE49-F238E27FC236}">
                <a16:creationId xmlns:a16="http://schemas.microsoft.com/office/drawing/2014/main" id="{021A57F9-7710-4804-B1AF-5D890C70E6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3496" t="87869"/>
          <a:stretch>
            <a:fillRect/>
          </a:stretch>
        </p:blipFill>
        <p:spPr bwMode="auto">
          <a:xfrm>
            <a:off x="1762655" y="5471315"/>
            <a:ext cx="5372100" cy="7810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35155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r>
              <a:rPr lang="en-US" altLang="en-US" dirty="0"/>
              <a:t>Junit 3</a:t>
            </a:r>
            <a:r>
              <a:rPr lang="en-US" altLang="en-US" baseline="30000" dirty="0"/>
              <a:t>-</a:t>
            </a:r>
            <a:r>
              <a:rPr lang="en-US" altLang="en-US" dirty="0"/>
              <a:t> (Old Style)</a:t>
            </a:r>
          </a:p>
        </p:txBody>
      </p:sp>
      <p:sp>
        <p:nvSpPr>
          <p:cNvPr id="27652" name="Rectangle 3"/>
          <p:cNvSpPr>
            <a:spLocks noGrp="1" noChangeArrowheads="1"/>
          </p:cNvSpPr>
          <p:nvPr>
            <p:ph idx="1"/>
          </p:nvPr>
        </p:nvSpPr>
        <p:spPr/>
        <p:txBody>
          <a:bodyPr>
            <a:normAutofit/>
          </a:bodyPr>
          <a:lstStyle/>
          <a:p>
            <a:r>
              <a:rPr lang="en-US" altLang="en-US" dirty="0">
                <a:latin typeface="Courier New" panose="02070309020205020404" pitchFamily="49" charset="0"/>
              </a:rPr>
              <a:t>public </a:t>
            </a:r>
            <a:r>
              <a:rPr lang="en-US" altLang="en-US" i="1" dirty="0" err="1">
                <a:latin typeface="Courier New" panose="02070309020205020404" pitchFamily="49" charset="0"/>
              </a:rPr>
              <a:t>YourClassName</a:t>
            </a:r>
            <a:r>
              <a:rPr lang="en-US" altLang="en-US" i="1" dirty="0">
                <a:latin typeface="Courier New" panose="02070309020205020404" pitchFamily="49" charset="0"/>
              </a:rPr>
              <a:t> extends </a:t>
            </a:r>
            <a:r>
              <a:rPr lang="en-US" altLang="en-US" i="1" dirty="0" err="1">
                <a:latin typeface="Courier New" panose="02070309020205020404" pitchFamily="49" charset="0"/>
              </a:rPr>
              <a:t>TestCase</a:t>
            </a:r>
            <a:endParaRPr lang="en-US" altLang="en-US" dirty="0">
              <a:latin typeface="Courier New" panose="02070309020205020404" pitchFamily="49" charset="0"/>
            </a:endParaRPr>
          </a:p>
          <a:p>
            <a:pPr lvl="1"/>
            <a:r>
              <a:rPr lang="en-US" altLang="en-US" dirty="0"/>
              <a:t>Class must inherit a specific super class called </a:t>
            </a:r>
            <a:r>
              <a:rPr lang="en-US" altLang="en-US" dirty="0" err="1"/>
              <a:t>TestCase</a:t>
            </a:r>
            <a:endParaRPr lang="en-US" altLang="en-US" dirty="0"/>
          </a:p>
          <a:p>
            <a:r>
              <a:rPr lang="en-US" altLang="en-US" dirty="0">
                <a:latin typeface="Courier New" panose="02070309020205020404" pitchFamily="49" charset="0"/>
              </a:rPr>
              <a:t>public </a:t>
            </a:r>
            <a:r>
              <a:rPr lang="en-US" altLang="en-US" i="1" dirty="0" err="1">
                <a:latin typeface="Courier New" panose="02070309020205020404" pitchFamily="49" charset="0"/>
              </a:rPr>
              <a:t>YourClassName</a:t>
            </a:r>
            <a:r>
              <a:rPr lang="en-US" altLang="en-US" i="1" dirty="0">
                <a:latin typeface="Courier New" panose="02070309020205020404" pitchFamily="49" charset="0"/>
              </a:rPr>
              <a:t> </a:t>
            </a:r>
            <a:r>
              <a:rPr lang="en-US" altLang="en-US" dirty="0">
                <a:latin typeface="Courier New" panose="02070309020205020404" pitchFamily="49" charset="0"/>
              </a:rPr>
              <a:t>()</a:t>
            </a:r>
            <a:r>
              <a:rPr lang="en-US" altLang="en-US" dirty="0"/>
              <a:t>  // constructor</a:t>
            </a:r>
          </a:p>
          <a:p>
            <a:pPr lvl="1"/>
            <a:r>
              <a:rPr lang="en-US" altLang="en-US" dirty="0"/>
              <a:t>run once at start of ALL tests (when testing object is created)</a:t>
            </a:r>
          </a:p>
          <a:p>
            <a:r>
              <a:rPr lang="en-US" altLang="en-US" dirty="0">
                <a:latin typeface="Courier New" panose="02070309020205020404" pitchFamily="49" charset="0"/>
              </a:rPr>
              <a:t>public void </a:t>
            </a:r>
            <a:r>
              <a:rPr lang="en-US" altLang="en-US" dirty="0" err="1">
                <a:latin typeface="Courier New" panose="02070309020205020404" pitchFamily="49" charset="0"/>
              </a:rPr>
              <a:t>setUp</a:t>
            </a:r>
            <a:r>
              <a:rPr lang="en-US" altLang="en-US" dirty="0">
                <a:latin typeface="Courier New" panose="02070309020205020404" pitchFamily="49" charset="0"/>
              </a:rPr>
              <a:t>()</a:t>
            </a:r>
          </a:p>
          <a:p>
            <a:pPr lvl="1"/>
            <a:r>
              <a:rPr lang="en-US" altLang="en-US" dirty="0"/>
              <a:t>run at start of each test</a:t>
            </a:r>
          </a:p>
          <a:p>
            <a:r>
              <a:rPr lang="en-US" altLang="en-US" dirty="0">
                <a:latin typeface="Courier New" panose="02070309020205020404" pitchFamily="49" charset="0"/>
              </a:rPr>
              <a:t>public void </a:t>
            </a:r>
            <a:r>
              <a:rPr lang="en-US" altLang="en-US" dirty="0" err="1">
                <a:latin typeface="Courier New" panose="02070309020205020404" pitchFamily="49" charset="0"/>
              </a:rPr>
              <a:t>tearDown</a:t>
            </a:r>
            <a:r>
              <a:rPr lang="en-US" altLang="en-US" dirty="0">
                <a:latin typeface="Courier New" panose="02070309020205020404" pitchFamily="49" charset="0"/>
              </a:rPr>
              <a:t>()</a:t>
            </a:r>
          </a:p>
          <a:p>
            <a:pPr lvl="1"/>
            <a:r>
              <a:rPr lang="en-US" altLang="en-US" dirty="0"/>
              <a:t>run at end of each test</a:t>
            </a:r>
          </a:p>
          <a:p>
            <a:pPr marL="128016" lvl="1" indent="0">
              <a:spcBef>
                <a:spcPts val="1200"/>
              </a:spcBef>
              <a:buNone/>
            </a:pPr>
            <a:r>
              <a:rPr lang="en-US" altLang="en-US" sz="2200" dirty="0">
                <a:latin typeface="Courier New" panose="02070309020205020404" pitchFamily="49" charset="0"/>
              </a:rPr>
              <a:t>public void </a:t>
            </a:r>
            <a:r>
              <a:rPr lang="en-US" altLang="en-US" sz="2200" dirty="0" err="1">
                <a:latin typeface="Courier New" panose="02070309020205020404" pitchFamily="49" charset="0"/>
              </a:rPr>
              <a:t>testXYZ</a:t>
            </a:r>
            <a:r>
              <a:rPr lang="en-US" altLang="en-US" sz="2200" dirty="0">
                <a:latin typeface="Courier New" panose="02070309020205020404" pitchFamily="49" charset="0"/>
              </a:rPr>
              <a:t>()</a:t>
            </a:r>
          </a:p>
          <a:p>
            <a:pPr lvl="1"/>
            <a:r>
              <a:rPr lang="en-US" altLang="en-US" dirty="0"/>
              <a:t>All test methods should start with “test”</a:t>
            </a:r>
          </a:p>
        </p:txBody>
      </p:sp>
      <p:sp>
        <p:nvSpPr>
          <p:cNvPr id="27650" name="Slide Number Placeholder 3"/>
          <p:cNvSpPr>
            <a:spLocks noGrp="1"/>
          </p:cNvSpPr>
          <p:nvPr>
            <p:ph type="sldNum" sz="quarter" idx="12"/>
          </p:nvPr>
        </p:nvSpPr>
        <p:spPr>
          <a:noFill/>
        </p:spPr>
        <p:txBody>
          <a:bodyPr/>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a:spcBef>
                <a:spcPct val="0"/>
              </a:spcBef>
              <a:buClrTx/>
              <a:buSzTx/>
              <a:buFontTx/>
              <a:buNone/>
            </a:pPr>
            <a:fld id="{F2F32B7B-739A-45DE-8003-0129CB28B2EB}" type="slidenum">
              <a:rPr lang="en-US" altLang="en-US" sz="1400">
                <a:latin typeface="Tahoma" panose="020B0604030504040204" pitchFamily="34" charset="0"/>
              </a:rPr>
              <a:pPr>
                <a:spcBef>
                  <a:spcPct val="0"/>
                </a:spcBef>
                <a:buClrTx/>
                <a:buSzTx/>
                <a:buFontTx/>
                <a:buNone/>
              </a:pPr>
              <a:t>28</a:t>
            </a:fld>
            <a:endParaRPr lang="en-US" altLang="en-US" sz="1400">
              <a:latin typeface="Tahoma" panose="020B0604030504040204" pitchFamily="34" charset="0"/>
            </a:endParaRPr>
          </a:p>
        </p:txBody>
      </p:sp>
    </p:spTree>
    <p:extLst>
      <p:ext uri="{BB962C8B-B14F-4D97-AF65-F5344CB8AC3E}">
        <p14:creationId xmlns:p14="http://schemas.microsoft.com/office/powerpoint/2010/main" val="7492483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1538" name="Rectangle 2">
            <a:extLst>
              <a:ext uri="{FF2B5EF4-FFF2-40B4-BE49-F238E27FC236}">
                <a16:creationId xmlns:a16="http://schemas.microsoft.com/office/drawing/2014/main" id="{EB7748DA-1115-4DCC-8B7B-175B4E5F2BF1}"/>
              </a:ext>
            </a:extLst>
          </p:cNvPr>
          <p:cNvSpPr>
            <a:spLocks noGrp="1" noChangeArrowheads="1"/>
          </p:cNvSpPr>
          <p:nvPr>
            <p:ph type="title"/>
          </p:nvPr>
        </p:nvSpPr>
        <p:spPr/>
        <p:txBody>
          <a:bodyPr/>
          <a:lstStyle/>
          <a:p>
            <a:r>
              <a:rPr lang="en-US" altLang="en-US" dirty="0"/>
              <a:t>Junit 4</a:t>
            </a:r>
            <a:r>
              <a:rPr lang="en-US" altLang="en-US" baseline="30000" dirty="0"/>
              <a:t>+</a:t>
            </a:r>
            <a:endParaRPr lang="en-US" altLang="en-US" dirty="0"/>
          </a:p>
        </p:txBody>
      </p:sp>
      <p:sp>
        <p:nvSpPr>
          <p:cNvPr id="1601539" name="Rectangle 3">
            <a:extLst>
              <a:ext uri="{FF2B5EF4-FFF2-40B4-BE49-F238E27FC236}">
                <a16:creationId xmlns:a16="http://schemas.microsoft.com/office/drawing/2014/main" id="{9D990AEB-B4B8-4998-9A78-6FA9624662AB}"/>
              </a:ext>
            </a:extLst>
          </p:cNvPr>
          <p:cNvSpPr>
            <a:spLocks noGrp="1" noChangeArrowheads="1"/>
          </p:cNvSpPr>
          <p:nvPr>
            <p:ph idx="1"/>
          </p:nvPr>
        </p:nvSpPr>
        <p:spPr/>
        <p:txBody>
          <a:bodyPr>
            <a:normAutofit lnSpcReduction="10000"/>
          </a:bodyPr>
          <a:lstStyle/>
          <a:p>
            <a:pPr lvl="1">
              <a:buFont typeface="Wingdings" panose="05000000000000000000" pitchFamily="2" charset="2"/>
              <a:buNone/>
            </a:pPr>
            <a:r>
              <a:rPr lang="en-US" altLang="en-US" dirty="0">
                <a:latin typeface="Courier New" panose="02070309020205020404" pitchFamily="49" charset="0"/>
              </a:rPr>
              <a:t>import </a:t>
            </a:r>
            <a:r>
              <a:rPr lang="en-US" altLang="en-US" dirty="0" err="1">
                <a:latin typeface="Courier New" panose="02070309020205020404" pitchFamily="49" charset="0"/>
              </a:rPr>
              <a:t>org.junit</a:t>
            </a:r>
            <a:r>
              <a:rPr lang="en-US" altLang="en-US" dirty="0">
                <a:latin typeface="Courier New" panose="02070309020205020404" pitchFamily="49" charset="0"/>
              </a:rPr>
              <a:t>.*; </a:t>
            </a:r>
          </a:p>
          <a:p>
            <a:pPr lvl="1">
              <a:buFont typeface="Wingdings" panose="05000000000000000000" pitchFamily="2" charset="2"/>
              <a:buNone/>
            </a:pPr>
            <a:r>
              <a:rPr lang="en-US" altLang="en-US" dirty="0">
                <a:latin typeface="Courier New" panose="02070309020205020404" pitchFamily="49" charset="0"/>
              </a:rPr>
              <a:t>import static </a:t>
            </a:r>
            <a:r>
              <a:rPr lang="en-US" altLang="en-US" dirty="0" err="1">
                <a:latin typeface="Courier New" panose="02070309020205020404" pitchFamily="49" charset="0"/>
              </a:rPr>
              <a:t>org.junit.Assert</a:t>
            </a:r>
            <a:r>
              <a:rPr lang="en-US" altLang="en-US" dirty="0">
                <a:latin typeface="Courier New" panose="02070309020205020404" pitchFamily="49" charset="0"/>
              </a:rPr>
              <a:t>.*;</a:t>
            </a:r>
          </a:p>
          <a:p>
            <a:pPr lvl="1">
              <a:buFont typeface="Wingdings" panose="05000000000000000000" pitchFamily="2" charset="2"/>
              <a:buNone/>
            </a:pPr>
            <a:endParaRPr lang="en-US" altLang="en-US" dirty="0">
              <a:latin typeface="Courier New" panose="02070309020205020404" pitchFamily="49" charset="0"/>
            </a:endParaRPr>
          </a:p>
          <a:p>
            <a:pPr lvl="1">
              <a:buFont typeface="Wingdings" panose="05000000000000000000" pitchFamily="2" charset="2"/>
              <a:buNone/>
            </a:pPr>
            <a:r>
              <a:rPr lang="en-US" altLang="en-US" dirty="0">
                <a:latin typeface="Courier New" panose="02070309020205020404" pitchFamily="49" charset="0"/>
              </a:rPr>
              <a:t>public class </a:t>
            </a:r>
            <a:r>
              <a:rPr lang="en-US" altLang="en-US" b="1" i="1" dirty="0">
                <a:latin typeface="Courier New" panose="02070309020205020404" pitchFamily="49" charset="0"/>
              </a:rPr>
              <a:t>&lt;name&gt;</a:t>
            </a:r>
            <a:r>
              <a:rPr lang="en-US" altLang="en-US" dirty="0">
                <a:latin typeface="Courier New" panose="02070309020205020404" pitchFamily="49" charset="0"/>
              </a:rPr>
              <a:t> {</a:t>
            </a:r>
          </a:p>
          <a:p>
            <a:pPr lvl="1">
              <a:lnSpc>
                <a:spcPct val="80000"/>
              </a:lnSpc>
              <a:buFont typeface="Wingdings" panose="05000000000000000000" pitchFamily="2" charset="2"/>
              <a:buNone/>
            </a:pPr>
            <a:r>
              <a:rPr lang="en-US" altLang="en-US" dirty="0">
                <a:latin typeface="Courier New" panose="02070309020205020404" pitchFamily="49" charset="0"/>
              </a:rPr>
              <a:t>    ...</a:t>
            </a:r>
          </a:p>
          <a:p>
            <a:pPr lvl="1">
              <a:lnSpc>
                <a:spcPct val="80000"/>
              </a:lnSpc>
              <a:buFont typeface="Wingdings" panose="05000000000000000000" pitchFamily="2" charset="2"/>
              <a:buNone/>
            </a:pPr>
            <a:r>
              <a:rPr lang="en-US" altLang="en-US" dirty="0">
                <a:latin typeface="Courier New" panose="02070309020205020404" pitchFamily="49" charset="0"/>
              </a:rPr>
              <a:t> </a:t>
            </a:r>
          </a:p>
          <a:p>
            <a:pPr lvl="1">
              <a:lnSpc>
                <a:spcPct val="80000"/>
              </a:lnSpc>
              <a:buFont typeface="Wingdings" panose="05000000000000000000" pitchFamily="2" charset="2"/>
              <a:buNone/>
            </a:pPr>
            <a:r>
              <a:rPr lang="en-US" altLang="en-US" b="1" dirty="0">
                <a:latin typeface="Courier New" panose="02070309020205020404" pitchFamily="49" charset="0"/>
              </a:rPr>
              <a:t>    </a:t>
            </a:r>
            <a:r>
              <a:rPr lang="en-US" altLang="en-US" b="1" dirty="0">
                <a:solidFill>
                  <a:schemeClr val="accent2"/>
                </a:solidFill>
                <a:latin typeface="Courier New" panose="02070309020205020404" pitchFamily="49" charset="0"/>
              </a:rPr>
              <a:t>@Test</a:t>
            </a:r>
          </a:p>
          <a:p>
            <a:pPr lvl="1">
              <a:lnSpc>
                <a:spcPct val="80000"/>
              </a:lnSpc>
              <a:buFont typeface="Wingdings" panose="05000000000000000000" pitchFamily="2" charset="2"/>
              <a:buNone/>
            </a:pPr>
            <a:r>
              <a:rPr lang="en-US" altLang="en-US" dirty="0">
                <a:latin typeface="Courier New" panose="02070309020205020404" pitchFamily="49" charset="0"/>
              </a:rPr>
              <a:t>    public void </a:t>
            </a:r>
            <a:r>
              <a:rPr lang="en-US" altLang="en-US" b="1" i="1" dirty="0">
                <a:latin typeface="Courier New" panose="02070309020205020404" pitchFamily="49" charset="0"/>
              </a:rPr>
              <a:t>&lt;name&gt;</a:t>
            </a:r>
            <a:r>
              <a:rPr lang="en-US" altLang="en-US" dirty="0">
                <a:latin typeface="Courier New" panose="02070309020205020404" pitchFamily="49" charset="0"/>
              </a:rPr>
              <a:t>() {</a:t>
            </a:r>
          </a:p>
          <a:p>
            <a:pPr lvl="1">
              <a:lnSpc>
                <a:spcPct val="80000"/>
              </a:lnSpc>
              <a:buFont typeface="Wingdings" panose="05000000000000000000" pitchFamily="2" charset="2"/>
              <a:buNone/>
            </a:pPr>
            <a:r>
              <a:rPr lang="en-US" altLang="en-US" dirty="0">
                <a:latin typeface="Courier New" panose="02070309020205020404" pitchFamily="49" charset="0"/>
              </a:rPr>
              <a:t>        ....</a:t>
            </a:r>
          </a:p>
          <a:p>
            <a:pPr lvl="1">
              <a:lnSpc>
                <a:spcPct val="80000"/>
              </a:lnSpc>
              <a:buFont typeface="Wingdings" panose="05000000000000000000" pitchFamily="2" charset="2"/>
              <a:buNone/>
            </a:pPr>
            <a:r>
              <a:rPr lang="en-US" altLang="en-US" dirty="0">
                <a:latin typeface="Courier New" panose="02070309020205020404" pitchFamily="49" charset="0"/>
              </a:rPr>
              <a:t>    }</a:t>
            </a:r>
          </a:p>
          <a:p>
            <a:pPr lvl="1">
              <a:lnSpc>
                <a:spcPct val="80000"/>
              </a:lnSpc>
              <a:buFont typeface="Wingdings" panose="05000000000000000000" pitchFamily="2" charset="2"/>
              <a:buNone/>
            </a:pPr>
            <a:r>
              <a:rPr lang="en-US" altLang="en-US" dirty="0">
                <a:latin typeface="Courier New" panose="02070309020205020404" pitchFamily="49" charset="0"/>
              </a:rPr>
              <a:t>}</a:t>
            </a:r>
          </a:p>
          <a:p>
            <a:pPr lvl="1">
              <a:lnSpc>
                <a:spcPct val="80000"/>
              </a:lnSpc>
              <a:buFont typeface="Wingdings" panose="05000000000000000000" pitchFamily="2" charset="2"/>
              <a:buNone/>
            </a:pPr>
            <a:endParaRPr lang="en-US" altLang="en-US" dirty="0">
              <a:latin typeface="Courier New" panose="02070309020205020404" pitchFamily="49" charset="0"/>
            </a:endParaRPr>
          </a:p>
          <a:p>
            <a:pPr lvl="1"/>
            <a:r>
              <a:rPr lang="en-US" altLang="en-US" sz="2400" dirty="0"/>
              <a:t>Methods with an </a:t>
            </a:r>
            <a:r>
              <a:rPr lang="en-US" altLang="en-US" sz="2400" dirty="0">
                <a:latin typeface="Courier New" panose="02070309020205020404" pitchFamily="49" charset="0"/>
              </a:rPr>
              <a:t>@Test</a:t>
            </a:r>
            <a:r>
              <a:rPr lang="en-US" altLang="en-US" sz="2400" dirty="0"/>
              <a:t> annotation are flagged as JUnit test cases, run when JUnit runs your class (any class!)</a:t>
            </a:r>
          </a:p>
        </p:txBody>
      </p:sp>
      <p:sp>
        <p:nvSpPr>
          <p:cNvPr id="4" name="Slide Number Placeholder 3">
            <a:extLst>
              <a:ext uri="{FF2B5EF4-FFF2-40B4-BE49-F238E27FC236}">
                <a16:creationId xmlns:a16="http://schemas.microsoft.com/office/drawing/2014/main" id="{33EA3A3E-1D14-4065-8211-382C1CBCCD31}"/>
              </a:ext>
            </a:extLst>
          </p:cNvPr>
          <p:cNvSpPr>
            <a:spLocks noGrp="1"/>
          </p:cNvSpPr>
          <p:nvPr>
            <p:ph type="sldNum" sz="quarter" idx="12"/>
          </p:nvPr>
        </p:nvSpPr>
        <p:spPr/>
        <p:txBody>
          <a:bodyPr/>
          <a:lstStyle/>
          <a:p>
            <a:fld id="{BA9D09E0-DAAB-491A-B97B-7CB2131B72EA}" type="slidenum">
              <a:rPr lang="en-US" altLang="en-US"/>
              <a:pPr/>
              <a:t>29</a:t>
            </a:fld>
            <a:endParaRPr lang="en-US" altLang="en-US"/>
          </a:p>
        </p:txBody>
      </p:sp>
    </p:spTree>
    <p:extLst>
      <p:ext uri="{BB962C8B-B14F-4D97-AF65-F5344CB8AC3E}">
        <p14:creationId xmlns:p14="http://schemas.microsoft.com/office/powerpoint/2010/main" val="3466997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a:spLocks noGrp="1" noChangeArrowheads="1"/>
          </p:cNvSpPr>
          <p:nvPr>
            <p:ph type="title"/>
          </p:nvPr>
        </p:nvSpPr>
        <p:spPr/>
        <p:txBody>
          <a:bodyPr/>
          <a:lstStyle/>
          <a:p>
            <a:r>
              <a:rPr lang="en-US" dirty="0"/>
              <a:t>Fault vs Error</a:t>
            </a:r>
            <a:endParaRPr lang="en-US" altLang="en-US" dirty="0"/>
          </a:p>
        </p:txBody>
      </p:sp>
      <p:sp>
        <p:nvSpPr>
          <p:cNvPr id="2" name="Content Placeholder 1">
            <a:extLst>
              <a:ext uri="{FF2B5EF4-FFF2-40B4-BE49-F238E27FC236}">
                <a16:creationId xmlns:a16="http://schemas.microsoft.com/office/drawing/2014/main" id="{8D25FBF0-6DA5-45CC-A3F0-630123F18DE0}"/>
              </a:ext>
            </a:extLst>
          </p:cNvPr>
          <p:cNvSpPr>
            <a:spLocks noGrp="1"/>
          </p:cNvSpPr>
          <p:nvPr>
            <p:ph idx="1"/>
          </p:nvPr>
        </p:nvSpPr>
        <p:spPr/>
        <p:txBody>
          <a:bodyPr/>
          <a:lstStyle/>
          <a:p>
            <a:r>
              <a:rPr lang="en-US" b="1" dirty="0"/>
              <a:t>Error</a:t>
            </a:r>
            <a:r>
              <a:rPr lang="en-US" dirty="0"/>
              <a:t>: incorrect software behavior</a:t>
            </a:r>
          </a:p>
          <a:p>
            <a:pPr lvl="1"/>
            <a:r>
              <a:rPr lang="en-US" dirty="0"/>
              <a:t>example: message box text said "Welcome null."</a:t>
            </a:r>
          </a:p>
          <a:p>
            <a:r>
              <a:rPr lang="en-US" b="1" dirty="0"/>
              <a:t>Fault</a:t>
            </a:r>
            <a:r>
              <a:rPr lang="en-US" dirty="0"/>
              <a:t>: algorithmic cause of error</a:t>
            </a:r>
          </a:p>
          <a:p>
            <a:pPr lvl="1"/>
            <a:r>
              <a:rPr lang="en-US" dirty="0"/>
              <a:t>example: account name field is not set properly.</a:t>
            </a:r>
          </a:p>
          <a:p>
            <a:r>
              <a:rPr lang="en-US" dirty="0"/>
              <a:t>A fault is not an error, but it can lead to it</a:t>
            </a:r>
          </a:p>
          <a:p>
            <a:endParaRPr lang="en-US" dirty="0"/>
          </a:p>
        </p:txBody>
      </p:sp>
      <p:sp>
        <p:nvSpPr>
          <p:cNvPr id="12290" name="Slide Number Placeholder 3"/>
          <p:cNvSpPr>
            <a:spLocks noGrp="1"/>
          </p:cNvSpPr>
          <p:nvPr>
            <p:ph type="sldNum" sz="quarter" idx="12"/>
          </p:nvPr>
        </p:nvSpPr>
        <p:spPr>
          <a:noFill/>
        </p:spPr>
        <p:txBody>
          <a:bodyPr/>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a:spcBef>
                <a:spcPct val="0"/>
              </a:spcBef>
              <a:buClrTx/>
              <a:buSzTx/>
              <a:buFontTx/>
              <a:buNone/>
            </a:pPr>
            <a:fld id="{1214312A-50DC-4A71-92A4-EED373FD8CF4}" type="slidenum">
              <a:rPr lang="en-US" altLang="en-US" sz="1400">
                <a:latin typeface="Tahoma" panose="020B0604030504040204" pitchFamily="34" charset="0"/>
              </a:rPr>
              <a:pPr>
                <a:spcBef>
                  <a:spcPct val="0"/>
                </a:spcBef>
                <a:buClrTx/>
                <a:buSzTx/>
                <a:buFontTx/>
                <a:buNone/>
              </a:pPr>
              <a:t>3</a:t>
            </a:fld>
            <a:endParaRPr lang="en-US" altLang="en-US" sz="1400">
              <a:latin typeface="Tahoma" panose="020B0604030504040204" pitchFamily="34" charset="0"/>
            </a:endParaRPr>
          </a:p>
        </p:txBody>
      </p:sp>
    </p:spTree>
    <p:extLst>
      <p:ext uri="{BB962C8B-B14F-4D97-AF65-F5344CB8AC3E}">
        <p14:creationId xmlns:p14="http://schemas.microsoft.com/office/powerpoint/2010/main" val="24256563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5634" name="Rectangle 2">
            <a:extLst>
              <a:ext uri="{FF2B5EF4-FFF2-40B4-BE49-F238E27FC236}">
                <a16:creationId xmlns:a16="http://schemas.microsoft.com/office/drawing/2014/main" id="{162F231E-1626-4A65-A3C9-556D8D375F3D}"/>
              </a:ext>
            </a:extLst>
          </p:cNvPr>
          <p:cNvSpPr>
            <a:spLocks noGrp="1" noChangeArrowheads="1"/>
          </p:cNvSpPr>
          <p:nvPr>
            <p:ph type="title"/>
          </p:nvPr>
        </p:nvSpPr>
        <p:spPr/>
        <p:txBody>
          <a:bodyPr/>
          <a:lstStyle/>
          <a:p>
            <a:r>
              <a:rPr lang="en-US" altLang="en-US" dirty="0"/>
              <a:t>Junit 4</a:t>
            </a:r>
            <a:r>
              <a:rPr lang="en-US" altLang="en-US" baseline="30000" dirty="0"/>
              <a:t>+</a:t>
            </a:r>
            <a:br>
              <a:rPr lang="en-US" altLang="en-US" baseline="30000" dirty="0"/>
            </a:br>
            <a:r>
              <a:rPr lang="en-US" altLang="en-US" dirty="0"/>
              <a:t>Setup and teardown</a:t>
            </a:r>
          </a:p>
        </p:txBody>
      </p:sp>
      <p:sp>
        <p:nvSpPr>
          <p:cNvPr id="1605635" name="Rectangle 3">
            <a:extLst>
              <a:ext uri="{FF2B5EF4-FFF2-40B4-BE49-F238E27FC236}">
                <a16:creationId xmlns:a16="http://schemas.microsoft.com/office/drawing/2014/main" id="{F05652DE-1A14-48DA-91C7-11C5D36A6895}"/>
              </a:ext>
            </a:extLst>
          </p:cNvPr>
          <p:cNvSpPr>
            <a:spLocks noGrp="1" noChangeArrowheads="1"/>
          </p:cNvSpPr>
          <p:nvPr>
            <p:ph idx="1"/>
          </p:nvPr>
        </p:nvSpPr>
        <p:spPr/>
        <p:txBody>
          <a:bodyPr>
            <a:normAutofit fontScale="85000" lnSpcReduction="20000"/>
          </a:bodyPr>
          <a:lstStyle/>
          <a:p>
            <a:pPr lvl="1">
              <a:lnSpc>
                <a:spcPct val="80000"/>
              </a:lnSpc>
              <a:buFont typeface="Wingdings" panose="05000000000000000000" pitchFamily="2" charset="2"/>
              <a:buNone/>
            </a:pPr>
            <a:r>
              <a:rPr lang="en-US" altLang="en-US" dirty="0">
                <a:latin typeface="Courier New" panose="02070309020205020404" pitchFamily="49" charset="0"/>
              </a:rPr>
              <a:t>import </a:t>
            </a:r>
            <a:r>
              <a:rPr lang="en-US" altLang="en-US" dirty="0" err="1">
                <a:latin typeface="Courier New" panose="02070309020205020404" pitchFamily="49" charset="0"/>
              </a:rPr>
              <a:t>org.junit</a:t>
            </a:r>
            <a:r>
              <a:rPr lang="en-US" altLang="en-US" dirty="0">
                <a:latin typeface="Courier New" panose="02070309020205020404" pitchFamily="49" charset="0"/>
              </a:rPr>
              <a:t>.*; </a:t>
            </a:r>
          </a:p>
          <a:p>
            <a:pPr lvl="1">
              <a:lnSpc>
                <a:spcPct val="80000"/>
              </a:lnSpc>
              <a:buFont typeface="Wingdings" panose="05000000000000000000" pitchFamily="2" charset="2"/>
              <a:buNone/>
            </a:pPr>
            <a:r>
              <a:rPr lang="en-US" altLang="en-US" dirty="0">
                <a:latin typeface="Courier New" panose="02070309020205020404" pitchFamily="49" charset="0"/>
              </a:rPr>
              <a:t>import static </a:t>
            </a:r>
            <a:r>
              <a:rPr lang="en-US" altLang="en-US" dirty="0" err="1">
                <a:latin typeface="Courier New" panose="02070309020205020404" pitchFamily="49" charset="0"/>
              </a:rPr>
              <a:t>org.junit.Assert</a:t>
            </a:r>
            <a:r>
              <a:rPr lang="en-US" altLang="en-US" dirty="0">
                <a:latin typeface="Courier New" panose="02070309020205020404" pitchFamily="49" charset="0"/>
              </a:rPr>
              <a:t>.*;</a:t>
            </a:r>
          </a:p>
          <a:p>
            <a:pPr lvl="1">
              <a:lnSpc>
                <a:spcPct val="80000"/>
              </a:lnSpc>
              <a:buFont typeface="Wingdings" panose="05000000000000000000" pitchFamily="2" charset="2"/>
              <a:buNone/>
            </a:pPr>
            <a:endParaRPr lang="en-US" altLang="en-US" dirty="0">
              <a:latin typeface="Courier New" panose="02070309020205020404" pitchFamily="49" charset="0"/>
            </a:endParaRPr>
          </a:p>
          <a:p>
            <a:pPr lvl="1">
              <a:lnSpc>
                <a:spcPct val="80000"/>
              </a:lnSpc>
              <a:buFont typeface="Wingdings" panose="05000000000000000000" pitchFamily="2" charset="2"/>
              <a:buNone/>
            </a:pPr>
            <a:r>
              <a:rPr lang="en-US" altLang="en-US" dirty="0">
                <a:latin typeface="Courier New" panose="02070309020205020404" pitchFamily="49" charset="0"/>
              </a:rPr>
              <a:t>public class </a:t>
            </a:r>
            <a:r>
              <a:rPr lang="en-US" altLang="en-US" b="1" i="1" dirty="0">
                <a:latin typeface="Courier New" panose="02070309020205020404" pitchFamily="49" charset="0"/>
              </a:rPr>
              <a:t>&lt;name&gt;</a:t>
            </a:r>
            <a:r>
              <a:rPr lang="en-US" altLang="en-US" dirty="0">
                <a:latin typeface="Courier New" panose="02070309020205020404" pitchFamily="49" charset="0"/>
              </a:rPr>
              <a:t> {</a:t>
            </a:r>
          </a:p>
          <a:p>
            <a:pPr lvl="1">
              <a:lnSpc>
                <a:spcPct val="80000"/>
              </a:lnSpc>
              <a:buFont typeface="Wingdings" panose="05000000000000000000" pitchFamily="2" charset="2"/>
              <a:buNone/>
            </a:pPr>
            <a:r>
              <a:rPr lang="en-US" altLang="en-US" dirty="0">
                <a:latin typeface="Courier New" panose="02070309020205020404" pitchFamily="49" charset="0"/>
              </a:rPr>
              <a:t>    ...</a:t>
            </a:r>
          </a:p>
          <a:p>
            <a:pPr lvl="1">
              <a:lnSpc>
                <a:spcPct val="80000"/>
              </a:lnSpc>
              <a:buFont typeface="Wingdings" panose="05000000000000000000" pitchFamily="2" charset="2"/>
              <a:buNone/>
            </a:pPr>
            <a:r>
              <a:rPr lang="en-US" altLang="en-US" dirty="0">
                <a:latin typeface="Courier New" panose="02070309020205020404" pitchFamily="49" charset="0"/>
              </a:rPr>
              <a:t> </a:t>
            </a:r>
          </a:p>
          <a:p>
            <a:pPr lvl="1">
              <a:lnSpc>
                <a:spcPct val="80000"/>
              </a:lnSpc>
              <a:buFont typeface="Wingdings" panose="05000000000000000000" pitchFamily="2" charset="2"/>
              <a:buNone/>
            </a:pPr>
            <a:r>
              <a:rPr lang="en-US" altLang="en-US" b="1" dirty="0">
                <a:solidFill>
                  <a:srgbClr val="003399"/>
                </a:solidFill>
                <a:latin typeface="Courier New" panose="02070309020205020404" pitchFamily="49" charset="0"/>
              </a:rPr>
              <a:t>    </a:t>
            </a:r>
            <a:r>
              <a:rPr lang="en-US" altLang="en-US" b="1" dirty="0">
                <a:solidFill>
                  <a:schemeClr val="accent2"/>
                </a:solidFill>
                <a:latin typeface="Courier New" panose="02070309020205020404" pitchFamily="49" charset="0"/>
              </a:rPr>
              <a:t>@Before</a:t>
            </a:r>
          </a:p>
          <a:p>
            <a:pPr lvl="1">
              <a:lnSpc>
                <a:spcPct val="80000"/>
              </a:lnSpc>
              <a:buFont typeface="Wingdings" panose="05000000000000000000" pitchFamily="2" charset="2"/>
              <a:buNone/>
            </a:pPr>
            <a:r>
              <a:rPr lang="en-US" altLang="en-US" dirty="0">
                <a:latin typeface="Courier New" panose="02070309020205020404" pitchFamily="49" charset="0"/>
              </a:rPr>
              <a:t>    public void </a:t>
            </a:r>
            <a:r>
              <a:rPr lang="en-US" altLang="en-US" b="1" i="1" dirty="0">
                <a:latin typeface="Courier New" panose="02070309020205020404" pitchFamily="49" charset="0"/>
              </a:rPr>
              <a:t>&lt;name&gt;</a:t>
            </a:r>
            <a:r>
              <a:rPr lang="en-US" altLang="en-US" dirty="0">
                <a:latin typeface="Courier New" panose="02070309020205020404" pitchFamily="49" charset="0"/>
              </a:rPr>
              <a:t>() {</a:t>
            </a:r>
          </a:p>
          <a:p>
            <a:pPr lvl="1">
              <a:lnSpc>
                <a:spcPct val="80000"/>
              </a:lnSpc>
              <a:buFont typeface="Wingdings" panose="05000000000000000000" pitchFamily="2" charset="2"/>
              <a:buNone/>
            </a:pPr>
            <a:r>
              <a:rPr lang="en-US" altLang="en-US" dirty="0">
                <a:latin typeface="Courier New" panose="02070309020205020404" pitchFamily="49" charset="0"/>
              </a:rPr>
              <a:t>        ....</a:t>
            </a:r>
          </a:p>
          <a:p>
            <a:pPr lvl="1">
              <a:lnSpc>
                <a:spcPct val="80000"/>
              </a:lnSpc>
              <a:buFont typeface="Wingdings" panose="05000000000000000000" pitchFamily="2" charset="2"/>
              <a:buNone/>
            </a:pPr>
            <a:r>
              <a:rPr lang="en-US" altLang="en-US" dirty="0">
                <a:latin typeface="Courier New" panose="02070309020205020404" pitchFamily="49" charset="0"/>
              </a:rPr>
              <a:t>    }</a:t>
            </a:r>
          </a:p>
          <a:p>
            <a:pPr lvl="1">
              <a:lnSpc>
                <a:spcPct val="80000"/>
              </a:lnSpc>
              <a:buFont typeface="Wingdings" panose="05000000000000000000" pitchFamily="2" charset="2"/>
              <a:buNone/>
            </a:pPr>
            <a:endParaRPr lang="en-US" altLang="en-US" dirty="0">
              <a:latin typeface="Courier New" panose="02070309020205020404" pitchFamily="49" charset="0"/>
            </a:endParaRPr>
          </a:p>
          <a:p>
            <a:pPr lvl="1">
              <a:lnSpc>
                <a:spcPct val="80000"/>
              </a:lnSpc>
              <a:buFont typeface="Wingdings" panose="05000000000000000000" pitchFamily="2" charset="2"/>
              <a:buNone/>
            </a:pPr>
            <a:r>
              <a:rPr lang="en-US" altLang="en-US" b="1" dirty="0">
                <a:solidFill>
                  <a:srgbClr val="003399"/>
                </a:solidFill>
                <a:latin typeface="Courier New" panose="02070309020205020404" pitchFamily="49" charset="0"/>
              </a:rPr>
              <a:t>    </a:t>
            </a:r>
            <a:r>
              <a:rPr lang="en-US" altLang="en-US" b="1" dirty="0">
                <a:solidFill>
                  <a:schemeClr val="accent2"/>
                </a:solidFill>
                <a:latin typeface="Courier New" panose="02070309020205020404" pitchFamily="49" charset="0"/>
              </a:rPr>
              <a:t>@After</a:t>
            </a:r>
          </a:p>
          <a:p>
            <a:pPr lvl="1">
              <a:lnSpc>
                <a:spcPct val="80000"/>
              </a:lnSpc>
              <a:buFont typeface="Wingdings" panose="05000000000000000000" pitchFamily="2" charset="2"/>
              <a:buNone/>
            </a:pPr>
            <a:r>
              <a:rPr lang="en-US" altLang="en-US" dirty="0">
                <a:latin typeface="Courier New" panose="02070309020205020404" pitchFamily="49" charset="0"/>
              </a:rPr>
              <a:t>    public void </a:t>
            </a:r>
            <a:r>
              <a:rPr lang="en-US" altLang="en-US" b="1" i="1" dirty="0">
                <a:latin typeface="Courier New" panose="02070309020205020404" pitchFamily="49" charset="0"/>
              </a:rPr>
              <a:t>&lt;name&gt;</a:t>
            </a:r>
            <a:r>
              <a:rPr lang="en-US" altLang="en-US" dirty="0">
                <a:latin typeface="Courier New" panose="02070309020205020404" pitchFamily="49" charset="0"/>
              </a:rPr>
              <a:t>() {</a:t>
            </a:r>
          </a:p>
          <a:p>
            <a:pPr lvl="1">
              <a:lnSpc>
                <a:spcPct val="80000"/>
              </a:lnSpc>
              <a:buFont typeface="Wingdings" panose="05000000000000000000" pitchFamily="2" charset="2"/>
              <a:buNone/>
            </a:pPr>
            <a:r>
              <a:rPr lang="en-US" altLang="en-US" dirty="0">
                <a:latin typeface="Courier New" panose="02070309020205020404" pitchFamily="49" charset="0"/>
              </a:rPr>
              <a:t>        ....</a:t>
            </a:r>
          </a:p>
          <a:p>
            <a:pPr lvl="1">
              <a:lnSpc>
                <a:spcPct val="80000"/>
              </a:lnSpc>
              <a:buFont typeface="Wingdings" panose="05000000000000000000" pitchFamily="2" charset="2"/>
              <a:buNone/>
            </a:pPr>
            <a:r>
              <a:rPr lang="en-US" altLang="en-US" dirty="0">
                <a:latin typeface="Courier New" panose="02070309020205020404" pitchFamily="49" charset="0"/>
              </a:rPr>
              <a:t>    }</a:t>
            </a:r>
          </a:p>
          <a:p>
            <a:pPr lvl="1">
              <a:lnSpc>
                <a:spcPct val="80000"/>
              </a:lnSpc>
              <a:buFont typeface="Wingdings" panose="05000000000000000000" pitchFamily="2" charset="2"/>
              <a:buNone/>
            </a:pPr>
            <a:r>
              <a:rPr lang="en-US" altLang="en-US" dirty="0">
                <a:latin typeface="Courier New" panose="02070309020205020404" pitchFamily="49" charset="0"/>
              </a:rPr>
              <a:t>}</a:t>
            </a:r>
          </a:p>
          <a:p>
            <a:pPr lvl="1">
              <a:lnSpc>
                <a:spcPct val="80000"/>
              </a:lnSpc>
              <a:buFont typeface="Wingdings" panose="05000000000000000000" pitchFamily="2" charset="2"/>
              <a:buNone/>
            </a:pPr>
            <a:endParaRPr lang="en-US" altLang="en-US" dirty="0">
              <a:latin typeface="Courier New" panose="02070309020205020404" pitchFamily="49" charset="0"/>
            </a:endParaRPr>
          </a:p>
          <a:p>
            <a:pPr lvl="1"/>
            <a:r>
              <a:rPr lang="en-US" altLang="en-US" sz="2400" dirty="0"/>
              <a:t>methods to be run before or after all test cases</a:t>
            </a:r>
          </a:p>
        </p:txBody>
      </p:sp>
      <p:sp>
        <p:nvSpPr>
          <p:cNvPr id="4" name="Slide Number Placeholder 3">
            <a:extLst>
              <a:ext uri="{FF2B5EF4-FFF2-40B4-BE49-F238E27FC236}">
                <a16:creationId xmlns:a16="http://schemas.microsoft.com/office/drawing/2014/main" id="{0CC20DAE-85AE-4E94-B969-17A079CE6ADC}"/>
              </a:ext>
            </a:extLst>
          </p:cNvPr>
          <p:cNvSpPr>
            <a:spLocks noGrp="1"/>
          </p:cNvSpPr>
          <p:nvPr>
            <p:ph type="sldNum" sz="quarter" idx="12"/>
          </p:nvPr>
        </p:nvSpPr>
        <p:spPr/>
        <p:txBody>
          <a:bodyPr/>
          <a:lstStyle/>
          <a:p>
            <a:fld id="{A7B906D7-2DE2-43C7-B877-6023409E5326}" type="slidenum">
              <a:rPr lang="en-US" altLang="en-US"/>
              <a:pPr/>
              <a:t>30</a:t>
            </a:fld>
            <a:endParaRPr lang="en-US" altLang="en-US"/>
          </a:p>
        </p:txBody>
      </p:sp>
    </p:spTree>
    <p:extLst>
      <p:ext uri="{BB962C8B-B14F-4D97-AF65-F5344CB8AC3E}">
        <p14:creationId xmlns:p14="http://schemas.microsoft.com/office/powerpoint/2010/main" val="10503209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1538" name="Rectangle 2">
            <a:extLst>
              <a:ext uri="{FF2B5EF4-FFF2-40B4-BE49-F238E27FC236}">
                <a16:creationId xmlns:a16="http://schemas.microsoft.com/office/drawing/2014/main" id="{EB7748DA-1115-4DCC-8B7B-175B4E5F2BF1}"/>
              </a:ext>
            </a:extLst>
          </p:cNvPr>
          <p:cNvSpPr>
            <a:spLocks noGrp="1" noChangeArrowheads="1"/>
          </p:cNvSpPr>
          <p:nvPr>
            <p:ph type="title"/>
          </p:nvPr>
        </p:nvSpPr>
        <p:spPr/>
        <p:txBody>
          <a:bodyPr/>
          <a:lstStyle/>
          <a:p>
            <a:r>
              <a:rPr lang="en-US" altLang="en-US" dirty="0"/>
              <a:t>Junit 5</a:t>
            </a:r>
            <a:r>
              <a:rPr lang="en-US" altLang="en-US" baseline="30000" dirty="0"/>
              <a:t>+</a:t>
            </a:r>
            <a:endParaRPr lang="en-US" altLang="en-US" dirty="0"/>
          </a:p>
        </p:txBody>
      </p:sp>
      <p:sp>
        <p:nvSpPr>
          <p:cNvPr id="1601539" name="Rectangle 3">
            <a:extLst>
              <a:ext uri="{FF2B5EF4-FFF2-40B4-BE49-F238E27FC236}">
                <a16:creationId xmlns:a16="http://schemas.microsoft.com/office/drawing/2014/main" id="{9D990AEB-B4B8-4998-9A78-6FA9624662AB}"/>
              </a:ext>
            </a:extLst>
          </p:cNvPr>
          <p:cNvSpPr>
            <a:spLocks noGrp="1" noChangeArrowheads="1"/>
          </p:cNvSpPr>
          <p:nvPr>
            <p:ph idx="1"/>
          </p:nvPr>
        </p:nvSpPr>
        <p:spPr/>
        <p:txBody>
          <a:bodyPr>
            <a:normAutofit fontScale="85000" lnSpcReduction="20000"/>
          </a:bodyPr>
          <a:lstStyle/>
          <a:p>
            <a:pPr lvl="1">
              <a:buFont typeface="Wingdings" panose="05000000000000000000" pitchFamily="2" charset="2"/>
              <a:buNone/>
            </a:pPr>
            <a:r>
              <a:rPr lang="en-US" altLang="en-US" dirty="0">
                <a:latin typeface="Courier New" panose="02070309020205020404" pitchFamily="49" charset="0"/>
              </a:rPr>
              <a:t>class </a:t>
            </a:r>
            <a:r>
              <a:rPr lang="en-US" altLang="en-US" b="1" i="1" dirty="0">
                <a:latin typeface="Courier New" panose="02070309020205020404" pitchFamily="49" charset="0"/>
              </a:rPr>
              <a:t>&lt;name&gt;</a:t>
            </a:r>
            <a:r>
              <a:rPr lang="en-US" altLang="en-US" dirty="0">
                <a:latin typeface="Courier New" panose="02070309020205020404" pitchFamily="49" charset="0"/>
              </a:rPr>
              <a:t> {</a:t>
            </a:r>
          </a:p>
          <a:p>
            <a:pPr lvl="1">
              <a:lnSpc>
                <a:spcPct val="80000"/>
              </a:lnSpc>
              <a:buFont typeface="Wingdings" panose="05000000000000000000" pitchFamily="2" charset="2"/>
              <a:buNone/>
            </a:pPr>
            <a:r>
              <a:rPr lang="en-US" altLang="en-US" dirty="0">
                <a:latin typeface="Courier New" panose="02070309020205020404" pitchFamily="49" charset="0"/>
              </a:rPr>
              <a:t>    ...</a:t>
            </a:r>
          </a:p>
          <a:p>
            <a:pPr lvl="1">
              <a:lnSpc>
                <a:spcPct val="80000"/>
              </a:lnSpc>
              <a:buFont typeface="Wingdings" panose="05000000000000000000" pitchFamily="2" charset="2"/>
              <a:buNone/>
            </a:pPr>
            <a:r>
              <a:rPr lang="en-US" altLang="en-US" dirty="0">
                <a:latin typeface="Courier New" panose="02070309020205020404" pitchFamily="49" charset="0"/>
              </a:rPr>
              <a:t> </a:t>
            </a:r>
          </a:p>
          <a:p>
            <a:pPr lvl="1">
              <a:lnSpc>
                <a:spcPct val="80000"/>
              </a:lnSpc>
              <a:buFont typeface="Wingdings" panose="05000000000000000000" pitchFamily="2" charset="2"/>
              <a:buNone/>
            </a:pPr>
            <a:r>
              <a:rPr lang="en-US" altLang="en-US" b="1" dirty="0">
                <a:solidFill>
                  <a:schemeClr val="accent2"/>
                </a:solidFill>
                <a:latin typeface="Courier New" panose="02070309020205020404" pitchFamily="49" charset="0"/>
              </a:rPr>
              <a:t>	   @Test</a:t>
            </a:r>
          </a:p>
          <a:p>
            <a:pPr lvl="1">
              <a:lnSpc>
                <a:spcPct val="80000"/>
              </a:lnSpc>
              <a:buFont typeface="Wingdings" panose="05000000000000000000" pitchFamily="2" charset="2"/>
              <a:buNone/>
            </a:pPr>
            <a:r>
              <a:rPr lang="en-US" altLang="en-US" dirty="0">
                <a:latin typeface="Courier New" panose="02070309020205020404" pitchFamily="49" charset="0"/>
              </a:rPr>
              <a:t>    void </a:t>
            </a:r>
            <a:r>
              <a:rPr lang="en-US" altLang="en-US" dirty="0" err="1">
                <a:latin typeface="Courier New" panose="02070309020205020404" pitchFamily="49" charset="0"/>
              </a:rPr>
              <a:t>succeedingTest</a:t>
            </a:r>
            <a:r>
              <a:rPr lang="en-US" altLang="en-US" dirty="0">
                <a:latin typeface="Courier New" panose="02070309020205020404" pitchFamily="49" charset="0"/>
              </a:rPr>
              <a:t>() {</a:t>
            </a:r>
          </a:p>
          <a:p>
            <a:pPr lvl="1">
              <a:lnSpc>
                <a:spcPct val="80000"/>
              </a:lnSpc>
              <a:buFont typeface="Wingdings" panose="05000000000000000000" pitchFamily="2" charset="2"/>
              <a:buNone/>
            </a:pPr>
            <a:r>
              <a:rPr lang="en-US" altLang="en-US" dirty="0">
                <a:latin typeface="Courier New" panose="02070309020205020404" pitchFamily="49" charset="0"/>
              </a:rPr>
              <a:t>		.... // executed</a:t>
            </a:r>
          </a:p>
          <a:p>
            <a:pPr lvl="1">
              <a:lnSpc>
                <a:spcPct val="80000"/>
              </a:lnSpc>
              <a:buFont typeface="Wingdings" panose="05000000000000000000" pitchFamily="2" charset="2"/>
              <a:buNone/>
            </a:pPr>
            <a:r>
              <a:rPr lang="en-US" altLang="en-US" dirty="0">
                <a:latin typeface="Courier New" panose="02070309020205020404" pitchFamily="49" charset="0"/>
              </a:rPr>
              <a:t>    }</a:t>
            </a:r>
          </a:p>
          <a:p>
            <a:pPr lvl="1">
              <a:lnSpc>
                <a:spcPct val="80000"/>
              </a:lnSpc>
              <a:buFont typeface="Wingdings" panose="05000000000000000000" pitchFamily="2" charset="2"/>
              <a:buNone/>
            </a:pPr>
            <a:endParaRPr lang="en-US" altLang="en-US" dirty="0">
              <a:latin typeface="Courier New" panose="02070309020205020404" pitchFamily="49" charset="0"/>
            </a:endParaRPr>
          </a:p>
          <a:p>
            <a:pPr lvl="1">
              <a:lnSpc>
                <a:spcPct val="80000"/>
              </a:lnSpc>
              <a:buFont typeface="Wingdings" panose="05000000000000000000" pitchFamily="2" charset="2"/>
              <a:buNone/>
            </a:pPr>
            <a:r>
              <a:rPr lang="en-US" altLang="en-US" dirty="0">
                <a:latin typeface="Courier New" panose="02070309020205020404" pitchFamily="49" charset="0"/>
              </a:rPr>
              <a:t>    </a:t>
            </a:r>
          </a:p>
          <a:p>
            <a:pPr lvl="1">
              <a:lnSpc>
                <a:spcPct val="80000"/>
              </a:lnSpc>
              <a:buFont typeface="Wingdings" panose="05000000000000000000" pitchFamily="2" charset="2"/>
              <a:buNone/>
            </a:pPr>
            <a:r>
              <a:rPr lang="en-US" altLang="en-US" dirty="0">
                <a:latin typeface="Courier New" panose="02070309020205020404" pitchFamily="49" charset="0"/>
              </a:rPr>
              <a:t>    </a:t>
            </a:r>
            <a:r>
              <a:rPr lang="en-US" altLang="en-US" b="1" dirty="0">
                <a:solidFill>
                  <a:schemeClr val="accent2"/>
                </a:solidFill>
                <a:latin typeface="Courier New" panose="02070309020205020404" pitchFamily="49" charset="0"/>
              </a:rPr>
              <a:t>@Test</a:t>
            </a:r>
          </a:p>
          <a:p>
            <a:pPr lvl="1">
              <a:lnSpc>
                <a:spcPct val="80000"/>
              </a:lnSpc>
              <a:buFont typeface="Wingdings" panose="05000000000000000000" pitchFamily="2" charset="2"/>
              <a:buNone/>
            </a:pPr>
            <a:r>
              <a:rPr lang="en-US" altLang="en-US" dirty="0">
                <a:latin typeface="Courier New" panose="02070309020205020404" pitchFamily="49" charset="0"/>
              </a:rPr>
              <a:t>    </a:t>
            </a:r>
            <a:r>
              <a:rPr lang="en-US" altLang="en-US" b="1" dirty="0">
                <a:solidFill>
                  <a:schemeClr val="accent2"/>
                </a:solidFill>
                <a:latin typeface="Courier New" panose="02070309020205020404" pitchFamily="49" charset="0"/>
              </a:rPr>
              <a:t>@Disabled</a:t>
            </a:r>
            <a:r>
              <a:rPr lang="en-US" altLang="en-US" dirty="0">
                <a:latin typeface="Courier New" panose="02070309020205020404" pitchFamily="49" charset="0"/>
              </a:rPr>
              <a:t>("for demo purposes")</a:t>
            </a:r>
          </a:p>
          <a:p>
            <a:pPr lvl="1">
              <a:lnSpc>
                <a:spcPct val="80000"/>
              </a:lnSpc>
              <a:buFont typeface="Wingdings" panose="05000000000000000000" pitchFamily="2" charset="2"/>
              <a:buNone/>
            </a:pPr>
            <a:r>
              <a:rPr lang="en-US" altLang="en-US" dirty="0">
                <a:latin typeface="Courier New" panose="02070309020205020404" pitchFamily="49" charset="0"/>
              </a:rPr>
              <a:t>    void </a:t>
            </a:r>
            <a:r>
              <a:rPr lang="en-US" altLang="en-US" b="1" i="1" dirty="0">
                <a:latin typeface="Courier New" panose="02070309020205020404" pitchFamily="49" charset="0"/>
              </a:rPr>
              <a:t>&lt;name&gt; </a:t>
            </a:r>
            <a:r>
              <a:rPr lang="en-US" altLang="en-US" dirty="0">
                <a:latin typeface="Courier New" panose="02070309020205020404" pitchFamily="49" charset="0"/>
              </a:rPr>
              <a:t>() {</a:t>
            </a:r>
          </a:p>
          <a:p>
            <a:pPr lvl="1">
              <a:lnSpc>
                <a:spcPct val="80000"/>
              </a:lnSpc>
              <a:buFont typeface="Wingdings" panose="05000000000000000000" pitchFamily="2" charset="2"/>
              <a:buNone/>
            </a:pPr>
            <a:r>
              <a:rPr lang="en-US" altLang="en-US" dirty="0">
                <a:latin typeface="Courier New" panose="02070309020205020404" pitchFamily="49" charset="0"/>
              </a:rPr>
              <a:t> 		.... // not executed</a:t>
            </a:r>
          </a:p>
          <a:p>
            <a:pPr lvl="1">
              <a:lnSpc>
                <a:spcPct val="80000"/>
              </a:lnSpc>
              <a:buFont typeface="Wingdings" panose="05000000000000000000" pitchFamily="2" charset="2"/>
              <a:buNone/>
            </a:pPr>
            <a:r>
              <a:rPr lang="en-US" altLang="en-US" dirty="0">
                <a:latin typeface="Courier New" panose="02070309020205020404" pitchFamily="49" charset="0"/>
              </a:rPr>
              <a:t>    }</a:t>
            </a:r>
          </a:p>
          <a:p>
            <a:pPr lvl="1">
              <a:lnSpc>
                <a:spcPct val="80000"/>
              </a:lnSpc>
              <a:buFont typeface="Wingdings" panose="05000000000000000000" pitchFamily="2" charset="2"/>
              <a:buNone/>
            </a:pPr>
            <a:r>
              <a:rPr lang="en-US" altLang="en-US" dirty="0">
                <a:latin typeface="Courier New" panose="02070309020205020404" pitchFamily="49" charset="0"/>
              </a:rPr>
              <a:t>}</a:t>
            </a:r>
          </a:p>
          <a:p>
            <a:pPr lvl="1">
              <a:lnSpc>
                <a:spcPct val="80000"/>
              </a:lnSpc>
              <a:buFont typeface="Wingdings" panose="05000000000000000000" pitchFamily="2" charset="2"/>
              <a:buNone/>
            </a:pPr>
            <a:endParaRPr lang="en-US" altLang="en-US" dirty="0">
              <a:latin typeface="Courier New" panose="02070309020205020404" pitchFamily="49" charset="0"/>
            </a:endParaRPr>
          </a:p>
          <a:p>
            <a:pPr lvl="1"/>
            <a:r>
              <a:rPr lang="en-US" altLang="en-US" sz="2400" dirty="0"/>
              <a:t>Neither test classes nor test methods need to be public!</a:t>
            </a:r>
          </a:p>
        </p:txBody>
      </p:sp>
      <p:sp>
        <p:nvSpPr>
          <p:cNvPr id="4" name="Slide Number Placeholder 3">
            <a:extLst>
              <a:ext uri="{FF2B5EF4-FFF2-40B4-BE49-F238E27FC236}">
                <a16:creationId xmlns:a16="http://schemas.microsoft.com/office/drawing/2014/main" id="{33EA3A3E-1D14-4065-8211-382C1CBCCD31}"/>
              </a:ext>
            </a:extLst>
          </p:cNvPr>
          <p:cNvSpPr>
            <a:spLocks noGrp="1"/>
          </p:cNvSpPr>
          <p:nvPr>
            <p:ph type="sldNum" sz="quarter" idx="12"/>
          </p:nvPr>
        </p:nvSpPr>
        <p:spPr/>
        <p:txBody>
          <a:bodyPr/>
          <a:lstStyle/>
          <a:p>
            <a:fld id="{BA9D09E0-DAAB-491A-B97B-7CB2131B72EA}" type="slidenum">
              <a:rPr lang="en-US" altLang="en-US"/>
              <a:pPr/>
              <a:t>31</a:t>
            </a:fld>
            <a:endParaRPr lang="en-US" altLang="en-US"/>
          </a:p>
        </p:txBody>
      </p:sp>
      <p:cxnSp>
        <p:nvCxnSpPr>
          <p:cNvPr id="3" name="Straight Arrow Connector 2">
            <a:extLst>
              <a:ext uri="{FF2B5EF4-FFF2-40B4-BE49-F238E27FC236}">
                <a16:creationId xmlns:a16="http://schemas.microsoft.com/office/drawing/2014/main" id="{C11B2270-9A4F-4551-ADFA-0F2BE486DD54}"/>
              </a:ext>
            </a:extLst>
          </p:cNvPr>
          <p:cNvCxnSpPr>
            <a:cxnSpLocks/>
            <a:endCxn id="5" idx="1"/>
          </p:cNvCxnSpPr>
          <p:nvPr/>
        </p:nvCxnSpPr>
        <p:spPr>
          <a:xfrm flipV="1">
            <a:off x="5153025" y="4074989"/>
            <a:ext cx="1476375" cy="430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CA7F01C0-CBA7-416F-8BE7-C41060FD4A69}"/>
              </a:ext>
            </a:extLst>
          </p:cNvPr>
          <p:cNvSpPr txBox="1"/>
          <p:nvPr/>
        </p:nvSpPr>
        <p:spPr>
          <a:xfrm>
            <a:off x="6629400" y="3267075"/>
            <a:ext cx="3416320" cy="1615827"/>
          </a:xfrm>
          <a:prstGeom prst="rect">
            <a:avLst/>
          </a:prstGeom>
          <a:noFill/>
        </p:spPr>
        <p:txBody>
          <a:bodyPr wrap="none" rtlCol="0">
            <a:spAutoFit/>
          </a:bodyPr>
          <a:lstStyle/>
          <a:p>
            <a:r>
              <a:rPr lang="en-US" dirty="0"/>
              <a:t>We can also disable </a:t>
            </a:r>
          </a:p>
          <a:p>
            <a:r>
              <a:rPr lang="en-US" dirty="0"/>
              <a:t>a whole test class</a:t>
            </a:r>
          </a:p>
          <a:p>
            <a:r>
              <a:rPr lang="en-US" dirty="0"/>
              <a:t>&amp; we can use:</a:t>
            </a:r>
          </a:p>
          <a:p>
            <a:r>
              <a:rPr lang="en-US" sz="1500" b="1" dirty="0">
                <a:solidFill>
                  <a:schemeClr val="accent2"/>
                </a:solidFill>
                <a:latin typeface="Courier New" panose="02070309020205020404" pitchFamily="49" charset="0"/>
              </a:rPr>
              <a:t>@</a:t>
            </a:r>
            <a:r>
              <a:rPr lang="en-US" sz="1500" b="1" dirty="0" err="1">
                <a:solidFill>
                  <a:schemeClr val="accent2"/>
                </a:solidFill>
                <a:latin typeface="Courier New" panose="02070309020205020404" pitchFamily="49" charset="0"/>
              </a:rPr>
              <a:t>DisabledOnOs</a:t>
            </a:r>
            <a:r>
              <a:rPr lang="en-US" sz="1500" b="1" dirty="0">
                <a:solidFill>
                  <a:schemeClr val="accent2"/>
                </a:solidFill>
                <a:latin typeface="Courier New" panose="02070309020205020404" pitchFamily="49" charset="0"/>
              </a:rPr>
              <a:t>(WINDOWS)</a:t>
            </a:r>
          </a:p>
          <a:p>
            <a:r>
              <a:rPr lang="en-US" sz="1500" b="1" dirty="0">
                <a:solidFill>
                  <a:schemeClr val="accent2"/>
                </a:solidFill>
                <a:latin typeface="Courier New" panose="02070309020205020404" pitchFamily="49" charset="0"/>
              </a:rPr>
              <a:t>@</a:t>
            </a:r>
            <a:r>
              <a:rPr lang="en-US" sz="1500" b="1" dirty="0" err="1">
                <a:solidFill>
                  <a:schemeClr val="accent2"/>
                </a:solidFill>
                <a:latin typeface="Courier New" panose="02070309020205020404" pitchFamily="49" charset="0"/>
              </a:rPr>
              <a:t>EnabledOnOs</a:t>
            </a:r>
            <a:r>
              <a:rPr lang="en-US" sz="1500" b="1" dirty="0">
                <a:solidFill>
                  <a:schemeClr val="accent2"/>
                </a:solidFill>
                <a:latin typeface="Courier New" panose="02070309020205020404" pitchFamily="49" charset="0"/>
              </a:rPr>
              <a:t>({ LINUX, MAC })</a:t>
            </a:r>
          </a:p>
          <a:p>
            <a:r>
              <a:rPr lang="en-US" sz="1500" b="1" dirty="0">
                <a:solidFill>
                  <a:schemeClr val="accent2"/>
                </a:solidFill>
                <a:latin typeface="Courier New" panose="02070309020205020404" pitchFamily="49" charset="0"/>
              </a:rPr>
              <a:t>@</a:t>
            </a:r>
            <a:r>
              <a:rPr lang="en-US" sz="1500" b="1" dirty="0" err="1">
                <a:solidFill>
                  <a:schemeClr val="accent2"/>
                </a:solidFill>
                <a:latin typeface="Courier New" panose="02070309020205020404" pitchFamily="49" charset="0"/>
              </a:rPr>
              <a:t>EnabledOnJre</a:t>
            </a:r>
            <a:r>
              <a:rPr lang="en-US" sz="1500" b="1" dirty="0">
                <a:solidFill>
                  <a:schemeClr val="accent2"/>
                </a:solidFill>
                <a:latin typeface="Courier New" panose="02070309020205020404" pitchFamily="49" charset="0"/>
              </a:rPr>
              <a:t>(JAVA_8)</a:t>
            </a:r>
          </a:p>
        </p:txBody>
      </p:sp>
    </p:spTree>
    <p:extLst>
      <p:ext uri="{BB962C8B-B14F-4D97-AF65-F5344CB8AC3E}">
        <p14:creationId xmlns:p14="http://schemas.microsoft.com/office/powerpoint/2010/main" val="38707576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5634" name="Rectangle 2">
            <a:extLst>
              <a:ext uri="{FF2B5EF4-FFF2-40B4-BE49-F238E27FC236}">
                <a16:creationId xmlns:a16="http://schemas.microsoft.com/office/drawing/2014/main" id="{162F231E-1626-4A65-A3C9-556D8D375F3D}"/>
              </a:ext>
            </a:extLst>
          </p:cNvPr>
          <p:cNvSpPr>
            <a:spLocks noGrp="1" noChangeArrowheads="1"/>
          </p:cNvSpPr>
          <p:nvPr>
            <p:ph type="title"/>
          </p:nvPr>
        </p:nvSpPr>
        <p:spPr/>
        <p:txBody>
          <a:bodyPr/>
          <a:lstStyle/>
          <a:p>
            <a:r>
              <a:rPr lang="en-US" altLang="en-US" dirty="0"/>
              <a:t>Junit 5</a:t>
            </a:r>
            <a:r>
              <a:rPr lang="en-US" altLang="en-US" baseline="30000" dirty="0"/>
              <a:t>+</a:t>
            </a:r>
            <a:br>
              <a:rPr lang="en-US" altLang="en-US" baseline="30000" dirty="0"/>
            </a:br>
            <a:r>
              <a:rPr lang="en-US" altLang="en-US" dirty="0"/>
              <a:t>Setup and teardown</a:t>
            </a:r>
          </a:p>
        </p:txBody>
      </p:sp>
      <p:sp>
        <p:nvSpPr>
          <p:cNvPr id="1605635" name="Rectangle 3">
            <a:extLst>
              <a:ext uri="{FF2B5EF4-FFF2-40B4-BE49-F238E27FC236}">
                <a16:creationId xmlns:a16="http://schemas.microsoft.com/office/drawing/2014/main" id="{F05652DE-1A14-48DA-91C7-11C5D36A6895}"/>
              </a:ext>
            </a:extLst>
          </p:cNvPr>
          <p:cNvSpPr>
            <a:spLocks noGrp="1" noChangeArrowheads="1"/>
          </p:cNvSpPr>
          <p:nvPr>
            <p:ph idx="1"/>
          </p:nvPr>
        </p:nvSpPr>
        <p:spPr/>
        <p:txBody>
          <a:bodyPr>
            <a:normAutofit fontScale="85000" lnSpcReduction="20000"/>
          </a:bodyPr>
          <a:lstStyle/>
          <a:p>
            <a:pPr lvl="1">
              <a:lnSpc>
                <a:spcPct val="80000"/>
              </a:lnSpc>
              <a:buFont typeface="Wingdings" panose="05000000000000000000" pitchFamily="2" charset="2"/>
              <a:buNone/>
            </a:pPr>
            <a:r>
              <a:rPr lang="en-US" altLang="en-US" dirty="0">
                <a:latin typeface="Courier New" panose="02070309020205020404" pitchFamily="49" charset="0"/>
              </a:rPr>
              <a:t>import </a:t>
            </a:r>
            <a:r>
              <a:rPr lang="en-US" altLang="en-US" dirty="0" err="1">
                <a:latin typeface="Courier New" panose="02070309020205020404" pitchFamily="49" charset="0"/>
              </a:rPr>
              <a:t>org.junit</a:t>
            </a:r>
            <a:r>
              <a:rPr lang="en-US" altLang="en-US" dirty="0">
                <a:latin typeface="Courier New" panose="02070309020205020404" pitchFamily="49" charset="0"/>
              </a:rPr>
              <a:t>.*; </a:t>
            </a:r>
          </a:p>
          <a:p>
            <a:pPr lvl="1">
              <a:lnSpc>
                <a:spcPct val="80000"/>
              </a:lnSpc>
              <a:buFont typeface="Wingdings" panose="05000000000000000000" pitchFamily="2" charset="2"/>
              <a:buNone/>
            </a:pPr>
            <a:r>
              <a:rPr lang="en-US" altLang="en-US" dirty="0">
                <a:latin typeface="Courier New" panose="02070309020205020404" pitchFamily="49" charset="0"/>
              </a:rPr>
              <a:t>import static </a:t>
            </a:r>
            <a:r>
              <a:rPr lang="en-US" altLang="en-US" dirty="0" err="1">
                <a:latin typeface="Courier New" panose="02070309020205020404" pitchFamily="49" charset="0"/>
              </a:rPr>
              <a:t>org.junit.Assert</a:t>
            </a:r>
            <a:r>
              <a:rPr lang="en-US" altLang="en-US" dirty="0">
                <a:latin typeface="Courier New" panose="02070309020205020404" pitchFamily="49" charset="0"/>
              </a:rPr>
              <a:t>.*;</a:t>
            </a:r>
          </a:p>
          <a:p>
            <a:pPr lvl="1">
              <a:lnSpc>
                <a:spcPct val="80000"/>
              </a:lnSpc>
              <a:buFont typeface="Wingdings" panose="05000000000000000000" pitchFamily="2" charset="2"/>
              <a:buNone/>
            </a:pPr>
            <a:endParaRPr lang="en-US" altLang="en-US" dirty="0">
              <a:latin typeface="Courier New" panose="02070309020205020404" pitchFamily="49" charset="0"/>
            </a:endParaRPr>
          </a:p>
          <a:p>
            <a:pPr lvl="1">
              <a:lnSpc>
                <a:spcPct val="80000"/>
              </a:lnSpc>
              <a:buFont typeface="Wingdings" panose="05000000000000000000" pitchFamily="2" charset="2"/>
              <a:buNone/>
            </a:pPr>
            <a:r>
              <a:rPr lang="en-US" altLang="en-US" dirty="0">
                <a:latin typeface="Courier New" panose="02070309020205020404" pitchFamily="49" charset="0"/>
              </a:rPr>
              <a:t>class </a:t>
            </a:r>
            <a:r>
              <a:rPr lang="en-US" altLang="en-US" b="1" i="1" dirty="0">
                <a:latin typeface="Courier New" panose="02070309020205020404" pitchFamily="49" charset="0"/>
              </a:rPr>
              <a:t>&lt;name&gt;</a:t>
            </a:r>
            <a:r>
              <a:rPr lang="en-US" altLang="en-US" dirty="0">
                <a:latin typeface="Courier New" panose="02070309020205020404" pitchFamily="49" charset="0"/>
              </a:rPr>
              <a:t> {</a:t>
            </a:r>
          </a:p>
          <a:p>
            <a:pPr lvl="1">
              <a:lnSpc>
                <a:spcPct val="80000"/>
              </a:lnSpc>
              <a:buFont typeface="Wingdings" panose="05000000000000000000" pitchFamily="2" charset="2"/>
              <a:buNone/>
            </a:pPr>
            <a:r>
              <a:rPr lang="en-US" altLang="en-US" dirty="0">
                <a:latin typeface="Courier New" panose="02070309020205020404" pitchFamily="49" charset="0"/>
              </a:rPr>
              <a:t>    ...</a:t>
            </a:r>
          </a:p>
          <a:p>
            <a:pPr lvl="1">
              <a:lnSpc>
                <a:spcPct val="80000"/>
              </a:lnSpc>
              <a:buFont typeface="Wingdings" panose="05000000000000000000" pitchFamily="2" charset="2"/>
              <a:buNone/>
            </a:pPr>
            <a:r>
              <a:rPr lang="en-US" altLang="en-US" dirty="0">
                <a:latin typeface="Courier New" panose="02070309020205020404" pitchFamily="49" charset="0"/>
              </a:rPr>
              <a:t> </a:t>
            </a:r>
          </a:p>
          <a:p>
            <a:pPr lvl="1">
              <a:lnSpc>
                <a:spcPct val="80000"/>
              </a:lnSpc>
              <a:buFont typeface="Wingdings" panose="05000000000000000000" pitchFamily="2" charset="2"/>
              <a:buNone/>
            </a:pPr>
            <a:r>
              <a:rPr lang="en-US" altLang="en-US" b="1" dirty="0">
                <a:solidFill>
                  <a:srgbClr val="003399"/>
                </a:solidFill>
                <a:latin typeface="Courier New" panose="02070309020205020404" pitchFamily="49" charset="0"/>
              </a:rPr>
              <a:t>    </a:t>
            </a:r>
            <a:r>
              <a:rPr lang="en-US" altLang="en-US" b="1" dirty="0">
                <a:solidFill>
                  <a:schemeClr val="accent2"/>
                </a:solidFill>
                <a:latin typeface="Courier New" panose="02070309020205020404" pitchFamily="49" charset="0"/>
              </a:rPr>
              <a:t>@</a:t>
            </a:r>
            <a:r>
              <a:rPr lang="en-US" altLang="en-US" b="1" dirty="0" err="1">
                <a:solidFill>
                  <a:schemeClr val="accent2"/>
                </a:solidFill>
                <a:latin typeface="Courier New" panose="02070309020205020404" pitchFamily="49" charset="0"/>
              </a:rPr>
              <a:t>BeforeAll</a:t>
            </a:r>
            <a:endParaRPr lang="en-US" altLang="en-US" b="1" dirty="0">
              <a:solidFill>
                <a:schemeClr val="accent2"/>
              </a:solidFill>
              <a:latin typeface="Courier New" panose="02070309020205020404" pitchFamily="49" charset="0"/>
            </a:endParaRPr>
          </a:p>
          <a:p>
            <a:pPr lvl="1">
              <a:lnSpc>
                <a:spcPct val="80000"/>
              </a:lnSpc>
              <a:buFont typeface="Wingdings" panose="05000000000000000000" pitchFamily="2" charset="2"/>
              <a:buNone/>
            </a:pPr>
            <a:r>
              <a:rPr lang="en-US" altLang="en-US" dirty="0">
                <a:latin typeface="Courier New" panose="02070309020205020404" pitchFamily="49" charset="0"/>
              </a:rPr>
              <a:t>	   void </a:t>
            </a:r>
            <a:r>
              <a:rPr lang="en-US" altLang="en-US" b="1" i="1" dirty="0">
                <a:latin typeface="Courier New" panose="02070309020205020404" pitchFamily="49" charset="0"/>
              </a:rPr>
              <a:t>&lt;name&gt;</a:t>
            </a:r>
            <a:r>
              <a:rPr lang="en-US" altLang="en-US" dirty="0">
                <a:latin typeface="Courier New" panose="02070309020205020404" pitchFamily="49" charset="0"/>
              </a:rPr>
              <a:t>() {</a:t>
            </a:r>
          </a:p>
          <a:p>
            <a:pPr lvl="1">
              <a:lnSpc>
                <a:spcPct val="80000"/>
              </a:lnSpc>
              <a:buFont typeface="Wingdings" panose="05000000000000000000" pitchFamily="2" charset="2"/>
              <a:buNone/>
            </a:pPr>
            <a:r>
              <a:rPr lang="en-US" altLang="en-US" dirty="0">
                <a:latin typeface="Courier New" panose="02070309020205020404" pitchFamily="49" charset="0"/>
              </a:rPr>
              <a:t>        ....</a:t>
            </a:r>
          </a:p>
          <a:p>
            <a:pPr lvl="1">
              <a:lnSpc>
                <a:spcPct val="80000"/>
              </a:lnSpc>
              <a:buFont typeface="Wingdings" panose="05000000000000000000" pitchFamily="2" charset="2"/>
              <a:buNone/>
            </a:pPr>
            <a:r>
              <a:rPr lang="en-US" altLang="en-US" dirty="0">
                <a:latin typeface="Courier New" panose="02070309020205020404" pitchFamily="49" charset="0"/>
              </a:rPr>
              <a:t>    }</a:t>
            </a:r>
          </a:p>
          <a:p>
            <a:pPr lvl="1">
              <a:lnSpc>
                <a:spcPct val="80000"/>
              </a:lnSpc>
              <a:buFont typeface="Wingdings" panose="05000000000000000000" pitchFamily="2" charset="2"/>
              <a:buNone/>
            </a:pPr>
            <a:endParaRPr lang="en-US" altLang="en-US" dirty="0">
              <a:latin typeface="Courier New" panose="02070309020205020404" pitchFamily="49" charset="0"/>
            </a:endParaRPr>
          </a:p>
          <a:p>
            <a:pPr lvl="1">
              <a:lnSpc>
                <a:spcPct val="80000"/>
              </a:lnSpc>
              <a:buFont typeface="Wingdings" panose="05000000000000000000" pitchFamily="2" charset="2"/>
              <a:buNone/>
            </a:pPr>
            <a:r>
              <a:rPr lang="en-US" altLang="en-US" b="1" dirty="0">
                <a:solidFill>
                  <a:srgbClr val="003399"/>
                </a:solidFill>
                <a:latin typeface="Courier New" panose="02070309020205020404" pitchFamily="49" charset="0"/>
              </a:rPr>
              <a:t>    </a:t>
            </a:r>
            <a:r>
              <a:rPr lang="en-US" altLang="en-US" b="1" dirty="0">
                <a:solidFill>
                  <a:schemeClr val="accent2"/>
                </a:solidFill>
                <a:latin typeface="Courier New" panose="02070309020205020404" pitchFamily="49" charset="0"/>
              </a:rPr>
              <a:t>@</a:t>
            </a:r>
            <a:r>
              <a:rPr lang="en-US" altLang="en-US" b="1" dirty="0" err="1">
                <a:solidFill>
                  <a:schemeClr val="accent2"/>
                </a:solidFill>
                <a:latin typeface="Courier New" panose="02070309020205020404" pitchFamily="49" charset="0"/>
              </a:rPr>
              <a:t>AfterAll</a:t>
            </a:r>
            <a:endParaRPr lang="en-US" altLang="en-US" b="1" dirty="0">
              <a:solidFill>
                <a:schemeClr val="accent2"/>
              </a:solidFill>
              <a:latin typeface="Courier New" panose="02070309020205020404" pitchFamily="49" charset="0"/>
            </a:endParaRPr>
          </a:p>
          <a:p>
            <a:pPr lvl="1">
              <a:lnSpc>
                <a:spcPct val="80000"/>
              </a:lnSpc>
              <a:buFont typeface="Wingdings" panose="05000000000000000000" pitchFamily="2" charset="2"/>
              <a:buNone/>
            </a:pPr>
            <a:r>
              <a:rPr lang="en-US" altLang="en-US" dirty="0">
                <a:latin typeface="Courier New" panose="02070309020205020404" pitchFamily="49" charset="0"/>
              </a:rPr>
              <a:t>    void </a:t>
            </a:r>
            <a:r>
              <a:rPr lang="en-US" altLang="en-US" b="1" i="1" dirty="0">
                <a:latin typeface="Courier New" panose="02070309020205020404" pitchFamily="49" charset="0"/>
              </a:rPr>
              <a:t>&lt;name&gt;</a:t>
            </a:r>
            <a:r>
              <a:rPr lang="en-US" altLang="en-US" dirty="0">
                <a:latin typeface="Courier New" panose="02070309020205020404" pitchFamily="49" charset="0"/>
              </a:rPr>
              <a:t>() {</a:t>
            </a:r>
          </a:p>
          <a:p>
            <a:pPr lvl="1">
              <a:lnSpc>
                <a:spcPct val="80000"/>
              </a:lnSpc>
              <a:buFont typeface="Wingdings" panose="05000000000000000000" pitchFamily="2" charset="2"/>
              <a:buNone/>
            </a:pPr>
            <a:r>
              <a:rPr lang="en-US" altLang="en-US" dirty="0">
                <a:latin typeface="Courier New" panose="02070309020205020404" pitchFamily="49" charset="0"/>
              </a:rPr>
              <a:t>        ....</a:t>
            </a:r>
          </a:p>
          <a:p>
            <a:pPr lvl="1">
              <a:lnSpc>
                <a:spcPct val="80000"/>
              </a:lnSpc>
              <a:buFont typeface="Wingdings" panose="05000000000000000000" pitchFamily="2" charset="2"/>
              <a:buNone/>
            </a:pPr>
            <a:r>
              <a:rPr lang="en-US" altLang="en-US" dirty="0">
                <a:latin typeface="Courier New" panose="02070309020205020404" pitchFamily="49" charset="0"/>
              </a:rPr>
              <a:t>    }</a:t>
            </a:r>
          </a:p>
          <a:p>
            <a:pPr lvl="1">
              <a:lnSpc>
                <a:spcPct val="80000"/>
              </a:lnSpc>
              <a:buFont typeface="Wingdings" panose="05000000000000000000" pitchFamily="2" charset="2"/>
              <a:buNone/>
            </a:pPr>
            <a:r>
              <a:rPr lang="en-US" altLang="en-US" dirty="0">
                <a:latin typeface="Courier New" panose="02070309020205020404" pitchFamily="49" charset="0"/>
              </a:rPr>
              <a:t>}</a:t>
            </a:r>
          </a:p>
          <a:p>
            <a:pPr lvl="1">
              <a:lnSpc>
                <a:spcPct val="80000"/>
              </a:lnSpc>
              <a:buFont typeface="Wingdings" panose="05000000000000000000" pitchFamily="2" charset="2"/>
              <a:buNone/>
            </a:pPr>
            <a:endParaRPr lang="en-US" altLang="en-US" dirty="0">
              <a:latin typeface="Courier New" panose="02070309020205020404" pitchFamily="49" charset="0"/>
            </a:endParaRPr>
          </a:p>
          <a:p>
            <a:pPr lvl="1"/>
            <a:r>
              <a:rPr lang="en-US" altLang="en-US" sz="2400" dirty="0"/>
              <a:t>methods to be run before or after </a:t>
            </a:r>
            <a:r>
              <a:rPr lang="en-US" altLang="en-US" sz="2400" dirty="0">
                <a:solidFill>
                  <a:schemeClr val="accent2"/>
                </a:solidFill>
              </a:rPr>
              <a:t>all</a:t>
            </a:r>
            <a:r>
              <a:rPr lang="en-US" altLang="en-US" sz="2400" dirty="0"/>
              <a:t>/</a:t>
            </a:r>
            <a:r>
              <a:rPr lang="en-US" altLang="en-US" sz="2400" dirty="0">
                <a:solidFill>
                  <a:schemeClr val="accent2"/>
                </a:solidFill>
              </a:rPr>
              <a:t>each</a:t>
            </a:r>
            <a:r>
              <a:rPr lang="en-US" altLang="en-US" sz="2400" dirty="0"/>
              <a:t> test case(s)</a:t>
            </a:r>
          </a:p>
        </p:txBody>
      </p:sp>
      <p:sp>
        <p:nvSpPr>
          <p:cNvPr id="4" name="Slide Number Placeholder 3">
            <a:extLst>
              <a:ext uri="{FF2B5EF4-FFF2-40B4-BE49-F238E27FC236}">
                <a16:creationId xmlns:a16="http://schemas.microsoft.com/office/drawing/2014/main" id="{0CC20DAE-85AE-4E94-B969-17A079CE6ADC}"/>
              </a:ext>
            </a:extLst>
          </p:cNvPr>
          <p:cNvSpPr>
            <a:spLocks noGrp="1"/>
          </p:cNvSpPr>
          <p:nvPr>
            <p:ph type="sldNum" sz="quarter" idx="12"/>
          </p:nvPr>
        </p:nvSpPr>
        <p:spPr/>
        <p:txBody>
          <a:bodyPr/>
          <a:lstStyle/>
          <a:p>
            <a:fld id="{A7B906D7-2DE2-43C7-B877-6023409E5326}" type="slidenum">
              <a:rPr lang="en-US" altLang="en-US"/>
              <a:pPr/>
              <a:t>32</a:t>
            </a:fld>
            <a:endParaRPr lang="en-US" altLang="en-US"/>
          </a:p>
        </p:txBody>
      </p:sp>
      <p:sp>
        <p:nvSpPr>
          <p:cNvPr id="2" name="TextBox 1">
            <a:extLst>
              <a:ext uri="{FF2B5EF4-FFF2-40B4-BE49-F238E27FC236}">
                <a16:creationId xmlns:a16="http://schemas.microsoft.com/office/drawing/2014/main" id="{1F1FCF17-4A5E-4750-AC9E-AE0131EC57E4}"/>
              </a:ext>
            </a:extLst>
          </p:cNvPr>
          <p:cNvSpPr txBox="1"/>
          <p:nvPr/>
        </p:nvSpPr>
        <p:spPr>
          <a:xfrm>
            <a:off x="5884164" y="3429000"/>
            <a:ext cx="2959465" cy="2074414"/>
          </a:xfrm>
          <a:prstGeom prst="rect">
            <a:avLst/>
          </a:prstGeom>
          <a:noFill/>
        </p:spPr>
        <p:txBody>
          <a:bodyPr wrap="none" rtlCol="0">
            <a:spAutoFit/>
          </a:bodyPr>
          <a:lstStyle/>
          <a:p>
            <a:pPr lvl="1">
              <a:lnSpc>
                <a:spcPct val="80000"/>
              </a:lnSpc>
              <a:buFont typeface="Wingdings" panose="05000000000000000000" pitchFamily="2" charset="2"/>
              <a:buNone/>
            </a:pPr>
            <a:r>
              <a:rPr lang="en-US" altLang="en-US" sz="1600" b="1" dirty="0">
                <a:solidFill>
                  <a:schemeClr val="accent2"/>
                </a:solidFill>
                <a:latin typeface="Courier New" panose="02070309020205020404" pitchFamily="49" charset="0"/>
              </a:rPr>
              <a:t>    @</a:t>
            </a:r>
            <a:r>
              <a:rPr lang="en-US" altLang="en-US" sz="1600" b="1" dirty="0" err="1">
                <a:solidFill>
                  <a:schemeClr val="accent2"/>
                </a:solidFill>
                <a:latin typeface="Courier New" panose="02070309020205020404" pitchFamily="49" charset="0"/>
              </a:rPr>
              <a:t>BeforeEach</a:t>
            </a:r>
            <a:endParaRPr lang="en-US" altLang="en-US" sz="1600" b="1" dirty="0">
              <a:solidFill>
                <a:schemeClr val="accent2"/>
              </a:solidFill>
              <a:latin typeface="Courier New" panose="02070309020205020404" pitchFamily="49" charset="0"/>
            </a:endParaRPr>
          </a:p>
          <a:p>
            <a:pPr lvl="1">
              <a:lnSpc>
                <a:spcPct val="80000"/>
              </a:lnSpc>
              <a:buFont typeface="Wingdings" panose="05000000000000000000" pitchFamily="2" charset="2"/>
              <a:buNone/>
            </a:pPr>
            <a:r>
              <a:rPr lang="en-US" altLang="en-US" sz="1600" dirty="0">
                <a:latin typeface="Courier New" panose="02070309020205020404" pitchFamily="49" charset="0"/>
              </a:rPr>
              <a:t>	void </a:t>
            </a:r>
            <a:r>
              <a:rPr lang="en-US" altLang="en-US" sz="1600" b="1" i="1" dirty="0">
                <a:latin typeface="Courier New" panose="02070309020205020404" pitchFamily="49" charset="0"/>
              </a:rPr>
              <a:t>&lt;name&gt;</a:t>
            </a:r>
            <a:r>
              <a:rPr lang="en-US" altLang="en-US" sz="1600" dirty="0">
                <a:latin typeface="Courier New" panose="02070309020205020404" pitchFamily="49" charset="0"/>
              </a:rPr>
              <a:t>() {</a:t>
            </a:r>
          </a:p>
          <a:p>
            <a:pPr lvl="1">
              <a:lnSpc>
                <a:spcPct val="80000"/>
              </a:lnSpc>
              <a:buFont typeface="Wingdings" panose="05000000000000000000" pitchFamily="2" charset="2"/>
              <a:buNone/>
            </a:pPr>
            <a:r>
              <a:rPr lang="en-US" altLang="en-US" sz="1600" dirty="0">
                <a:latin typeface="Courier New" panose="02070309020205020404" pitchFamily="49" charset="0"/>
              </a:rPr>
              <a:t>        ....</a:t>
            </a:r>
          </a:p>
          <a:p>
            <a:pPr lvl="1">
              <a:lnSpc>
                <a:spcPct val="80000"/>
              </a:lnSpc>
              <a:buFont typeface="Wingdings" panose="05000000000000000000" pitchFamily="2" charset="2"/>
              <a:buNone/>
            </a:pPr>
            <a:r>
              <a:rPr lang="en-US" altLang="en-US" sz="1600" dirty="0">
                <a:latin typeface="Courier New" panose="02070309020205020404" pitchFamily="49" charset="0"/>
              </a:rPr>
              <a:t>    }</a:t>
            </a:r>
          </a:p>
          <a:p>
            <a:pPr lvl="1">
              <a:lnSpc>
                <a:spcPct val="80000"/>
              </a:lnSpc>
              <a:buFont typeface="Wingdings" panose="05000000000000000000" pitchFamily="2" charset="2"/>
              <a:buNone/>
            </a:pPr>
            <a:endParaRPr lang="en-US" altLang="en-US" sz="1600" dirty="0">
              <a:latin typeface="Courier New" panose="02070309020205020404" pitchFamily="49" charset="0"/>
            </a:endParaRPr>
          </a:p>
          <a:p>
            <a:pPr lvl="1">
              <a:lnSpc>
                <a:spcPct val="80000"/>
              </a:lnSpc>
              <a:buFont typeface="Wingdings" panose="05000000000000000000" pitchFamily="2" charset="2"/>
              <a:buNone/>
            </a:pPr>
            <a:r>
              <a:rPr lang="en-US" altLang="en-US" sz="1600" b="1" dirty="0">
                <a:solidFill>
                  <a:srgbClr val="003399"/>
                </a:solidFill>
                <a:latin typeface="Courier New" panose="02070309020205020404" pitchFamily="49" charset="0"/>
              </a:rPr>
              <a:t>    </a:t>
            </a:r>
            <a:r>
              <a:rPr lang="en-US" altLang="en-US" sz="1600" b="1" dirty="0">
                <a:solidFill>
                  <a:schemeClr val="accent2"/>
                </a:solidFill>
                <a:latin typeface="Courier New" panose="02070309020205020404" pitchFamily="49" charset="0"/>
              </a:rPr>
              <a:t>@</a:t>
            </a:r>
            <a:r>
              <a:rPr lang="en-US" altLang="en-US" sz="1600" b="1" dirty="0" err="1">
                <a:solidFill>
                  <a:schemeClr val="accent2"/>
                </a:solidFill>
                <a:latin typeface="Courier New" panose="02070309020205020404" pitchFamily="49" charset="0"/>
              </a:rPr>
              <a:t>AfterEach</a:t>
            </a:r>
            <a:endParaRPr lang="en-US" altLang="en-US" sz="1600" b="1" dirty="0">
              <a:solidFill>
                <a:schemeClr val="accent2"/>
              </a:solidFill>
              <a:latin typeface="Courier New" panose="02070309020205020404" pitchFamily="49" charset="0"/>
            </a:endParaRPr>
          </a:p>
          <a:p>
            <a:pPr lvl="1">
              <a:lnSpc>
                <a:spcPct val="80000"/>
              </a:lnSpc>
              <a:buFont typeface="Wingdings" panose="05000000000000000000" pitchFamily="2" charset="2"/>
              <a:buNone/>
            </a:pPr>
            <a:r>
              <a:rPr lang="en-US" altLang="en-US" sz="1600" dirty="0">
                <a:latin typeface="Courier New" panose="02070309020205020404" pitchFamily="49" charset="0"/>
              </a:rPr>
              <a:t>	void </a:t>
            </a:r>
            <a:r>
              <a:rPr lang="en-US" altLang="en-US" sz="1600" b="1" i="1" dirty="0">
                <a:latin typeface="Courier New" panose="02070309020205020404" pitchFamily="49" charset="0"/>
              </a:rPr>
              <a:t>&lt;name&gt;</a:t>
            </a:r>
            <a:r>
              <a:rPr lang="en-US" altLang="en-US" sz="1600" dirty="0">
                <a:latin typeface="Courier New" panose="02070309020205020404" pitchFamily="49" charset="0"/>
              </a:rPr>
              <a:t>() {</a:t>
            </a:r>
          </a:p>
          <a:p>
            <a:pPr lvl="1">
              <a:lnSpc>
                <a:spcPct val="80000"/>
              </a:lnSpc>
              <a:buFont typeface="Wingdings" panose="05000000000000000000" pitchFamily="2" charset="2"/>
              <a:buNone/>
            </a:pPr>
            <a:r>
              <a:rPr lang="en-US" altLang="en-US" sz="1600" dirty="0">
                <a:latin typeface="Courier New" panose="02070309020205020404" pitchFamily="49" charset="0"/>
              </a:rPr>
              <a:t>        ....</a:t>
            </a:r>
          </a:p>
          <a:p>
            <a:pPr lvl="1">
              <a:lnSpc>
                <a:spcPct val="80000"/>
              </a:lnSpc>
              <a:buFont typeface="Wingdings" panose="05000000000000000000" pitchFamily="2" charset="2"/>
              <a:buNone/>
            </a:pPr>
            <a:r>
              <a:rPr lang="en-US" altLang="en-US" sz="1600" dirty="0">
                <a:latin typeface="Courier New" panose="02070309020205020404" pitchFamily="49" charset="0"/>
              </a:rPr>
              <a:t>    }</a:t>
            </a:r>
          </a:p>
          <a:p>
            <a:pPr lvl="1">
              <a:lnSpc>
                <a:spcPct val="80000"/>
              </a:lnSpc>
              <a:buFont typeface="Wingdings" panose="05000000000000000000" pitchFamily="2" charset="2"/>
              <a:buNone/>
            </a:pPr>
            <a:endParaRPr lang="en-US" altLang="en-US" sz="1600" dirty="0">
              <a:latin typeface="Courier New" panose="02070309020205020404" pitchFamily="49" charset="0"/>
            </a:endParaRPr>
          </a:p>
        </p:txBody>
      </p:sp>
    </p:spTree>
    <p:extLst>
      <p:ext uri="{BB962C8B-B14F-4D97-AF65-F5344CB8AC3E}">
        <p14:creationId xmlns:p14="http://schemas.microsoft.com/office/powerpoint/2010/main" val="31155415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3346" name="Rectangle 2">
            <a:extLst>
              <a:ext uri="{FF2B5EF4-FFF2-40B4-BE49-F238E27FC236}">
                <a16:creationId xmlns:a16="http://schemas.microsoft.com/office/drawing/2014/main" id="{ECBB3FD3-5DFB-4DDA-A5CF-56E55349314A}"/>
              </a:ext>
            </a:extLst>
          </p:cNvPr>
          <p:cNvSpPr>
            <a:spLocks noGrp="1" noChangeArrowheads="1"/>
          </p:cNvSpPr>
          <p:nvPr>
            <p:ph type="title"/>
          </p:nvPr>
        </p:nvSpPr>
        <p:spPr/>
        <p:txBody>
          <a:bodyPr/>
          <a:lstStyle/>
          <a:p>
            <a:r>
              <a:rPr lang="en-US" altLang="en-US" dirty="0"/>
              <a:t>JUnit 4</a:t>
            </a:r>
            <a:r>
              <a:rPr lang="en-US" altLang="en-US" baseline="30000" dirty="0"/>
              <a:t>- </a:t>
            </a:r>
            <a:r>
              <a:rPr lang="en-US" altLang="en-US" dirty="0"/>
              <a:t>assertions</a:t>
            </a:r>
          </a:p>
        </p:txBody>
      </p:sp>
      <p:sp>
        <p:nvSpPr>
          <p:cNvPr id="1593347" name="Rectangle 3">
            <a:extLst>
              <a:ext uri="{FF2B5EF4-FFF2-40B4-BE49-F238E27FC236}">
                <a16:creationId xmlns:a16="http://schemas.microsoft.com/office/drawing/2014/main" id="{46EEBD57-C2E2-4E10-BC5A-FC2C72AE4D31}"/>
              </a:ext>
            </a:extLst>
          </p:cNvPr>
          <p:cNvSpPr>
            <a:spLocks noGrp="1" noChangeArrowheads="1"/>
          </p:cNvSpPr>
          <p:nvPr>
            <p:ph idx="1"/>
          </p:nvPr>
        </p:nvSpPr>
        <p:spPr>
          <a:xfrm>
            <a:off x="1024128" y="2285999"/>
            <a:ext cx="9720073" cy="4572001"/>
          </a:xfrm>
        </p:spPr>
        <p:txBody>
          <a:bodyPr>
            <a:noAutofit/>
          </a:bodyPr>
          <a:lstStyle/>
          <a:p>
            <a:r>
              <a:rPr lang="en-US" altLang="en-US" sz="1600" dirty="0"/>
              <a:t>public void </a:t>
            </a:r>
            <a:r>
              <a:rPr lang="en-US" altLang="en-US" sz="1600" dirty="0" err="1">
                <a:solidFill>
                  <a:schemeClr val="accent2"/>
                </a:solidFill>
              </a:rPr>
              <a:t>assertTrue</a:t>
            </a:r>
            <a:r>
              <a:rPr lang="en-US" altLang="en-US" sz="1600" dirty="0"/>
              <a:t>(</a:t>
            </a:r>
            <a:r>
              <a:rPr lang="en-US" altLang="en-US" sz="1600" u="sng" dirty="0" err="1">
                <a:solidFill>
                  <a:schemeClr val="accent2"/>
                </a:solidFill>
              </a:rPr>
              <a:t>boolean</a:t>
            </a:r>
            <a:r>
              <a:rPr lang="en-US" altLang="en-US" sz="1600" u="sng" dirty="0">
                <a:solidFill>
                  <a:schemeClr val="accent2"/>
                </a:solidFill>
              </a:rPr>
              <a:t> condition</a:t>
            </a:r>
            <a:r>
              <a:rPr lang="en-US" altLang="en-US" sz="1600" dirty="0"/>
              <a:t>)</a:t>
            </a:r>
            <a:br>
              <a:rPr lang="en-US" altLang="en-US" sz="1600" dirty="0"/>
            </a:br>
            <a:r>
              <a:rPr lang="en-US" altLang="en-US" sz="1600" dirty="0"/>
              <a:t>public void </a:t>
            </a:r>
            <a:r>
              <a:rPr lang="en-US" altLang="en-US" sz="1600" dirty="0" err="1">
                <a:solidFill>
                  <a:schemeClr val="accent2"/>
                </a:solidFill>
              </a:rPr>
              <a:t>assertTrue</a:t>
            </a:r>
            <a:r>
              <a:rPr lang="en-US" altLang="en-US" sz="1600" dirty="0"/>
              <a:t>(</a:t>
            </a:r>
            <a:r>
              <a:rPr lang="en-US" altLang="en-US" sz="1600" i="1" dirty="0"/>
              <a:t>String message</a:t>
            </a:r>
            <a:r>
              <a:rPr lang="en-US" altLang="en-US" sz="1600" dirty="0"/>
              <a:t>, </a:t>
            </a:r>
            <a:r>
              <a:rPr lang="en-US" altLang="en-US" sz="1600" u="sng" dirty="0" err="1">
                <a:solidFill>
                  <a:schemeClr val="accent2"/>
                </a:solidFill>
              </a:rPr>
              <a:t>boolean</a:t>
            </a:r>
            <a:r>
              <a:rPr lang="en-US" altLang="en-US" sz="1600" u="sng" dirty="0">
                <a:solidFill>
                  <a:schemeClr val="accent2"/>
                </a:solidFill>
              </a:rPr>
              <a:t> condition</a:t>
            </a:r>
            <a:r>
              <a:rPr lang="en-US" altLang="en-US" sz="1600" dirty="0"/>
              <a:t>)</a:t>
            </a:r>
          </a:p>
          <a:p>
            <a:r>
              <a:rPr lang="en-US" altLang="en-US" sz="1600" dirty="0"/>
              <a:t>public void </a:t>
            </a:r>
            <a:r>
              <a:rPr lang="en-US" altLang="en-US" sz="1600" dirty="0" err="1">
                <a:solidFill>
                  <a:schemeClr val="accent2"/>
                </a:solidFill>
              </a:rPr>
              <a:t>assertFalse</a:t>
            </a:r>
            <a:r>
              <a:rPr lang="en-US" altLang="en-US" sz="1600" dirty="0"/>
              <a:t>(</a:t>
            </a:r>
            <a:r>
              <a:rPr lang="en-US" altLang="en-US" sz="1600" i="1" dirty="0"/>
              <a:t>String message</a:t>
            </a:r>
            <a:r>
              <a:rPr lang="en-US" altLang="en-US" sz="1600" dirty="0"/>
              <a:t>, </a:t>
            </a:r>
            <a:r>
              <a:rPr lang="en-US" altLang="en-US" sz="1600" u="sng" dirty="0" err="1">
                <a:solidFill>
                  <a:schemeClr val="accent2"/>
                </a:solidFill>
              </a:rPr>
              <a:t>boolean</a:t>
            </a:r>
            <a:r>
              <a:rPr lang="en-US" altLang="en-US" sz="1600" u="sng" dirty="0">
                <a:solidFill>
                  <a:schemeClr val="accent2"/>
                </a:solidFill>
              </a:rPr>
              <a:t> condition</a:t>
            </a:r>
            <a:r>
              <a:rPr lang="en-US" altLang="en-US" sz="1600" dirty="0"/>
              <a:t>)</a:t>
            </a:r>
          </a:p>
          <a:p>
            <a:r>
              <a:rPr lang="en-US" altLang="en-US" sz="1600" dirty="0"/>
              <a:t>public void </a:t>
            </a:r>
            <a:r>
              <a:rPr lang="en-US" altLang="en-US" sz="1600" dirty="0" err="1">
                <a:solidFill>
                  <a:schemeClr val="accent2"/>
                </a:solidFill>
              </a:rPr>
              <a:t>assertEquals</a:t>
            </a:r>
            <a:r>
              <a:rPr lang="en-US" altLang="en-US" sz="1600" dirty="0"/>
              <a:t>(</a:t>
            </a:r>
            <a:r>
              <a:rPr lang="en-US" altLang="en-US" sz="1600" i="1" dirty="0"/>
              <a:t>String message</a:t>
            </a:r>
            <a:r>
              <a:rPr lang="en-US" altLang="en-US" sz="1600" dirty="0"/>
              <a:t>, </a:t>
            </a:r>
            <a:r>
              <a:rPr lang="en-US" altLang="en-US" sz="1600" u="sng" dirty="0">
                <a:solidFill>
                  <a:schemeClr val="accent2"/>
                </a:solidFill>
              </a:rPr>
              <a:t>Object expected, Object actual</a:t>
            </a:r>
            <a:r>
              <a:rPr lang="en-US" altLang="en-US" sz="1600" dirty="0"/>
              <a:t>)</a:t>
            </a:r>
            <a:br>
              <a:rPr lang="en-US" altLang="en-US" sz="1600" dirty="0"/>
            </a:br>
            <a:r>
              <a:rPr lang="en-US" altLang="en-US" sz="1600" dirty="0"/>
              <a:t>public void </a:t>
            </a:r>
            <a:r>
              <a:rPr lang="en-US" altLang="en-US" sz="1600" dirty="0" err="1">
                <a:solidFill>
                  <a:schemeClr val="accent2"/>
                </a:solidFill>
              </a:rPr>
              <a:t>assertNotEquals</a:t>
            </a:r>
            <a:r>
              <a:rPr lang="en-US" altLang="en-US" sz="1600" dirty="0"/>
              <a:t>(</a:t>
            </a:r>
            <a:r>
              <a:rPr lang="en-US" altLang="en-US" sz="1600" i="1" dirty="0"/>
              <a:t>String message</a:t>
            </a:r>
            <a:r>
              <a:rPr lang="en-US" altLang="en-US" sz="1600" dirty="0"/>
              <a:t>, </a:t>
            </a:r>
            <a:r>
              <a:rPr lang="en-US" altLang="en-US" sz="1600" u="sng" dirty="0">
                <a:solidFill>
                  <a:schemeClr val="accent2"/>
                </a:solidFill>
              </a:rPr>
              <a:t>Object expected, Object actual</a:t>
            </a:r>
            <a:r>
              <a:rPr lang="en-US" altLang="en-US" sz="1600" dirty="0"/>
              <a:t>)</a:t>
            </a:r>
          </a:p>
          <a:p>
            <a:r>
              <a:rPr lang="en-US" altLang="en-US" sz="1600" dirty="0"/>
              <a:t>public void </a:t>
            </a:r>
            <a:r>
              <a:rPr lang="en-US" altLang="en-US" sz="1600" dirty="0" err="1">
                <a:solidFill>
                  <a:schemeClr val="accent2"/>
                </a:solidFill>
              </a:rPr>
              <a:t>assertSame</a:t>
            </a:r>
            <a:r>
              <a:rPr lang="en-US" altLang="en-US" sz="1600" dirty="0"/>
              <a:t>(</a:t>
            </a:r>
            <a:r>
              <a:rPr lang="en-US" altLang="en-US" sz="1600" i="1" dirty="0"/>
              <a:t>String message</a:t>
            </a:r>
            <a:r>
              <a:rPr lang="en-US" altLang="en-US" sz="1600" dirty="0"/>
              <a:t>, </a:t>
            </a:r>
            <a:r>
              <a:rPr lang="en-US" altLang="en-US" sz="1600" u="sng" dirty="0">
                <a:solidFill>
                  <a:schemeClr val="accent2"/>
                </a:solidFill>
              </a:rPr>
              <a:t>Object expected, Object actual</a:t>
            </a:r>
            <a:r>
              <a:rPr lang="en-US" altLang="en-US" sz="1600" dirty="0"/>
              <a:t>)</a:t>
            </a:r>
            <a:br>
              <a:rPr lang="en-US" altLang="en-US" sz="1600" dirty="0"/>
            </a:br>
            <a:r>
              <a:rPr lang="en-US" altLang="en-US" sz="1600" dirty="0"/>
              <a:t>public void </a:t>
            </a:r>
            <a:r>
              <a:rPr lang="en-US" altLang="en-US" sz="1600" dirty="0" err="1">
                <a:solidFill>
                  <a:schemeClr val="accent2"/>
                </a:solidFill>
              </a:rPr>
              <a:t>assertNotSame</a:t>
            </a:r>
            <a:r>
              <a:rPr lang="en-US" altLang="en-US" sz="1600" dirty="0"/>
              <a:t>(</a:t>
            </a:r>
            <a:r>
              <a:rPr lang="en-US" altLang="en-US" sz="1600" i="1" dirty="0"/>
              <a:t>String message</a:t>
            </a:r>
            <a:r>
              <a:rPr lang="en-US" altLang="en-US" sz="1600" dirty="0"/>
              <a:t>, </a:t>
            </a:r>
            <a:r>
              <a:rPr lang="en-US" altLang="en-US" sz="1600" u="sng" dirty="0">
                <a:solidFill>
                  <a:schemeClr val="accent2"/>
                </a:solidFill>
              </a:rPr>
              <a:t>Object expected, Object actual</a:t>
            </a:r>
            <a:r>
              <a:rPr lang="en-US" altLang="en-US" sz="1600" dirty="0"/>
              <a:t>)</a:t>
            </a:r>
            <a:br>
              <a:rPr lang="en-US" altLang="en-US" sz="1600" dirty="0"/>
            </a:br>
            <a:r>
              <a:rPr lang="en-US" altLang="en-US" sz="1600" dirty="0"/>
              <a:t>	these methods compare using ==, not .equals</a:t>
            </a:r>
          </a:p>
          <a:p>
            <a:r>
              <a:rPr lang="en-US" altLang="en-US" sz="1600" dirty="0"/>
              <a:t>public void </a:t>
            </a:r>
            <a:r>
              <a:rPr lang="en-US" altLang="en-US" sz="1600" dirty="0" err="1">
                <a:solidFill>
                  <a:schemeClr val="accent2"/>
                </a:solidFill>
              </a:rPr>
              <a:t>assertNull</a:t>
            </a:r>
            <a:r>
              <a:rPr lang="en-US" altLang="en-US" sz="1600" dirty="0"/>
              <a:t>(</a:t>
            </a:r>
            <a:r>
              <a:rPr lang="en-US" altLang="en-US" sz="1600" i="1" dirty="0"/>
              <a:t>String message</a:t>
            </a:r>
            <a:r>
              <a:rPr lang="en-US" altLang="en-US" sz="1600" dirty="0"/>
              <a:t>, </a:t>
            </a:r>
            <a:r>
              <a:rPr lang="en-US" altLang="en-US" sz="1600" u="sng" dirty="0">
                <a:solidFill>
                  <a:schemeClr val="accent2"/>
                </a:solidFill>
              </a:rPr>
              <a:t>Object </a:t>
            </a:r>
            <a:r>
              <a:rPr lang="en-US" altLang="en-US" sz="1600" u="sng" dirty="0" err="1">
                <a:solidFill>
                  <a:schemeClr val="accent2"/>
                </a:solidFill>
              </a:rPr>
              <a:t>obj</a:t>
            </a:r>
            <a:r>
              <a:rPr lang="en-US" altLang="en-US" sz="1600" dirty="0"/>
              <a:t>)</a:t>
            </a:r>
            <a:br>
              <a:rPr lang="en-US" altLang="en-US" sz="1600" dirty="0"/>
            </a:br>
            <a:r>
              <a:rPr lang="en-US" altLang="en-US" sz="1600" dirty="0"/>
              <a:t>public void </a:t>
            </a:r>
            <a:r>
              <a:rPr lang="en-US" altLang="en-US" sz="1600" dirty="0" err="1">
                <a:solidFill>
                  <a:schemeClr val="accent2"/>
                </a:solidFill>
              </a:rPr>
              <a:t>assertNotNull</a:t>
            </a:r>
            <a:r>
              <a:rPr lang="en-US" altLang="en-US" sz="1600" dirty="0"/>
              <a:t>(</a:t>
            </a:r>
            <a:r>
              <a:rPr lang="en-US" altLang="en-US" sz="1600" i="1" dirty="0"/>
              <a:t>String message</a:t>
            </a:r>
            <a:r>
              <a:rPr lang="en-US" altLang="en-US" sz="1600" dirty="0"/>
              <a:t>, </a:t>
            </a:r>
            <a:r>
              <a:rPr lang="en-US" altLang="en-US" sz="1600" u="sng" dirty="0">
                <a:solidFill>
                  <a:schemeClr val="accent2"/>
                </a:solidFill>
              </a:rPr>
              <a:t>Object </a:t>
            </a:r>
            <a:r>
              <a:rPr lang="en-US" altLang="en-US" sz="1600" u="sng" dirty="0" err="1">
                <a:solidFill>
                  <a:schemeClr val="accent2"/>
                </a:solidFill>
              </a:rPr>
              <a:t>obj</a:t>
            </a:r>
            <a:r>
              <a:rPr lang="en-US" altLang="en-US" sz="1600" dirty="0"/>
              <a:t>)</a:t>
            </a:r>
          </a:p>
          <a:p>
            <a:r>
              <a:rPr lang="en-US" altLang="en-US" sz="1600" dirty="0">
                <a:solidFill>
                  <a:schemeClr val="accent2"/>
                </a:solidFill>
              </a:rPr>
              <a:t>assert</a:t>
            </a:r>
            <a:r>
              <a:rPr lang="en-US" altLang="en-US" sz="1600" dirty="0"/>
              <a:t> &lt;condition&gt;;</a:t>
            </a:r>
          </a:p>
          <a:p>
            <a:r>
              <a:rPr lang="en-US" altLang="en-US" sz="1600" dirty="0"/>
              <a:t>public void </a:t>
            </a:r>
            <a:r>
              <a:rPr lang="en-US" altLang="en-US" sz="1600" dirty="0">
                <a:solidFill>
                  <a:schemeClr val="accent2"/>
                </a:solidFill>
              </a:rPr>
              <a:t>fail</a:t>
            </a:r>
            <a:r>
              <a:rPr lang="en-US" altLang="en-US" sz="1600" dirty="0"/>
              <a:t>(</a:t>
            </a:r>
            <a:r>
              <a:rPr lang="en-US" altLang="en-US" sz="1600" i="1" dirty="0"/>
              <a:t>String message</a:t>
            </a:r>
            <a:r>
              <a:rPr lang="en-US" altLang="en-US" sz="1600" dirty="0"/>
              <a:t>)</a:t>
            </a:r>
            <a:br>
              <a:rPr lang="en-US" altLang="en-US" sz="1600" dirty="0"/>
            </a:br>
            <a:r>
              <a:rPr lang="en-US" altLang="en-US" sz="1600" dirty="0"/>
              <a:t>	forcibly causes the test to fail</a:t>
            </a:r>
          </a:p>
          <a:p>
            <a:endParaRPr lang="en-US" altLang="en-US" sz="1600" dirty="0"/>
          </a:p>
        </p:txBody>
      </p:sp>
      <p:sp>
        <p:nvSpPr>
          <p:cNvPr id="4" name="Slide Number Placeholder 3">
            <a:extLst>
              <a:ext uri="{FF2B5EF4-FFF2-40B4-BE49-F238E27FC236}">
                <a16:creationId xmlns:a16="http://schemas.microsoft.com/office/drawing/2014/main" id="{633904B4-C4B0-4981-A52A-A8B216728951}"/>
              </a:ext>
            </a:extLst>
          </p:cNvPr>
          <p:cNvSpPr>
            <a:spLocks noGrp="1"/>
          </p:cNvSpPr>
          <p:nvPr>
            <p:ph type="sldNum" sz="quarter" idx="12"/>
          </p:nvPr>
        </p:nvSpPr>
        <p:spPr/>
        <p:txBody>
          <a:bodyPr/>
          <a:lstStyle/>
          <a:p>
            <a:fld id="{8B5D8062-FCB8-40B5-BBFD-063B8A2D9461}" type="slidenum">
              <a:rPr lang="en-US" altLang="en-US"/>
              <a:pPr/>
              <a:t>33</a:t>
            </a:fld>
            <a:endParaRPr lang="en-US" altLang="en-US"/>
          </a:p>
        </p:txBody>
      </p:sp>
    </p:spTree>
    <p:extLst>
      <p:ext uri="{BB962C8B-B14F-4D97-AF65-F5344CB8AC3E}">
        <p14:creationId xmlns:p14="http://schemas.microsoft.com/office/powerpoint/2010/main" val="15485434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3346" name="Rectangle 2">
            <a:extLst>
              <a:ext uri="{FF2B5EF4-FFF2-40B4-BE49-F238E27FC236}">
                <a16:creationId xmlns:a16="http://schemas.microsoft.com/office/drawing/2014/main" id="{ECBB3FD3-5DFB-4DDA-A5CF-56E55349314A}"/>
              </a:ext>
            </a:extLst>
          </p:cNvPr>
          <p:cNvSpPr>
            <a:spLocks noGrp="1" noChangeArrowheads="1"/>
          </p:cNvSpPr>
          <p:nvPr>
            <p:ph type="title"/>
          </p:nvPr>
        </p:nvSpPr>
        <p:spPr/>
        <p:txBody>
          <a:bodyPr/>
          <a:lstStyle/>
          <a:p>
            <a:r>
              <a:rPr lang="en-US" altLang="en-US" dirty="0"/>
              <a:t>JUnit 5</a:t>
            </a:r>
            <a:r>
              <a:rPr lang="en-US" altLang="en-US" baseline="30000" dirty="0"/>
              <a:t>+ </a:t>
            </a:r>
            <a:r>
              <a:rPr lang="en-US" altLang="en-US" dirty="0"/>
              <a:t>assertions</a:t>
            </a:r>
          </a:p>
        </p:txBody>
      </p:sp>
      <p:sp>
        <p:nvSpPr>
          <p:cNvPr id="1593347" name="Rectangle 3">
            <a:extLst>
              <a:ext uri="{FF2B5EF4-FFF2-40B4-BE49-F238E27FC236}">
                <a16:creationId xmlns:a16="http://schemas.microsoft.com/office/drawing/2014/main" id="{46EEBD57-C2E2-4E10-BC5A-FC2C72AE4D31}"/>
              </a:ext>
            </a:extLst>
          </p:cNvPr>
          <p:cNvSpPr>
            <a:spLocks noGrp="1" noChangeArrowheads="1"/>
          </p:cNvSpPr>
          <p:nvPr>
            <p:ph idx="1"/>
          </p:nvPr>
        </p:nvSpPr>
        <p:spPr/>
        <p:txBody>
          <a:bodyPr>
            <a:noAutofit/>
          </a:bodyPr>
          <a:lstStyle/>
          <a:p>
            <a:r>
              <a:rPr lang="en-US" altLang="en-US" sz="1600" dirty="0"/>
              <a:t>public void </a:t>
            </a:r>
            <a:r>
              <a:rPr lang="en-US" altLang="en-US" sz="1600" dirty="0" err="1"/>
              <a:t>assertTrue</a:t>
            </a:r>
            <a:r>
              <a:rPr lang="en-US" altLang="en-US" sz="1600" dirty="0"/>
              <a:t>(</a:t>
            </a:r>
            <a:r>
              <a:rPr lang="en-US" altLang="en-US" sz="1600" dirty="0" err="1">
                <a:solidFill>
                  <a:schemeClr val="accent2"/>
                </a:solidFill>
              </a:rPr>
              <a:t>boolean</a:t>
            </a:r>
            <a:r>
              <a:rPr lang="en-US" altLang="en-US" sz="1600" i="1" dirty="0"/>
              <a:t> condition</a:t>
            </a:r>
            <a:r>
              <a:rPr lang="en-US" altLang="en-US" sz="1600" dirty="0"/>
              <a:t>)			Junit 4</a:t>
            </a:r>
            <a:r>
              <a:rPr lang="en-US" altLang="en-US" sz="1600" baseline="30000" dirty="0"/>
              <a:t>-</a:t>
            </a:r>
            <a:br>
              <a:rPr lang="en-US" altLang="en-US" sz="1600" baseline="30000" dirty="0"/>
            </a:br>
            <a:r>
              <a:rPr lang="en-US" altLang="en-US" sz="1600" dirty="0"/>
              <a:t>public void </a:t>
            </a:r>
            <a:r>
              <a:rPr lang="en-US" altLang="en-US" sz="1600" dirty="0" err="1"/>
              <a:t>assertTrue</a:t>
            </a:r>
            <a:r>
              <a:rPr lang="en-US" altLang="en-US" sz="1600" dirty="0"/>
              <a:t>(</a:t>
            </a:r>
            <a:r>
              <a:rPr lang="en-US" altLang="en-US" sz="1600" i="1" dirty="0"/>
              <a:t>String message</a:t>
            </a:r>
            <a:r>
              <a:rPr lang="en-US" altLang="en-US" sz="1600" dirty="0"/>
              <a:t>, </a:t>
            </a:r>
            <a:r>
              <a:rPr lang="en-US" altLang="en-US" sz="1600" dirty="0" err="1">
                <a:solidFill>
                  <a:schemeClr val="accent2"/>
                </a:solidFill>
              </a:rPr>
              <a:t>boolean</a:t>
            </a:r>
            <a:r>
              <a:rPr lang="en-US" altLang="en-US" sz="1600" i="1" dirty="0"/>
              <a:t> condition</a:t>
            </a:r>
            <a:r>
              <a:rPr lang="en-US" altLang="en-US" sz="1600" dirty="0"/>
              <a:t>)</a:t>
            </a:r>
            <a:br>
              <a:rPr lang="en-US" altLang="en-US" sz="1600" dirty="0"/>
            </a:br>
            <a:endParaRPr lang="en-US" altLang="en-US" sz="1600" baseline="30000" dirty="0"/>
          </a:p>
          <a:p>
            <a:r>
              <a:rPr lang="en-US" altLang="en-US" sz="1600" dirty="0"/>
              <a:t>public void </a:t>
            </a:r>
            <a:r>
              <a:rPr lang="en-US" altLang="en-US" sz="1600" dirty="0" err="1"/>
              <a:t>assertTrue</a:t>
            </a:r>
            <a:r>
              <a:rPr lang="en-US" altLang="en-US" sz="1600" dirty="0"/>
              <a:t>(</a:t>
            </a:r>
            <a:r>
              <a:rPr lang="en-US" altLang="en-US" sz="1600" dirty="0" err="1">
                <a:solidFill>
                  <a:schemeClr val="accent2"/>
                </a:solidFill>
              </a:rPr>
              <a:t>boolean</a:t>
            </a:r>
            <a:r>
              <a:rPr lang="en-US" altLang="en-US" sz="1600" i="1" dirty="0"/>
              <a:t> condition</a:t>
            </a:r>
            <a:r>
              <a:rPr lang="en-US" altLang="en-US" sz="1600" dirty="0"/>
              <a:t>)			Junit 5</a:t>
            </a:r>
            <a:r>
              <a:rPr lang="en-US" altLang="en-US" sz="1600" baseline="30000" dirty="0"/>
              <a:t>+ </a:t>
            </a:r>
            <a:r>
              <a:rPr lang="en-US" altLang="en-US" sz="1600" dirty="0"/>
              <a:t>(only 1</a:t>
            </a:r>
            <a:r>
              <a:rPr lang="en-US" altLang="en-US" sz="1600" baseline="30000" dirty="0"/>
              <a:t>st</a:t>
            </a:r>
            <a:r>
              <a:rPr lang="en-US" altLang="en-US" sz="1600" dirty="0"/>
              <a:t> is still accepted)</a:t>
            </a:r>
          </a:p>
          <a:p>
            <a:r>
              <a:rPr lang="en-US" altLang="en-US" sz="1600" dirty="0"/>
              <a:t/>
            </a:r>
            <a:br>
              <a:rPr lang="en-US" altLang="en-US" sz="1600" dirty="0"/>
            </a:br>
            <a:r>
              <a:rPr lang="en-US" altLang="en-US" sz="1600" dirty="0"/>
              <a:t>public void </a:t>
            </a:r>
            <a:r>
              <a:rPr lang="en-US" altLang="en-US" sz="1600" dirty="0" err="1"/>
              <a:t>assertTrue</a:t>
            </a:r>
            <a:r>
              <a:rPr lang="en-US" altLang="en-US" sz="1600" dirty="0"/>
              <a:t>(</a:t>
            </a:r>
            <a:r>
              <a:rPr lang="en-US" altLang="en-US" sz="1600" dirty="0" err="1">
                <a:solidFill>
                  <a:schemeClr val="accent2"/>
                </a:solidFill>
              </a:rPr>
              <a:t>boolean</a:t>
            </a:r>
            <a:r>
              <a:rPr lang="en-US" altLang="en-US" sz="1600" i="1" dirty="0"/>
              <a:t> condition, String message</a:t>
            </a:r>
            <a:r>
              <a:rPr lang="en-US" altLang="en-US" sz="1600" dirty="0"/>
              <a:t>)</a:t>
            </a:r>
            <a:endParaRPr lang="en-US" altLang="en-US" sz="1600" baseline="30000" dirty="0"/>
          </a:p>
          <a:p>
            <a:r>
              <a:rPr lang="en-US" altLang="en-US" sz="1600" dirty="0"/>
              <a:t/>
            </a:r>
            <a:br>
              <a:rPr lang="en-US" altLang="en-US" sz="1600" dirty="0"/>
            </a:br>
            <a:r>
              <a:rPr lang="en-US" altLang="en-US" sz="1600" dirty="0"/>
              <a:t>public void </a:t>
            </a:r>
            <a:r>
              <a:rPr lang="en-US" altLang="en-US" sz="1600" dirty="0" err="1"/>
              <a:t>assertTrue</a:t>
            </a:r>
            <a:r>
              <a:rPr lang="en-US" altLang="en-US" sz="1600" dirty="0"/>
              <a:t>(</a:t>
            </a:r>
            <a:r>
              <a:rPr lang="en-US" altLang="en-US" sz="1600" dirty="0" err="1">
                <a:solidFill>
                  <a:schemeClr val="accent2"/>
                </a:solidFill>
              </a:rPr>
              <a:t>boolean</a:t>
            </a:r>
            <a:r>
              <a:rPr lang="en-US" altLang="en-US" sz="1600" i="1" dirty="0"/>
              <a:t> condition, </a:t>
            </a:r>
            <a:r>
              <a:rPr lang="en-US" altLang="en-US" sz="1600" i="1" dirty="0">
                <a:solidFill>
                  <a:schemeClr val="accent2"/>
                </a:solidFill>
              </a:rPr>
              <a:t>Supplier&lt;String&gt; </a:t>
            </a:r>
            <a:r>
              <a:rPr lang="en-US" altLang="en-US" sz="1600" i="1" dirty="0" err="1"/>
              <a:t>messageSupplier</a:t>
            </a:r>
            <a:r>
              <a:rPr lang="en-US" altLang="en-US" sz="1600" dirty="0"/>
              <a:t>) </a:t>
            </a:r>
          </a:p>
          <a:p>
            <a:r>
              <a:rPr lang="en-US" altLang="en-US" sz="1600" dirty="0"/>
              <a:t>public void </a:t>
            </a:r>
            <a:r>
              <a:rPr lang="en-US" altLang="en-US" sz="1600" dirty="0" err="1"/>
              <a:t>assertTrue</a:t>
            </a:r>
            <a:r>
              <a:rPr lang="en-US" altLang="en-US" sz="1600" dirty="0"/>
              <a:t>(</a:t>
            </a:r>
            <a:r>
              <a:rPr lang="en-US" altLang="en-US" sz="1600" dirty="0" err="1">
                <a:solidFill>
                  <a:schemeClr val="accent2"/>
                </a:solidFill>
              </a:rPr>
              <a:t>BooleanSupplier</a:t>
            </a:r>
            <a:r>
              <a:rPr lang="en-US" altLang="en-US" sz="1600" i="1" dirty="0"/>
              <a:t> </a:t>
            </a:r>
            <a:r>
              <a:rPr lang="en-US" altLang="en-US" sz="1600" i="1" dirty="0" err="1"/>
              <a:t>conditionSupplier</a:t>
            </a:r>
            <a:r>
              <a:rPr lang="en-US" altLang="en-US" sz="1600" dirty="0"/>
              <a:t>)</a:t>
            </a:r>
          </a:p>
          <a:p>
            <a:r>
              <a:rPr lang="en-US" altLang="en-US" sz="1600" dirty="0"/>
              <a:t>public void </a:t>
            </a:r>
            <a:r>
              <a:rPr lang="en-US" altLang="en-US" sz="1600" dirty="0" err="1"/>
              <a:t>assertTrue</a:t>
            </a:r>
            <a:r>
              <a:rPr lang="en-US" altLang="en-US" sz="1600" dirty="0"/>
              <a:t>(</a:t>
            </a:r>
            <a:r>
              <a:rPr lang="en-US" altLang="en-US" sz="1600" dirty="0" err="1">
                <a:solidFill>
                  <a:schemeClr val="accent2"/>
                </a:solidFill>
              </a:rPr>
              <a:t>BooleanSupplier</a:t>
            </a:r>
            <a:r>
              <a:rPr lang="en-US" altLang="en-US" sz="1600" i="1" dirty="0"/>
              <a:t> </a:t>
            </a:r>
            <a:r>
              <a:rPr lang="en-US" altLang="en-US" sz="1600" i="1" dirty="0" err="1"/>
              <a:t>conditionSupplier</a:t>
            </a:r>
            <a:r>
              <a:rPr lang="en-US" altLang="en-US" sz="1600" i="1" dirty="0"/>
              <a:t>, </a:t>
            </a:r>
            <a:r>
              <a:rPr lang="en-US" altLang="en-US" sz="1600" i="1" dirty="0">
                <a:solidFill>
                  <a:schemeClr val="accent2"/>
                </a:solidFill>
              </a:rPr>
              <a:t>String </a:t>
            </a:r>
            <a:r>
              <a:rPr lang="en-US" altLang="en-US" sz="1600" i="1" dirty="0"/>
              <a:t>message</a:t>
            </a:r>
            <a:r>
              <a:rPr lang="en-US" altLang="en-US" sz="1600" dirty="0"/>
              <a:t>)</a:t>
            </a:r>
          </a:p>
          <a:p>
            <a:r>
              <a:rPr lang="en-US" altLang="en-US" sz="1600" dirty="0"/>
              <a:t>public void </a:t>
            </a:r>
            <a:r>
              <a:rPr lang="en-US" altLang="en-US" sz="1600" dirty="0" err="1"/>
              <a:t>assertTrue</a:t>
            </a:r>
            <a:r>
              <a:rPr lang="en-US" altLang="en-US" sz="1600" dirty="0"/>
              <a:t>(</a:t>
            </a:r>
            <a:r>
              <a:rPr lang="en-US" altLang="en-US" sz="1600" dirty="0" err="1">
                <a:solidFill>
                  <a:schemeClr val="accent2"/>
                </a:solidFill>
              </a:rPr>
              <a:t>BooleanSupplier</a:t>
            </a:r>
            <a:r>
              <a:rPr lang="en-US" altLang="en-US" sz="1600" i="1" dirty="0"/>
              <a:t> </a:t>
            </a:r>
            <a:r>
              <a:rPr lang="en-US" altLang="en-US" sz="1600" i="1" dirty="0" err="1"/>
              <a:t>conditionSupplier</a:t>
            </a:r>
            <a:r>
              <a:rPr lang="en-US" altLang="en-US" sz="1600" i="1" dirty="0"/>
              <a:t>, </a:t>
            </a:r>
            <a:r>
              <a:rPr lang="en-US" altLang="en-US" sz="1600" i="1" dirty="0">
                <a:solidFill>
                  <a:schemeClr val="accent2"/>
                </a:solidFill>
              </a:rPr>
              <a:t>Supplier&lt;String&gt; </a:t>
            </a:r>
            <a:r>
              <a:rPr lang="en-US" altLang="en-US" sz="1600" i="1" dirty="0" err="1"/>
              <a:t>messageSupplier</a:t>
            </a:r>
            <a:r>
              <a:rPr lang="en-US" altLang="en-US" sz="1600" dirty="0"/>
              <a:t>)</a:t>
            </a:r>
            <a:br>
              <a:rPr lang="en-US" altLang="en-US" sz="1600" dirty="0"/>
            </a:br>
            <a:endParaRPr lang="en-US" altLang="en-US" sz="1600" dirty="0"/>
          </a:p>
        </p:txBody>
      </p:sp>
      <p:sp>
        <p:nvSpPr>
          <p:cNvPr id="4" name="Slide Number Placeholder 3">
            <a:extLst>
              <a:ext uri="{FF2B5EF4-FFF2-40B4-BE49-F238E27FC236}">
                <a16:creationId xmlns:a16="http://schemas.microsoft.com/office/drawing/2014/main" id="{633904B4-C4B0-4981-A52A-A8B216728951}"/>
              </a:ext>
            </a:extLst>
          </p:cNvPr>
          <p:cNvSpPr>
            <a:spLocks noGrp="1"/>
          </p:cNvSpPr>
          <p:nvPr>
            <p:ph type="sldNum" sz="quarter" idx="12"/>
          </p:nvPr>
        </p:nvSpPr>
        <p:spPr/>
        <p:txBody>
          <a:bodyPr/>
          <a:lstStyle/>
          <a:p>
            <a:fld id="{8B5D8062-FCB8-40B5-BBFD-063B8A2D9461}" type="slidenum">
              <a:rPr lang="en-US" altLang="en-US"/>
              <a:pPr/>
              <a:t>34</a:t>
            </a:fld>
            <a:endParaRPr lang="en-US" altLang="en-US"/>
          </a:p>
        </p:txBody>
      </p:sp>
      <p:sp>
        <p:nvSpPr>
          <p:cNvPr id="2" name="Arrow: Curved Up 1">
            <a:extLst>
              <a:ext uri="{FF2B5EF4-FFF2-40B4-BE49-F238E27FC236}">
                <a16:creationId xmlns:a16="http://schemas.microsoft.com/office/drawing/2014/main" id="{DA5E3B64-515E-4845-B285-E4328864D049}"/>
              </a:ext>
            </a:extLst>
          </p:cNvPr>
          <p:cNvSpPr/>
          <p:nvPr/>
        </p:nvSpPr>
        <p:spPr>
          <a:xfrm rot="10800000">
            <a:off x="3898200" y="3429000"/>
            <a:ext cx="1047750" cy="333367"/>
          </a:xfrm>
          <a:prstGeom prst="curvedUpArrow">
            <a:avLst>
              <a:gd name="adj1" fmla="val 25000"/>
              <a:gd name="adj2" fmla="val 72402"/>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Arrow: Curved Up 5">
            <a:extLst>
              <a:ext uri="{FF2B5EF4-FFF2-40B4-BE49-F238E27FC236}">
                <a16:creationId xmlns:a16="http://schemas.microsoft.com/office/drawing/2014/main" id="{992EFE29-EB3D-47CC-9583-257CB2AA6394}"/>
              </a:ext>
            </a:extLst>
          </p:cNvPr>
          <p:cNvSpPr/>
          <p:nvPr/>
        </p:nvSpPr>
        <p:spPr>
          <a:xfrm>
            <a:off x="4210049" y="3966976"/>
            <a:ext cx="1047750" cy="333349"/>
          </a:xfrm>
          <a:prstGeom prst="curvedUpArrow">
            <a:avLst>
              <a:gd name="adj1" fmla="val 25000"/>
              <a:gd name="adj2" fmla="val 86425"/>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7" name="Straight Connector 6">
            <a:extLst>
              <a:ext uri="{FF2B5EF4-FFF2-40B4-BE49-F238E27FC236}">
                <a16:creationId xmlns:a16="http://schemas.microsoft.com/office/drawing/2014/main" id="{9D6D27AE-F6DA-4E03-AB2A-04639B1BC59F}"/>
              </a:ext>
            </a:extLst>
          </p:cNvPr>
          <p:cNvCxnSpPr/>
          <p:nvPr/>
        </p:nvCxnSpPr>
        <p:spPr>
          <a:xfrm>
            <a:off x="1131189" y="2952750"/>
            <a:ext cx="762952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17784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3346" name="Rectangle 2">
            <a:extLst>
              <a:ext uri="{FF2B5EF4-FFF2-40B4-BE49-F238E27FC236}">
                <a16:creationId xmlns:a16="http://schemas.microsoft.com/office/drawing/2014/main" id="{ECBB3FD3-5DFB-4DDA-A5CF-56E55349314A}"/>
              </a:ext>
            </a:extLst>
          </p:cNvPr>
          <p:cNvSpPr>
            <a:spLocks noGrp="1" noChangeArrowheads="1"/>
          </p:cNvSpPr>
          <p:nvPr>
            <p:ph type="title"/>
          </p:nvPr>
        </p:nvSpPr>
        <p:spPr/>
        <p:txBody>
          <a:bodyPr/>
          <a:lstStyle/>
          <a:p>
            <a:r>
              <a:rPr lang="en-US" altLang="en-US" dirty="0"/>
              <a:t>JUnit 5</a:t>
            </a:r>
            <a:r>
              <a:rPr lang="en-US" altLang="en-US" baseline="30000" dirty="0"/>
              <a:t>+ </a:t>
            </a:r>
            <a:r>
              <a:rPr lang="en-US" altLang="en-US" dirty="0"/>
              <a:t>assertions</a:t>
            </a:r>
          </a:p>
        </p:txBody>
      </p:sp>
      <p:sp>
        <p:nvSpPr>
          <p:cNvPr id="1593347" name="Rectangle 3">
            <a:extLst>
              <a:ext uri="{FF2B5EF4-FFF2-40B4-BE49-F238E27FC236}">
                <a16:creationId xmlns:a16="http://schemas.microsoft.com/office/drawing/2014/main" id="{46EEBD57-C2E2-4E10-BC5A-FC2C72AE4D31}"/>
              </a:ext>
            </a:extLst>
          </p:cNvPr>
          <p:cNvSpPr>
            <a:spLocks noGrp="1" noChangeArrowheads="1"/>
          </p:cNvSpPr>
          <p:nvPr>
            <p:ph idx="1"/>
          </p:nvPr>
        </p:nvSpPr>
        <p:spPr>
          <a:xfrm>
            <a:off x="512064" y="2286000"/>
            <a:ext cx="11167872" cy="4023360"/>
          </a:xfrm>
        </p:spPr>
        <p:txBody>
          <a:bodyPr>
            <a:noAutofit/>
          </a:bodyPr>
          <a:lstStyle/>
          <a:p>
            <a:r>
              <a:rPr lang="en-US" altLang="en-US" sz="1600" dirty="0"/>
              <a:t/>
            </a:r>
            <a:br>
              <a:rPr lang="en-US" altLang="en-US" sz="1600" dirty="0"/>
            </a:br>
            <a:r>
              <a:rPr lang="en-US" altLang="en-US" sz="1600" dirty="0"/>
              <a:t>        </a:t>
            </a:r>
            <a:r>
              <a:rPr lang="en-US" altLang="en-US" sz="1500" b="1" dirty="0">
                <a:solidFill>
                  <a:schemeClr val="accent2"/>
                </a:solidFill>
                <a:latin typeface="Courier New" panose="02070309020205020404" pitchFamily="49" charset="0"/>
              </a:rPr>
              <a:t>@Test</a:t>
            </a:r>
          </a:p>
          <a:p>
            <a:r>
              <a:rPr lang="en-US" altLang="en-US" sz="1500" dirty="0">
                <a:latin typeface="Courier New" panose="02070309020205020404" pitchFamily="49" charset="0"/>
              </a:rPr>
              <a:t>    void </a:t>
            </a:r>
            <a:r>
              <a:rPr lang="en-US" altLang="en-US" sz="1500" dirty="0" err="1">
                <a:latin typeface="Courier New" panose="02070309020205020404" pitchFamily="49" charset="0"/>
              </a:rPr>
              <a:t>standardAssertions</a:t>
            </a:r>
            <a:r>
              <a:rPr lang="en-US" altLang="en-US" sz="1500" dirty="0">
                <a:latin typeface="Courier New" panose="02070309020205020404" pitchFamily="49" charset="0"/>
              </a:rPr>
              <a:t>() {</a:t>
            </a:r>
          </a:p>
          <a:p>
            <a:r>
              <a:rPr lang="en-US" altLang="en-US" sz="1500" dirty="0">
                <a:latin typeface="Courier New" panose="02070309020205020404" pitchFamily="49" charset="0"/>
              </a:rPr>
              <a:t>        </a:t>
            </a:r>
            <a:r>
              <a:rPr lang="en-US" altLang="en-US" sz="1500" b="1" dirty="0" err="1">
                <a:solidFill>
                  <a:schemeClr val="accent2"/>
                </a:solidFill>
                <a:latin typeface="Courier New" panose="02070309020205020404" pitchFamily="49" charset="0"/>
              </a:rPr>
              <a:t>assertEquals</a:t>
            </a:r>
            <a:r>
              <a:rPr lang="en-US" altLang="en-US" sz="1500" dirty="0">
                <a:latin typeface="Courier New" panose="02070309020205020404" pitchFamily="49" charset="0"/>
              </a:rPr>
              <a:t>(2, 2);</a:t>
            </a:r>
          </a:p>
          <a:p>
            <a:r>
              <a:rPr lang="en-US" altLang="en-US" sz="1500" dirty="0">
                <a:latin typeface="Courier New" panose="02070309020205020404" pitchFamily="49" charset="0"/>
              </a:rPr>
              <a:t>        </a:t>
            </a:r>
            <a:r>
              <a:rPr lang="en-US" altLang="en-US" sz="1500" b="1" dirty="0" err="1">
                <a:solidFill>
                  <a:schemeClr val="accent2"/>
                </a:solidFill>
                <a:latin typeface="Courier New" panose="02070309020205020404" pitchFamily="49" charset="0"/>
              </a:rPr>
              <a:t>assertEquals</a:t>
            </a:r>
            <a:r>
              <a:rPr lang="en-US" altLang="en-US" sz="1500" dirty="0">
                <a:latin typeface="Courier New" panose="02070309020205020404" pitchFamily="49" charset="0"/>
              </a:rPr>
              <a:t>(4, 4, "The optional assertion message is now the last parameter.");</a:t>
            </a:r>
          </a:p>
          <a:p>
            <a:r>
              <a:rPr lang="en-US" altLang="en-US" sz="1500" dirty="0">
                <a:latin typeface="Courier New" panose="02070309020205020404" pitchFamily="49" charset="0"/>
              </a:rPr>
              <a:t>        </a:t>
            </a:r>
            <a:r>
              <a:rPr lang="en-US" altLang="en-US" sz="1500" b="1" dirty="0" err="1">
                <a:solidFill>
                  <a:schemeClr val="accent2"/>
                </a:solidFill>
                <a:latin typeface="Courier New" panose="02070309020205020404" pitchFamily="49" charset="0"/>
              </a:rPr>
              <a:t>assertTrue</a:t>
            </a:r>
            <a:r>
              <a:rPr lang="en-US" altLang="en-US" sz="1500" dirty="0">
                <a:latin typeface="Courier New" panose="02070309020205020404" pitchFamily="49" charset="0"/>
              </a:rPr>
              <a:t>('a' &lt; 'b', </a:t>
            </a:r>
            <a:r>
              <a:rPr lang="en-US" altLang="en-US" sz="1500" b="1" dirty="0">
                <a:solidFill>
                  <a:schemeClr val="accent2"/>
                </a:solidFill>
                <a:latin typeface="Courier New" panose="02070309020205020404" pitchFamily="49" charset="0"/>
              </a:rPr>
              <a:t>() -&gt; </a:t>
            </a:r>
            <a:r>
              <a:rPr lang="en-US" altLang="en-US" sz="1500" dirty="0">
                <a:latin typeface="Courier New" panose="02070309020205020404" pitchFamily="49" charset="0"/>
              </a:rPr>
              <a:t>"Assertion messages can be </a:t>
            </a:r>
            <a:r>
              <a:rPr lang="en-US" altLang="en-US" sz="1500" b="1" dirty="0">
                <a:latin typeface="Courier New" panose="02070309020205020404" pitchFamily="49" charset="0"/>
              </a:rPr>
              <a:t>lazily evaluated </a:t>
            </a:r>
            <a:r>
              <a:rPr lang="en-US" altLang="en-US" sz="1500" dirty="0">
                <a:latin typeface="Courier New" panose="02070309020205020404" pitchFamily="49" charset="0"/>
              </a:rPr>
              <a:t>-- "</a:t>
            </a:r>
          </a:p>
          <a:p>
            <a:r>
              <a:rPr lang="en-US" altLang="en-US" sz="1500" dirty="0">
                <a:latin typeface="Courier New" panose="02070309020205020404" pitchFamily="49" charset="0"/>
              </a:rPr>
              <a:t>                + "to avoid constructing complex messages unnecessarily.");</a:t>
            </a:r>
          </a:p>
          <a:p>
            <a:r>
              <a:rPr lang="en-US" altLang="en-US" sz="1500" dirty="0">
                <a:latin typeface="Courier New" panose="02070309020205020404" pitchFamily="49" charset="0"/>
              </a:rPr>
              <a:t>    }</a:t>
            </a:r>
          </a:p>
        </p:txBody>
      </p:sp>
      <p:sp>
        <p:nvSpPr>
          <p:cNvPr id="4" name="Slide Number Placeholder 3">
            <a:extLst>
              <a:ext uri="{FF2B5EF4-FFF2-40B4-BE49-F238E27FC236}">
                <a16:creationId xmlns:a16="http://schemas.microsoft.com/office/drawing/2014/main" id="{633904B4-C4B0-4981-A52A-A8B216728951}"/>
              </a:ext>
            </a:extLst>
          </p:cNvPr>
          <p:cNvSpPr>
            <a:spLocks noGrp="1"/>
          </p:cNvSpPr>
          <p:nvPr>
            <p:ph type="sldNum" sz="quarter" idx="12"/>
          </p:nvPr>
        </p:nvSpPr>
        <p:spPr/>
        <p:txBody>
          <a:bodyPr/>
          <a:lstStyle/>
          <a:p>
            <a:fld id="{8B5D8062-FCB8-40B5-BBFD-063B8A2D9461}" type="slidenum">
              <a:rPr lang="en-US" altLang="en-US"/>
              <a:pPr/>
              <a:t>35</a:t>
            </a:fld>
            <a:endParaRPr lang="en-US" altLang="en-US"/>
          </a:p>
        </p:txBody>
      </p:sp>
    </p:spTree>
    <p:extLst>
      <p:ext uri="{BB962C8B-B14F-4D97-AF65-F5344CB8AC3E}">
        <p14:creationId xmlns:p14="http://schemas.microsoft.com/office/powerpoint/2010/main" val="30954324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1538" name="Rectangle 2">
            <a:extLst>
              <a:ext uri="{FF2B5EF4-FFF2-40B4-BE49-F238E27FC236}">
                <a16:creationId xmlns:a16="http://schemas.microsoft.com/office/drawing/2014/main" id="{EB7748DA-1115-4DCC-8B7B-175B4E5F2BF1}"/>
              </a:ext>
            </a:extLst>
          </p:cNvPr>
          <p:cNvSpPr>
            <a:spLocks noGrp="1" noChangeArrowheads="1"/>
          </p:cNvSpPr>
          <p:nvPr>
            <p:ph type="title"/>
          </p:nvPr>
        </p:nvSpPr>
        <p:spPr/>
        <p:txBody>
          <a:bodyPr/>
          <a:lstStyle/>
          <a:p>
            <a:r>
              <a:rPr lang="en-US" altLang="en-US" dirty="0"/>
              <a:t>Junit 5</a:t>
            </a:r>
            <a:r>
              <a:rPr lang="en-US" altLang="en-US" baseline="30000" dirty="0"/>
              <a:t>+</a:t>
            </a:r>
            <a:r>
              <a:rPr lang="en-US" altLang="en-US" dirty="0"/>
              <a:t> </a:t>
            </a:r>
          </a:p>
        </p:txBody>
      </p:sp>
      <p:sp>
        <p:nvSpPr>
          <p:cNvPr id="4" name="Slide Number Placeholder 3">
            <a:extLst>
              <a:ext uri="{FF2B5EF4-FFF2-40B4-BE49-F238E27FC236}">
                <a16:creationId xmlns:a16="http://schemas.microsoft.com/office/drawing/2014/main" id="{33EA3A3E-1D14-4065-8211-382C1CBCCD31}"/>
              </a:ext>
            </a:extLst>
          </p:cNvPr>
          <p:cNvSpPr>
            <a:spLocks noGrp="1"/>
          </p:cNvSpPr>
          <p:nvPr>
            <p:ph type="sldNum" sz="quarter" idx="12"/>
          </p:nvPr>
        </p:nvSpPr>
        <p:spPr/>
        <p:txBody>
          <a:bodyPr/>
          <a:lstStyle/>
          <a:p>
            <a:fld id="{BA9D09E0-DAAB-491A-B97B-7CB2131B72EA}" type="slidenum">
              <a:rPr lang="en-US" altLang="en-US"/>
              <a:pPr/>
              <a:t>36</a:t>
            </a:fld>
            <a:endParaRPr lang="en-US" altLang="en-US"/>
          </a:p>
        </p:txBody>
      </p:sp>
      <p:sp>
        <p:nvSpPr>
          <p:cNvPr id="3" name="Content Placeholder 2">
            <a:extLst>
              <a:ext uri="{FF2B5EF4-FFF2-40B4-BE49-F238E27FC236}">
                <a16:creationId xmlns:a16="http://schemas.microsoft.com/office/drawing/2014/main" id="{37EDD186-83D9-4422-817A-0DC2F160CDF0}"/>
              </a:ext>
            </a:extLst>
          </p:cNvPr>
          <p:cNvSpPr>
            <a:spLocks noGrp="1"/>
          </p:cNvSpPr>
          <p:nvPr>
            <p:ph idx="1"/>
          </p:nvPr>
        </p:nvSpPr>
        <p:spPr/>
        <p:txBody>
          <a:bodyPr/>
          <a:lstStyle/>
          <a:p>
            <a:endParaRPr lang="en-US" dirty="0"/>
          </a:p>
          <a:p>
            <a:r>
              <a:rPr lang="en-US" dirty="0"/>
              <a:t>Grouped Assertions</a:t>
            </a:r>
          </a:p>
          <a:p>
            <a:r>
              <a:rPr lang="en-US" dirty="0"/>
              <a:t>=&gt;</a:t>
            </a:r>
          </a:p>
          <a:p>
            <a:r>
              <a:rPr lang="en-US" dirty="0"/>
              <a:t>Hierarchy of</a:t>
            </a:r>
            <a:br>
              <a:rPr lang="en-US" dirty="0"/>
            </a:br>
            <a:r>
              <a:rPr lang="en-US" dirty="0"/>
              <a:t>Dependent tests</a:t>
            </a:r>
          </a:p>
        </p:txBody>
      </p:sp>
      <p:sp>
        <p:nvSpPr>
          <p:cNvPr id="7" name="Rectangle 3">
            <a:extLst>
              <a:ext uri="{FF2B5EF4-FFF2-40B4-BE49-F238E27FC236}">
                <a16:creationId xmlns:a16="http://schemas.microsoft.com/office/drawing/2014/main" id="{C449ABB1-0816-4C02-8A55-A4820DA3E710}"/>
              </a:ext>
            </a:extLst>
          </p:cNvPr>
          <p:cNvSpPr txBox="1">
            <a:spLocks noChangeArrowheads="1"/>
          </p:cNvSpPr>
          <p:nvPr/>
        </p:nvSpPr>
        <p:spPr>
          <a:xfrm>
            <a:off x="3619499" y="295275"/>
            <a:ext cx="8124825" cy="6562725"/>
          </a:xfrm>
          <a:prstGeom prst="rect">
            <a:avLst/>
          </a:prstGeom>
        </p:spPr>
        <p:txBody>
          <a:bodyPr vert="horz" lIns="45720" tIns="45720" rIns="45720" bIns="45720" rtlCol="0">
            <a:normAutofit fontScale="85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lvl="1">
              <a:lnSpc>
                <a:spcPct val="80000"/>
              </a:lnSpc>
              <a:buFont typeface="Wingdings" panose="05000000000000000000" pitchFamily="2" charset="2"/>
              <a:buNone/>
            </a:pPr>
            <a:r>
              <a:rPr lang="en-US" altLang="en-US" dirty="0">
                <a:latin typeface="Courier New" panose="02070309020205020404" pitchFamily="49" charset="0"/>
              </a:rPr>
              <a:t>    </a:t>
            </a:r>
            <a:r>
              <a:rPr lang="en-US" altLang="en-US" b="1" dirty="0">
                <a:solidFill>
                  <a:schemeClr val="accent2"/>
                </a:solidFill>
                <a:latin typeface="Courier New" panose="02070309020205020404" pitchFamily="49" charset="0"/>
              </a:rPr>
              <a:t>@Test</a:t>
            </a:r>
          </a:p>
          <a:p>
            <a:pPr lvl="1">
              <a:lnSpc>
                <a:spcPct val="80000"/>
              </a:lnSpc>
              <a:buFont typeface="Wingdings" panose="05000000000000000000" pitchFamily="2" charset="2"/>
              <a:buNone/>
            </a:pPr>
            <a:r>
              <a:rPr lang="en-US" altLang="en-US" dirty="0">
                <a:latin typeface="Courier New" panose="02070309020205020404" pitchFamily="49" charset="0"/>
              </a:rPr>
              <a:t>    void </a:t>
            </a:r>
            <a:r>
              <a:rPr lang="en-US" altLang="en-US" b="1" dirty="0" err="1">
                <a:solidFill>
                  <a:schemeClr val="accent2"/>
                </a:solidFill>
                <a:latin typeface="Courier New" panose="02070309020205020404" pitchFamily="49" charset="0"/>
              </a:rPr>
              <a:t>dependentAssertions</a:t>
            </a:r>
            <a:r>
              <a:rPr lang="en-US" altLang="en-US" dirty="0">
                <a:latin typeface="Courier New" panose="02070309020205020404" pitchFamily="49" charset="0"/>
              </a:rPr>
              <a:t>() {</a:t>
            </a:r>
          </a:p>
          <a:p>
            <a:pPr lvl="1">
              <a:lnSpc>
                <a:spcPct val="80000"/>
              </a:lnSpc>
              <a:buFont typeface="Wingdings" panose="05000000000000000000" pitchFamily="2" charset="2"/>
              <a:buNone/>
            </a:pPr>
            <a:r>
              <a:rPr lang="en-US" altLang="en-US" dirty="0">
                <a:latin typeface="Courier New" panose="02070309020205020404" pitchFamily="49" charset="0"/>
              </a:rPr>
              <a:t>        // Within a code block, if an assertion fails the</a:t>
            </a:r>
          </a:p>
          <a:p>
            <a:pPr lvl="1">
              <a:lnSpc>
                <a:spcPct val="80000"/>
              </a:lnSpc>
              <a:buFont typeface="Wingdings" panose="05000000000000000000" pitchFamily="2" charset="2"/>
              <a:buNone/>
            </a:pPr>
            <a:r>
              <a:rPr lang="en-US" altLang="en-US" dirty="0">
                <a:latin typeface="Courier New" panose="02070309020205020404" pitchFamily="49" charset="0"/>
              </a:rPr>
              <a:t>        // subsequent code in the same block will be skipped.</a:t>
            </a:r>
          </a:p>
          <a:p>
            <a:pPr lvl="1">
              <a:lnSpc>
                <a:spcPct val="80000"/>
              </a:lnSpc>
              <a:buFont typeface="Wingdings" panose="05000000000000000000" pitchFamily="2" charset="2"/>
              <a:buNone/>
            </a:pPr>
            <a:r>
              <a:rPr lang="en-US" altLang="en-US" dirty="0">
                <a:latin typeface="Courier New" panose="02070309020205020404" pitchFamily="49" charset="0"/>
              </a:rPr>
              <a:t>        </a:t>
            </a:r>
            <a:r>
              <a:rPr lang="en-US" altLang="en-US" b="1" dirty="0" err="1">
                <a:solidFill>
                  <a:schemeClr val="accent2"/>
                </a:solidFill>
                <a:latin typeface="Courier New" panose="02070309020205020404" pitchFamily="49" charset="0"/>
              </a:rPr>
              <a:t>assertAll</a:t>
            </a:r>
            <a:r>
              <a:rPr lang="en-US" altLang="en-US" dirty="0">
                <a:latin typeface="Courier New" panose="02070309020205020404" pitchFamily="49" charset="0"/>
              </a:rPr>
              <a:t>("properties",</a:t>
            </a:r>
          </a:p>
          <a:p>
            <a:pPr lvl="1">
              <a:lnSpc>
                <a:spcPct val="80000"/>
              </a:lnSpc>
              <a:buFont typeface="Wingdings" panose="05000000000000000000" pitchFamily="2" charset="2"/>
              <a:buNone/>
            </a:pPr>
            <a:r>
              <a:rPr lang="en-US" altLang="en-US" dirty="0">
                <a:latin typeface="Courier New" panose="02070309020205020404" pitchFamily="49" charset="0"/>
              </a:rPr>
              <a:t>            </a:t>
            </a:r>
            <a:r>
              <a:rPr lang="en-US" altLang="en-US" b="1" dirty="0">
                <a:solidFill>
                  <a:schemeClr val="accent2"/>
                </a:solidFill>
                <a:latin typeface="Courier New" panose="02070309020205020404" pitchFamily="49" charset="0"/>
              </a:rPr>
              <a:t>() -&gt; {</a:t>
            </a:r>
          </a:p>
          <a:p>
            <a:pPr lvl="1">
              <a:lnSpc>
                <a:spcPct val="80000"/>
              </a:lnSpc>
              <a:buFont typeface="Wingdings" panose="05000000000000000000" pitchFamily="2" charset="2"/>
              <a:buNone/>
            </a:pPr>
            <a:r>
              <a:rPr lang="en-US" altLang="en-US" dirty="0">
                <a:latin typeface="Courier New" panose="02070309020205020404" pitchFamily="49" charset="0"/>
              </a:rPr>
              <a:t>                String </a:t>
            </a:r>
            <a:r>
              <a:rPr lang="en-US" altLang="en-US" dirty="0" err="1">
                <a:latin typeface="Courier New" panose="02070309020205020404" pitchFamily="49" charset="0"/>
              </a:rPr>
              <a:t>firstName</a:t>
            </a:r>
            <a:r>
              <a:rPr lang="en-US" altLang="en-US" dirty="0">
                <a:latin typeface="Courier New" panose="02070309020205020404" pitchFamily="49" charset="0"/>
              </a:rPr>
              <a:t> = </a:t>
            </a:r>
            <a:r>
              <a:rPr lang="en-US" altLang="en-US" dirty="0" err="1">
                <a:latin typeface="Courier New" panose="02070309020205020404" pitchFamily="49" charset="0"/>
              </a:rPr>
              <a:t>person.getFirstName</a:t>
            </a:r>
            <a:r>
              <a:rPr lang="en-US" altLang="en-US" dirty="0">
                <a:latin typeface="Courier New" panose="02070309020205020404" pitchFamily="49" charset="0"/>
              </a:rPr>
              <a:t>();</a:t>
            </a:r>
          </a:p>
          <a:p>
            <a:pPr lvl="1">
              <a:lnSpc>
                <a:spcPct val="80000"/>
              </a:lnSpc>
              <a:buFont typeface="Wingdings" panose="05000000000000000000" pitchFamily="2" charset="2"/>
              <a:buNone/>
            </a:pPr>
            <a:r>
              <a:rPr lang="en-US" altLang="en-US" dirty="0">
                <a:latin typeface="Courier New" panose="02070309020205020404" pitchFamily="49" charset="0"/>
              </a:rPr>
              <a:t>                </a:t>
            </a:r>
            <a:r>
              <a:rPr lang="en-US" altLang="en-US" dirty="0" err="1">
                <a:latin typeface="Courier New" panose="02070309020205020404" pitchFamily="49" charset="0"/>
              </a:rPr>
              <a:t>assertNotNull</a:t>
            </a:r>
            <a:r>
              <a:rPr lang="en-US" altLang="en-US" dirty="0">
                <a:latin typeface="Courier New" panose="02070309020205020404" pitchFamily="49" charset="0"/>
              </a:rPr>
              <a:t>(</a:t>
            </a:r>
            <a:r>
              <a:rPr lang="en-US" altLang="en-US" dirty="0" err="1">
                <a:latin typeface="Courier New" panose="02070309020205020404" pitchFamily="49" charset="0"/>
              </a:rPr>
              <a:t>firstName</a:t>
            </a:r>
            <a:r>
              <a:rPr lang="en-US" altLang="en-US" dirty="0">
                <a:latin typeface="Courier New" panose="02070309020205020404" pitchFamily="49" charset="0"/>
              </a:rPr>
              <a:t>);</a:t>
            </a:r>
          </a:p>
          <a:p>
            <a:pPr lvl="1">
              <a:lnSpc>
                <a:spcPct val="80000"/>
              </a:lnSpc>
              <a:buFont typeface="Wingdings" panose="05000000000000000000" pitchFamily="2" charset="2"/>
              <a:buNone/>
            </a:pPr>
            <a:endParaRPr lang="en-US" altLang="en-US" dirty="0">
              <a:latin typeface="Courier New" panose="02070309020205020404" pitchFamily="49" charset="0"/>
            </a:endParaRPr>
          </a:p>
          <a:p>
            <a:pPr lvl="1">
              <a:lnSpc>
                <a:spcPct val="80000"/>
              </a:lnSpc>
              <a:buFont typeface="Wingdings" panose="05000000000000000000" pitchFamily="2" charset="2"/>
              <a:buNone/>
            </a:pPr>
            <a:r>
              <a:rPr lang="en-US" altLang="en-US" dirty="0">
                <a:latin typeface="Courier New" panose="02070309020205020404" pitchFamily="49" charset="0"/>
              </a:rPr>
              <a:t>                // Executed only if the previous assertion is valid.</a:t>
            </a:r>
          </a:p>
          <a:p>
            <a:pPr lvl="1">
              <a:lnSpc>
                <a:spcPct val="80000"/>
              </a:lnSpc>
              <a:buFont typeface="Wingdings" panose="05000000000000000000" pitchFamily="2" charset="2"/>
              <a:buNone/>
            </a:pPr>
            <a:r>
              <a:rPr lang="en-US" altLang="en-US" dirty="0">
                <a:latin typeface="Courier New" panose="02070309020205020404" pitchFamily="49" charset="0"/>
              </a:rPr>
              <a:t>                </a:t>
            </a:r>
            <a:r>
              <a:rPr lang="en-US" altLang="en-US" b="1" dirty="0" err="1">
                <a:solidFill>
                  <a:schemeClr val="accent2"/>
                </a:solidFill>
                <a:latin typeface="Courier New" panose="02070309020205020404" pitchFamily="49" charset="0"/>
              </a:rPr>
              <a:t>assertAll</a:t>
            </a:r>
            <a:r>
              <a:rPr lang="en-US" altLang="en-US" dirty="0">
                <a:latin typeface="Courier New" panose="02070309020205020404" pitchFamily="49" charset="0"/>
              </a:rPr>
              <a:t>("first name",</a:t>
            </a:r>
          </a:p>
          <a:p>
            <a:pPr lvl="1">
              <a:lnSpc>
                <a:spcPct val="80000"/>
              </a:lnSpc>
              <a:buFont typeface="Wingdings" panose="05000000000000000000" pitchFamily="2" charset="2"/>
              <a:buNone/>
            </a:pPr>
            <a:r>
              <a:rPr lang="en-US" altLang="en-US" dirty="0">
                <a:latin typeface="Courier New" panose="02070309020205020404" pitchFamily="49" charset="0"/>
              </a:rPr>
              <a:t>                    () -&gt; </a:t>
            </a:r>
            <a:r>
              <a:rPr lang="en-US" altLang="en-US" dirty="0" err="1">
                <a:latin typeface="Courier New" panose="02070309020205020404" pitchFamily="49" charset="0"/>
              </a:rPr>
              <a:t>assertTrue</a:t>
            </a:r>
            <a:r>
              <a:rPr lang="en-US" altLang="en-US" dirty="0">
                <a:latin typeface="Courier New" panose="02070309020205020404" pitchFamily="49" charset="0"/>
              </a:rPr>
              <a:t>(</a:t>
            </a:r>
            <a:r>
              <a:rPr lang="en-US" altLang="en-US" dirty="0" err="1">
                <a:latin typeface="Courier New" panose="02070309020205020404" pitchFamily="49" charset="0"/>
              </a:rPr>
              <a:t>firstName.startsWith</a:t>
            </a:r>
            <a:r>
              <a:rPr lang="en-US" altLang="en-US" dirty="0">
                <a:latin typeface="Courier New" panose="02070309020205020404" pitchFamily="49" charset="0"/>
              </a:rPr>
              <a:t>("J")),</a:t>
            </a:r>
          </a:p>
          <a:p>
            <a:pPr lvl="1">
              <a:lnSpc>
                <a:spcPct val="80000"/>
              </a:lnSpc>
              <a:buFont typeface="Wingdings" panose="05000000000000000000" pitchFamily="2" charset="2"/>
              <a:buNone/>
            </a:pPr>
            <a:r>
              <a:rPr lang="en-US" altLang="en-US" dirty="0">
                <a:latin typeface="Courier New" panose="02070309020205020404" pitchFamily="49" charset="0"/>
              </a:rPr>
              <a:t>                    () -&gt; </a:t>
            </a:r>
            <a:r>
              <a:rPr lang="en-US" altLang="en-US" dirty="0" err="1">
                <a:latin typeface="Courier New" panose="02070309020205020404" pitchFamily="49" charset="0"/>
              </a:rPr>
              <a:t>assertTrue</a:t>
            </a:r>
            <a:r>
              <a:rPr lang="en-US" altLang="en-US" dirty="0">
                <a:latin typeface="Courier New" panose="02070309020205020404" pitchFamily="49" charset="0"/>
              </a:rPr>
              <a:t>(</a:t>
            </a:r>
            <a:r>
              <a:rPr lang="en-US" altLang="en-US" dirty="0" err="1">
                <a:latin typeface="Courier New" panose="02070309020205020404" pitchFamily="49" charset="0"/>
              </a:rPr>
              <a:t>firstName.endsWith</a:t>
            </a:r>
            <a:r>
              <a:rPr lang="en-US" altLang="en-US" dirty="0">
                <a:latin typeface="Courier New" panose="02070309020205020404" pitchFamily="49" charset="0"/>
              </a:rPr>
              <a:t>("n"))</a:t>
            </a:r>
          </a:p>
          <a:p>
            <a:pPr lvl="1">
              <a:lnSpc>
                <a:spcPct val="80000"/>
              </a:lnSpc>
              <a:buFont typeface="Wingdings" panose="05000000000000000000" pitchFamily="2" charset="2"/>
              <a:buNone/>
            </a:pPr>
            <a:r>
              <a:rPr lang="en-US" altLang="en-US" dirty="0">
                <a:latin typeface="Courier New" panose="02070309020205020404" pitchFamily="49" charset="0"/>
              </a:rPr>
              <a:t>                );</a:t>
            </a:r>
          </a:p>
          <a:p>
            <a:pPr lvl="1">
              <a:lnSpc>
                <a:spcPct val="80000"/>
              </a:lnSpc>
              <a:buFont typeface="Wingdings" panose="05000000000000000000" pitchFamily="2" charset="2"/>
              <a:buNone/>
            </a:pPr>
            <a:r>
              <a:rPr lang="en-US" altLang="en-US" dirty="0">
                <a:latin typeface="Courier New" panose="02070309020205020404" pitchFamily="49" charset="0"/>
              </a:rPr>
              <a:t>            </a:t>
            </a:r>
            <a:r>
              <a:rPr lang="en-US" altLang="en-US" b="1" dirty="0">
                <a:solidFill>
                  <a:schemeClr val="accent2"/>
                </a:solidFill>
                <a:latin typeface="Courier New" panose="02070309020205020404" pitchFamily="49" charset="0"/>
              </a:rPr>
              <a:t>}</a:t>
            </a:r>
            <a:r>
              <a:rPr lang="en-US" altLang="en-US" dirty="0">
                <a:latin typeface="Courier New" panose="02070309020205020404" pitchFamily="49" charset="0"/>
              </a:rPr>
              <a:t>,</a:t>
            </a:r>
          </a:p>
          <a:p>
            <a:pPr lvl="1">
              <a:lnSpc>
                <a:spcPct val="80000"/>
              </a:lnSpc>
              <a:buFont typeface="Wingdings" panose="05000000000000000000" pitchFamily="2" charset="2"/>
              <a:buNone/>
            </a:pPr>
            <a:r>
              <a:rPr lang="en-US" altLang="en-US" dirty="0">
                <a:latin typeface="Courier New" panose="02070309020205020404" pitchFamily="49" charset="0"/>
              </a:rPr>
              <a:t>            </a:t>
            </a:r>
            <a:r>
              <a:rPr lang="en-US" altLang="en-US" b="1" dirty="0">
                <a:solidFill>
                  <a:schemeClr val="accent2"/>
                </a:solidFill>
                <a:latin typeface="Courier New" panose="02070309020205020404" pitchFamily="49" charset="0"/>
              </a:rPr>
              <a:t>() -&gt; {</a:t>
            </a:r>
          </a:p>
          <a:p>
            <a:pPr lvl="1">
              <a:lnSpc>
                <a:spcPct val="80000"/>
              </a:lnSpc>
              <a:buFont typeface="Wingdings" panose="05000000000000000000" pitchFamily="2" charset="2"/>
              <a:buNone/>
            </a:pPr>
            <a:r>
              <a:rPr lang="en-US" altLang="en-US" dirty="0">
                <a:latin typeface="Courier New" panose="02070309020205020404" pitchFamily="49" charset="0"/>
              </a:rPr>
              <a:t>                // Grouped assertion, so processed independently</a:t>
            </a:r>
          </a:p>
          <a:p>
            <a:pPr lvl="1">
              <a:lnSpc>
                <a:spcPct val="80000"/>
              </a:lnSpc>
              <a:buFont typeface="Wingdings" panose="05000000000000000000" pitchFamily="2" charset="2"/>
              <a:buNone/>
            </a:pPr>
            <a:r>
              <a:rPr lang="en-US" altLang="en-US" dirty="0">
                <a:latin typeface="Courier New" panose="02070309020205020404" pitchFamily="49" charset="0"/>
              </a:rPr>
              <a:t>                // of results of first name assertions.</a:t>
            </a:r>
          </a:p>
          <a:p>
            <a:pPr lvl="1">
              <a:lnSpc>
                <a:spcPct val="80000"/>
              </a:lnSpc>
              <a:buFont typeface="Wingdings" panose="05000000000000000000" pitchFamily="2" charset="2"/>
              <a:buNone/>
            </a:pPr>
            <a:r>
              <a:rPr lang="en-US" altLang="en-US" dirty="0">
                <a:latin typeface="Courier New" panose="02070309020205020404" pitchFamily="49" charset="0"/>
              </a:rPr>
              <a:t>                String </a:t>
            </a:r>
            <a:r>
              <a:rPr lang="en-US" altLang="en-US" dirty="0" err="1">
                <a:latin typeface="Courier New" panose="02070309020205020404" pitchFamily="49" charset="0"/>
              </a:rPr>
              <a:t>lastName</a:t>
            </a:r>
            <a:r>
              <a:rPr lang="en-US" altLang="en-US" dirty="0">
                <a:latin typeface="Courier New" panose="02070309020205020404" pitchFamily="49" charset="0"/>
              </a:rPr>
              <a:t> = </a:t>
            </a:r>
            <a:r>
              <a:rPr lang="en-US" altLang="en-US" dirty="0" err="1">
                <a:latin typeface="Courier New" panose="02070309020205020404" pitchFamily="49" charset="0"/>
              </a:rPr>
              <a:t>person.getLastName</a:t>
            </a:r>
            <a:r>
              <a:rPr lang="en-US" altLang="en-US" dirty="0">
                <a:latin typeface="Courier New" panose="02070309020205020404" pitchFamily="49" charset="0"/>
              </a:rPr>
              <a:t>();</a:t>
            </a:r>
          </a:p>
          <a:p>
            <a:pPr lvl="1">
              <a:lnSpc>
                <a:spcPct val="80000"/>
              </a:lnSpc>
              <a:buFont typeface="Wingdings" panose="05000000000000000000" pitchFamily="2" charset="2"/>
              <a:buNone/>
            </a:pPr>
            <a:r>
              <a:rPr lang="en-US" altLang="en-US" dirty="0">
                <a:latin typeface="Courier New" panose="02070309020205020404" pitchFamily="49" charset="0"/>
              </a:rPr>
              <a:t>                </a:t>
            </a:r>
            <a:r>
              <a:rPr lang="en-US" altLang="en-US" dirty="0" err="1">
                <a:latin typeface="Courier New" panose="02070309020205020404" pitchFamily="49" charset="0"/>
              </a:rPr>
              <a:t>assertNotNull</a:t>
            </a:r>
            <a:r>
              <a:rPr lang="en-US" altLang="en-US" dirty="0">
                <a:latin typeface="Courier New" panose="02070309020205020404" pitchFamily="49" charset="0"/>
              </a:rPr>
              <a:t>(</a:t>
            </a:r>
            <a:r>
              <a:rPr lang="en-US" altLang="en-US" dirty="0" err="1">
                <a:latin typeface="Courier New" panose="02070309020205020404" pitchFamily="49" charset="0"/>
              </a:rPr>
              <a:t>lastName</a:t>
            </a:r>
            <a:r>
              <a:rPr lang="en-US" altLang="en-US" dirty="0">
                <a:latin typeface="Courier New" panose="02070309020205020404" pitchFamily="49" charset="0"/>
              </a:rPr>
              <a:t>);</a:t>
            </a:r>
          </a:p>
          <a:p>
            <a:pPr lvl="1">
              <a:lnSpc>
                <a:spcPct val="80000"/>
              </a:lnSpc>
              <a:buFont typeface="Wingdings" panose="05000000000000000000" pitchFamily="2" charset="2"/>
              <a:buNone/>
            </a:pPr>
            <a:endParaRPr lang="en-US" altLang="en-US" dirty="0">
              <a:latin typeface="Courier New" panose="02070309020205020404" pitchFamily="49" charset="0"/>
            </a:endParaRPr>
          </a:p>
          <a:p>
            <a:pPr lvl="1">
              <a:lnSpc>
                <a:spcPct val="80000"/>
              </a:lnSpc>
              <a:buFont typeface="Wingdings" panose="05000000000000000000" pitchFamily="2" charset="2"/>
              <a:buNone/>
            </a:pPr>
            <a:r>
              <a:rPr lang="en-US" altLang="en-US" dirty="0">
                <a:latin typeface="Courier New" panose="02070309020205020404" pitchFamily="49" charset="0"/>
              </a:rPr>
              <a:t>                // Executed only if the previous assertion is valid.</a:t>
            </a:r>
          </a:p>
          <a:p>
            <a:pPr lvl="1">
              <a:lnSpc>
                <a:spcPct val="80000"/>
              </a:lnSpc>
              <a:buFont typeface="Wingdings" panose="05000000000000000000" pitchFamily="2" charset="2"/>
              <a:buNone/>
            </a:pPr>
            <a:r>
              <a:rPr lang="en-US" altLang="en-US" dirty="0">
                <a:latin typeface="Courier New" panose="02070309020205020404" pitchFamily="49" charset="0"/>
              </a:rPr>
              <a:t>                </a:t>
            </a:r>
            <a:r>
              <a:rPr lang="en-US" altLang="en-US" b="1" dirty="0" err="1">
                <a:solidFill>
                  <a:schemeClr val="accent2"/>
                </a:solidFill>
                <a:latin typeface="Courier New" panose="02070309020205020404" pitchFamily="49" charset="0"/>
              </a:rPr>
              <a:t>assertAll</a:t>
            </a:r>
            <a:r>
              <a:rPr lang="en-US" altLang="en-US" dirty="0">
                <a:latin typeface="Courier New" panose="02070309020205020404" pitchFamily="49" charset="0"/>
              </a:rPr>
              <a:t>("last name",</a:t>
            </a:r>
          </a:p>
          <a:p>
            <a:pPr lvl="1">
              <a:lnSpc>
                <a:spcPct val="80000"/>
              </a:lnSpc>
              <a:buFont typeface="Wingdings" panose="05000000000000000000" pitchFamily="2" charset="2"/>
              <a:buNone/>
            </a:pPr>
            <a:r>
              <a:rPr lang="en-US" altLang="en-US" dirty="0">
                <a:latin typeface="Courier New" panose="02070309020205020404" pitchFamily="49" charset="0"/>
              </a:rPr>
              <a:t>                    () -&gt; </a:t>
            </a:r>
            <a:r>
              <a:rPr lang="en-US" altLang="en-US" dirty="0" err="1">
                <a:latin typeface="Courier New" panose="02070309020205020404" pitchFamily="49" charset="0"/>
              </a:rPr>
              <a:t>assertTrue</a:t>
            </a:r>
            <a:r>
              <a:rPr lang="en-US" altLang="en-US" dirty="0">
                <a:latin typeface="Courier New" panose="02070309020205020404" pitchFamily="49" charset="0"/>
              </a:rPr>
              <a:t>(</a:t>
            </a:r>
            <a:r>
              <a:rPr lang="en-US" altLang="en-US" dirty="0" err="1">
                <a:latin typeface="Courier New" panose="02070309020205020404" pitchFamily="49" charset="0"/>
              </a:rPr>
              <a:t>lastName.startsWith</a:t>
            </a:r>
            <a:r>
              <a:rPr lang="en-US" altLang="en-US" dirty="0">
                <a:latin typeface="Courier New" panose="02070309020205020404" pitchFamily="49" charset="0"/>
              </a:rPr>
              <a:t>("D")),</a:t>
            </a:r>
          </a:p>
          <a:p>
            <a:pPr lvl="1">
              <a:lnSpc>
                <a:spcPct val="80000"/>
              </a:lnSpc>
              <a:buFont typeface="Wingdings" panose="05000000000000000000" pitchFamily="2" charset="2"/>
              <a:buNone/>
            </a:pPr>
            <a:r>
              <a:rPr lang="en-US" altLang="en-US" dirty="0">
                <a:latin typeface="Courier New" panose="02070309020205020404" pitchFamily="49" charset="0"/>
              </a:rPr>
              <a:t>                    () -&gt; </a:t>
            </a:r>
            <a:r>
              <a:rPr lang="en-US" altLang="en-US" dirty="0" err="1">
                <a:latin typeface="Courier New" panose="02070309020205020404" pitchFamily="49" charset="0"/>
              </a:rPr>
              <a:t>assertTrue</a:t>
            </a:r>
            <a:r>
              <a:rPr lang="en-US" altLang="en-US" dirty="0">
                <a:latin typeface="Courier New" panose="02070309020205020404" pitchFamily="49" charset="0"/>
              </a:rPr>
              <a:t>(</a:t>
            </a:r>
            <a:r>
              <a:rPr lang="en-US" altLang="en-US" dirty="0" err="1">
                <a:latin typeface="Courier New" panose="02070309020205020404" pitchFamily="49" charset="0"/>
              </a:rPr>
              <a:t>lastName.endsWith</a:t>
            </a:r>
            <a:r>
              <a:rPr lang="en-US" altLang="en-US" dirty="0">
                <a:latin typeface="Courier New" panose="02070309020205020404" pitchFamily="49" charset="0"/>
              </a:rPr>
              <a:t>("e"))</a:t>
            </a:r>
          </a:p>
          <a:p>
            <a:pPr lvl="1">
              <a:lnSpc>
                <a:spcPct val="80000"/>
              </a:lnSpc>
              <a:buFont typeface="Wingdings" panose="05000000000000000000" pitchFamily="2" charset="2"/>
              <a:buNone/>
            </a:pPr>
            <a:r>
              <a:rPr lang="en-US" altLang="en-US" dirty="0">
                <a:latin typeface="Courier New" panose="02070309020205020404" pitchFamily="49" charset="0"/>
              </a:rPr>
              <a:t>                );</a:t>
            </a:r>
          </a:p>
          <a:p>
            <a:pPr lvl="1">
              <a:lnSpc>
                <a:spcPct val="80000"/>
              </a:lnSpc>
              <a:buFont typeface="Wingdings" panose="05000000000000000000" pitchFamily="2" charset="2"/>
              <a:buNone/>
            </a:pPr>
            <a:r>
              <a:rPr lang="en-US" altLang="en-US" dirty="0">
                <a:latin typeface="Courier New" panose="02070309020205020404" pitchFamily="49" charset="0"/>
              </a:rPr>
              <a:t>            </a:t>
            </a:r>
            <a:r>
              <a:rPr lang="en-US" altLang="en-US" b="1" dirty="0">
                <a:solidFill>
                  <a:schemeClr val="accent2"/>
                </a:solidFill>
                <a:latin typeface="Courier New" panose="02070309020205020404" pitchFamily="49" charset="0"/>
              </a:rPr>
              <a:t>}</a:t>
            </a:r>
          </a:p>
          <a:p>
            <a:pPr lvl="1">
              <a:lnSpc>
                <a:spcPct val="80000"/>
              </a:lnSpc>
              <a:buFont typeface="Wingdings" panose="05000000000000000000" pitchFamily="2" charset="2"/>
              <a:buNone/>
            </a:pPr>
            <a:r>
              <a:rPr lang="en-US" altLang="en-US" dirty="0">
                <a:latin typeface="Courier New" panose="02070309020205020404" pitchFamily="49" charset="0"/>
              </a:rPr>
              <a:t>        );</a:t>
            </a:r>
          </a:p>
          <a:p>
            <a:pPr lvl="1">
              <a:lnSpc>
                <a:spcPct val="80000"/>
              </a:lnSpc>
              <a:buFont typeface="Wingdings" panose="05000000000000000000" pitchFamily="2" charset="2"/>
              <a:buNone/>
            </a:pPr>
            <a:r>
              <a:rPr lang="en-US" altLang="en-US" dirty="0">
                <a:latin typeface="Courier New" panose="02070309020205020404" pitchFamily="49" charset="0"/>
              </a:rPr>
              <a:t>    }</a:t>
            </a:r>
          </a:p>
        </p:txBody>
      </p:sp>
      <p:sp>
        <p:nvSpPr>
          <p:cNvPr id="5" name="Rectangle 4">
            <a:extLst>
              <a:ext uri="{FF2B5EF4-FFF2-40B4-BE49-F238E27FC236}">
                <a16:creationId xmlns:a16="http://schemas.microsoft.com/office/drawing/2014/main" id="{9892F474-E8E8-4B2D-A2AF-42E84CAE544C}"/>
              </a:ext>
            </a:extLst>
          </p:cNvPr>
          <p:cNvSpPr/>
          <p:nvPr/>
        </p:nvSpPr>
        <p:spPr>
          <a:xfrm>
            <a:off x="1024128" y="1423178"/>
            <a:ext cx="2681311" cy="861774"/>
          </a:xfrm>
          <a:prstGeom prst="rect">
            <a:avLst/>
          </a:prstGeom>
        </p:spPr>
        <p:txBody>
          <a:bodyPr wrap="none">
            <a:spAutoFit/>
          </a:bodyPr>
          <a:lstStyle/>
          <a:p>
            <a:r>
              <a:rPr lang="en-US" altLang="en-US" sz="5000" cap="all" spc="100" dirty="0">
                <a:solidFill>
                  <a:schemeClr val="tx1">
                    <a:lumMod val="95000"/>
                    <a:lumOff val="5000"/>
                  </a:schemeClr>
                </a:solidFill>
                <a:latin typeface="+mj-lt"/>
                <a:ea typeface="+mj-ea"/>
                <a:cs typeface="+mj-cs"/>
              </a:rPr>
              <a:t>Assertions </a:t>
            </a:r>
            <a:endParaRPr lang="en-US" sz="5000" cap="all" spc="100" dirty="0">
              <a:solidFill>
                <a:schemeClr val="tx1">
                  <a:lumMod val="95000"/>
                  <a:lumOff val="5000"/>
                </a:schemeClr>
              </a:solidFill>
              <a:latin typeface="+mj-lt"/>
              <a:ea typeface="+mj-ea"/>
              <a:cs typeface="+mj-cs"/>
            </a:endParaRPr>
          </a:p>
        </p:txBody>
      </p:sp>
    </p:spTree>
    <p:extLst>
      <p:ext uri="{BB962C8B-B14F-4D97-AF65-F5344CB8AC3E}">
        <p14:creationId xmlns:p14="http://schemas.microsoft.com/office/powerpoint/2010/main" val="32018957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6418" name="Rectangle 2">
            <a:extLst>
              <a:ext uri="{FF2B5EF4-FFF2-40B4-BE49-F238E27FC236}">
                <a16:creationId xmlns:a16="http://schemas.microsoft.com/office/drawing/2014/main" id="{357E1640-2790-4F79-917B-7941C6C0368C}"/>
              </a:ext>
            </a:extLst>
          </p:cNvPr>
          <p:cNvSpPr>
            <a:spLocks noGrp="1" noChangeArrowheads="1"/>
          </p:cNvSpPr>
          <p:nvPr>
            <p:ph type="title"/>
          </p:nvPr>
        </p:nvSpPr>
        <p:spPr/>
        <p:txBody>
          <a:bodyPr/>
          <a:lstStyle/>
          <a:p>
            <a:r>
              <a:rPr lang="en-US" altLang="en-US" dirty="0"/>
              <a:t>Performance Test - JUnit 3</a:t>
            </a:r>
            <a:r>
              <a:rPr lang="en-US" altLang="en-US" baseline="30000" dirty="0"/>
              <a:t>-/+</a:t>
            </a:r>
          </a:p>
        </p:txBody>
      </p:sp>
      <p:sp>
        <p:nvSpPr>
          <p:cNvPr id="1596419" name="Rectangle 3">
            <a:extLst>
              <a:ext uri="{FF2B5EF4-FFF2-40B4-BE49-F238E27FC236}">
                <a16:creationId xmlns:a16="http://schemas.microsoft.com/office/drawing/2014/main" id="{63F456AA-F14C-49A4-AA32-E6479DBDD42A}"/>
              </a:ext>
            </a:extLst>
          </p:cNvPr>
          <p:cNvSpPr>
            <a:spLocks noGrp="1" noChangeArrowheads="1"/>
          </p:cNvSpPr>
          <p:nvPr>
            <p:ph idx="1"/>
          </p:nvPr>
        </p:nvSpPr>
        <p:spPr/>
        <p:txBody>
          <a:bodyPr>
            <a:normAutofit/>
          </a:bodyPr>
          <a:lstStyle/>
          <a:p>
            <a:pPr marL="128016" lvl="1" indent="0">
              <a:buNone/>
            </a:pPr>
            <a:r>
              <a:rPr lang="en-US" dirty="0"/>
              <a:t>long </a:t>
            </a:r>
            <a:r>
              <a:rPr lang="en-US" dirty="0" err="1"/>
              <a:t>expectedTimeout</a:t>
            </a:r>
            <a:r>
              <a:rPr lang="en-US" dirty="0"/>
              <a:t> = 5000; // 5s</a:t>
            </a:r>
          </a:p>
          <a:p>
            <a:pPr marL="128016" lvl="1" indent="0">
              <a:buNone/>
            </a:pPr>
            <a:r>
              <a:rPr lang="en-US" dirty="0"/>
              <a:t>long start = </a:t>
            </a:r>
            <a:r>
              <a:rPr lang="en-US" dirty="0" err="1"/>
              <a:t>System.currentTimeInMillis</a:t>
            </a:r>
            <a:r>
              <a:rPr lang="en-US" dirty="0"/>
              <a:t>();</a:t>
            </a:r>
          </a:p>
          <a:p>
            <a:pPr marL="128016" lvl="1" indent="0">
              <a:buNone/>
            </a:pPr>
            <a:r>
              <a:rPr lang="en-US" dirty="0" err="1"/>
              <a:t>callMethodToTestPerformance</a:t>
            </a:r>
            <a:r>
              <a:rPr lang="en-US" dirty="0"/>
              <a:t>(…);</a:t>
            </a:r>
          </a:p>
          <a:p>
            <a:pPr marL="128016" lvl="1" indent="0">
              <a:buNone/>
            </a:pPr>
            <a:r>
              <a:rPr lang="en-US" dirty="0"/>
              <a:t>long end = </a:t>
            </a:r>
            <a:r>
              <a:rPr lang="en-US" dirty="0" err="1"/>
              <a:t>System.currentTimeInMillis</a:t>
            </a:r>
            <a:r>
              <a:rPr lang="en-US" dirty="0"/>
              <a:t>();</a:t>
            </a:r>
          </a:p>
          <a:p>
            <a:pPr marL="128016" lvl="1" indent="0">
              <a:buNone/>
            </a:pPr>
            <a:r>
              <a:rPr lang="en-US" dirty="0" err="1">
                <a:solidFill>
                  <a:schemeClr val="accent2"/>
                </a:solidFill>
              </a:rPr>
              <a:t>assertTrue</a:t>
            </a:r>
            <a:r>
              <a:rPr lang="en-US" dirty="0"/>
              <a:t>(end-start &lt; </a:t>
            </a:r>
            <a:r>
              <a:rPr lang="en-US" dirty="0" err="1"/>
              <a:t>expectedTimeout</a:t>
            </a:r>
            <a:r>
              <a:rPr lang="en-US" dirty="0"/>
              <a:t>);</a:t>
            </a:r>
          </a:p>
          <a:p>
            <a:pPr lvl="1">
              <a:lnSpc>
                <a:spcPct val="80000"/>
              </a:lnSpc>
              <a:buFont typeface="Wingdings" panose="05000000000000000000" pitchFamily="2" charset="2"/>
              <a:buNone/>
            </a:pPr>
            <a:endParaRPr lang="en-US" altLang="en-US" dirty="0">
              <a:latin typeface="Courier New" panose="02070309020205020404" pitchFamily="49" charset="0"/>
            </a:endParaRPr>
          </a:p>
          <a:p>
            <a:pPr lvl="1"/>
            <a:r>
              <a:rPr lang="en-US" altLang="en-US" sz="2400" dirty="0"/>
              <a:t>The above method will be considered a failure if it doesn't finish running within 5000ms=5s</a:t>
            </a:r>
          </a:p>
          <a:p>
            <a:pPr lvl="1"/>
            <a:r>
              <a:rPr lang="en-US" altLang="en-US" sz="2400" dirty="0"/>
              <a:t>We may use a separate thread to interrupt when timeout exceeded</a:t>
            </a:r>
          </a:p>
        </p:txBody>
      </p:sp>
      <p:sp>
        <p:nvSpPr>
          <p:cNvPr id="4" name="Slide Number Placeholder 3">
            <a:extLst>
              <a:ext uri="{FF2B5EF4-FFF2-40B4-BE49-F238E27FC236}">
                <a16:creationId xmlns:a16="http://schemas.microsoft.com/office/drawing/2014/main" id="{6E55CFBA-0C7B-48E0-9876-B1225240AEB2}"/>
              </a:ext>
            </a:extLst>
          </p:cNvPr>
          <p:cNvSpPr>
            <a:spLocks noGrp="1"/>
          </p:cNvSpPr>
          <p:nvPr>
            <p:ph type="sldNum" sz="quarter" idx="12"/>
          </p:nvPr>
        </p:nvSpPr>
        <p:spPr/>
        <p:txBody>
          <a:bodyPr/>
          <a:lstStyle/>
          <a:p>
            <a:fld id="{417FF26B-EE05-4F1C-A90B-0EF61C9C226F}" type="slidenum">
              <a:rPr lang="en-US" altLang="en-US"/>
              <a:pPr/>
              <a:t>37</a:t>
            </a:fld>
            <a:endParaRPr lang="en-US" altLang="en-US"/>
          </a:p>
        </p:txBody>
      </p:sp>
    </p:spTree>
    <p:extLst>
      <p:ext uri="{BB962C8B-B14F-4D97-AF65-F5344CB8AC3E}">
        <p14:creationId xmlns:p14="http://schemas.microsoft.com/office/powerpoint/2010/main" val="34040313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6418" name="Rectangle 2">
            <a:extLst>
              <a:ext uri="{FF2B5EF4-FFF2-40B4-BE49-F238E27FC236}">
                <a16:creationId xmlns:a16="http://schemas.microsoft.com/office/drawing/2014/main" id="{357E1640-2790-4F79-917B-7941C6C0368C}"/>
              </a:ext>
            </a:extLst>
          </p:cNvPr>
          <p:cNvSpPr>
            <a:spLocks noGrp="1" noChangeArrowheads="1"/>
          </p:cNvSpPr>
          <p:nvPr>
            <p:ph type="title"/>
          </p:nvPr>
        </p:nvSpPr>
        <p:spPr/>
        <p:txBody>
          <a:bodyPr/>
          <a:lstStyle/>
          <a:p>
            <a:r>
              <a:rPr lang="en-US" altLang="en-US" dirty="0"/>
              <a:t>Performance Test - JUnit 4</a:t>
            </a:r>
            <a:r>
              <a:rPr lang="en-US" altLang="en-US" baseline="30000" dirty="0"/>
              <a:t>+</a:t>
            </a:r>
          </a:p>
        </p:txBody>
      </p:sp>
      <p:sp>
        <p:nvSpPr>
          <p:cNvPr id="1596419" name="Rectangle 3">
            <a:extLst>
              <a:ext uri="{FF2B5EF4-FFF2-40B4-BE49-F238E27FC236}">
                <a16:creationId xmlns:a16="http://schemas.microsoft.com/office/drawing/2014/main" id="{63F456AA-F14C-49A4-AA32-E6479DBDD42A}"/>
              </a:ext>
            </a:extLst>
          </p:cNvPr>
          <p:cNvSpPr>
            <a:spLocks noGrp="1" noChangeArrowheads="1"/>
          </p:cNvSpPr>
          <p:nvPr>
            <p:ph idx="1"/>
          </p:nvPr>
        </p:nvSpPr>
        <p:spPr/>
        <p:txBody>
          <a:bodyPr>
            <a:normAutofit lnSpcReduction="10000"/>
          </a:bodyPr>
          <a:lstStyle/>
          <a:p>
            <a:pPr lvl="1">
              <a:lnSpc>
                <a:spcPct val="80000"/>
              </a:lnSpc>
              <a:buFont typeface="Wingdings" panose="05000000000000000000" pitchFamily="2" charset="2"/>
              <a:buNone/>
            </a:pPr>
            <a:r>
              <a:rPr lang="en-US" altLang="en-US" dirty="0">
                <a:latin typeface="Courier New" panose="02070309020205020404" pitchFamily="49" charset="0"/>
              </a:rPr>
              <a:t>import </a:t>
            </a:r>
            <a:r>
              <a:rPr lang="en-US" altLang="en-US" dirty="0" err="1">
                <a:latin typeface="Courier New" panose="02070309020205020404" pitchFamily="49" charset="0"/>
              </a:rPr>
              <a:t>org.junit</a:t>
            </a:r>
            <a:r>
              <a:rPr lang="en-US" altLang="en-US" dirty="0">
                <a:latin typeface="Courier New" panose="02070309020205020404" pitchFamily="49" charset="0"/>
              </a:rPr>
              <a:t>.*; </a:t>
            </a:r>
          </a:p>
          <a:p>
            <a:pPr lvl="1">
              <a:lnSpc>
                <a:spcPct val="80000"/>
              </a:lnSpc>
              <a:buFont typeface="Wingdings" panose="05000000000000000000" pitchFamily="2" charset="2"/>
              <a:buNone/>
            </a:pPr>
            <a:r>
              <a:rPr lang="en-US" altLang="en-US" dirty="0">
                <a:latin typeface="Courier New" panose="02070309020205020404" pitchFamily="49" charset="0"/>
              </a:rPr>
              <a:t>import static </a:t>
            </a:r>
            <a:r>
              <a:rPr lang="en-US" altLang="en-US" dirty="0" err="1">
                <a:latin typeface="Courier New" panose="02070309020205020404" pitchFamily="49" charset="0"/>
              </a:rPr>
              <a:t>org.junit.Assert</a:t>
            </a:r>
            <a:r>
              <a:rPr lang="en-US" altLang="en-US" dirty="0">
                <a:latin typeface="Courier New" panose="02070309020205020404" pitchFamily="49" charset="0"/>
              </a:rPr>
              <a:t>.*;</a:t>
            </a:r>
          </a:p>
          <a:p>
            <a:pPr lvl="1">
              <a:lnSpc>
                <a:spcPct val="80000"/>
              </a:lnSpc>
              <a:buFont typeface="Wingdings" panose="05000000000000000000" pitchFamily="2" charset="2"/>
              <a:buNone/>
            </a:pPr>
            <a:endParaRPr lang="en-US" altLang="en-US" dirty="0">
              <a:latin typeface="Courier New" panose="02070309020205020404" pitchFamily="49" charset="0"/>
            </a:endParaRPr>
          </a:p>
          <a:p>
            <a:pPr lvl="1">
              <a:lnSpc>
                <a:spcPct val="80000"/>
              </a:lnSpc>
              <a:buFont typeface="Wingdings" panose="05000000000000000000" pitchFamily="2" charset="2"/>
              <a:buNone/>
            </a:pPr>
            <a:r>
              <a:rPr lang="en-US" altLang="en-US" dirty="0">
                <a:latin typeface="Courier New" panose="02070309020205020404" pitchFamily="49" charset="0"/>
              </a:rPr>
              <a:t>public class </a:t>
            </a:r>
            <a:r>
              <a:rPr lang="en-US" altLang="en-US" b="1" i="1" dirty="0">
                <a:latin typeface="Courier New" panose="02070309020205020404" pitchFamily="49" charset="0"/>
              </a:rPr>
              <a:t>&lt;name&gt;</a:t>
            </a:r>
            <a:r>
              <a:rPr lang="en-US" altLang="en-US" dirty="0">
                <a:latin typeface="Courier New" panose="02070309020205020404" pitchFamily="49" charset="0"/>
              </a:rPr>
              <a:t> {</a:t>
            </a:r>
          </a:p>
          <a:p>
            <a:pPr lvl="1">
              <a:lnSpc>
                <a:spcPct val="80000"/>
              </a:lnSpc>
              <a:buFont typeface="Wingdings" panose="05000000000000000000" pitchFamily="2" charset="2"/>
              <a:buNone/>
            </a:pPr>
            <a:r>
              <a:rPr lang="en-US" altLang="en-US" dirty="0">
                <a:latin typeface="Courier New" panose="02070309020205020404" pitchFamily="49" charset="0"/>
              </a:rPr>
              <a:t>    ...</a:t>
            </a:r>
          </a:p>
          <a:p>
            <a:pPr lvl="1">
              <a:lnSpc>
                <a:spcPct val="80000"/>
              </a:lnSpc>
              <a:buFont typeface="Wingdings" panose="05000000000000000000" pitchFamily="2" charset="2"/>
              <a:buNone/>
            </a:pPr>
            <a:r>
              <a:rPr lang="en-US" altLang="en-US" dirty="0">
                <a:latin typeface="Courier New" panose="02070309020205020404" pitchFamily="49" charset="0"/>
              </a:rPr>
              <a:t> </a:t>
            </a:r>
          </a:p>
          <a:p>
            <a:pPr lvl="1">
              <a:lnSpc>
                <a:spcPct val="80000"/>
              </a:lnSpc>
              <a:buFont typeface="Wingdings" panose="05000000000000000000" pitchFamily="2" charset="2"/>
              <a:buNone/>
            </a:pPr>
            <a:r>
              <a:rPr lang="en-US" altLang="en-US" b="1" dirty="0">
                <a:latin typeface="Courier New" panose="02070309020205020404" pitchFamily="49" charset="0"/>
              </a:rPr>
              <a:t>    </a:t>
            </a:r>
            <a:r>
              <a:rPr lang="en-US" altLang="en-US" dirty="0">
                <a:latin typeface="Courier New" panose="02070309020205020404" pitchFamily="49" charset="0"/>
              </a:rPr>
              <a:t>@Test</a:t>
            </a:r>
            <a:r>
              <a:rPr lang="en-US" altLang="en-US" b="1" dirty="0">
                <a:solidFill>
                  <a:schemeClr val="accent2"/>
                </a:solidFill>
                <a:latin typeface="Courier New" panose="02070309020205020404" pitchFamily="49" charset="0"/>
              </a:rPr>
              <a:t>(timeout = 5000)</a:t>
            </a:r>
          </a:p>
          <a:p>
            <a:pPr lvl="1">
              <a:lnSpc>
                <a:spcPct val="80000"/>
              </a:lnSpc>
              <a:buFont typeface="Wingdings" panose="05000000000000000000" pitchFamily="2" charset="2"/>
              <a:buNone/>
            </a:pPr>
            <a:r>
              <a:rPr lang="en-US" altLang="en-US" dirty="0">
                <a:latin typeface="Courier New" panose="02070309020205020404" pitchFamily="49" charset="0"/>
              </a:rPr>
              <a:t>    public void </a:t>
            </a:r>
            <a:r>
              <a:rPr lang="en-US" altLang="en-US" b="1" i="1" dirty="0">
                <a:latin typeface="Courier New" panose="02070309020205020404" pitchFamily="49" charset="0"/>
              </a:rPr>
              <a:t>&lt;name&gt;</a:t>
            </a:r>
            <a:r>
              <a:rPr lang="en-US" altLang="en-US" dirty="0">
                <a:latin typeface="Courier New" panose="02070309020205020404" pitchFamily="49" charset="0"/>
              </a:rPr>
              <a:t>() {</a:t>
            </a:r>
          </a:p>
          <a:p>
            <a:pPr lvl="1">
              <a:lnSpc>
                <a:spcPct val="80000"/>
              </a:lnSpc>
              <a:buFont typeface="Wingdings" panose="05000000000000000000" pitchFamily="2" charset="2"/>
              <a:buNone/>
            </a:pPr>
            <a:r>
              <a:rPr lang="en-US" altLang="en-US" dirty="0">
                <a:latin typeface="Courier New" panose="02070309020205020404" pitchFamily="49" charset="0"/>
              </a:rPr>
              <a:t>        ....</a:t>
            </a:r>
          </a:p>
          <a:p>
            <a:pPr lvl="1">
              <a:lnSpc>
                <a:spcPct val="80000"/>
              </a:lnSpc>
              <a:buFont typeface="Wingdings" panose="05000000000000000000" pitchFamily="2" charset="2"/>
              <a:buNone/>
            </a:pPr>
            <a:r>
              <a:rPr lang="en-US" altLang="en-US" dirty="0">
                <a:latin typeface="Courier New" panose="02070309020205020404" pitchFamily="49" charset="0"/>
              </a:rPr>
              <a:t>    }</a:t>
            </a:r>
          </a:p>
          <a:p>
            <a:pPr lvl="1">
              <a:lnSpc>
                <a:spcPct val="80000"/>
              </a:lnSpc>
              <a:buFont typeface="Wingdings" panose="05000000000000000000" pitchFamily="2" charset="2"/>
              <a:buNone/>
            </a:pPr>
            <a:r>
              <a:rPr lang="en-US" altLang="en-US" dirty="0">
                <a:latin typeface="Courier New" panose="02070309020205020404" pitchFamily="49" charset="0"/>
              </a:rPr>
              <a:t>}</a:t>
            </a:r>
          </a:p>
          <a:p>
            <a:pPr lvl="1">
              <a:lnSpc>
                <a:spcPct val="80000"/>
              </a:lnSpc>
              <a:buFont typeface="Wingdings" panose="05000000000000000000" pitchFamily="2" charset="2"/>
              <a:buNone/>
            </a:pPr>
            <a:endParaRPr lang="en-US" altLang="en-US" dirty="0">
              <a:latin typeface="Courier New" panose="02070309020205020404" pitchFamily="49" charset="0"/>
            </a:endParaRPr>
          </a:p>
          <a:p>
            <a:pPr lvl="1"/>
            <a:r>
              <a:rPr lang="en-US" altLang="en-US" sz="2400" dirty="0"/>
              <a:t>The above method will be considered a failure if it doesn't finish running within 5000ms = 5s</a:t>
            </a:r>
          </a:p>
        </p:txBody>
      </p:sp>
      <p:sp>
        <p:nvSpPr>
          <p:cNvPr id="4" name="Slide Number Placeholder 3">
            <a:extLst>
              <a:ext uri="{FF2B5EF4-FFF2-40B4-BE49-F238E27FC236}">
                <a16:creationId xmlns:a16="http://schemas.microsoft.com/office/drawing/2014/main" id="{6E55CFBA-0C7B-48E0-9876-B1225240AEB2}"/>
              </a:ext>
            </a:extLst>
          </p:cNvPr>
          <p:cNvSpPr>
            <a:spLocks noGrp="1"/>
          </p:cNvSpPr>
          <p:nvPr>
            <p:ph type="sldNum" sz="quarter" idx="12"/>
          </p:nvPr>
        </p:nvSpPr>
        <p:spPr/>
        <p:txBody>
          <a:bodyPr/>
          <a:lstStyle/>
          <a:p>
            <a:fld id="{417FF26B-EE05-4F1C-A90B-0EF61C9C226F}" type="slidenum">
              <a:rPr lang="en-US" altLang="en-US"/>
              <a:pPr/>
              <a:t>38</a:t>
            </a:fld>
            <a:endParaRPr lang="en-US" altLang="en-US"/>
          </a:p>
        </p:txBody>
      </p:sp>
    </p:spTree>
    <p:extLst>
      <p:ext uri="{BB962C8B-B14F-4D97-AF65-F5344CB8AC3E}">
        <p14:creationId xmlns:p14="http://schemas.microsoft.com/office/powerpoint/2010/main" val="2149505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6419" name="Rectangle 3">
            <a:extLst>
              <a:ext uri="{FF2B5EF4-FFF2-40B4-BE49-F238E27FC236}">
                <a16:creationId xmlns:a16="http://schemas.microsoft.com/office/drawing/2014/main" id="{63F456AA-F14C-49A4-AA32-E6479DBDD42A}"/>
              </a:ext>
            </a:extLst>
          </p:cNvPr>
          <p:cNvSpPr>
            <a:spLocks noGrp="1" noChangeArrowheads="1"/>
          </p:cNvSpPr>
          <p:nvPr>
            <p:ph idx="1"/>
          </p:nvPr>
        </p:nvSpPr>
        <p:spPr/>
        <p:txBody>
          <a:bodyPr>
            <a:normAutofit/>
          </a:bodyPr>
          <a:lstStyle/>
          <a:p>
            <a:pPr lvl="1">
              <a:lnSpc>
                <a:spcPct val="80000"/>
              </a:lnSpc>
              <a:buFont typeface="Wingdings" panose="05000000000000000000" pitchFamily="2" charset="2"/>
              <a:buNone/>
            </a:pPr>
            <a:r>
              <a:rPr lang="en-US" altLang="en-US" b="1" dirty="0">
                <a:latin typeface="Courier New" panose="02070309020205020404" pitchFamily="49" charset="0"/>
              </a:rPr>
              <a:t>    </a:t>
            </a:r>
            <a:r>
              <a:rPr lang="en-US" altLang="en-US" b="1" dirty="0" err="1">
                <a:solidFill>
                  <a:schemeClr val="accent2"/>
                </a:solidFill>
                <a:latin typeface="Courier New" panose="02070309020205020404" pitchFamily="49" charset="0"/>
              </a:rPr>
              <a:t>assertTimeout</a:t>
            </a:r>
            <a:r>
              <a:rPr lang="en-US" altLang="en-US" dirty="0">
                <a:latin typeface="Courier New" panose="02070309020205020404" pitchFamily="49" charset="0"/>
              </a:rPr>
              <a:t>(</a:t>
            </a:r>
            <a:r>
              <a:rPr lang="en-US" altLang="en-US" b="1" dirty="0" err="1">
                <a:solidFill>
                  <a:schemeClr val="accent2"/>
                </a:solidFill>
                <a:latin typeface="Courier New" panose="02070309020205020404" pitchFamily="49" charset="0"/>
              </a:rPr>
              <a:t>ofSeconds</a:t>
            </a:r>
            <a:r>
              <a:rPr lang="en-US" altLang="en-US" b="1" dirty="0">
                <a:solidFill>
                  <a:schemeClr val="accent2"/>
                </a:solidFill>
                <a:latin typeface="Courier New" panose="02070309020205020404" pitchFamily="49" charset="0"/>
              </a:rPr>
              <a:t>(5)</a:t>
            </a:r>
            <a:r>
              <a:rPr lang="en-US" altLang="en-US" dirty="0">
                <a:latin typeface="Courier New" panose="02070309020205020404" pitchFamily="49" charset="0"/>
              </a:rPr>
              <a:t>, </a:t>
            </a:r>
          </a:p>
          <a:p>
            <a:pPr lvl="1">
              <a:lnSpc>
                <a:spcPct val="80000"/>
              </a:lnSpc>
              <a:buFont typeface="Wingdings" panose="05000000000000000000" pitchFamily="2" charset="2"/>
              <a:buNone/>
            </a:pPr>
            <a:r>
              <a:rPr lang="en-US" altLang="en-US" dirty="0">
                <a:latin typeface="Courier New" panose="02070309020205020404" pitchFamily="49" charset="0"/>
              </a:rPr>
              <a:t>	   </a:t>
            </a:r>
            <a:r>
              <a:rPr lang="en-US" altLang="en-US" b="1" dirty="0">
                <a:solidFill>
                  <a:schemeClr val="accent2"/>
                </a:solidFill>
                <a:latin typeface="Courier New" panose="02070309020205020404" pitchFamily="49" charset="0"/>
              </a:rPr>
              <a:t>() -&gt; {</a:t>
            </a:r>
          </a:p>
          <a:p>
            <a:pPr lvl="1">
              <a:lnSpc>
                <a:spcPct val="80000"/>
              </a:lnSpc>
              <a:buFont typeface="Wingdings" panose="05000000000000000000" pitchFamily="2" charset="2"/>
              <a:buNone/>
            </a:pPr>
            <a:r>
              <a:rPr lang="en-US" altLang="en-US" dirty="0">
                <a:latin typeface="Courier New" panose="02070309020205020404" pitchFamily="49" charset="0"/>
              </a:rPr>
              <a:t>        // ... Code that may take so long</a:t>
            </a:r>
          </a:p>
          <a:p>
            <a:pPr lvl="1">
              <a:lnSpc>
                <a:spcPct val="80000"/>
              </a:lnSpc>
              <a:buFont typeface="Wingdings" panose="05000000000000000000" pitchFamily="2" charset="2"/>
              <a:buNone/>
            </a:pPr>
            <a:r>
              <a:rPr lang="en-US" altLang="en-US" dirty="0">
                <a:latin typeface="Courier New" panose="02070309020205020404" pitchFamily="49" charset="0"/>
              </a:rPr>
              <a:t>    </a:t>
            </a:r>
            <a:r>
              <a:rPr lang="en-US" altLang="en-US" b="1" dirty="0">
                <a:solidFill>
                  <a:schemeClr val="accent2"/>
                </a:solidFill>
                <a:latin typeface="Courier New" panose="02070309020205020404" pitchFamily="49" charset="0"/>
              </a:rPr>
              <a:t>}</a:t>
            </a:r>
            <a:r>
              <a:rPr lang="en-US" altLang="en-US" dirty="0">
                <a:latin typeface="Courier New" panose="02070309020205020404" pitchFamily="49" charset="0"/>
              </a:rPr>
              <a:t> , () -&gt; "The above code took more than 5secs");</a:t>
            </a:r>
          </a:p>
          <a:p>
            <a:pPr lvl="1">
              <a:lnSpc>
                <a:spcPct val="80000"/>
              </a:lnSpc>
              <a:buFont typeface="Wingdings" panose="05000000000000000000" pitchFamily="2" charset="2"/>
              <a:buNone/>
            </a:pPr>
            <a:r>
              <a:rPr lang="en-US" altLang="en-US" dirty="0">
                <a:latin typeface="Courier New" panose="02070309020205020404" pitchFamily="49" charset="0"/>
              </a:rPr>
              <a:t>	   </a:t>
            </a:r>
            <a:r>
              <a:rPr lang="en-US" altLang="en-US" b="1" dirty="0" err="1">
                <a:solidFill>
                  <a:schemeClr val="accent2"/>
                </a:solidFill>
                <a:latin typeface="Courier New" panose="02070309020205020404" pitchFamily="49" charset="0"/>
              </a:rPr>
              <a:t>assertTimeoutPreemptively</a:t>
            </a:r>
            <a:r>
              <a:rPr lang="en-US" altLang="en-US" dirty="0">
                <a:latin typeface="Courier New" panose="02070309020205020404" pitchFamily="49" charset="0"/>
              </a:rPr>
              <a:t>(</a:t>
            </a:r>
            <a:r>
              <a:rPr lang="en-US" altLang="en-US" b="1" dirty="0" err="1">
                <a:solidFill>
                  <a:schemeClr val="accent2"/>
                </a:solidFill>
                <a:latin typeface="Courier New" panose="02070309020205020404" pitchFamily="49" charset="0"/>
              </a:rPr>
              <a:t>ofSeconds</a:t>
            </a:r>
            <a:r>
              <a:rPr lang="en-US" altLang="en-US" b="1" dirty="0">
                <a:solidFill>
                  <a:schemeClr val="accent2"/>
                </a:solidFill>
                <a:latin typeface="Courier New" panose="02070309020205020404" pitchFamily="49" charset="0"/>
              </a:rPr>
              <a:t>(5)</a:t>
            </a:r>
            <a:r>
              <a:rPr lang="en-US" altLang="en-US" dirty="0">
                <a:latin typeface="Courier New" panose="02070309020205020404" pitchFamily="49" charset="0"/>
              </a:rPr>
              <a:t>,</a:t>
            </a:r>
          </a:p>
          <a:p>
            <a:pPr lvl="1">
              <a:lnSpc>
                <a:spcPct val="80000"/>
              </a:lnSpc>
              <a:buFont typeface="Wingdings" panose="05000000000000000000" pitchFamily="2" charset="2"/>
              <a:buNone/>
            </a:pPr>
            <a:r>
              <a:rPr lang="en-US" altLang="en-US" dirty="0">
                <a:latin typeface="Courier New" panose="02070309020205020404" pitchFamily="49" charset="0"/>
              </a:rPr>
              <a:t>    </a:t>
            </a:r>
            <a:r>
              <a:rPr lang="en-US" altLang="en-US" b="1" dirty="0">
                <a:solidFill>
                  <a:schemeClr val="accent2"/>
                </a:solidFill>
                <a:latin typeface="Courier New" panose="02070309020205020404" pitchFamily="49" charset="0"/>
              </a:rPr>
              <a:t>() -&gt; {</a:t>
            </a:r>
          </a:p>
          <a:p>
            <a:pPr lvl="1">
              <a:lnSpc>
                <a:spcPct val="80000"/>
              </a:lnSpc>
              <a:buFont typeface="Wingdings" panose="05000000000000000000" pitchFamily="2" charset="2"/>
              <a:buNone/>
            </a:pPr>
            <a:r>
              <a:rPr lang="en-US" altLang="en-US" dirty="0">
                <a:latin typeface="Courier New" panose="02070309020205020404" pitchFamily="49" charset="0"/>
              </a:rPr>
              <a:t>        // ... Code that may take so long</a:t>
            </a:r>
          </a:p>
          <a:p>
            <a:pPr lvl="1">
              <a:lnSpc>
                <a:spcPct val="80000"/>
              </a:lnSpc>
              <a:buFont typeface="Wingdings" panose="05000000000000000000" pitchFamily="2" charset="2"/>
              <a:buNone/>
            </a:pPr>
            <a:r>
              <a:rPr lang="en-US" altLang="en-US" dirty="0">
                <a:latin typeface="Courier New" panose="02070309020205020404" pitchFamily="49" charset="0"/>
              </a:rPr>
              <a:t>    </a:t>
            </a:r>
            <a:r>
              <a:rPr lang="en-US" altLang="en-US" b="1" dirty="0">
                <a:solidFill>
                  <a:schemeClr val="accent2"/>
                </a:solidFill>
                <a:latin typeface="Courier New" panose="02070309020205020404" pitchFamily="49" charset="0"/>
              </a:rPr>
              <a:t>} </a:t>
            </a:r>
            <a:r>
              <a:rPr lang="en-US" altLang="en-US" dirty="0">
                <a:latin typeface="Courier New" panose="02070309020205020404" pitchFamily="49" charset="0"/>
              </a:rPr>
              <a:t>, () -&gt; "The above code took more than 5secs </a:t>
            </a:r>
            <a:r>
              <a:rPr lang="en-US" altLang="en-US" u="sng" dirty="0">
                <a:latin typeface="Courier New" panose="02070309020205020404" pitchFamily="49" charset="0"/>
              </a:rPr>
              <a:t>&amp; was aborted</a:t>
            </a:r>
            <a:r>
              <a:rPr lang="en-US" altLang="en-US" dirty="0">
                <a:latin typeface="Courier New" panose="02070309020205020404" pitchFamily="49" charset="0"/>
              </a:rPr>
              <a:t>");</a:t>
            </a:r>
          </a:p>
          <a:p>
            <a:pPr lvl="1">
              <a:lnSpc>
                <a:spcPct val="80000"/>
              </a:lnSpc>
              <a:buFont typeface="Wingdings" panose="05000000000000000000" pitchFamily="2" charset="2"/>
              <a:buNone/>
            </a:pPr>
            <a:endParaRPr lang="en-US" altLang="en-US" dirty="0">
              <a:latin typeface="Courier New" panose="02070309020205020404" pitchFamily="49" charset="0"/>
            </a:endParaRPr>
          </a:p>
          <a:p>
            <a:pPr lvl="1"/>
            <a:r>
              <a:rPr lang="en-US" altLang="en-US" sz="2400" dirty="0"/>
              <a:t>The above method will be considered a failure if it doesn't finish running within 5s</a:t>
            </a:r>
          </a:p>
          <a:p>
            <a:pPr lvl="1"/>
            <a:r>
              <a:rPr lang="en-US" altLang="en-US" sz="2400" dirty="0"/>
              <a:t>Requires Java 8</a:t>
            </a:r>
            <a:r>
              <a:rPr lang="en-US" altLang="en-US" sz="2400" baseline="30000" dirty="0"/>
              <a:t>+</a:t>
            </a:r>
          </a:p>
        </p:txBody>
      </p:sp>
      <p:sp>
        <p:nvSpPr>
          <p:cNvPr id="1596418" name="Rectangle 2">
            <a:extLst>
              <a:ext uri="{FF2B5EF4-FFF2-40B4-BE49-F238E27FC236}">
                <a16:creationId xmlns:a16="http://schemas.microsoft.com/office/drawing/2014/main" id="{357E1640-2790-4F79-917B-7941C6C0368C}"/>
              </a:ext>
            </a:extLst>
          </p:cNvPr>
          <p:cNvSpPr>
            <a:spLocks noGrp="1" noChangeArrowheads="1"/>
          </p:cNvSpPr>
          <p:nvPr>
            <p:ph type="title"/>
          </p:nvPr>
        </p:nvSpPr>
        <p:spPr/>
        <p:txBody>
          <a:bodyPr/>
          <a:lstStyle/>
          <a:p>
            <a:r>
              <a:rPr lang="en-US" altLang="en-US" dirty="0"/>
              <a:t>Performance Test - JUnit 5</a:t>
            </a:r>
            <a:r>
              <a:rPr lang="en-US" altLang="en-US" baseline="30000" dirty="0"/>
              <a:t>+</a:t>
            </a:r>
          </a:p>
        </p:txBody>
      </p:sp>
      <p:sp>
        <p:nvSpPr>
          <p:cNvPr id="4" name="Slide Number Placeholder 3">
            <a:extLst>
              <a:ext uri="{FF2B5EF4-FFF2-40B4-BE49-F238E27FC236}">
                <a16:creationId xmlns:a16="http://schemas.microsoft.com/office/drawing/2014/main" id="{6E55CFBA-0C7B-48E0-9876-B1225240AEB2}"/>
              </a:ext>
            </a:extLst>
          </p:cNvPr>
          <p:cNvSpPr>
            <a:spLocks noGrp="1"/>
          </p:cNvSpPr>
          <p:nvPr>
            <p:ph type="sldNum" sz="quarter" idx="12"/>
          </p:nvPr>
        </p:nvSpPr>
        <p:spPr/>
        <p:txBody>
          <a:bodyPr/>
          <a:lstStyle/>
          <a:p>
            <a:fld id="{417FF26B-EE05-4F1C-A90B-0EF61C9C226F}" type="slidenum">
              <a:rPr lang="en-US" altLang="en-US"/>
              <a:pPr/>
              <a:t>39</a:t>
            </a:fld>
            <a:endParaRPr lang="en-US" altLang="en-US"/>
          </a:p>
        </p:txBody>
      </p:sp>
    </p:spTree>
    <p:extLst>
      <p:ext uri="{BB962C8B-B14F-4D97-AF65-F5344CB8AC3E}">
        <p14:creationId xmlns:p14="http://schemas.microsoft.com/office/powerpoint/2010/main" val="1354193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en-US" altLang="en-US"/>
              <a:t>Quality control techniques</a:t>
            </a:r>
          </a:p>
        </p:txBody>
      </p:sp>
      <p:sp>
        <p:nvSpPr>
          <p:cNvPr id="14340" name="Rectangle 3"/>
          <p:cNvSpPr>
            <a:spLocks noGrp="1" noChangeArrowheads="1"/>
          </p:cNvSpPr>
          <p:nvPr>
            <p:ph idx="1"/>
          </p:nvPr>
        </p:nvSpPr>
        <p:spPr/>
        <p:txBody>
          <a:bodyPr>
            <a:normAutofit/>
          </a:bodyPr>
          <a:lstStyle/>
          <a:p>
            <a:pPr eaLnBrk="1" hangingPunct="1">
              <a:buFont typeface="Wingdings" panose="05000000000000000000" pitchFamily="2" charset="2"/>
              <a:buNone/>
            </a:pPr>
            <a:r>
              <a:rPr lang="en-US" altLang="en-US" sz="2400" dirty="0"/>
              <a:t>Any large system is bound to have faults.</a:t>
            </a:r>
          </a:p>
          <a:p>
            <a:pPr eaLnBrk="1" hangingPunct="1">
              <a:buFont typeface="Wingdings" panose="05000000000000000000" pitchFamily="2" charset="2"/>
              <a:buNone/>
            </a:pPr>
            <a:r>
              <a:rPr lang="en-US" altLang="en-US" sz="2400" dirty="0"/>
              <a:t>What are some </a:t>
            </a:r>
            <a:r>
              <a:rPr lang="en-US" altLang="en-US" sz="2400" i="1" dirty="0"/>
              <a:t>quality control techniques</a:t>
            </a:r>
            <a:r>
              <a:rPr lang="en-US" altLang="en-US" sz="2400" dirty="0"/>
              <a:t> we can use to deal with them?</a:t>
            </a:r>
          </a:p>
          <a:p>
            <a:pPr>
              <a:buNone/>
            </a:pPr>
            <a:r>
              <a:rPr lang="en-US" altLang="en-US" sz="2400" b="1" dirty="0"/>
              <a:t>Fault Avoidance</a:t>
            </a:r>
            <a:r>
              <a:rPr lang="en-US" altLang="en-US" sz="2400" dirty="0"/>
              <a:t>: prevent errors by finding faults before the system is released</a:t>
            </a:r>
          </a:p>
          <a:p>
            <a:pPr>
              <a:buNone/>
            </a:pPr>
            <a:r>
              <a:rPr lang="en-US" altLang="en-US" sz="2400" b="1" dirty="0"/>
              <a:t>Fault Detection</a:t>
            </a:r>
            <a:r>
              <a:rPr lang="en-US" altLang="en-US" sz="2400" dirty="0"/>
              <a:t>: find existing faults without recovering from the errors</a:t>
            </a:r>
          </a:p>
          <a:p>
            <a:pPr>
              <a:buNone/>
            </a:pPr>
            <a:r>
              <a:rPr lang="en-US" altLang="en-US" sz="2400" b="1" dirty="0"/>
              <a:t>Fault Tolerance</a:t>
            </a:r>
            <a:r>
              <a:rPr lang="en-US" altLang="en-US" sz="2400" dirty="0"/>
              <a:t>: when system can recover from failure by itself</a:t>
            </a:r>
          </a:p>
          <a:p>
            <a:pPr eaLnBrk="1" hangingPunct="1">
              <a:buFont typeface="Wingdings" panose="05000000000000000000" pitchFamily="2" charset="2"/>
              <a:buNone/>
            </a:pPr>
            <a:endParaRPr lang="en-US" altLang="en-US" sz="2400" dirty="0"/>
          </a:p>
        </p:txBody>
      </p:sp>
      <p:sp>
        <p:nvSpPr>
          <p:cNvPr id="14338" name="Slide Number Placeholder 3"/>
          <p:cNvSpPr>
            <a:spLocks noGrp="1"/>
          </p:cNvSpPr>
          <p:nvPr>
            <p:ph type="sldNum" sz="quarter" idx="12"/>
          </p:nvPr>
        </p:nvSpPr>
        <p:spPr>
          <a:noFill/>
        </p:spPr>
        <p:txBody>
          <a:bodyPr/>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a:spcBef>
                <a:spcPct val="0"/>
              </a:spcBef>
              <a:buClrTx/>
              <a:buSzTx/>
              <a:buFontTx/>
              <a:buNone/>
            </a:pPr>
            <a:fld id="{02709CC4-AEA0-499B-9172-D2FB2DCD4FA8}" type="slidenum">
              <a:rPr lang="en-US" altLang="en-US" sz="1400">
                <a:latin typeface="Tahoma" panose="020B0604030504040204" pitchFamily="34" charset="0"/>
              </a:rPr>
              <a:pPr>
                <a:spcBef>
                  <a:spcPct val="0"/>
                </a:spcBef>
                <a:buClrTx/>
                <a:buSzTx/>
                <a:buFontTx/>
                <a:buNone/>
              </a:pPr>
              <a:t>4</a:t>
            </a:fld>
            <a:endParaRPr lang="en-US" altLang="en-US" sz="1400">
              <a:latin typeface="Tahoma" panose="020B0604030504040204" pitchFamily="34" charset="0"/>
            </a:endParaRPr>
          </a:p>
        </p:txBody>
      </p:sp>
    </p:spTree>
    <p:extLst>
      <p:ext uri="{BB962C8B-B14F-4D97-AF65-F5344CB8AC3E}">
        <p14:creationId xmlns:p14="http://schemas.microsoft.com/office/powerpoint/2010/main" val="38972979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2562" name="Rectangle 2">
            <a:extLst>
              <a:ext uri="{FF2B5EF4-FFF2-40B4-BE49-F238E27FC236}">
                <a16:creationId xmlns:a16="http://schemas.microsoft.com/office/drawing/2014/main" id="{E98E0044-8865-4B3D-A136-C0E1F683C80F}"/>
              </a:ext>
            </a:extLst>
          </p:cNvPr>
          <p:cNvSpPr>
            <a:spLocks noGrp="1" noChangeArrowheads="1"/>
          </p:cNvSpPr>
          <p:nvPr>
            <p:ph type="title"/>
          </p:nvPr>
        </p:nvSpPr>
        <p:spPr/>
        <p:txBody>
          <a:bodyPr/>
          <a:lstStyle/>
          <a:p>
            <a:r>
              <a:rPr lang="en-US" altLang="en-US" dirty="0"/>
              <a:t>Testing for exceptions - JUnit 3</a:t>
            </a:r>
            <a:r>
              <a:rPr lang="en-US" altLang="en-US" baseline="30000" dirty="0"/>
              <a:t>-/+</a:t>
            </a:r>
          </a:p>
        </p:txBody>
      </p:sp>
      <p:sp>
        <p:nvSpPr>
          <p:cNvPr id="1602563" name="Rectangle 3">
            <a:extLst>
              <a:ext uri="{FF2B5EF4-FFF2-40B4-BE49-F238E27FC236}">
                <a16:creationId xmlns:a16="http://schemas.microsoft.com/office/drawing/2014/main" id="{E6B0B83B-8A59-414C-B70C-2745958DF1E8}"/>
              </a:ext>
            </a:extLst>
          </p:cNvPr>
          <p:cNvSpPr>
            <a:spLocks noGrp="1" noChangeArrowheads="1"/>
          </p:cNvSpPr>
          <p:nvPr>
            <p:ph idx="1"/>
          </p:nvPr>
        </p:nvSpPr>
        <p:spPr/>
        <p:txBody>
          <a:bodyPr>
            <a:normAutofit/>
          </a:bodyPr>
          <a:lstStyle/>
          <a:p>
            <a:pPr marL="128016" lvl="1" indent="0">
              <a:buNone/>
            </a:pPr>
            <a:r>
              <a:rPr lang="en-US" dirty="0"/>
              <a:t>try{</a:t>
            </a:r>
          </a:p>
          <a:p>
            <a:pPr marL="128016" lvl="1" indent="0">
              <a:buNone/>
            </a:pPr>
            <a:r>
              <a:rPr lang="en-US" dirty="0"/>
              <a:t>	</a:t>
            </a:r>
            <a:r>
              <a:rPr lang="en-US" dirty="0" err="1"/>
              <a:t>callMethodThatShouldMakeAnExceptionWithTheGivenValue</a:t>
            </a:r>
            <a:r>
              <a:rPr lang="en-US" dirty="0"/>
              <a:t>(</a:t>
            </a:r>
            <a:r>
              <a:rPr lang="en-US" dirty="0" err="1"/>
              <a:t>exceptionalValue</a:t>
            </a:r>
            <a:r>
              <a:rPr lang="en-US" dirty="0"/>
              <a:t>); // </a:t>
            </a:r>
            <a:r>
              <a:rPr lang="en-US" dirty="0">
                <a:sym typeface="Wingdings" panose="05000000000000000000" pitchFamily="2" charset="2"/>
              </a:rPr>
              <a:t></a:t>
            </a:r>
          </a:p>
          <a:p>
            <a:pPr marL="128016" lvl="1" indent="0">
              <a:buNone/>
            </a:pPr>
            <a:r>
              <a:rPr lang="en-US" dirty="0">
                <a:sym typeface="Wingdings" panose="05000000000000000000" pitchFamily="2" charset="2"/>
              </a:rPr>
              <a:t>	</a:t>
            </a:r>
            <a:r>
              <a:rPr lang="en-US" dirty="0">
                <a:solidFill>
                  <a:schemeClr val="accent2"/>
                </a:solidFill>
                <a:sym typeface="Wingdings" panose="05000000000000000000" pitchFamily="2" charset="2"/>
              </a:rPr>
              <a:t>fail</a:t>
            </a:r>
            <a:r>
              <a:rPr lang="en-US" dirty="0">
                <a:sym typeface="Wingdings" panose="05000000000000000000" pitchFamily="2" charset="2"/>
              </a:rPr>
              <a:t>("Impossible to reach this statement!!"); // or </a:t>
            </a:r>
            <a:r>
              <a:rPr lang="en-US" dirty="0" err="1">
                <a:solidFill>
                  <a:schemeClr val="accent2"/>
                </a:solidFill>
                <a:sym typeface="Wingdings" panose="05000000000000000000" pitchFamily="2" charset="2"/>
              </a:rPr>
              <a:t>assertTrue</a:t>
            </a:r>
            <a:r>
              <a:rPr lang="en-US" dirty="0">
                <a:sym typeface="Wingdings" panose="05000000000000000000" pitchFamily="2" charset="2"/>
              </a:rPr>
              <a:t>("…", 1==2)</a:t>
            </a:r>
          </a:p>
          <a:p>
            <a:pPr marL="128016" lvl="1" indent="0">
              <a:buNone/>
            </a:pPr>
            <a:r>
              <a:rPr lang="en-US" dirty="0">
                <a:sym typeface="Wingdings" panose="05000000000000000000" pitchFamily="2" charset="2"/>
              </a:rPr>
              <a:t>} catch(</a:t>
            </a:r>
            <a:r>
              <a:rPr lang="en-US" dirty="0" err="1">
                <a:sym typeface="Wingdings" panose="05000000000000000000" pitchFamily="2" charset="2"/>
              </a:rPr>
              <a:t>AbcXyzException</a:t>
            </a:r>
            <a:r>
              <a:rPr lang="en-US" dirty="0">
                <a:sym typeface="Wingdings" panose="05000000000000000000" pitchFamily="2" charset="2"/>
              </a:rPr>
              <a:t> e){</a:t>
            </a:r>
          </a:p>
          <a:p>
            <a:pPr marL="128016" lvl="1" indent="0">
              <a:buNone/>
            </a:pPr>
            <a:r>
              <a:rPr lang="en-US" dirty="0">
                <a:sym typeface="Wingdings" panose="05000000000000000000" pitchFamily="2" charset="2"/>
              </a:rPr>
              <a:t>	</a:t>
            </a:r>
            <a:r>
              <a:rPr lang="en-US" dirty="0" err="1">
                <a:solidFill>
                  <a:schemeClr val="accent2"/>
                </a:solidFill>
                <a:sym typeface="Wingdings" panose="05000000000000000000" pitchFamily="2" charset="2"/>
              </a:rPr>
              <a:t>assertTrue</a:t>
            </a:r>
            <a:r>
              <a:rPr lang="en-US" dirty="0">
                <a:sym typeface="Wingdings" panose="05000000000000000000" pitchFamily="2" charset="2"/>
              </a:rPr>
              <a:t>("It is normal to reach this statement ;)", 1==1);</a:t>
            </a:r>
          </a:p>
          <a:p>
            <a:pPr marL="128016" lvl="1" indent="0">
              <a:buNone/>
            </a:pPr>
            <a:r>
              <a:rPr lang="en-US" dirty="0">
                <a:sym typeface="Wingdings" panose="05000000000000000000" pitchFamily="2" charset="2"/>
              </a:rPr>
              <a:t>}</a:t>
            </a:r>
            <a:endParaRPr lang="en-US" dirty="0"/>
          </a:p>
          <a:p>
            <a:pPr lvl="1">
              <a:lnSpc>
                <a:spcPct val="80000"/>
              </a:lnSpc>
              <a:buFont typeface="Wingdings" panose="05000000000000000000" pitchFamily="2" charset="2"/>
              <a:buNone/>
            </a:pPr>
            <a:endParaRPr lang="en-US" altLang="en-US" dirty="0">
              <a:latin typeface="Courier New" panose="02070309020205020404" pitchFamily="49" charset="0"/>
            </a:endParaRPr>
          </a:p>
          <a:p>
            <a:pPr lvl="1"/>
            <a:r>
              <a:rPr lang="en-US" altLang="en-US" sz="2400" dirty="0"/>
              <a:t>The above method will PASS if it does throw the exception, and FAIL if it doesn't</a:t>
            </a:r>
          </a:p>
          <a:p>
            <a:pPr lvl="2"/>
            <a:r>
              <a:rPr lang="en-US" altLang="en-US" sz="2000" dirty="0"/>
              <a:t>use this for cases meant to test for expected errors</a:t>
            </a:r>
          </a:p>
        </p:txBody>
      </p:sp>
      <p:sp>
        <p:nvSpPr>
          <p:cNvPr id="4" name="Slide Number Placeholder 3">
            <a:extLst>
              <a:ext uri="{FF2B5EF4-FFF2-40B4-BE49-F238E27FC236}">
                <a16:creationId xmlns:a16="http://schemas.microsoft.com/office/drawing/2014/main" id="{29020FC0-24AB-4E2B-9AF7-0DFD9FE5513D}"/>
              </a:ext>
            </a:extLst>
          </p:cNvPr>
          <p:cNvSpPr>
            <a:spLocks noGrp="1"/>
          </p:cNvSpPr>
          <p:nvPr>
            <p:ph type="sldNum" sz="quarter" idx="12"/>
          </p:nvPr>
        </p:nvSpPr>
        <p:spPr/>
        <p:txBody>
          <a:bodyPr/>
          <a:lstStyle/>
          <a:p>
            <a:fld id="{405FD42E-137D-4C6B-B545-ADADE3A5F0F5}" type="slidenum">
              <a:rPr lang="en-US" altLang="en-US"/>
              <a:pPr/>
              <a:t>40</a:t>
            </a:fld>
            <a:endParaRPr lang="en-US" altLang="en-US"/>
          </a:p>
        </p:txBody>
      </p:sp>
    </p:spTree>
    <p:extLst>
      <p:ext uri="{BB962C8B-B14F-4D97-AF65-F5344CB8AC3E}">
        <p14:creationId xmlns:p14="http://schemas.microsoft.com/office/powerpoint/2010/main" val="1454312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2562" name="Rectangle 2">
            <a:extLst>
              <a:ext uri="{FF2B5EF4-FFF2-40B4-BE49-F238E27FC236}">
                <a16:creationId xmlns:a16="http://schemas.microsoft.com/office/drawing/2014/main" id="{E98E0044-8865-4B3D-A136-C0E1F683C80F}"/>
              </a:ext>
            </a:extLst>
          </p:cNvPr>
          <p:cNvSpPr>
            <a:spLocks noGrp="1" noChangeArrowheads="1"/>
          </p:cNvSpPr>
          <p:nvPr>
            <p:ph type="title"/>
          </p:nvPr>
        </p:nvSpPr>
        <p:spPr/>
        <p:txBody>
          <a:bodyPr/>
          <a:lstStyle/>
          <a:p>
            <a:r>
              <a:rPr lang="en-US" altLang="en-US" dirty="0"/>
              <a:t>Testing for exceptions - JUnit 4</a:t>
            </a:r>
          </a:p>
        </p:txBody>
      </p:sp>
      <p:sp>
        <p:nvSpPr>
          <p:cNvPr id="1602563" name="Rectangle 3">
            <a:extLst>
              <a:ext uri="{FF2B5EF4-FFF2-40B4-BE49-F238E27FC236}">
                <a16:creationId xmlns:a16="http://schemas.microsoft.com/office/drawing/2014/main" id="{E6B0B83B-8A59-414C-B70C-2745958DF1E8}"/>
              </a:ext>
            </a:extLst>
          </p:cNvPr>
          <p:cNvSpPr>
            <a:spLocks noGrp="1" noChangeArrowheads="1"/>
          </p:cNvSpPr>
          <p:nvPr>
            <p:ph idx="1"/>
          </p:nvPr>
        </p:nvSpPr>
        <p:spPr/>
        <p:txBody>
          <a:bodyPr>
            <a:normAutofit fontScale="92500" lnSpcReduction="20000"/>
          </a:bodyPr>
          <a:lstStyle/>
          <a:p>
            <a:pPr lvl="1">
              <a:lnSpc>
                <a:spcPct val="80000"/>
              </a:lnSpc>
              <a:buFont typeface="Wingdings" panose="05000000000000000000" pitchFamily="2" charset="2"/>
              <a:buNone/>
            </a:pPr>
            <a:r>
              <a:rPr lang="en-US" altLang="en-US" dirty="0">
                <a:latin typeface="Courier New" panose="02070309020205020404" pitchFamily="49" charset="0"/>
              </a:rPr>
              <a:t>import </a:t>
            </a:r>
            <a:r>
              <a:rPr lang="en-US" altLang="en-US" dirty="0" err="1">
                <a:latin typeface="Courier New" panose="02070309020205020404" pitchFamily="49" charset="0"/>
              </a:rPr>
              <a:t>org.junit</a:t>
            </a:r>
            <a:r>
              <a:rPr lang="en-US" altLang="en-US" dirty="0">
                <a:latin typeface="Courier New" panose="02070309020205020404" pitchFamily="49" charset="0"/>
              </a:rPr>
              <a:t>.*; </a:t>
            </a:r>
          </a:p>
          <a:p>
            <a:pPr lvl="1">
              <a:lnSpc>
                <a:spcPct val="80000"/>
              </a:lnSpc>
              <a:buFont typeface="Wingdings" panose="05000000000000000000" pitchFamily="2" charset="2"/>
              <a:buNone/>
            </a:pPr>
            <a:r>
              <a:rPr lang="en-US" altLang="en-US" dirty="0">
                <a:latin typeface="Courier New" panose="02070309020205020404" pitchFamily="49" charset="0"/>
              </a:rPr>
              <a:t>import static </a:t>
            </a:r>
            <a:r>
              <a:rPr lang="en-US" altLang="en-US" dirty="0" err="1">
                <a:latin typeface="Courier New" panose="02070309020205020404" pitchFamily="49" charset="0"/>
              </a:rPr>
              <a:t>org.junit.Assert</a:t>
            </a:r>
            <a:r>
              <a:rPr lang="en-US" altLang="en-US" dirty="0">
                <a:latin typeface="Courier New" panose="02070309020205020404" pitchFamily="49" charset="0"/>
              </a:rPr>
              <a:t>.*;</a:t>
            </a:r>
          </a:p>
          <a:p>
            <a:pPr lvl="1">
              <a:lnSpc>
                <a:spcPct val="80000"/>
              </a:lnSpc>
              <a:buFont typeface="Wingdings" panose="05000000000000000000" pitchFamily="2" charset="2"/>
              <a:buNone/>
            </a:pPr>
            <a:endParaRPr lang="en-US" altLang="en-US" dirty="0">
              <a:latin typeface="Courier New" panose="02070309020205020404" pitchFamily="49" charset="0"/>
            </a:endParaRPr>
          </a:p>
          <a:p>
            <a:pPr lvl="1">
              <a:lnSpc>
                <a:spcPct val="80000"/>
              </a:lnSpc>
              <a:buFont typeface="Wingdings" panose="05000000000000000000" pitchFamily="2" charset="2"/>
              <a:buNone/>
            </a:pPr>
            <a:r>
              <a:rPr lang="en-US" altLang="en-US" dirty="0">
                <a:latin typeface="Courier New" panose="02070309020205020404" pitchFamily="49" charset="0"/>
              </a:rPr>
              <a:t>public class </a:t>
            </a:r>
            <a:r>
              <a:rPr lang="en-US" altLang="en-US" b="1" i="1" dirty="0">
                <a:latin typeface="Courier New" panose="02070309020205020404" pitchFamily="49" charset="0"/>
              </a:rPr>
              <a:t>&lt;name&gt;</a:t>
            </a:r>
            <a:r>
              <a:rPr lang="en-US" altLang="en-US" dirty="0">
                <a:latin typeface="Courier New" panose="02070309020205020404" pitchFamily="49" charset="0"/>
              </a:rPr>
              <a:t> {</a:t>
            </a:r>
          </a:p>
          <a:p>
            <a:pPr lvl="1">
              <a:lnSpc>
                <a:spcPct val="80000"/>
              </a:lnSpc>
              <a:buFont typeface="Wingdings" panose="05000000000000000000" pitchFamily="2" charset="2"/>
              <a:buNone/>
            </a:pPr>
            <a:r>
              <a:rPr lang="en-US" altLang="en-US" dirty="0">
                <a:latin typeface="Courier New" panose="02070309020205020404" pitchFamily="49" charset="0"/>
              </a:rPr>
              <a:t>    ...</a:t>
            </a:r>
          </a:p>
          <a:p>
            <a:pPr lvl="1">
              <a:lnSpc>
                <a:spcPct val="80000"/>
              </a:lnSpc>
              <a:buFont typeface="Wingdings" panose="05000000000000000000" pitchFamily="2" charset="2"/>
              <a:buNone/>
            </a:pPr>
            <a:r>
              <a:rPr lang="en-US" altLang="en-US" dirty="0">
                <a:latin typeface="Courier New" panose="02070309020205020404" pitchFamily="49" charset="0"/>
              </a:rPr>
              <a:t> </a:t>
            </a:r>
          </a:p>
          <a:p>
            <a:pPr lvl="1">
              <a:lnSpc>
                <a:spcPct val="80000"/>
              </a:lnSpc>
              <a:buFont typeface="Wingdings" panose="05000000000000000000" pitchFamily="2" charset="2"/>
              <a:buNone/>
            </a:pPr>
            <a:r>
              <a:rPr lang="en-US" altLang="en-US" b="1" dirty="0">
                <a:latin typeface="Courier New" panose="02070309020205020404" pitchFamily="49" charset="0"/>
              </a:rPr>
              <a:t>    </a:t>
            </a:r>
            <a:r>
              <a:rPr lang="en-US" altLang="en-US" dirty="0">
                <a:latin typeface="Courier New" panose="02070309020205020404" pitchFamily="49" charset="0"/>
              </a:rPr>
              <a:t>@Test</a:t>
            </a:r>
            <a:r>
              <a:rPr lang="en-US" altLang="en-US" b="1" dirty="0">
                <a:solidFill>
                  <a:schemeClr val="accent2"/>
                </a:solidFill>
                <a:latin typeface="Courier New" panose="02070309020205020404" pitchFamily="49" charset="0"/>
              </a:rPr>
              <a:t>(expected = </a:t>
            </a:r>
            <a:r>
              <a:rPr lang="en-US" altLang="en-US" b="1" dirty="0" err="1">
                <a:solidFill>
                  <a:schemeClr val="accent2"/>
                </a:solidFill>
                <a:latin typeface="Courier New" panose="02070309020205020404" pitchFamily="49" charset="0"/>
              </a:rPr>
              <a:t>AbcXyzException.class</a:t>
            </a:r>
            <a:r>
              <a:rPr lang="en-US" altLang="en-US" b="1" dirty="0">
                <a:solidFill>
                  <a:schemeClr val="accent2"/>
                </a:solidFill>
                <a:latin typeface="Courier New" panose="02070309020205020404" pitchFamily="49" charset="0"/>
              </a:rPr>
              <a:t>)</a:t>
            </a:r>
          </a:p>
          <a:p>
            <a:pPr lvl="1">
              <a:lnSpc>
                <a:spcPct val="80000"/>
              </a:lnSpc>
              <a:buFont typeface="Wingdings" panose="05000000000000000000" pitchFamily="2" charset="2"/>
              <a:buNone/>
            </a:pPr>
            <a:r>
              <a:rPr lang="en-US" altLang="en-US" dirty="0">
                <a:latin typeface="Courier New" panose="02070309020205020404" pitchFamily="49" charset="0"/>
              </a:rPr>
              <a:t>    public void </a:t>
            </a:r>
            <a:r>
              <a:rPr lang="en-US" altLang="en-US" b="1" i="1" dirty="0">
                <a:latin typeface="Courier New" panose="02070309020205020404" pitchFamily="49" charset="0"/>
              </a:rPr>
              <a:t>&lt;name&gt;</a:t>
            </a:r>
            <a:r>
              <a:rPr lang="en-US" altLang="en-US" dirty="0">
                <a:latin typeface="Courier New" panose="02070309020205020404" pitchFamily="49" charset="0"/>
              </a:rPr>
              <a:t>() {</a:t>
            </a:r>
          </a:p>
          <a:p>
            <a:pPr lvl="1">
              <a:lnSpc>
                <a:spcPct val="80000"/>
              </a:lnSpc>
              <a:buFont typeface="Wingdings" panose="05000000000000000000" pitchFamily="2" charset="2"/>
              <a:buNone/>
            </a:pPr>
            <a:r>
              <a:rPr lang="en-US" altLang="en-US" dirty="0">
                <a:latin typeface="Courier New" panose="02070309020205020404" pitchFamily="49" charset="0"/>
              </a:rPr>
              <a:t>        		</a:t>
            </a:r>
            <a:r>
              <a:rPr lang="en-US" altLang="en-US" dirty="0" err="1">
                <a:latin typeface="Courier New" panose="02070309020205020404" pitchFamily="49" charset="0"/>
              </a:rPr>
              <a:t>callMethodThatShouldMakeAnExceptionWithTheGivenValue</a:t>
            </a:r>
            <a:r>
              <a:rPr lang="en-US" altLang="en-US" dirty="0">
                <a:latin typeface="Courier New" panose="02070309020205020404" pitchFamily="49" charset="0"/>
              </a:rPr>
              <a:t>(</a:t>
            </a:r>
          </a:p>
          <a:p>
            <a:pPr lvl="1">
              <a:lnSpc>
                <a:spcPct val="80000"/>
              </a:lnSpc>
              <a:buFont typeface="Wingdings" panose="05000000000000000000" pitchFamily="2" charset="2"/>
              <a:buNone/>
            </a:pPr>
            <a:r>
              <a:rPr lang="en-US" altLang="en-US" dirty="0">
                <a:latin typeface="Courier New" panose="02070309020205020404" pitchFamily="49" charset="0"/>
              </a:rPr>
              <a:t>								</a:t>
            </a:r>
            <a:r>
              <a:rPr lang="en-US" altLang="en-US" dirty="0" err="1">
                <a:latin typeface="Courier New" panose="02070309020205020404" pitchFamily="49" charset="0"/>
              </a:rPr>
              <a:t>exceptionalValue</a:t>
            </a:r>
            <a:r>
              <a:rPr lang="en-US" altLang="en-US" dirty="0">
                <a:latin typeface="Courier New" panose="02070309020205020404" pitchFamily="49" charset="0"/>
              </a:rPr>
              <a:t>); </a:t>
            </a:r>
          </a:p>
          <a:p>
            <a:pPr lvl="1">
              <a:lnSpc>
                <a:spcPct val="80000"/>
              </a:lnSpc>
              <a:buFont typeface="Wingdings" panose="05000000000000000000" pitchFamily="2" charset="2"/>
              <a:buNone/>
            </a:pPr>
            <a:r>
              <a:rPr lang="en-US" altLang="en-US" dirty="0">
                <a:latin typeface="Courier New" panose="02070309020205020404" pitchFamily="49" charset="0"/>
              </a:rPr>
              <a:t>    }</a:t>
            </a:r>
          </a:p>
          <a:p>
            <a:pPr lvl="1">
              <a:lnSpc>
                <a:spcPct val="80000"/>
              </a:lnSpc>
              <a:buFont typeface="Wingdings" panose="05000000000000000000" pitchFamily="2" charset="2"/>
              <a:buNone/>
            </a:pPr>
            <a:r>
              <a:rPr lang="en-US" altLang="en-US" dirty="0">
                <a:latin typeface="Courier New" panose="02070309020205020404" pitchFamily="49" charset="0"/>
              </a:rPr>
              <a:t>}</a:t>
            </a:r>
          </a:p>
          <a:p>
            <a:pPr lvl="1">
              <a:lnSpc>
                <a:spcPct val="80000"/>
              </a:lnSpc>
              <a:buFont typeface="Wingdings" panose="05000000000000000000" pitchFamily="2" charset="2"/>
              <a:buNone/>
            </a:pPr>
            <a:endParaRPr lang="en-US" altLang="en-US" dirty="0">
              <a:latin typeface="Courier New" panose="02070309020205020404" pitchFamily="49" charset="0"/>
            </a:endParaRPr>
          </a:p>
          <a:p>
            <a:pPr lvl="1"/>
            <a:r>
              <a:rPr lang="en-US" altLang="en-US" sz="2400" dirty="0"/>
              <a:t>The above method will PASS if it does throw the exception, and FAIL if it doesn't</a:t>
            </a:r>
          </a:p>
          <a:p>
            <a:pPr lvl="2"/>
            <a:r>
              <a:rPr lang="en-US" altLang="en-US" sz="2000" dirty="0"/>
              <a:t>use this for cases meant to test for expected errors</a:t>
            </a:r>
          </a:p>
        </p:txBody>
      </p:sp>
      <p:sp>
        <p:nvSpPr>
          <p:cNvPr id="4" name="Slide Number Placeholder 3">
            <a:extLst>
              <a:ext uri="{FF2B5EF4-FFF2-40B4-BE49-F238E27FC236}">
                <a16:creationId xmlns:a16="http://schemas.microsoft.com/office/drawing/2014/main" id="{29020FC0-24AB-4E2B-9AF7-0DFD9FE5513D}"/>
              </a:ext>
            </a:extLst>
          </p:cNvPr>
          <p:cNvSpPr>
            <a:spLocks noGrp="1"/>
          </p:cNvSpPr>
          <p:nvPr>
            <p:ph type="sldNum" sz="quarter" idx="12"/>
          </p:nvPr>
        </p:nvSpPr>
        <p:spPr/>
        <p:txBody>
          <a:bodyPr/>
          <a:lstStyle/>
          <a:p>
            <a:fld id="{405FD42E-137D-4C6B-B545-ADADE3A5F0F5}" type="slidenum">
              <a:rPr lang="en-US" altLang="en-US"/>
              <a:pPr/>
              <a:t>41</a:t>
            </a:fld>
            <a:endParaRPr lang="en-US" altLang="en-US"/>
          </a:p>
        </p:txBody>
      </p:sp>
    </p:spTree>
    <p:extLst>
      <p:ext uri="{BB962C8B-B14F-4D97-AF65-F5344CB8AC3E}">
        <p14:creationId xmlns:p14="http://schemas.microsoft.com/office/powerpoint/2010/main" val="11024228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2562" name="Rectangle 2">
            <a:extLst>
              <a:ext uri="{FF2B5EF4-FFF2-40B4-BE49-F238E27FC236}">
                <a16:creationId xmlns:a16="http://schemas.microsoft.com/office/drawing/2014/main" id="{E98E0044-8865-4B3D-A136-C0E1F683C80F}"/>
              </a:ext>
            </a:extLst>
          </p:cNvPr>
          <p:cNvSpPr>
            <a:spLocks noGrp="1" noChangeArrowheads="1"/>
          </p:cNvSpPr>
          <p:nvPr>
            <p:ph type="title"/>
          </p:nvPr>
        </p:nvSpPr>
        <p:spPr/>
        <p:txBody>
          <a:bodyPr/>
          <a:lstStyle/>
          <a:p>
            <a:r>
              <a:rPr lang="en-US" altLang="en-US" dirty="0"/>
              <a:t>Testing for exceptions - JUnit 5</a:t>
            </a:r>
            <a:r>
              <a:rPr lang="en-US" altLang="en-US" baseline="30000" dirty="0"/>
              <a:t>+</a:t>
            </a:r>
          </a:p>
        </p:txBody>
      </p:sp>
      <p:sp>
        <p:nvSpPr>
          <p:cNvPr id="1602563" name="Rectangle 3">
            <a:extLst>
              <a:ext uri="{FF2B5EF4-FFF2-40B4-BE49-F238E27FC236}">
                <a16:creationId xmlns:a16="http://schemas.microsoft.com/office/drawing/2014/main" id="{E6B0B83B-8A59-414C-B70C-2745958DF1E8}"/>
              </a:ext>
            </a:extLst>
          </p:cNvPr>
          <p:cNvSpPr>
            <a:spLocks noGrp="1" noChangeArrowheads="1"/>
          </p:cNvSpPr>
          <p:nvPr>
            <p:ph idx="1"/>
          </p:nvPr>
        </p:nvSpPr>
        <p:spPr/>
        <p:txBody>
          <a:bodyPr>
            <a:normAutofit/>
          </a:bodyPr>
          <a:lstStyle/>
          <a:p>
            <a:pPr lvl="1">
              <a:lnSpc>
                <a:spcPct val="80000"/>
              </a:lnSpc>
              <a:buFont typeface="Wingdings" panose="05000000000000000000" pitchFamily="2" charset="2"/>
              <a:buNone/>
            </a:pPr>
            <a:r>
              <a:rPr lang="en-US" altLang="en-US" dirty="0">
                <a:latin typeface="Courier New" panose="02070309020205020404" pitchFamily="49" charset="0"/>
              </a:rPr>
              <a:t>public class </a:t>
            </a:r>
            <a:r>
              <a:rPr lang="en-US" altLang="en-US" b="1" i="1" dirty="0">
                <a:latin typeface="Courier New" panose="02070309020205020404" pitchFamily="49" charset="0"/>
              </a:rPr>
              <a:t>&lt;name&gt;</a:t>
            </a:r>
            <a:r>
              <a:rPr lang="en-US" altLang="en-US" dirty="0">
                <a:latin typeface="Courier New" panose="02070309020205020404" pitchFamily="49" charset="0"/>
              </a:rPr>
              <a:t> {</a:t>
            </a:r>
          </a:p>
          <a:p>
            <a:pPr lvl="1">
              <a:lnSpc>
                <a:spcPct val="80000"/>
              </a:lnSpc>
              <a:buFont typeface="Wingdings" panose="05000000000000000000" pitchFamily="2" charset="2"/>
              <a:buNone/>
            </a:pPr>
            <a:r>
              <a:rPr lang="en-US" altLang="en-US" dirty="0">
                <a:latin typeface="Courier New" panose="02070309020205020404" pitchFamily="49" charset="0"/>
              </a:rPr>
              <a:t>    ...</a:t>
            </a:r>
          </a:p>
          <a:p>
            <a:pPr lvl="1">
              <a:lnSpc>
                <a:spcPct val="80000"/>
              </a:lnSpc>
              <a:buFont typeface="Wingdings" panose="05000000000000000000" pitchFamily="2" charset="2"/>
              <a:buNone/>
            </a:pPr>
            <a:r>
              <a:rPr lang="en-US" altLang="en-US" dirty="0">
                <a:latin typeface="Courier New" panose="02070309020205020404" pitchFamily="49" charset="0"/>
              </a:rPr>
              <a:t> </a:t>
            </a:r>
          </a:p>
          <a:p>
            <a:pPr lvl="1">
              <a:lnSpc>
                <a:spcPct val="80000"/>
              </a:lnSpc>
              <a:buFont typeface="Wingdings" panose="05000000000000000000" pitchFamily="2" charset="2"/>
              <a:buNone/>
            </a:pPr>
            <a:r>
              <a:rPr lang="en-US" altLang="en-US" b="1" dirty="0">
                <a:latin typeface="Courier New" panose="02070309020205020404" pitchFamily="49" charset="0"/>
              </a:rPr>
              <a:t>    </a:t>
            </a:r>
            <a:r>
              <a:rPr lang="en-US" altLang="en-US" dirty="0">
                <a:latin typeface="Courier New" panose="02070309020205020404" pitchFamily="49" charset="0"/>
              </a:rPr>
              <a:t>@Test</a:t>
            </a:r>
            <a:endParaRPr lang="en-US" altLang="en-US" b="1" dirty="0">
              <a:solidFill>
                <a:srgbClr val="003399"/>
              </a:solidFill>
              <a:latin typeface="Courier New" panose="02070309020205020404" pitchFamily="49" charset="0"/>
            </a:endParaRPr>
          </a:p>
          <a:p>
            <a:pPr lvl="1">
              <a:lnSpc>
                <a:spcPct val="80000"/>
              </a:lnSpc>
              <a:buFont typeface="Wingdings" panose="05000000000000000000" pitchFamily="2" charset="2"/>
              <a:buNone/>
            </a:pPr>
            <a:r>
              <a:rPr lang="en-US" altLang="en-US" dirty="0">
                <a:latin typeface="Courier New" panose="02070309020205020404" pitchFamily="49" charset="0"/>
              </a:rPr>
              <a:t>    public void </a:t>
            </a:r>
            <a:r>
              <a:rPr lang="en-US" altLang="en-US" b="1" i="1" dirty="0">
                <a:latin typeface="Courier New" panose="02070309020205020404" pitchFamily="49" charset="0"/>
              </a:rPr>
              <a:t>&lt;name&gt;</a:t>
            </a:r>
            <a:r>
              <a:rPr lang="en-US" altLang="en-US" dirty="0">
                <a:latin typeface="Courier New" panose="02070309020205020404" pitchFamily="49" charset="0"/>
              </a:rPr>
              <a:t>() {</a:t>
            </a:r>
          </a:p>
          <a:p>
            <a:pPr lvl="1">
              <a:lnSpc>
                <a:spcPct val="80000"/>
              </a:lnSpc>
              <a:buFont typeface="Wingdings" panose="05000000000000000000" pitchFamily="2" charset="2"/>
              <a:buNone/>
            </a:pPr>
            <a:r>
              <a:rPr lang="en-US" altLang="en-US" dirty="0">
                <a:latin typeface="Courier New" panose="02070309020205020404" pitchFamily="49" charset="0"/>
              </a:rPr>
              <a:t>      </a:t>
            </a:r>
            <a:r>
              <a:rPr lang="en-US" altLang="en-US" b="1" dirty="0" err="1">
                <a:solidFill>
                  <a:schemeClr val="accent2"/>
                </a:solidFill>
                <a:latin typeface="Courier New" panose="02070309020205020404" pitchFamily="49" charset="0"/>
              </a:rPr>
              <a:t>assertThrows</a:t>
            </a:r>
            <a:r>
              <a:rPr lang="en-US" altLang="en-US" dirty="0">
                <a:latin typeface="Courier New" panose="02070309020205020404" pitchFamily="49" charset="0"/>
              </a:rPr>
              <a:t>(</a:t>
            </a:r>
            <a:r>
              <a:rPr lang="en-US" altLang="en-US" dirty="0" err="1">
                <a:latin typeface="Courier New" panose="02070309020205020404" pitchFamily="49" charset="0"/>
              </a:rPr>
              <a:t>AbcXyzException.class</a:t>
            </a:r>
            <a:r>
              <a:rPr lang="en-US" altLang="en-US" dirty="0">
                <a:latin typeface="Courier New" panose="02070309020205020404" pitchFamily="49" charset="0"/>
              </a:rPr>
              <a:t>, </a:t>
            </a:r>
          </a:p>
          <a:p>
            <a:pPr lvl="1">
              <a:lnSpc>
                <a:spcPct val="80000"/>
              </a:lnSpc>
              <a:buFont typeface="Wingdings" panose="05000000000000000000" pitchFamily="2" charset="2"/>
              <a:buNone/>
            </a:pPr>
            <a:r>
              <a:rPr lang="en-US" altLang="en-US" dirty="0">
                <a:latin typeface="Courier New" panose="02070309020205020404" pitchFamily="49" charset="0"/>
              </a:rPr>
              <a:t>			</a:t>
            </a:r>
            <a:r>
              <a:rPr lang="en-US" altLang="en-US" b="1" dirty="0">
                <a:solidFill>
                  <a:schemeClr val="accent2"/>
                </a:solidFill>
                <a:latin typeface="Courier New" panose="02070309020205020404" pitchFamily="49" charset="0"/>
              </a:rPr>
              <a:t>()-&gt; {</a:t>
            </a:r>
          </a:p>
          <a:p>
            <a:pPr lvl="1">
              <a:lnSpc>
                <a:spcPct val="80000"/>
              </a:lnSpc>
              <a:buFont typeface="Wingdings" panose="05000000000000000000" pitchFamily="2" charset="2"/>
              <a:buNone/>
            </a:pPr>
            <a:r>
              <a:rPr lang="en-US" altLang="en-US" dirty="0">
                <a:latin typeface="Courier New" panose="02070309020205020404" pitchFamily="49" charset="0"/>
              </a:rPr>
              <a:t>				</a:t>
            </a:r>
            <a:r>
              <a:rPr lang="en-US" altLang="en-US" dirty="0" err="1">
                <a:latin typeface="Courier New" panose="02070309020205020404" pitchFamily="49" charset="0"/>
              </a:rPr>
              <a:t>callMethodCausingAnExceptionWith</a:t>
            </a:r>
            <a:r>
              <a:rPr lang="en-US" altLang="en-US" dirty="0">
                <a:latin typeface="Courier New" panose="02070309020205020404" pitchFamily="49" charset="0"/>
              </a:rPr>
              <a:t>(</a:t>
            </a:r>
            <a:r>
              <a:rPr lang="en-US" altLang="en-US" dirty="0" err="1">
                <a:latin typeface="Courier New" panose="02070309020205020404" pitchFamily="49" charset="0"/>
              </a:rPr>
              <a:t>exceptionalVal</a:t>
            </a:r>
            <a:r>
              <a:rPr lang="en-US" altLang="en-US" dirty="0">
                <a:latin typeface="Courier New" panose="02070309020205020404" pitchFamily="49" charset="0"/>
              </a:rPr>
              <a:t>);</a:t>
            </a:r>
          </a:p>
          <a:p>
            <a:pPr lvl="1">
              <a:lnSpc>
                <a:spcPct val="80000"/>
              </a:lnSpc>
              <a:buFont typeface="Wingdings" panose="05000000000000000000" pitchFamily="2" charset="2"/>
              <a:buNone/>
            </a:pPr>
            <a:r>
              <a:rPr lang="en-US" altLang="en-US" dirty="0">
                <a:latin typeface="Courier New" panose="02070309020205020404" pitchFamily="49" charset="0"/>
              </a:rPr>
              <a:t>			</a:t>
            </a:r>
            <a:r>
              <a:rPr lang="en-US" altLang="en-US" b="1" dirty="0">
                <a:solidFill>
                  <a:schemeClr val="accent2"/>
                </a:solidFill>
                <a:latin typeface="Courier New" panose="02070309020205020404" pitchFamily="49" charset="0"/>
              </a:rPr>
              <a:t>}</a:t>
            </a:r>
            <a:r>
              <a:rPr lang="en-US" altLang="en-US" dirty="0">
                <a:latin typeface="Courier New" panose="02070309020205020404" pitchFamily="49" charset="0"/>
              </a:rPr>
              <a:t>);</a:t>
            </a:r>
          </a:p>
          <a:p>
            <a:pPr lvl="1">
              <a:lnSpc>
                <a:spcPct val="80000"/>
              </a:lnSpc>
              <a:buFont typeface="Wingdings" panose="05000000000000000000" pitchFamily="2" charset="2"/>
              <a:buNone/>
            </a:pPr>
            <a:r>
              <a:rPr lang="en-US" altLang="en-US" dirty="0">
                <a:latin typeface="Courier New" panose="02070309020205020404" pitchFamily="49" charset="0"/>
              </a:rPr>
              <a:t>    }</a:t>
            </a:r>
          </a:p>
          <a:p>
            <a:pPr lvl="1">
              <a:lnSpc>
                <a:spcPct val="80000"/>
              </a:lnSpc>
              <a:buFont typeface="Wingdings" panose="05000000000000000000" pitchFamily="2" charset="2"/>
              <a:buNone/>
            </a:pPr>
            <a:r>
              <a:rPr lang="en-US" altLang="en-US" dirty="0">
                <a:latin typeface="Courier New" panose="02070309020205020404" pitchFamily="49" charset="0"/>
              </a:rPr>
              <a:t>}</a:t>
            </a:r>
          </a:p>
        </p:txBody>
      </p:sp>
      <p:sp>
        <p:nvSpPr>
          <p:cNvPr id="4" name="Slide Number Placeholder 3">
            <a:extLst>
              <a:ext uri="{FF2B5EF4-FFF2-40B4-BE49-F238E27FC236}">
                <a16:creationId xmlns:a16="http://schemas.microsoft.com/office/drawing/2014/main" id="{29020FC0-24AB-4E2B-9AF7-0DFD9FE5513D}"/>
              </a:ext>
            </a:extLst>
          </p:cNvPr>
          <p:cNvSpPr>
            <a:spLocks noGrp="1"/>
          </p:cNvSpPr>
          <p:nvPr>
            <p:ph type="sldNum" sz="quarter" idx="12"/>
          </p:nvPr>
        </p:nvSpPr>
        <p:spPr/>
        <p:txBody>
          <a:bodyPr/>
          <a:lstStyle/>
          <a:p>
            <a:fld id="{405FD42E-137D-4C6B-B545-ADADE3A5F0F5}" type="slidenum">
              <a:rPr lang="en-US" altLang="en-US"/>
              <a:pPr/>
              <a:t>42</a:t>
            </a:fld>
            <a:endParaRPr lang="en-US" altLang="en-US"/>
          </a:p>
        </p:txBody>
      </p:sp>
    </p:spTree>
    <p:extLst>
      <p:ext uri="{BB962C8B-B14F-4D97-AF65-F5344CB8AC3E}">
        <p14:creationId xmlns:p14="http://schemas.microsoft.com/office/powerpoint/2010/main" val="16988566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2562" name="Rectangle 2">
            <a:extLst>
              <a:ext uri="{FF2B5EF4-FFF2-40B4-BE49-F238E27FC236}">
                <a16:creationId xmlns:a16="http://schemas.microsoft.com/office/drawing/2014/main" id="{E98E0044-8865-4B3D-A136-C0E1F683C80F}"/>
              </a:ext>
            </a:extLst>
          </p:cNvPr>
          <p:cNvSpPr>
            <a:spLocks noGrp="1" noChangeArrowheads="1"/>
          </p:cNvSpPr>
          <p:nvPr>
            <p:ph type="title"/>
          </p:nvPr>
        </p:nvSpPr>
        <p:spPr/>
        <p:txBody>
          <a:bodyPr/>
          <a:lstStyle/>
          <a:p>
            <a:r>
              <a:rPr lang="en-US" altLang="en-US" dirty="0"/>
              <a:t>Testing for exceptions - JUnit 5</a:t>
            </a:r>
            <a:r>
              <a:rPr lang="en-US" altLang="en-US" baseline="30000" dirty="0"/>
              <a:t>+</a:t>
            </a:r>
          </a:p>
        </p:txBody>
      </p:sp>
      <p:sp>
        <p:nvSpPr>
          <p:cNvPr id="1602563" name="Rectangle 3">
            <a:extLst>
              <a:ext uri="{FF2B5EF4-FFF2-40B4-BE49-F238E27FC236}">
                <a16:creationId xmlns:a16="http://schemas.microsoft.com/office/drawing/2014/main" id="{E6B0B83B-8A59-414C-B70C-2745958DF1E8}"/>
              </a:ext>
            </a:extLst>
          </p:cNvPr>
          <p:cNvSpPr>
            <a:spLocks noGrp="1" noChangeArrowheads="1"/>
          </p:cNvSpPr>
          <p:nvPr>
            <p:ph idx="1"/>
          </p:nvPr>
        </p:nvSpPr>
        <p:spPr/>
        <p:txBody>
          <a:bodyPr>
            <a:normAutofit/>
          </a:bodyPr>
          <a:lstStyle/>
          <a:p>
            <a:pPr lvl="1">
              <a:lnSpc>
                <a:spcPct val="80000"/>
              </a:lnSpc>
              <a:buFont typeface="Wingdings" panose="05000000000000000000" pitchFamily="2" charset="2"/>
              <a:buNone/>
            </a:pPr>
            <a:r>
              <a:rPr lang="en-US" altLang="en-US" dirty="0">
                <a:latin typeface="Courier New" panose="02070309020205020404" pitchFamily="49" charset="0"/>
              </a:rPr>
              <a:t>public class </a:t>
            </a:r>
            <a:r>
              <a:rPr lang="en-US" altLang="en-US" b="1" i="1" dirty="0">
                <a:latin typeface="Courier New" panose="02070309020205020404" pitchFamily="49" charset="0"/>
              </a:rPr>
              <a:t>&lt;name&gt;</a:t>
            </a:r>
            <a:r>
              <a:rPr lang="en-US" altLang="en-US" dirty="0">
                <a:latin typeface="Courier New" panose="02070309020205020404" pitchFamily="49" charset="0"/>
              </a:rPr>
              <a:t> {</a:t>
            </a:r>
          </a:p>
          <a:p>
            <a:pPr lvl="1">
              <a:lnSpc>
                <a:spcPct val="80000"/>
              </a:lnSpc>
              <a:buFont typeface="Wingdings" panose="05000000000000000000" pitchFamily="2" charset="2"/>
              <a:buNone/>
            </a:pPr>
            <a:r>
              <a:rPr lang="en-US" altLang="en-US" dirty="0">
                <a:latin typeface="Courier New" panose="02070309020205020404" pitchFamily="49" charset="0"/>
              </a:rPr>
              <a:t>    ...</a:t>
            </a:r>
          </a:p>
          <a:p>
            <a:pPr lvl="1">
              <a:lnSpc>
                <a:spcPct val="80000"/>
              </a:lnSpc>
              <a:buFont typeface="Wingdings" panose="05000000000000000000" pitchFamily="2" charset="2"/>
              <a:buNone/>
            </a:pPr>
            <a:r>
              <a:rPr lang="en-US" altLang="en-US" dirty="0">
                <a:latin typeface="Courier New" panose="02070309020205020404" pitchFamily="49" charset="0"/>
              </a:rPr>
              <a:t> </a:t>
            </a:r>
          </a:p>
          <a:p>
            <a:pPr lvl="1">
              <a:lnSpc>
                <a:spcPct val="80000"/>
              </a:lnSpc>
              <a:buFont typeface="Wingdings" panose="05000000000000000000" pitchFamily="2" charset="2"/>
              <a:buNone/>
            </a:pPr>
            <a:r>
              <a:rPr lang="en-US" altLang="en-US" b="1" dirty="0">
                <a:latin typeface="Courier New" panose="02070309020205020404" pitchFamily="49" charset="0"/>
              </a:rPr>
              <a:t>    </a:t>
            </a:r>
            <a:r>
              <a:rPr lang="en-US" altLang="en-US" dirty="0">
                <a:latin typeface="Courier New" panose="02070309020205020404" pitchFamily="49" charset="0"/>
              </a:rPr>
              <a:t>@Test</a:t>
            </a:r>
            <a:endParaRPr lang="en-US" altLang="en-US" b="1" dirty="0">
              <a:solidFill>
                <a:srgbClr val="003399"/>
              </a:solidFill>
              <a:latin typeface="Courier New" panose="02070309020205020404" pitchFamily="49" charset="0"/>
            </a:endParaRPr>
          </a:p>
          <a:p>
            <a:pPr lvl="1">
              <a:lnSpc>
                <a:spcPct val="80000"/>
              </a:lnSpc>
              <a:buFont typeface="Wingdings" panose="05000000000000000000" pitchFamily="2" charset="2"/>
              <a:buNone/>
            </a:pPr>
            <a:r>
              <a:rPr lang="en-US" altLang="en-US" dirty="0">
                <a:latin typeface="Courier New" panose="02070309020205020404" pitchFamily="49" charset="0"/>
              </a:rPr>
              <a:t>    public void </a:t>
            </a:r>
            <a:r>
              <a:rPr lang="en-US" altLang="en-US" b="1" i="1" dirty="0">
                <a:latin typeface="Courier New" panose="02070309020205020404" pitchFamily="49" charset="0"/>
              </a:rPr>
              <a:t>&lt;name&gt;</a:t>
            </a:r>
            <a:r>
              <a:rPr lang="en-US" altLang="en-US" dirty="0">
                <a:latin typeface="Courier New" panose="02070309020205020404" pitchFamily="49" charset="0"/>
              </a:rPr>
              <a:t>() {</a:t>
            </a:r>
          </a:p>
          <a:p>
            <a:pPr lvl="1">
              <a:lnSpc>
                <a:spcPct val="80000"/>
              </a:lnSpc>
              <a:buFont typeface="Wingdings" panose="05000000000000000000" pitchFamily="2" charset="2"/>
              <a:buNone/>
            </a:pPr>
            <a:r>
              <a:rPr lang="en-US" altLang="en-US" dirty="0">
                <a:latin typeface="Courier New" panose="02070309020205020404" pitchFamily="49" charset="0"/>
              </a:rPr>
              <a:t>      </a:t>
            </a:r>
            <a:r>
              <a:rPr lang="en-US" altLang="en-US" b="1" dirty="0" err="1">
                <a:solidFill>
                  <a:schemeClr val="accent2"/>
                </a:solidFill>
                <a:latin typeface="Courier New" panose="02070309020205020404" pitchFamily="49" charset="0"/>
              </a:rPr>
              <a:t>assertThrows</a:t>
            </a:r>
            <a:r>
              <a:rPr lang="en-US" altLang="en-US" dirty="0">
                <a:latin typeface="Courier New" panose="02070309020205020404" pitchFamily="49" charset="0"/>
              </a:rPr>
              <a:t>(</a:t>
            </a:r>
            <a:r>
              <a:rPr lang="en-US" altLang="en-US" dirty="0" err="1">
                <a:latin typeface="Courier New" panose="02070309020205020404" pitchFamily="49" charset="0"/>
              </a:rPr>
              <a:t>AbcXyzException.class</a:t>
            </a:r>
            <a:r>
              <a:rPr lang="en-US" altLang="en-US" dirty="0">
                <a:latin typeface="Courier New" panose="02070309020205020404" pitchFamily="49" charset="0"/>
              </a:rPr>
              <a:t>, </a:t>
            </a:r>
          </a:p>
          <a:p>
            <a:pPr lvl="1">
              <a:lnSpc>
                <a:spcPct val="80000"/>
              </a:lnSpc>
              <a:buFont typeface="Wingdings" panose="05000000000000000000" pitchFamily="2" charset="2"/>
              <a:buNone/>
            </a:pPr>
            <a:r>
              <a:rPr lang="en-US" altLang="en-US" dirty="0">
                <a:latin typeface="Courier New" panose="02070309020205020404" pitchFamily="49" charset="0"/>
              </a:rPr>
              <a:t>			</a:t>
            </a:r>
            <a:r>
              <a:rPr lang="en-US" altLang="en-US" b="1" dirty="0">
                <a:solidFill>
                  <a:schemeClr val="accent2"/>
                </a:solidFill>
                <a:latin typeface="Courier New" panose="02070309020205020404" pitchFamily="49" charset="0"/>
              </a:rPr>
              <a:t>()-&gt; {</a:t>
            </a:r>
          </a:p>
          <a:p>
            <a:pPr lvl="1">
              <a:lnSpc>
                <a:spcPct val="80000"/>
              </a:lnSpc>
              <a:buFont typeface="Wingdings" panose="05000000000000000000" pitchFamily="2" charset="2"/>
              <a:buNone/>
            </a:pPr>
            <a:r>
              <a:rPr lang="en-US" altLang="en-US" dirty="0">
                <a:latin typeface="Courier New" panose="02070309020205020404" pitchFamily="49" charset="0"/>
              </a:rPr>
              <a:t>				</a:t>
            </a:r>
            <a:r>
              <a:rPr lang="en-US" altLang="en-US" dirty="0" err="1">
                <a:latin typeface="Courier New" panose="02070309020205020404" pitchFamily="49" charset="0"/>
              </a:rPr>
              <a:t>callMethodCausingAnExceptionWith</a:t>
            </a:r>
            <a:r>
              <a:rPr lang="en-US" altLang="en-US" dirty="0">
                <a:latin typeface="Courier New" panose="02070309020205020404" pitchFamily="49" charset="0"/>
              </a:rPr>
              <a:t>(</a:t>
            </a:r>
            <a:r>
              <a:rPr lang="en-US" altLang="en-US" dirty="0" err="1">
                <a:latin typeface="Courier New" panose="02070309020205020404" pitchFamily="49" charset="0"/>
              </a:rPr>
              <a:t>exceptionalVal</a:t>
            </a:r>
            <a:r>
              <a:rPr lang="en-US" altLang="en-US" dirty="0">
                <a:latin typeface="Courier New" panose="02070309020205020404" pitchFamily="49" charset="0"/>
              </a:rPr>
              <a:t>);</a:t>
            </a:r>
          </a:p>
          <a:p>
            <a:pPr lvl="1">
              <a:lnSpc>
                <a:spcPct val="80000"/>
              </a:lnSpc>
              <a:buFont typeface="Wingdings" panose="05000000000000000000" pitchFamily="2" charset="2"/>
              <a:buNone/>
            </a:pPr>
            <a:r>
              <a:rPr lang="en-US" altLang="en-US" dirty="0">
                <a:latin typeface="Courier New" panose="02070309020205020404" pitchFamily="49" charset="0"/>
              </a:rPr>
              <a:t>			</a:t>
            </a:r>
            <a:r>
              <a:rPr lang="en-US" altLang="en-US" b="1" dirty="0">
                <a:solidFill>
                  <a:schemeClr val="accent2"/>
                </a:solidFill>
                <a:latin typeface="Courier New" panose="02070309020205020404" pitchFamily="49" charset="0"/>
              </a:rPr>
              <a:t>}</a:t>
            </a:r>
            <a:r>
              <a:rPr lang="en-US" altLang="en-US" dirty="0">
                <a:latin typeface="Courier New" panose="02070309020205020404" pitchFamily="49" charset="0"/>
              </a:rPr>
              <a:t>);</a:t>
            </a:r>
          </a:p>
          <a:p>
            <a:pPr lvl="1">
              <a:lnSpc>
                <a:spcPct val="80000"/>
              </a:lnSpc>
              <a:buFont typeface="Wingdings" panose="05000000000000000000" pitchFamily="2" charset="2"/>
              <a:buNone/>
            </a:pPr>
            <a:r>
              <a:rPr lang="en-US" altLang="en-US" dirty="0">
                <a:latin typeface="Courier New" panose="02070309020205020404" pitchFamily="49" charset="0"/>
              </a:rPr>
              <a:t>    }</a:t>
            </a:r>
          </a:p>
          <a:p>
            <a:pPr lvl="1">
              <a:lnSpc>
                <a:spcPct val="80000"/>
              </a:lnSpc>
              <a:buFont typeface="Wingdings" panose="05000000000000000000" pitchFamily="2" charset="2"/>
              <a:buNone/>
            </a:pPr>
            <a:r>
              <a:rPr lang="en-US" altLang="en-US" dirty="0">
                <a:latin typeface="Courier New" panose="02070309020205020404" pitchFamily="49" charset="0"/>
              </a:rPr>
              <a:t>}</a:t>
            </a:r>
          </a:p>
        </p:txBody>
      </p:sp>
      <p:sp>
        <p:nvSpPr>
          <p:cNvPr id="4" name="Slide Number Placeholder 3">
            <a:extLst>
              <a:ext uri="{FF2B5EF4-FFF2-40B4-BE49-F238E27FC236}">
                <a16:creationId xmlns:a16="http://schemas.microsoft.com/office/drawing/2014/main" id="{29020FC0-24AB-4E2B-9AF7-0DFD9FE5513D}"/>
              </a:ext>
            </a:extLst>
          </p:cNvPr>
          <p:cNvSpPr>
            <a:spLocks noGrp="1"/>
          </p:cNvSpPr>
          <p:nvPr>
            <p:ph type="sldNum" sz="quarter" idx="12"/>
          </p:nvPr>
        </p:nvSpPr>
        <p:spPr/>
        <p:txBody>
          <a:bodyPr/>
          <a:lstStyle/>
          <a:p>
            <a:fld id="{405FD42E-137D-4C6B-B545-ADADE3A5F0F5}" type="slidenum">
              <a:rPr lang="en-US" altLang="en-US"/>
              <a:pPr/>
              <a:t>43</a:t>
            </a:fld>
            <a:endParaRPr lang="en-US" altLang="en-US"/>
          </a:p>
        </p:txBody>
      </p:sp>
    </p:spTree>
    <p:extLst>
      <p:ext uri="{BB962C8B-B14F-4D97-AF65-F5344CB8AC3E}">
        <p14:creationId xmlns:p14="http://schemas.microsoft.com/office/powerpoint/2010/main" val="25251505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3586" name="Rectangle 2">
            <a:extLst>
              <a:ext uri="{FF2B5EF4-FFF2-40B4-BE49-F238E27FC236}">
                <a16:creationId xmlns:a16="http://schemas.microsoft.com/office/drawing/2014/main" id="{D4738433-CD66-4EBB-B057-DD1BD274AF0D}"/>
              </a:ext>
            </a:extLst>
          </p:cNvPr>
          <p:cNvSpPr>
            <a:spLocks noGrp="1" noChangeArrowheads="1"/>
          </p:cNvSpPr>
          <p:nvPr>
            <p:ph type="title"/>
          </p:nvPr>
        </p:nvSpPr>
        <p:spPr/>
        <p:txBody>
          <a:bodyPr/>
          <a:lstStyle/>
          <a:p>
            <a:r>
              <a:rPr lang="en-US" altLang="en-US"/>
              <a:t>Test suites</a:t>
            </a:r>
          </a:p>
        </p:txBody>
      </p:sp>
      <p:sp>
        <p:nvSpPr>
          <p:cNvPr id="1603587" name="Rectangle 3">
            <a:extLst>
              <a:ext uri="{FF2B5EF4-FFF2-40B4-BE49-F238E27FC236}">
                <a16:creationId xmlns:a16="http://schemas.microsoft.com/office/drawing/2014/main" id="{DA0E71DE-5346-4C22-9DAE-A4C87E8CB90A}"/>
              </a:ext>
            </a:extLst>
          </p:cNvPr>
          <p:cNvSpPr>
            <a:spLocks noGrp="1" noChangeArrowheads="1"/>
          </p:cNvSpPr>
          <p:nvPr>
            <p:ph idx="1"/>
          </p:nvPr>
        </p:nvSpPr>
        <p:spPr/>
        <p:txBody>
          <a:bodyPr>
            <a:normAutofit/>
          </a:bodyPr>
          <a:lstStyle/>
          <a:p>
            <a:pPr lvl="1">
              <a:buFont typeface="Wingdings" panose="05000000000000000000" pitchFamily="2" charset="2"/>
              <a:buNone/>
            </a:pPr>
            <a:r>
              <a:rPr lang="en-US" altLang="en-US">
                <a:latin typeface="Courier New" panose="02070309020205020404" pitchFamily="49" charset="0"/>
              </a:rPr>
              <a:t>import org.junit.runner.*;</a:t>
            </a:r>
          </a:p>
          <a:p>
            <a:pPr lvl="1">
              <a:buFont typeface="Wingdings" panose="05000000000000000000" pitchFamily="2" charset="2"/>
              <a:buNone/>
            </a:pPr>
            <a:r>
              <a:rPr lang="en-US" altLang="en-US">
                <a:latin typeface="Courier New" panose="02070309020205020404" pitchFamily="49" charset="0"/>
              </a:rPr>
              <a:t>import org.junit.runners.*;</a:t>
            </a:r>
          </a:p>
          <a:p>
            <a:pPr lvl="1">
              <a:buFont typeface="Wingdings" panose="05000000000000000000" pitchFamily="2" charset="2"/>
              <a:buNone/>
            </a:pPr>
            <a:endParaRPr lang="en-US" altLang="en-US">
              <a:latin typeface="Courier New" panose="02070309020205020404" pitchFamily="49" charset="0"/>
            </a:endParaRPr>
          </a:p>
          <a:p>
            <a:pPr lvl="1">
              <a:buFont typeface="Wingdings" panose="05000000000000000000" pitchFamily="2" charset="2"/>
              <a:buNone/>
            </a:pPr>
            <a:r>
              <a:rPr lang="en-US" altLang="en-US">
                <a:latin typeface="Courier New" panose="02070309020205020404" pitchFamily="49" charset="0"/>
              </a:rPr>
              <a:t>@RunWith(Suite.class)</a:t>
            </a:r>
          </a:p>
          <a:p>
            <a:pPr lvl="1">
              <a:buFont typeface="Wingdings" panose="05000000000000000000" pitchFamily="2" charset="2"/>
              <a:buNone/>
            </a:pPr>
            <a:r>
              <a:rPr lang="en-US" altLang="en-US">
                <a:latin typeface="Courier New" panose="02070309020205020404" pitchFamily="49" charset="0"/>
              </a:rPr>
              <a:t>@Suite.SuiteClasses({</a:t>
            </a:r>
          </a:p>
          <a:p>
            <a:pPr lvl="1">
              <a:buFont typeface="Wingdings" panose="05000000000000000000" pitchFamily="2" charset="2"/>
              <a:buNone/>
            </a:pPr>
            <a:r>
              <a:rPr lang="en-US" altLang="en-US">
                <a:latin typeface="Courier New" panose="02070309020205020404" pitchFamily="49" charset="0"/>
              </a:rPr>
              <a:t>    </a:t>
            </a:r>
            <a:r>
              <a:rPr lang="en-US" altLang="en-US" b="1" i="1">
                <a:latin typeface="Courier New" panose="02070309020205020404" pitchFamily="49" charset="0"/>
              </a:rPr>
              <a:t>&lt;test class name&gt;</a:t>
            </a:r>
            <a:r>
              <a:rPr lang="en-US" altLang="en-US">
                <a:latin typeface="Courier New" panose="02070309020205020404" pitchFamily="49" charset="0"/>
              </a:rPr>
              <a:t>.class,</a:t>
            </a:r>
          </a:p>
          <a:p>
            <a:pPr lvl="1">
              <a:buFont typeface="Wingdings" panose="05000000000000000000" pitchFamily="2" charset="2"/>
              <a:buNone/>
            </a:pPr>
            <a:r>
              <a:rPr lang="en-US" altLang="en-US">
                <a:latin typeface="Courier New" panose="02070309020205020404" pitchFamily="49" charset="0"/>
              </a:rPr>
              <a:t>    </a:t>
            </a:r>
            <a:r>
              <a:rPr lang="en-US" altLang="en-US" b="1" i="1">
                <a:latin typeface="Courier New" panose="02070309020205020404" pitchFamily="49" charset="0"/>
              </a:rPr>
              <a:t>&lt;test class name&gt;</a:t>
            </a:r>
            <a:r>
              <a:rPr lang="en-US" altLang="en-US">
                <a:latin typeface="Courier New" panose="02070309020205020404" pitchFamily="49" charset="0"/>
              </a:rPr>
              <a:t>.class</a:t>
            </a:r>
          </a:p>
          <a:p>
            <a:pPr lvl="1">
              <a:buFont typeface="Wingdings" panose="05000000000000000000" pitchFamily="2" charset="2"/>
              <a:buNone/>
            </a:pPr>
            <a:r>
              <a:rPr lang="en-US" altLang="en-US">
                <a:latin typeface="Courier New" panose="02070309020205020404" pitchFamily="49" charset="0"/>
              </a:rPr>
              <a:t>})</a:t>
            </a:r>
          </a:p>
          <a:p>
            <a:pPr lvl="1">
              <a:buFont typeface="Wingdings" panose="05000000000000000000" pitchFamily="2" charset="2"/>
              <a:buNone/>
            </a:pPr>
            <a:r>
              <a:rPr lang="en-US" altLang="en-US">
                <a:latin typeface="Courier New" panose="02070309020205020404" pitchFamily="49" charset="0"/>
              </a:rPr>
              <a:t>public class </a:t>
            </a:r>
            <a:r>
              <a:rPr lang="en-US" altLang="en-US" b="1" i="1">
                <a:latin typeface="Courier New" panose="02070309020205020404" pitchFamily="49" charset="0"/>
              </a:rPr>
              <a:t>&lt;name&gt;</a:t>
            </a:r>
            <a:r>
              <a:rPr lang="en-US" altLang="en-US">
                <a:latin typeface="Courier New" panose="02070309020205020404" pitchFamily="49" charset="0"/>
              </a:rPr>
              <a:t> {}</a:t>
            </a:r>
          </a:p>
          <a:p>
            <a:pPr lvl="1">
              <a:buFont typeface="Wingdings" panose="05000000000000000000" pitchFamily="2" charset="2"/>
              <a:buNone/>
            </a:pPr>
            <a:endParaRPr lang="en-US" altLang="en-US" sz="800">
              <a:latin typeface="Courier New" panose="02070309020205020404" pitchFamily="49" charset="0"/>
            </a:endParaRPr>
          </a:p>
          <a:p>
            <a:pPr lvl="1"/>
            <a:r>
              <a:rPr lang="en-US" altLang="en-US" sz="2400"/>
              <a:t>Suites are groups of tests that can be run together</a:t>
            </a:r>
          </a:p>
        </p:txBody>
      </p:sp>
      <p:sp>
        <p:nvSpPr>
          <p:cNvPr id="4" name="Slide Number Placeholder 3">
            <a:extLst>
              <a:ext uri="{FF2B5EF4-FFF2-40B4-BE49-F238E27FC236}">
                <a16:creationId xmlns:a16="http://schemas.microsoft.com/office/drawing/2014/main" id="{B728467E-8AF8-427C-9E82-9587BA8C8E74}"/>
              </a:ext>
            </a:extLst>
          </p:cNvPr>
          <p:cNvSpPr>
            <a:spLocks noGrp="1"/>
          </p:cNvSpPr>
          <p:nvPr>
            <p:ph type="sldNum" sz="quarter" idx="12"/>
          </p:nvPr>
        </p:nvSpPr>
        <p:spPr/>
        <p:txBody>
          <a:bodyPr/>
          <a:lstStyle/>
          <a:p>
            <a:fld id="{C3690A31-F6E2-42B4-854C-6DEBDD6FD76C}" type="slidenum">
              <a:rPr lang="en-US" altLang="en-US"/>
              <a:pPr/>
              <a:t>44</a:t>
            </a:fld>
            <a:endParaRPr lang="en-US" altLang="en-US"/>
          </a:p>
        </p:txBody>
      </p:sp>
    </p:spTree>
    <p:extLst>
      <p:ext uri="{BB962C8B-B14F-4D97-AF65-F5344CB8AC3E}">
        <p14:creationId xmlns:p14="http://schemas.microsoft.com/office/powerpoint/2010/main" val="27859334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07682" name="Rectangle 2">
            <a:extLst>
              <a:ext uri="{FF2B5EF4-FFF2-40B4-BE49-F238E27FC236}">
                <a16:creationId xmlns:a16="http://schemas.microsoft.com/office/drawing/2014/main" id="{909370BD-8D4E-4C89-8057-BC7759763A89}"/>
              </a:ext>
            </a:extLst>
          </p:cNvPr>
          <p:cNvSpPr>
            <a:spLocks noGrp="1" noChangeArrowheads="1"/>
          </p:cNvSpPr>
          <p:nvPr>
            <p:ph type="title"/>
          </p:nvPr>
        </p:nvSpPr>
        <p:spPr/>
        <p:txBody>
          <a:bodyPr/>
          <a:lstStyle/>
          <a:p>
            <a:r>
              <a:rPr lang="en-US" altLang="en-US"/>
              <a:t>What tests should I make?</a:t>
            </a:r>
          </a:p>
        </p:txBody>
      </p:sp>
      <p:sp>
        <p:nvSpPr>
          <p:cNvPr id="1607683" name="Rectangle 3">
            <a:extLst>
              <a:ext uri="{FF2B5EF4-FFF2-40B4-BE49-F238E27FC236}">
                <a16:creationId xmlns:a16="http://schemas.microsoft.com/office/drawing/2014/main" id="{D75168BA-8B3C-49CC-B794-725A4927E092}"/>
              </a:ext>
            </a:extLst>
          </p:cNvPr>
          <p:cNvSpPr>
            <a:spLocks noGrp="1" noChangeArrowheads="1"/>
          </p:cNvSpPr>
          <p:nvPr>
            <p:ph idx="1"/>
          </p:nvPr>
        </p:nvSpPr>
        <p:spPr/>
        <p:txBody>
          <a:bodyPr>
            <a:normAutofit fontScale="92500" lnSpcReduction="10000"/>
          </a:bodyPr>
          <a:lstStyle/>
          <a:p>
            <a:r>
              <a:rPr lang="en-US" altLang="en-US" dirty="0"/>
              <a:t>Metrics for whether we have enough tests:</a:t>
            </a:r>
          </a:p>
          <a:p>
            <a:pPr lvl="1"/>
            <a:r>
              <a:rPr lang="en-US" altLang="en-US" dirty="0"/>
              <a:t>code coverage</a:t>
            </a:r>
          </a:p>
          <a:p>
            <a:pPr lvl="1"/>
            <a:r>
              <a:rPr lang="en-US" altLang="en-US" dirty="0"/>
              <a:t>path coverage</a:t>
            </a:r>
          </a:p>
          <a:p>
            <a:pPr lvl="1"/>
            <a:endParaRPr lang="en-US" altLang="en-US" dirty="0"/>
          </a:p>
          <a:p>
            <a:r>
              <a:rPr lang="en-US" altLang="en-US" dirty="0"/>
              <a:t>We can't cover all possible inputs, so:</a:t>
            </a:r>
          </a:p>
          <a:p>
            <a:pPr lvl="1"/>
            <a:r>
              <a:rPr lang="en-US" altLang="en-US" dirty="0"/>
              <a:t>need to pick tests for which we can know/verify correct output</a:t>
            </a:r>
          </a:p>
          <a:p>
            <a:pPr lvl="1"/>
            <a:endParaRPr lang="en-US" altLang="en-US" dirty="0"/>
          </a:p>
          <a:p>
            <a:pPr lvl="1"/>
            <a:r>
              <a:rPr lang="en-US" altLang="en-US" dirty="0"/>
              <a:t>equivalence partitioning</a:t>
            </a:r>
          </a:p>
          <a:p>
            <a:pPr lvl="1"/>
            <a:r>
              <a:rPr lang="en-US" altLang="en-US" dirty="0"/>
              <a:t>boundary cases (e.g. min, middle, max)</a:t>
            </a:r>
          </a:p>
          <a:p>
            <a:pPr lvl="1"/>
            <a:r>
              <a:rPr lang="en-US" altLang="en-US" dirty="0"/>
              <a:t>check common expected error cases</a:t>
            </a:r>
          </a:p>
          <a:p>
            <a:pPr lvl="1"/>
            <a:r>
              <a:rPr lang="en-US" altLang="en-US" dirty="0"/>
              <a:t>randomized data?</a:t>
            </a:r>
          </a:p>
          <a:p>
            <a:pPr lvl="1"/>
            <a:endParaRPr lang="en-US" altLang="en-US" dirty="0"/>
          </a:p>
          <a:p>
            <a:r>
              <a:rPr lang="en-US" altLang="en-US" dirty="0"/>
              <a:t>count statement branching/complexity to count test cases needed to test it</a:t>
            </a:r>
          </a:p>
        </p:txBody>
      </p:sp>
      <p:sp>
        <p:nvSpPr>
          <p:cNvPr id="4" name="Slide Number Placeholder 3">
            <a:extLst>
              <a:ext uri="{FF2B5EF4-FFF2-40B4-BE49-F238E27FC236}">
                <a16:creationId xmlns:a16="http://schemas.microsoft.com/office/drawing/2014/main" id="{20FCD55F-ECB4-44B8-AECC-6288EF203AA5}"/>
              </a:ext>
            </a:extLst>
          </p:cNvPr>
          <p:cNvSpPr>
            <a:spLocks noGrp="1"/>
          </p:cNvSpPr>
          <p:nvPr>
            <p:ph type="sldNum" sz="quarter" idx="12"/>
          </p:nvPr>
        </p:nvSpPr>
        <p:spPr/>
        <p:txBody>
          <a:bodyPr/>
          <a:lstStyle/>
          <a:p>
            <a:fld id="{4A40044E-6B4F-4F5E-B71F-2CC678645215}" type="slidenum">
              <a:rPr lang="en-US" altLang="en-US"/>
              <a:pPr/>
              <a:t>45</a:t>
            </a:fld>
            <a:endParaRPr lang="en-US" altLang="en-US"/>
          </a:p>
        </p:txBody>
      </p:sp>
    </p:spTree>
    <p:extLst>
      <p:ext uri="{BB962C8B-B14F-4D97-AF65-F5344CB8AC3E}">
        <p14:creationId xmlns:p14="http://schemas.microsoft.com/office/powerpoint/2010/main" val="12608195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4370" name="Rectangle 2">
            <a:extLst>
              <a:ext uri="{FF2B5EF4-FFF2-40B4-BE49-F238E27FC236}">
                <a16:creationId xmlns:a16="http://schemas.microsoft.com/office/drawing/2014/main" id="{FD04A4CB-8B7D-43B5-AE85-53E62B7B8918}"/>
              </a:ext>
            </a:extLst>
          </p:cNvPr>
          <p:cNvSpPr>
            <a:spLocks noGrp="1" noChangeArrowheads="1"/>
          </p:cNvSpPr>
          <p:nvPr>
            <p:ph type="title"/>
          </p:nvPr>
        </p:nvSpPr>
        <p:spPr/>
        <p:txBody>
          <a:bodyPr/>
          <a:lstStyle/>
          <a:p>
            <a:r>
              <a:rPr lang="en-US" altLang="en-US"/>
              <a:t>JUnit exercise</a:t>
            </a:r>
          </a:p>
        </p:txBody>
      </p:sp>
      <p:sp>
        <p:nvSpPr>
          <p:cNvPr id="1594371" name="Rectangle 3">
            <a:extLst>
              <a:ext uri="{FF2B5EF4-FFF2-40B4-BE49-F238E27FC236}">
                <a16:creationId xmlns:a16="http://schemas.microsoft.com/office/drawing/2014/main" id="{471C40C1-1419-4C34-8DC5-C0B8DCD19D8D}"/>
              </a:ext>
            </a:extLst>
          </p:cNvPr>
          <p:cNvSpPr>
            <a:spLocks noGrp="1" noChangeArrowheads="1"/>
          </p:cNvSpPr>
          <p:nvPr>
            <p:ph idx="1"/>
          </p:nvPr>
        </p:nvSpPr>
        <p:spPr>
          <a:xfrm>
            <a:off x="2346960" y="1845734"/>
            <a:ext cx="7543801" cy="4614053"/>
          </a:xfrm>
        </p:spPr>
        <p:txBody>
          <a:bodyPr>
            <a:normAutofit lnSpcReduction="10000"/>
          </a:bodyPr>
          <a:lstStyle/>
          <a:p>
            <a:pPr>
              <a:lnSpc>
                <a:spcPct val="90000"/>
              </a:lnSpc>
              <a:buFont typeface="Wingdings" panose="05000000000000000000" pitchFamily="2" charset="2"/>
              <a:buNone/>
            </a:pPr>
            <a:r>
              <a:rPr lang="en-US" altLang="en-US" sz="1800" dirty="0"/>
              <a:t>Given a Date class with the following methods:</a:t>
            </a:r>
          </a:p>
          <a:p>
            <a:pPr lvl="1">
              <a:lnSpc>
                <a:spcPct val="90000"/>
              </a:lnSpc>
            </a:pPr>
            <a:endParaRPr lang="en-US" altLang="en-US" sz="800" dirty="0">
              <a:latin typeface="Courier New" panose="02070309020205020404" pitchFamily="49" charset="0"/>
            </a:endParaRPr>
          </a:p>
          <a:p>
            <a:pPr lvl="1">
              <a:lnSpc>
                <a:spcPct val="80000"/>
              </a:lnSpc>
            </a:pPr>
            <a:r>
              <a:rPr lang="en-US" altLang="en-US" sz="1600" dirty="0">
                <a:latin typeface="Courier New" panose="02070309020205020404" pitchFamily="49" charset="0"/>
              </a:rPr>
              <a:t>public Date(</a:t>
            </a:r>
            <a:r>
              <a:rPr lang="en-US" altLang="en-US" sz="1600" dirty="0" err="1">
                <a:latin typeface="Courier New" panose="02070309020205020404" pitchFamily="49" charset="0"/>
              </a:rPr>
              <a:t>int</a:t>
            </a:r>
            <a:r>
              <a:rPr lang="en-US" altLang="en-US" sz="1600" dirty="0">
                <a:latin typeface="Courier New" panose="02070309020205020404" pitchFamily="49" charset="0"/>
              </a:rPr>
              <a:t> year, </a:t>
            </a:r>
            <a:r>
              <a:rPr lang="en-US" altLang="en-US" sz="1600" dirty="0" err="1">
                <a:latin typeface="Courier New" panose="02070309020205020404" pitchFamily="49" charset="0"/>
              </a:rPr>
              <a:t>int</a:t>
            </a:r>
            <a:r>
              <a:rPr lang="en-US" altLang="en-US" sz="1600" dirty="0">
                <a:latin typeface="Courier New" panose="02070309020205020404" pitchFamily="49" charset="0"/>
              </a:rPr>
              <a:t> month, </a:t>
            </a:r>
            <a:r>
              <a:rPr lang="en-US" altLang="en-US" sz="1600" dirty="0" err="1">
                <a:latin typeface="Courier New" panose="02070309020205020404" pitchFamily="49" charset="0"/>
              </a:rPr>
              <a:t>int</a:t>
            </a:r>
            <a:r>
              <a:rPr lang="en-US" altLang="en-US" sz="1600" dirty="0">
                <a:latin typeface="Courier New" panose="02070309020205020404" pitchFamily="49" charset="0"/>
              </a:rPr>
              <a:t> day)</a:t>
            </a:r>
          </a:p>
          <a:p>
            <a:pPr lvl="1">
              <a:lnSpc>
                <a:spcPct val="80000"/>
              </a:lnSpc>
            </a:pPr>
            <a:r>
              <a:rPr lang="en-US" altLang="en-US" sz="1600" dirty="0">
                <a:latin typeface="Courier New" panose="02070309020205020404" pitchFamily="49" charset="0"/>
              </a:rPr>
              <a:t>public Date()                   </a:t>
            </a:r>
            <a:r>
              <a:rPr lang="en-US" altLang="en-US" sz="1600" dirty="0">
                <a:solidFill>
                  <a:srgbClr val="008080"/>
                </a:solidFill>
                <a:latin typeface="Courier New" panose="02070309020205020404" pitchFamily="49" charset="0"/>
              </a:rPr>
              <a:t>// constructs today</a:t>
            </a:r>
          </a:p>
          <a:p>
            <a:pPr lvl="1">
              <a:lnSpc>
                <a:spcPct val="80000"/>
              </a:lnSpc>
            </a:pPr>
            <a:r>
              <a:rPr lang="en-US" altLang="en-US" sz="1600" dirty="0">
                <a:latin typeface="Courier New" panose="02070309020205020404" pitchFamily="49" charset="0"/>
              </a:rPr>
              <a:t>public void </a:t>
            </a:r>
            <a:r>
              <a:rPr lang="en-US" altLang="en-US" sz="1600" dirty="0" err="1">
                <a:latin typeface="Courier New" panose="02070309020205020404" pitchFamily="49" charset="0"/>
              </a:rPr>
              <a:t>addDays</a:t>
            </a:r>
            <a:r>
              <a:rPr lang="en-US" altLang="en-US" sz="1600" dirty="0">
                <a:latin typeface="Courier New" panose="02070309020205020404" pitchFamily="49" charset="0"/>
              </a:rPr>
              <a:t>(</a:t>
            </a:r>
            <a:r>
              <a:rPr lang="en-US" altLang="en-US" sz="1600" dirty="0" err="1">
                <a:latin typeface="Courier New" panose="02070309020205020404" pitchFamily="49" charset="0"/>
              </a:rPr>
              <a:t>int</a:t>
            </a:r>
            <a:r>
              <a:rPr lang="en-US" altLang="en-US" sz="1600" dirty="0">
                <a:latin typeface="Courier New" panose="02070309020205020404" pitchFamily="49" charset="0"/>
              </a:rPr>
              <a:t> days)   </a:t>
            </a:r>
            <a:r>
              <a:rPr lang="en-US" altLang="en-US" sz="1600" dirty="0">
                <a:solidFill>
                  <a:srgbClr val="008080"/>
                </a:solidFill>
                <a:latin typeface="Courier New" panose="02070309020205020404" pitchFamily="49" charset="0"/>
              </a:rPr>
              <a:t>// advances by </a:t>
            </a:r>
            <a:r>
              <a:rPr lang="en-US" altLang="en-US" sz="1600" i="1" dirty="0">
                <a:solidFill>
                  <a:srgbClr val="008080"/>
                </a:solidFill>
                <a:latin typeface="Courier New" panose="02070309020205020404" pitchFamily="49" charset="0"/>
              </a:rPr>
              <a:t>days</a:t>
            </a:r>
          </a:p>
          <a:p>
            <a:pPr lvl="1">
              <a:lnSpc>
                <a:spcPct val="80000"/>
              </a:lnSpc>
            </a:pPr>
            <a:r>
              <a:rPr lang="en-US" altLang="en-US" sz="1600" dirty="0">
                <a:latin typeface="Courier New" panose="02070309020205020404" pitchFamily="49" charset="0"/>
              </a:rPr>
              <a:t>public </a:t>
            </a:r>
            <a:r>
              <a:rPr lang="en-US" altLang="en-US" sz="1600" dirty="0" err="1">
                <a:latin typeface="Courier New" panose="02070309020205020404" pitchFamily="49" charset="0"/>
              </a:rPr>
              <a:t>boolean</a:t>
            </a:r>
            <a:r>
              <a:rPr lang="en-US" altLang="en-US" sz="1600" dirty="0">
                <a:latin typeface="Courier New" panose="02070309020205020404" pitchFamily="49" charset="0"/>
              </a:rPr>
              <a:t> equals(Object o)</a:t>
            </a:r>
          </a:p>
          <a:p>
            <a:pPr lvl="1">
              <a:lnSpc>
                <a:spcPct val="80000"/>
              </a:lnSpc>
            </a:pPr>
            <a:r>
              <a:rPr lang="en-US" altLang="en-US" sz="1600" dirty="0">
                <a:latin typeface="Courier New" panose="02070309020205020404" pitchFamily="49" charset="0"/>
              </a:rPr>
              <a:t>public </a:t>
            </a:r>
            <a:r>
              <a:rPr lang="en-US" altLang="en-US" sz="1600" dirty="0" err="1">
                <a:latin typeface="Courier New" panose="02070309020205020404" pitchFamily="49" charset="0"/>
              </a:rPr>
              <a:t>int</a:t>
            </a:r>
            <a:r>
              <a:rPr lang="en-US" altLang="en-US" sz="1600" dirty="0">
                <a:latin typeface="Courier New" panose="02070309020205020404" pitchFamily="49" charset="0"/>
              </a:rPr>
              <a:t> </a:t>
            </a:r>
            <a:r>
              <a:rPr lang="en-US" altLang="en-US" sz="1600" dirty="0" err="1">
                <a:latin typeface="Courier New" panose="02070309020205020404" pitchFamily="49" charset="0"/>
              </a:rPr>
              <a:t>getDay</a:t>
            </a:r>
            <a:r>
              <a:rPr lang="en-US" altLang="en-US" sz="1600" dirty="0">
                <a:latin typeface="Courier New" panose="02070309020205020404" pitchFamily="49" charset="0"/>
              </a:rPr>
              <a:t>(), </a:t>
            </a:r>
            <a:r>
              <a:rPr lang="en-US" altLang="en-US" sz="1600" dirty="0" err="1">
                <a:latin typeface="Courier New" panose="02070309020205020404" pitchFamily="49" charset="0"/>
              </a:rPr>
              <a:t>getMonth</a:t>
            </a:r>
            <a:r>
              <a:rPr lang="en-US" altLang="en-US" sz="1600" dirty="0">
                <a:latin typeface="Courier New" panose="02070309020205020404" pitchFamily="49" charset="0"/>
              </a:rPr>
              <a:t>(), </a:t>
            </a:r>
            <a:r>
              <a:rPr lang="en-US" altLang="en-US" sz="1600" dirty="0" err="1">
                <a:latin typeface="Courier New" panose="02070309020205020404" pitchFamily="49" charset="0"/>
              </a:rPr>
              <a:t>getYear</a:t>
            </a:r>
            <a:r>
              <a:rPr lang="en-US" altLang="en-US" sz="1600" dirty="0">
                <a:latin typeface="Courier New" panose="02070309020205020404" pitchFamily="49" charset="0"/>
              </a:rPr>
              <a:t>()</a:t>
            </a:r>
          </a:p>
          <a:p>
            <a:pPr lvl="1">
              <a:lnSpc>
                <a:spcPct val="80000"/>
              </a:lnSpc>
            </a:pPr>
            <a:r>
              <a:rPr lang="en-US" altLang="en-US" sz="1600" dirty="0">
                <a:latin typeface="Courier New" panose="02070309020205020404" pitchFamily="49" charset="0"/>
              </a:rPr>
              <a:t>public </a:t>
            </a:r>
            <a:r>
              <a:rPr lang="en-US" altLang="en-US" sz="1600" dirty="0" err="1">
                <a:latin typeface="Courier New" panose="02070309020205020404" pitchFamily="49" charset="0"/>
              </a:rPr>
              <a:t>int</a:t>
            </a:r>
            <a:r>
              <a:rPr lang="en-US" altLang="en-US" sz="1600" dirty="0">
                <a:latin typeface="Courier New" panose="02070309020205020404" pitchFamily="49" charset="0"/>
              </a:rPr>
              <a:t> </a:t>
            </a:r>
            <a:r>
              <a:rPr lang="en-US" altLang="en-US" sz="1600" dirty="0" err="1">
                <a:latin typeface="Courier New" panose="02070309020205020404" pitchFamily="49" charset="0"/>
              </a:rPr>
              <a:t>getDaysInMonth</a:t>
            </a:r>
            <a:r>
              <a:rPr lang="en-US" altLang="en-US" sz="1600" dirty="0">
                <a:latin typeface="Courier New" panose="02070309020205020404" pitchFamily="49" charset="0"/>
              </a:rPr>
              <a:t>()</a:t>
            </a:r>
          </a:p>
          <a:p>
            <a:pPr lvl="1">
              <a:lnSpc>
                <a:spcPct val="80000"/>
              </a:lnSpc>
            </a:pPr>
            <a:r>
              <a:rPr lang="en-US" altLang="en-US" sz="1600" dirty="0">
                <a:latin typeface="Courier New" panose="02070309020205020404" pitchFamily="49" charset="0"/>
              </a:rPr>
              <a:t>public String </a:t>
            </a:r>
            <a:r>
              <a:rPr lang="en-US" altLang="en-US" sz="1600" dirty="0" err="1">
                <a:latin typeface="Courier New" panose="02070309020205020404" pitchFamily="49" charset="0"/>
              </a:rPr>
              <a:t>getDayOfWeek</a:t>
            </a:r>
            <a:r>
              <a:rPr lang="en-US" altLang="en-US" sz="1600" dirty="0">
                <a:latin typeface="Courier New" panose="02070309020205020404" pitchFamily="49" charset="0"/>
              </a:rPr>
              <a:t>()</a:t>
            </a:r>
          </a:p>
          <a:p>
            <a:pPr lvl="1">
              <a:lnSpc>
                <a:spcPct val="80000"/>
              </a:lnSpc>
            </a:pPr>
            <a:r>
              <a:rPr lang="en-US" altLang="en-US" sz="1600" dirty="0">
                <a:latin typeface="Courier New" panose="02070309020205020404" pitchFamily="49" charset="0"/>
              </a:rPr>
              <a:t>public </a:t>
            </a:r>
            <a:r>
              <a:rPr lang="en-US" altLang="en-US" sz="1600" dirty="0" err="1">
                <a:latin typeface="Courier New" panose="02070309020205020404" pitchFamily="49" charset="0"/>
              </a:rPr>
              <a:t>boolean</a:t>
            </a:r>
            <a:r>
              <a:rPr lang="en-US" altLang="en-US" sz="1600" dirty="0">
                <a:latin typeface="Courier New" panose="02070309020205020404" pitchFamily="49" charset="0"/>
              </a:rPr>
              <a:t> </a:t>
            </a:r>
            <a:r>
              <a:rPr lang="en-US" altLang="en-US" sz="1600" dirty="0" err="1">
                <a:latin typeface="Courier New" panose="02070309020205020404" pitchFamily="49" charset="0"/>
              </a:rPr>
              <a:t>isLeapYear</a:t>
            </a:r>
            <a:r>
              <a:rPr lang="en-US" altLang="en-US" sz="1600" dirty="0">
                <a:latin typeface="Courier New" panose="02070309020205020404" pitchFamily="49" charset="0"/>
              </a:rPr>
              <a:t>()</a:t>
            </a:r>
          </a:p>
          <a:p>
            <a:pPr lvl="1">
              <a:lnSpc>
                <a:spcPct val="80000"/>
              </a:lnSpc>
            </a:pPr>
            <a:r>
              <a:rPr lang="en-US" altLang="en-US" sz="1600" dirty="0">
                <a:latin typeface="Courier New" panose="02070309020205020404" pitchFamily="49" charset="0"/>
              </a:rPr>
              <a:t>public void </a:t>
            </a:r>
            <a:r>
              <a:rPr lang="en-US" altLang="en-US" sz="1600" dirty="0" err="1">
                <a:latin typeface="Courier New" panose="02070309020205020404" pitchFamily="49" charset="0"/>
              </a:rPr>
              <a:t>nextDay</a:t>
            </a:r>
            <a:r>
              <a:rPr lang="en-US" altLang="en-US" sz="1600" dirty="0">
                <a:latin typeface="Courier New" panose="02070309020205020404" pitchFamily="49" charset="0"/>
              </a:rPr>
              <a:t>()           </a:t>
            </a:r>
            <a:r>
              <a:rPr lang="en-US" altLang="en-US" sz="1600" dirty="0">
                <a:solidFill>
                  <a:srgbClr val="008080"/>
                </a:solidFill>
                <a:latin typeface="Courier New" panose="02070309020205020404" pitchFamily="49" charset="0"/>
              </a:rPr>
              <a:t>// advances by 1 day</a:t>
            </a:r>
          </a:p>
          <a:p>
            <a:pPr lvl="1">
              <a:lnSpc>
                <a:spcPct val="80000"/>
              </a:lnSpc>
            </a:pPr>
            <a:r>
              <a:rPr lang="en-US" altLang="en-US" sz="1600" dirty="0">
                <a:latin typeface="Courier New" panose="02070309020205020404" pitchFamily="49" charset="0"/>
              </a:rPr>
              <a:t>public String </a:t>
            </a:r>
            <a:r>
              <a:rPr lang="en-US" altLang="en-US" sz="1600" dirty="0" err="1">
                <a:latin typeface="Courier New" panose="02070309020205020404" pitchFamily="49" charset="0"/>
              </a:rPr>
              <a:t>toString</a:t>
            </a:r>
            <a:r>
              <a:rPr lang="en-US" altLang="en-US" sz="1600" dirty="0">
                <a:latin typeface="Courier New" panose="02070309020205020404" pitchFamily="49" charset="0"/>
              </a:rPr>
              <a:t>()</a:t>
            </a:r>
          </a:p>
          <a:p>
            <a:pPr lvl="1">
              <a:lnSpc>
                <a:spcPct val="80000"/>
              </a:lnSpc>
            </a:pPr>
            <a:endParaRPr lang="en-US" altLang="en-US" sz="1600" dirty="0">
              <a:latin typeface="Courier New" panose="02070309020205020404" pitchFamily="49" charset="0"/>
            </a:endParaRPr>
          </a:p>
          <a:p>
            <a:pPr>
              <a:lnSpc>
                <a:spcPct val="90000"/>
              </a:lnSpc>
            </a:pPr>
            <a:r>
              <a:rPr lang="en-US" altLang="en-US" sz="1800" dirty="0"/>
              <a:t>Come up with unit tests to check the following:</a:t>
            </a:r>
          </a:p>
          <a:p>
            <a:pPr lvl="1">
              <a:lnSpc>
                <a:spcPct val="90000"/>
              </a:lnSpc>
            </a:pPr>
            <a:r>
              <a:rPr lang="en-US" altLang="en-US" sz="1600" dirty="0"/>
              <a:t>That no Date object can ever get into an invalid state.</a:t>
            </a:r>
          </a:p>
          <a:p>
            <a:pPr lvl="1">
              <a:lnSpc>
                <a:spcPct val="90000"/>
              </a:lnSpc>
            </a:pPr>
            <a:r>
              <a:rPr lang="en-US" altLang="en-US" sz="1600" dirty="0"/>
              <a:t>That the </a:t>
            </a:r>
            <a:r>
              <a:rPr lang="en-US" altLang="en-US" sz="1600" dirty="0" err="1"/>
              <a:t>addDays</a:t>
            </a:r>
            <a:r>
              <a:rPr lang="en-US" altLang="en-US" sz="1600" dirty="0"/>
              <a:t> method works properly.</a:t>
            </a:r>
          </a:p>
          <a:p>
            <a:pPr lvl="2">
              <a:lnSpc>
                <a:spcPct val="90000"/>
              </a:lnSpc>
            </a:pPr>
            <a:r>
              <a:rPr lang="en-US" altLang="en-US" dirty="0"/>
              <a:t>It should also be efficient enough to add 1,000,000 days in a call.</a:t>
            </a:r>
          </a:p>
        </p:txBody>
      </p:sp>
      <p:sp>
        <p:nvSpPr>
          <p:cNvPr id="4" name="Slide Number Placeholder 3">
            <a:extLst>
              <a:ext uri="{FF2B5EF4-FFF2-40B4-BE49-F238E27FC236}">
                <a16:creationId xmlns:a16="http://schemas.microsoft.com/office/drawing/2014/main" id="{0B13413E-74F6-42C1-9B18-D861507AE954}"/>
              </a:ext>
            </a:extLst>
          </p:cNvPr>
          <p:cNvSpPr>
            <a:spLocks noGrp="1"/>
          </p:cNvSpPr>
          <p:nvPr>
            <p:ph type="sldNum" sz="quarter" idx="12"/>
          </p:nvPr>
        </p:nvSpPr>
        <p:spPr/>
        <p:txBody>
          <a:bodyPr/>
          <a:lstStyle/>
          <a:p>
            <a:fld id="{4AD44CA4-90C5-41F7-9A2C-BB52592DE526}" type="slidenum">
              <a:rPr lang="en-US" altLang="en-US"/>
              <a:pPr/>
              <a:t>46</a:t>
            </a:fld>
            <a:endParaRPr lang="en-US" altLang="en-US"/>
          </a:p>
        </p:txBody>
      </p:sp>
    </p:spTree>
    <p:extLst>
      <p:ext uri="{BB962C8B-B14F-4D97-AF65-F5344CB8AC3E}">
        <p14:creationId xmlns:p14="http://schemas.microsoft.com/office/powerpoint/2010/main" val="6912979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2802" name="Rectangle 2">
            <a:extLst>
              <a:ext uri="{FF2B5EF4-FFF2-40B4-BE49-F238E27FC236}">
                <a16:creationId xmlns:a16="http://schemas.microsoft.com/office/drawing/2014/main" id="{469ECDA9-113B-4201-89B0-E6501122868D}"/>
              </a:ext>
            </a:extLst>
          </p:cNvPr>
          <p:cNvSpPr>
            <a:spLocks noGrp="1" noChangeArrowheads="1"/>
          </p:cNvSpPr>
          <p:nvPr>
            <p:ph type="title"/>
          </p:nvPr>
        </p:nvSpPr>
        <p:spPr/>
        <p:txBody>
          <a:bodyPr/>
          <a:lstStyle/>
          <a:p>
            <a:r>
              <a:rPr lang="en-US" altLang="en-US"/>
              <a:t>Test-driven development</a:t>
            </a:r>
          </a:p>
        </p:txBody>
      </p:sp>
      <p:sp>
        <p:nvSpPr>
          <p:cNvPr id="1612803" name="Rectangle 3">
            <a:extLst>
              <a:ext uri="{FF2B5EF4-FFF2-40B4-BE49-F238E27FC236}">
                <a16:creationId xmlns:a16="http://schemas.microsoft.com/office/drawing/2014/main" id="{0F185B65-880B-4745-B4DC-5E0B30B405A5}"/>
              </a:ext>
            </a:extLst>
          </p:cNvPr>
          <p:cNvSpPr>
            <a:spLocks noGrp="1" noChangeArrowheads="1"/>
          </p:cNvSpPr>
          <p:nvPr>
            <p:ph idx="1"/>
          </p:nvPr>
        </p:nvSpPr>
        <p:spPr/>
        <p:txBody>
          <a:bodyPr/>
          <a:lstStyle/>
          <a:p>
            <a:r>
              <a:rPr lang="en-US" altLang="en-US"/>
              <a:t>Imagine that we'd like to add a method subtractWeeks to our Date class, that shifts this Date backward in time by the given number of weeks.</a:t>
            </a:r>
          </a:p>
          <a:p>
            <a:pPr lvl="1"/>
            <a:endParaRPr lang="en-US" altLang="en-US"/>
          </a:p>
          <a:p>
            <a:r>
              <a:rPr lang="en-US" altLang="en-US"/>
              <a:t>Write JUnit test code to test this method </a:t>
            </a:r>
            <a:r>
              <a:rPr lang="en-US" altLang="en-US" i="1"/>
              <a:t>before </a:t>
            </a:r>
            <a:r>
              <a:rPr lang="en-US" altLang="en-US"/>
              <a:t>it has been written.</a:t>
            </a:r>
          </a:p>
          <a:p>
            <a:pPr lvl="1"/>
            <a:r>
              <a:rPr lang="en-US" altLang="en-US"/>
              <a:t>This way, once we do implement the method, we'll know whether it works.</a:t>
            </a:r>
          </a:p>
        </p:txBody>
      </p:sp>
      <p:sp>
        <p:nvSpPr>
          <p:cNvPr id="4" name="Slide Number Placeholder 3">
            <a:extLst>
              <a:ext uri="{FF2B5EF4-FFF2-40B4-BE49-F238E27FC236}">
                <a16:creationId xmlns:a16="http://schemas.microsoft.com/office/drawing/2014/main" id="{58F60030-55ED-423F-8C2D-F650A3D0B489}"/>
              </a:ext>
            </a:extLst>
          </p:cNvPr>
          <p:cNvSpPr>
            <a:spLocks noGrp="1"/>
          </p:cNvSpPr>
          <p:nvPr>
            <p:ph type="sldNum" sz="quarter" idx="12"/>
          </p:nvPr>
        </p:nvSpPr>
        <p:spPr/>
        <p:txBody>
          <a:bodyPr/>
          <a:lstStyle/>
          <a:p>
            <a:fld id="{CCAD96C8-BC64-4560-92CB-37AF5B6A7A89}" type="slidenum">
              <a:rPr lang="en-US" altLang="en-US"/>
              <a:pPr/>
              <a:t>47</a:t>
            </a:fld>
            <a:endParaRPr lang="en-US" altLang="en-US"/>
          </a:p>
        </p:txBody>
      </p:sp>
    </p:spTree>
    <p:extLst>
      <p:ext uri="{BB962C8B-B14F-4D97-AF65-F5344CB8AC3E}">
        <p14:creationId xmlns:p14="http://schemas.microsoft.com/office/powerpoint/2010/main" val="1397135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en-US" altLang="en-US"/>
              <a:t>Fault avoidance techniques</a:t>
            </a:r>
          </a:p>
        </p:txBody>
      </p:sp>
      <p:sp>
        <p:nvSpPr>
          <p:cNvPr id="15364" name="Rectangle 3"/>
          <p:cNvSpPr>
            <a:spLocks noGrp="1" noChangeArrowheads="1"/>
          </p:cNvSpPr>
          <p:nvPr>
            <p:ph idx="1"/>
          </p:nvPr>
        </p:nvSpPr>
        <p:spPr/>
        <p:txBody>
          <a:bodyPr>
            <a:normAutofit/>
          </a:bodyPr>
          <a:lstStyle/>
          <a:p>
            <a:pPr eaLnBrk="1" hangingPunct="1">
              <a:lnSpc>
                <a:spcPct val="90000"/>
              </a:lnSpc>
            </a:pPr>
            <a:r>
              <a:rPr lang="en-US" altLang="en-US" sz="2400" b="1" dirty="0"/>
              <a:t>Development Methodologies</a:t>
            </a:r>
            <a:r>
              <a:rPr lang="en-US" altLang="en-US" sz="2400" dirty="0"/>
              <a:t>: use requirements and design to minimize introduction of faults</a:t>
            </a:r>
          </a:p>
          <a:p>
            <a:pPr lvl="1" eaLnBrk="1" hangingPunct="1">
              <a:lnSpc>
                <a:spcPct val="90000"/>
              </a:lnSpc>
            </a:pPr>
            <a:r>
              <a:rPr lang="en-US" altLang="en-US" sz="2000" dirty="0"/>
              <a:t>Get clear requirements</a:t>
            </a:r>
          </a:p>
          <a:p>
            <a:pPr lvl="1" eaLnBrk="1" hangingPunct="1">
              <a:lnSpc>
                <a:spcPct val="90000"/>
              </a:lnSpc>
            </a:pPr>
            <a:r>
              <a:rPr lang="en-US" altLang="en-US" sz="2000" dirty="0"/>
              <a:t>Minimize coupling</a:t>
            </a:r>
          </a:p>
          <a:p>
            <a:pPr eaLnBrk="1" hangingPunct="1">
              <a:lnSpc>
                <a:spcPct val="90000"/>
              </a:lnSpc>
            </a:pPr>
            <a:r>
              <a:rPr lang="en-US" altLang="en-US" sz="2400" b="1" dirty="0"/>
              <a:t>Review</a:t>
            </a:r>
            <a:r>
              <a:rPr lang="en-US" altLang="en-US" sz="2400" dirty="0"/>
              <a:t>: manual inspection of system</a:t>
            </a:r>
          </a:p>
          <a:p>
            <a:pPr eaLnBrk="1" hangingPunct="1">
              <a:lnSpc>
                <a:spcPct val="90000"/>
              </a:lnSpc>
            </a:pPr>
            <a:r>
              <a:rPr lang="en-US" altLang="en-US" sz="2400" b="1" dirty="0"/>
              <a:t>Walkthrough</a:t>
            </a:r>
            <a:r>
              <a:rPr lang="en-US" altLang="en-US" sz="2400" dirty="0"/>
              <a:t>: developer presents code to team</a:t>
            </a:r>
          </a:p>
          <a:p>
            <a:pPr eaLnBrk="1" hangingPunct="1">
              <a:lnSpc>
                <a:spcPct val="90000"/>
              </a:lnSpc>
            </a:pPr>
            <a:r>
              <a:rPr lang="en-US" altLang="en-US" sz="2400" b="1" dirty="0"/>
              <a:t>Inspection</a:t>
            </a:r>
            <a:r>
              <a:rPr lang="en-US" altLang="en-US" sz="2400" dirty="0"/>
              <a:t>: team looks at code without dev's guidance</a:t>
            </a:r>
          </a:p>
        </p:txBody>
      </p:sp>
      <p:sp>
        <p:nvSpPr>
          <p:cNvPr id="15362" name="Slide Number Placeholder 3"/>
          <p:cNvSpPr>
            <a:spLocks noGrp="1"/>
          </p:cNvSpPr>
          <p:nvPr>
            <p:ph type="sldNum" sz="quarter" idx="12"/>
          </p:nvPr>
        </p:nvSpPr>
        <p:spPr>
          <a:noFill/>
        </p:spPr>
        <p:txBody>
          <a:bodyPr/>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a:spcBef>
                <a:spcPct val="0"/>
              </a:spcBef>
              <a:buClrTx/>
              <a:buSzTx/>
              <a:buFontTx/>
              <a:buNone/>
            </a:pPr>
            <a:fld id="{F8599D48-C426-4A85-A37D-BF515CDB2882}" type="slidenum">
              <a:rPr lang="en-US" altLang="en-US" sz="1400">
                <a:latin typeface="Tahoma" panose="020B0604030504040204" pitchFamily="34" charset="0"/>
              </a:rPr>
              <a:pPr>
                <a:spcBef>
                  <a:spcPct val="0"/>
                </a:spcBef>
                <a:buClrTx/>
                <a:buSzTx/>
                <a:buFontTx/>
                <a:buNone/>
              </a:pPr>
              <a:t>5</a:t>
            </a:fld>
            <a:endParaRPr lang="en-US" altLang="en-US" sz="1400">
              <a:latin typeface="Tahoma" panose="020B0604030504040204" pitchFamily="34" charset="0"/>
            </a:endParaRPr>
          </a:p>
        </p:txBody>
      </p:sp>
    </p:spTree>
    <p:extLst>
      <p:ext uri="{BB962C8B-B14F-4D97-AF65-F5344CB8AC3E}">
        <p14:creationId xmlns:p14="http://schemas.microsoft.com/office/powerpoint/2010/main" val="1975774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en-US" altLang="en-US"/>
              <a:t>Fault detection techniques</a:t>
            </a:r>
          </a:p>
        </p:txBody>
      </p:sp>
      <p:sp>
        <p:nvSpPr>
          <p:cNvPr id="16388" name="Rectangle 3"/>
          <p:cNvSpPr>
            <a:spLocks noGrp="1" noChangeArrowheads="1"/>
          </p:cNvSpPr>
          <p:nvPr>
            <p:ph idx="1"/>
          </p:nvPr>
        </p:nvSpPr>
        <p:spPr/>
        <p:txBody>
          <a:bodyPr>
            <a:normAutofit/>
          </a:bodyPr>
          <a:lstStyle/>
          <a:p>
            <a:pPr eaLnBrk="1" hangingPunct="1">
              <a:lnSpc>
                <a:spcPct val="90000"/>
              </a:lnSpc>
              <a:defRPr/>
            </a:pPr>
            <a:r>
              <a:rPr lang="en-US" altLang="en-US" sz="2400" b="1" dirty="0"/>
              <a:t>Debugging</a:t>
            </a:r>
            <a:r>
              <a:rPr lang="en-US" altLang="en-US" sz="2400" dirty="0"/>
              <a:t>: move through steps to reach erroneous state</a:t>
            </a:r>
          </a:p>
          <a:p>
            <a:pPr eaLnBrk="1" hangingPunct="1">
              <a:lnSpc>
                <a:spcPct val="90000"/>
              </a:lnSpc>
              <a:defRPr/>
            </a:pPr>
            <a:r>
              <a:rPr lang="en-US" altLang="en-US" sz="2400" b="1" dirty="0"/>
              <a:t>Testing</a:t>
            </a:r>
            <a:r>
              <a:rPr lang="en-US" altLang="en-US" sz="2400" dirty="0"/>
              <a:t>: tries to expose errors in planned way</a:t>
            </a:r>
          </a:p>
          <a:p>
            <a:pPr lvl="1" eaLnBrk="1" hangingPunct="1">
              <a:lnSpc>
                <a:spcPct val="90000"/>
              </a:lnSpc>
              <a:defRPr/>
            </a:pPr>
            <a:r>
              <a:rPr lang="en-US" altLang="en-US" sz="2000" dirty="0"/>
              <a:t>A good test model has test cases and test data that identify errors</a:t>
            </a:r>
          </a:p>
          <a:p>
            <a:pPr lvl="1" eaLnBrk="1" hangingPunct="1">
              <a:lnSpc>
                <a:spcPct val="90000"/>
              </a:lnSpc>
              <a:defRPr/>
            </a:pPr>
            <a:r>
              <a:rPr lang="en-US" altLang="en-US" sz="2000" dirty="0"/>
              <a:t>Ideally, every possible input to a system should be tested</a:t>
            </a:r>
          </a:p>
          <a:p>
            <a:pPr lvl="1" eaLnBrk="1" hangingPunct="1">
              <a:lnSpc>
                <a:spcPct val="90000"/>
              </a:lnSpc>
              <a:defRPr/>
            </a:pPr>
            <a:r>
              <a:rPr lang="en-US" altLang="en-US" sz="2000" dirty="0"/>
              <a:t>This is expensively time-consuming</a:t>
            </a:r>
          </a:p>
        </p:txBody>
      </p:sp>
      <p:sp>
        <p:nvSpPr>
          <p:cNvPr id="16386" name="Slide Number Placeholder 3"/>
          <p:cNvSpPr>
            <a:spLocks noGrp="1"/>
          </p:cNvSpPr>
          <p:nvPr>
            <p:ph type="sldNum" sz="quarter" idx="12"/>
          </p:nvPr>
        </p:nvSpPr>
        <p:spPr>
          <a:noFill/>
        </p:spPr>
        <p:txBody>
          <a:bodyPr/>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a:spcBef>
                <a:spcPct val="0"/>
              </a:spcBef>
              <a:buClrTx/>
              <a:buSzTx/>
              <a:buFontTx/>
              <a:buNone/>
            </a:pPr>
            <a:fld id="{6EF4BD3B-9354-4718-9AFA-FAED95091AF6}" type="slidenum">
              <a:rPr lang="en-US" altLang="en-US" sz="1400">
                <a:latin typeface="Tahoma" panose="020B0604030504040204" pitchFamily="34" charset="0"/>
              </a:rPr>
              <a:pPr>
                <a:spcBef>
                  <a:spcPct val="0"/>
                </a:spcBef>
                <a:buClrTx/>
                <a:buSzTx/>
                <a:buFontTx/>
                <a:buNone/>
              </a:pPr>
              <a:t>6</a:t>
            </a:fld>
            <a:endParaRPr lang="en-US" altLang="en-US" sz="1400">
              <a:latin typeface="Tahoma" panose="020B0604030504040204" pitchFamily="34" charset="0"/>
            </a:endParaRPr>
          </a:p>
        </p:txBody>
      </p:sp>
    </p:spTree>
    <p:extLst>
      <p:ext uri="{BB962C8B-B14F-4D97-AF65-F5344CB8AC3E}">
        <p14:creationId xmlns:p14="http://schemas.microsoft.com/office/powerpoint/2010/main" val="807249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en-US" altLang="en-US"/>
              <a:t>Bugs</a:t>
            </a:r>
          </a:p>
        </p:txBody>
      </p:sp>
      <p:sp>
        <p:nvSpPr>
          <p:cNvPr id="7172" name="Rectangle 3"/>
          <p:cNvSpPr>
            <a:spLocks noGrp="1" noChangeArrowheads="1"/>
          </p:cNvSpPr>
          <p:nvPr>
            <p:ph idx="1"/>
          </p:nvPr>
        </p:nvSpPr>
        <p:spPr/>
        <p:txBody>
          <a:bodyPr>
            <a:normAutofit/>
          </a:bodyPr>
          <a:lstStyle/>
          <a:p>
            <a:pPr algn="just" eaLnBrk="1" hangingPunct="1">
              <a:lnSpc>
                <a:spcPct val="90000"/>
              </a:lnSpc>
            </a:pPr>
            <a:r>
              <a:rPr lang="en-US" altLang="en-US" sz="2400" dirty="0"/>
              <a:t>Bugs are inevitable in any complex software system</a:t>
            </a:r>
          </a:p>
          <a:p>
            <a:pPr algn="just" eaLnBrk="1" hangingPunct="1">
              <a:lnSpc>
                <a:spcPct val="90000"/>
              </a:lnSpc>
            </a:pPr>
            <a:r>
              <a:rPr lang="en-US" altLang="en-US" sz="2400" dirty="0"/>
              <a:t>A bug can be very visible or can hide in your code until a much later date</a:t>
            </a:r>
          </a:p>
          <a:p>
            <a:pPr algn="just" eaLnBrk="1" hangingPunct="1">
              <a:lnSpc>
                <a:spcPct val="90000"/>
              </a:lnSpc>
            </a:pPr>
            <a:r>
              <a:rPr lang="en-US" altLang="en-US" sz="2400" dirty="0"/>
              <a:t>But </a:t>
            </a:r>
            <a:r>
              <a:rPr lang="en-US" altLang="en-US" sz="2400" b="1" dirty="0"/>
              <a:t>how do we discover </a:t>
            </a:r>
            <a:r>
              <a:rPr lang="en-US" altLang="en-US" sz="2400" dirty="0"/>
              <a:t>all of the bugs in our system, even those with low visibility?</a:t>
            </a:r>
          </a:p>
          <a:p>
            <a:pPr lvl="1" algn="just" eaLnBrk="1" hangingPunct="1">
              <a:lnSpc>
                <a:spcPct val="90000"/>
              </a:lnSpc>
            </a:pPr>
            <a:r>
              <a:rPr lang="en-US" altLang="en-US" sz="2000" dirty="0"/>
              <a:t>ANSWER: </a:t>
            </a:r>
            <a:r>
              <a:rPr lang="en-US" altLang="en-US" sz="2000" b="1" dirty="0"/>
              <a:t>testing and Quality Assurance practices</a:t>
            </a:r>
          </a:p>
        </p:txBody>
      </p:sp>
      <p:sp>
        <p:nvSpPr>
          <p:cNvPr id="7170" name="Slide Number Placeholder 3"/>
          <p:cNvSpPr>
            <a:spLocks noGrp="1"/>
          </p:cNvSpPr>
          <p:nvPr>
            <p:ph type="sldNum" sz="quarter" idx="12"/>
          </p:nvPr>
        </p:nvSpPr>
        <p:spPr>
          <a:noFill/>
        </p:spPr>
        <p:txBody>
          <a:bodyPr/>
          <a:lstStyle>
            <a:lvl1pPr>
              <a:spcBef>
                <a:spcPct val="20000"/>
              </a:spcBef>
              <a:buClr>
                <a:srgbClr val="808080"/>
              </a:buClr>
              <a:buSzPct val="60000"/>
              <a:buFont typeface="Wingdings" panose="05000000000000000000" pitchFamily="2" charset="2"/>
              <a:buChar char="n"/>
              <a:defRPr sz="2400">
                <a:solidFill>
                  <a:schemeClr val="tx1"/>
                </a:solidFill>
                <a:latin typeface="Verdana" panose="020B0604030504040204" pitchFamily="34" charset="0"/>
                <a:cs typeface="Times New Roman" panose="02020603050405020304" pitchFamily="18" charset="0"/>
              </a:defRPr>
            </a:lvl1pPr>
            <a:lvl2pPr marL="742950" indent="-285750">
              <a:spcBef>
                <a:spcPct val="20000"/>
              </a:spcBef>
              <a:buClr>
                <a:srgbClr val="800080"/>
              </a:buClr>
              <a:buSzPct val="55000"/>
              <a:buFont typeface="Wingdings" panose="05000000000000000000" pitchFamily="2" charset="2"/>
              <a:buChar char="n"/>
              <a:defRPr sz="2000">
                <a:solidFill>
                  <a:schemeClr val="tx1"/>
                </a:solidFill>
                <a:latin typeface="Verdana" panose="020B0604030504040204" pitchFamily="34" charset="0"/>
                <a:cs typeface="Times New Roman" panose="02020603050405020304" pitchFamily="18" charset="0"/>
              </a:defRPr>
            </a:lvl2pPr>
            <a:lvl3pPr marL="1143000" indent="-228600">
              <a:spcBef>
                <a:spcPct val="20000"/>
              </a:spcBef>
              <a:buClr>
                <a:schemeClr val="accent2"/>
              </a:buClr>
              <a:buSzPct val="50000"/>
              <a:buFont typeface="Wingdings" panose="05000000000000000000" pitchFamily="2" charset="2"/>
              <a:buChar char="n"/>
              <a:defRPr>
                <a:solidFill>
                  <a:schemeClr val="tx1"/>
                </a:solidFill>
                <a:latin typeface="Verdana" panose="020B0604030504040204" pitchFamily="34" charset="0"/>
                <a:cs typeface="Times New Roman" panose="02020603050405020304" pitchFamily="18" charset="0"/>
              </a:defRPr>
            </a:lvl3pPr>
            <a:lvl4pPr marL="1600200" indent="-228600">
              <a:spcBef>
                <a:spcPct val="20000"/>
              </a:spcBef>
              <a:buClr>
                <a:schemeClr val="tx1"/>
              </a:buClr>
              <a:buSzPct val="55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4pPr>
            <a:lvl5pPr marL="2057400" indent="-228600">
              <a:spcBef>
                <a:spcPct val="20000"/>
              </a:spcBef>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20000"/>
              </a:spcBef>
              <a:spcAft>
                <a:spcPct val="0"/>
              </a:spcAft>
              <a:buClr>
                <a:srgbClr val="C0C0C0"/>
              </a:buClr>
              <a:buSzPct val="50000"/>
              <a:buFont typeface="Wingdings" panose="05000000000000000000" pitchFamily="2" charset="2"/>
              <a:buChar char="n"/>
              <a:defRPr sz="1600">
                <a:solidFill>
                  <a:schemeClr val="tx1"/>
                </a:solidFill>
                <a:latin typeface="Verdana" panose="020B0604030504040204" pitchFamily="34" charset="0"/>
                <a:cs typeface="Times New Roman" panose="02020603050405020304" pitchFamily="18" charset="0"/>
              </a:defRPr>
            </a:lvl9pPr>
          </a:lstStyle>
          <a:p>
            <a:pPr>
              <a:spcBef>
                <a:spcPct val="0"/>
              </a:spcBef>
              <a:buClrTx/>
              <a:buSzTx/>
              <a:buFontTx/>
              <a:buNone/>
            </a:pPr>
            <a:fld id="{FFAAEDAC-0FEF-4682-B08E-AB433F42A473}" type="slidenum">
              <a:rPr lang="en-US" altLang="en-US" sz="1400">
                <a:latin typeface="Tahoma" panose="020B0604030504040204" pitchFamily="34" charset="0"/>
              </a:rPr>
              <a:pPr>
                <a:spcBef>
                  <a:spcPct val="0"/>
                </a:spcBef>
                <a:buClrTx/>
                <a:buSzTx/>
                <a:buFontTx/>
                <a:buNone/>
              </a:pPr>
              <a:t>7</a:t>
            </a:fld>
            <a:endParaRPr lang="en-US" altLang="en-US" sz="1400" dirty="0">
              <a:latin typeface="Tahoma" panose="020B0604030504040204" pitchFamily="34" charset="0"/>
            </a:endParaRPr>
          </a:p>
        </p:txBody>
      </p:sp>
      <p:pic>
        <p:nvPicPr>
          <p:cNvPr id="7173" name="Picture 4" descr="hissing cockroach"/>
          <p:cNvPicPr>
            <a:picLocks noChangeAspect="1" noChangeArrowheads="1"/>
          </p:cNvPicPr>
          <p:nvPr/>
        </p:nvPicPr>
        <p:blipFill>
          <a:blip r:embed="rId2">
            <a:extLst>
              <a:ext uri="{28A0092B-C50C-407E-A947-70E740481C1C}">
                <a14:useLocalDpi xmlns:a14="http://schemas.microsoft.com/office/drawing/2010/main" val="0"/>
              </a:ext>
            </a:extLst>
          </a:blip>
          <a:srcRect t="13126"/>
          <a:stretch>
            <a:fillRect/>
          </a:stretch>
        </p:blipFill>
        <p:spPr bwMode="auto">
          <a:xfrm>
            <a:off x="9752621" y="5903333"/>
            <a:ext cx="991579" cy="567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69070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testing</a:t>
            </a:r>
          </a:p>
        </p:txBody>
      </p:sp>
      <p:sp>
        <p:nvSpPr>
          <p:cNvPr id="3" name="Content Placeholder 2"/>
          <p:cNvSpPr>
            <a:spLocks noGrp="1"/>
          </p:cNvSpPr>
          <p:nvPr>
            <p:ph idx="1"/>
          </p:nvPr>
        </p:nvSpPr>
        <p:spPr/>
        <p:txBody>
          <a:bodyPr>
            <a:normAutofit/>
          </a:bodyPr>
          <a:lstStyle/>
          <a:p>
            <a:pPr algn="just"/>
            <a:r>
              <a:rPr lang="en-US" sz="2800" dirty="0"/>
              <a:t>Testing is intended to :</a:t>
            </a:r>
          </a:p>
          <a:p>
            <a:pPr lvl="1" algn="just"/>
            <a:r>
              <a:rPr lang="en-US" sz="2400" dirty="0"/>
              <a:t>show that a program does </a:t>
            </a:r>
            <a:r>
              <a:rPr lang="en-US" sz="2400" b="1" dirty="0"/>
              <a:t>what it is intended to do</a:t>
            </a:r>
            <a:endParaRPr lang="en-US" sz="2400" dirty="0"/>
          </a:p>
          <a:p>
            <a:pPr lvl="1" algn="just"/>
            <a:r>
              <a:rPr lang="en-US" sz="2400" dirty="0"/>
              <a:t>to </a:t>
            </a:r>
            <a:r>
              <a:rPr lang="en-US" sz="2400" b="1" dirty="0"/>
              <a:t>discover</a:t>
            </a:r>
            <a:r>
              <a:rPr lang="en-US" sz="2400" dirty="0"/>
              <a:t> program defects before it is put into use. </a:t>
            </a:r>
          </a:p>
          <a:p>
            <a:pPr algn="just"/>
            <a:r>
              <a:rPr lang="en-US" sz="2800" dirty="0"/>
              <a:t>When you test software, you execute a program using </a:t>
            </a:r>
            <a:r>
              <a:rPr lang="en-US" sz="2800" b="1" dirty="0"/>
              <a:t>artificial data</a:t>
            </a:r>
            <a:r>
              <a:rPr lang="en-US" sz="2800" dirty="0"/>
              <a:t>. </a:t>
            </a:r>
          </a:p>
          <a:p>
            <a:pPr marL="0" indent="0">
              <a:buNone/>
            </a:pPr>
            <a:endParaRPr lang="en-US" sz="2800" dirty="0"/>
          </a:p>
        </p:txBody>
      </p:sp>
      <p:sp>
        <p:nvSpPr>
          <p:cNvPr id="5" name="Slide Number Placeholder 4"/>
          <p:cNvSpPr>
            <a:spLocks noGrp="1"/>
          </p:cNvSpPr>
          <p:nvPr>
            <p:ph type="sldNum" sz="quarter" idx="12"/>
          </p:nvPr>
        </p:nvSpPr>
        <p:spPr>
          <a:noFill/>
        </p:spPr>
        <p:txBody>
          <a:bodyPr vert="horz" lIns="91440" tIns="45720" rIns="91440" bIns="45720" rtlCol="0" anchor="ctr"/>
          <a:lstStyle/>
          <a:p>
            <a:pPr>
              <a:spcBef>
                <a:spcPct val="0"/>
              </a:spcBef>
            </a:pPr>
            <a:fld id="{CB105B8D-1C36-1C40-961B-CAAB1DD98B28}" type="slidenum">
              <a:rPr lang="en-US" sz="1400">
                <a:solidFill>
                  <a:schemeClr val="tx1"/>
                </a:solidFill>
                <a:latin typeface="Tahoma" panose="020B0604030504040204" pitchFamily="34" charset="0"/>
                <a:cs typeface="Times New Roman" panose="02020603050405020304" pitchFamily="18" charset="0"/>
              </a:rPr>
              <a:pPr>
                <a:spcBef>
                  <a:spcPct val="0"/>
                </a:spcBef>
              </a:pPr>
              <a:t>8</a:t>
            </a:fld>
            <a:endParaRPr lang="en-US" sz="1400">
              <a:solidFill>
                <a:schemeClr val="tx1"/>
              </a:solidFill>
              <a:latin typeface="Tahoma" panose="020B0604030504040204" pitchFamily="34"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7058892" y="4296803"/>
            <a:ext cx="3609108" cy="203463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a:noFill/>
          <a:ln/>
        </p:spPr>
        <p:txBody>
          <a:bodyPr vert="horz" lIns="90840" tIns="44623" rIns="90840" bIns="44623" rtlCol="0" anchor="ctr">
            <a:normAutofit/>
          </a:bodyPr>
          <a:lstStyle/>
          <a:p>
            <a:r>
              <a:rPr lang="en-GB" dirty="0"/>
              <a:t>Verification vs Validation</a:t>
            </a:r>
          </a:p>
        </p:txBody>
      </p:sp>
      <p:sp>
        <p:nvSpPr>
          <p:cNvPr id="8194" name="Rectangle 2"/>
          <p:cNvSpPr>
            <a:spLocks noGrp="1" noChangeArrowheads="1"/>
          </p:cNvSpPr>
          <p:nvPr>
            <p:ph idx="1"/>
          </p:nvPr>
        </p:nvSpPr>
        <p:spPr>
          <a:noFill/>
          <a:ln/>
        </p:spPr>
        <p:txBody>
          <a:bodyPr vert="horz" lIns="90840" tIns="44623" rIns="90840" bIns="44623" rtlCol="0">
            <a:normAutofit/>
          </a:bodyPr>
          <a:lstStyle/>
          <a:p>
            <a:r>
              <a:rPr lang="en-GB" sz="2800" dirty="0">
                <a:solidFill>
                  <a:srgbClr val="000000"/>
                </a:solidFill>
              </a:rPr>
              <a:t>Verification</a:t>
            </a:r>
            <a:r>
              <a:rPr lang="en-GB" sz="2800" dirty="0"/>
              <a:t>: </a:t>
            </a:r>
            <a:br>
              <a:rPr lang="en-GB" sz="2800" dirty="0"/>
            </a:br>
            <a:r>
              <a:rPr lang="en-GB" sz="2800" dirty="0"/>
              <a:t>	"</a:t>
            </a:r>
            <a:r>
              <a:rPr lang="en-GB" sz="2800" b="1" dirty="0"/>
              <a:t>Are we building the product right</a:t>
            </a:r>
            <a:r>
              <a:rPr lang="en-GB" sz="2800" dirty="0"/>
              <a:t>”.</a:t>
            </a:r>
          </a:p>
          <a:p>
            <a:pPr lvl="1"/>
            <a:r>
              <a:rPr lang="en-GB" sz="2400" dirty="0"/>
              <a:t>The software should conform to its specification.</a:t>
            </a:r>
          </a:p>
          <a:p>
            <a:r>
              <a:rPr lang="en-GB" sz="2800" dirty="0">
                <a:solidFill>
                  <a:srgbClr val="000000"/>
                </a:solidFill>
              </a:rPr>
              <a:t>Validation</a:t>
            </a:r>
            <a:r>
              <a:rPr lang="en-GB" sz="2800" dirty="0"/>
              <a:t>:</a:t>
            </a:r>
            <a:br>
              <a:rPr lang="en-GB" sz="2800" dirty="0"/>
            </a:br>
            <a:r>
              <a:rPr lang="en-GB" sz="2800" dirty="0"/>
              <a:t>	 "</a:t>
            </a:r>
            <a:r>
              <a:rPr lang="en-GB" sz="2800" b="1" dirty="0"/>
              <a:t>Are we building the right product</a:t>
            </a:r>
            <a:r>
              <a:rPr lang="en-GB" sz="2800" dirty="0"/>
              <a:t>”.</a:t>
            </a:r>
          </a:p>
          <a:p>
            <a:pPr lvl="1"/>
            <a:r>
              <a:rPr lang="en-GB" sz="2400" dirty="0"/>
              <a:t>The software should do what the user really requires.</a:t>
            </a:r>
          </a:p>
        </p:txBody>
      </p:sp>
      <p:sp>
        <p:nvSpPr>
          <p:cNvPr id="4" name="Slide Number Placeholder 3"/>
          <p:cNvSpPr>
            <a:spLocks noGrp="1"/>
          </p:cNvSpPr>
          <p:nvPr>
            <p:ph type="sldNum" sz="quarter" idx="12"/>
          </p:nvPr>
        </p:nvSpPr>
        <p:spPr>
          <a:noFill/>
        </p:spPr>
        <p:txBody>
          <a:bodyPr vert="horz" lIns="91440" tIns="45720" rIns="91440" bIns="45720" rtlCol="0" anchor="ctr"/>
          <a:lstStyle/>
          <a:p>
            <a:pPr>
              <a:spcBef>
                <a:spcPct val="0"/>
              </a:spcBef>
            </a:pPr>
            <a:fld id="{CB105B8D-1C36-1C40-961B-CAAB1DD98B28}" type="slidenum">
              <a:rPr lang="en-US" sz="1400">
                <a:solidFill>
                  <a:schemeClr val="tx1"/>
                </a:solidFill>
                <a:latin typeface="Tahoma" panose="020B0604030504040204" pitchFamily="34" charset="0"/>
                <a:cs typeface="Times New Roman" panose="02020603050405020304" pitchFamily="18" charset="0"/>
              </a:rPr>
              <a:pPr>
                <a:spcBef>
                  <a:spcPct val="0"/>
                </a:spcBef>
              </a:pPr>
              <a:t>9</a:t>
            </a:fld>
            <a:endParaRPr lang="en-US" sz="1400">
              <a:solidFill>
                <a:schemeClr val="tx1"/>
              </a:solidFill>
              <a:latin typeface="Tahoma" panose="020B0604030504040204" pitchFamily="34" charset="0"/>
              <a:cs typeface="Times New Roman" panose="02020603050405020304" pitchFamily="18" charset="0"/>
            </a:endParaRPr>
          </a:p>
        </p:txBody>
      </p:sp>
    </p:spTree>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1592</TotalTime>
  <Words>2121</Words>
  <Application>Microsoft Office PowerPoint</Application>
  <PresentationFormat>Widescreen</PresentationFormat>
  <Paragraphs>500</Paragraphs>
  <Slides>47</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47</vt:i4>
      </vt:variant>
    </vt:vector>
  </HeadingPairs>
  <TitlesOfParts>
    <vt:vector size="56" baseType="lpstr">
      <vt:lpstr>Calibri</vt:lpstr>
      <vt:lpstr>Courier New</vt:lpstr>
      <vt:lpstr>Tahoma</vt:lpstr>
      <vt:lpstr>Times New Roman</vt:lpstr>
      <vt:lpstr>Tw Cen MT</vt:lpstr>
      <vt:lpstr>Tw Cen MT Condensed</vt:lpstr>
      <vt:lpstr>Wingdings</vt:lpstr>
      <vt:lpstr>Wingdings 3</vt:lpstr>
      <vt:lpstr>Integral</vt:lpstr>
      <vt:lpstr>Software Testing</vt:lpstr>
      <vt:lpstr>Software reliability</vt:lpstr>
      <vt:lpstr>Fault vs Error</vt:lpstr>
      <vt:lpstr>Quality control techniques</vt:lpstr>
      <vt:lpstr>Fault avoidance techniques</vt:lpstr>
      <vt:lpstr>Fault detection techniques</vt:lpstr>
      <vt:lpstr>Bugs</vt:lpstr>
      <vt:lpstr>Software testing</vt:lpstr>
      <vt:lpstr>Verification vs Validation</vt:lpstr>
      <vt:lpstr>Inspections and testing</vt:lpstr>
      <vt:lpstr>Inspections and testing </vt:lpstr>
      <vt:lpstr>Software inspections</vt:lpstr>
      <vt:lpstr>Advantages of inspections</vt:lpstr>
      <vt:lpstr>Inspections and Testing</vt:lpstr>
      <vt:lpstr>Stages of testing</vt:lpstr>
      <vt:lpstr>Development testing</vt:lpstr>
      <vt:lpstr>Types of testing</vt:lpstr>
      <vt:lpstr>Black and white box testing</vt:lpstr>
      <vt:lpstr>Regression testing</vt:lpstr>
      <vt:lpstr>Testing concepts</vt:lpstr>
      <vt:lpstr>Unit testing</vt:lpstr>
      <vt:lpstr>Types of integration testing</vt:lpstr>
      <vt:lpstr>The sandwich </vt:lpstr>
      <vt:lpstr>Difficulties of testing</vt:lpstr>
      <vt:lpstr>JUnit and Eclipse</vt:lpstr>
      <vt:lpstr>Creating tests in Eclipse</vt:lpstr>
      <vt:lpstr>Running a test</vt:lpstr>
      <vt:lpstr>Junit 3- (Old Style)</vt:lpstr>
      <vt:lpstr>Junit 4+</vt:lpstr>
      <vt:lpstr>Junit 4+ Setup and teardown</vt:lpstr>
      <vt:lpstr>Junit 5+</vt:lpstr>
      <vt:lpstr>Junit 5+ Setup and teardown</vt:lpstr>
      <vt:lpstr>JUnit 4- assertions</vt:lpstr>
      <vt:lpstr>JUnit 5+ assertions</vt:lpstr>
      <vt:lpstr>JUnit 5+ assertions</vt:lpstr>
      <vt:lpstr>Junit 5+ </vt:lpstr>
      <vt:lpstr>Performance Test - JUnit 3-/+</vt:lpstr>
      <vt:lpstr>Performance Test - JUnit 4+</vt:lpstr>
      <vt:lpstr>Performance Test - JUnit 5+</vt:lpstr>
      <vt:lpstr>Testing for exceptions - JUnit 3-/+</vt:lpstr>
      <vt:lpstr>Testing for exceptions - JUnit 4</vt:lpstr>
      <vt:lpstr>Testing for exceptions - JUnit 5+</vt:lpstr>
      <vt:lpstr>Testing for exceptions - JUnit 5+</vt:lpstr>
      <vt:lpstr>Test suites</vt:lpstr>
      <vt:lpstr>What tests should I make?</vt:lpstr>
      <vt:lpstr>JUnit exercise</vt:lpstr>
      <vt:lpstr>Test-driven development</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8</dc:title>
  <dc:creator>Ian Sommerville</dc:creator>
  <cp:lastModifiedBy>Kamal</cp:lastModifiedBy>
  <cp:revision>95</cp:revision>
  <dcterms:created xsi:type="dcterms:W3CDTF">2010-01-14T08:17:23Z</dcterms:created>
  <dcterms:modified xsi:type="dcterms:W3CDTF">2018-12-18T16:48:44Z</dcterms:modified>
</cp:coreProperties>
</file>