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8"/>
  </p:notesMasterIdLst>
  <p:sldIdLst>
    <p:sldId id="256" r:id="rId2"/>
    <p:sldId id="257" r:id="rId3"/>
    <p:sldId id="258" r:id="rId4"/>
    <p:sldId id="288" r:id="rId5"/>
    <p:sldId id="259" r:id="rId6"/>
    <p:sldId id="268" r:id="rId7"/>
    <p:sldId id="260" r:id="rId8"/>
    <p:sldId id="261" r:id="rId9"/>
    <p:sldId id="262" r:id="rId10"/>
    <p:sldId id="276" r:id="rId11"/>
    <p:sldId id="277" r:id="rId12"/>
    <p:sldId id="278" r:id="rId13"/>
    <p:sldId id="279" r:id="rId14"/>
    <p:sldId id="280" r:id="rId15"/>
    <p:sldId id="281" r:id="rId16"/>
    <p:sldId id="284" r:id="rId17"/>
    <p:sldId id="285" r:id="rId18"/>
    <p:sldId id="283" r:id="rId19"/>
    <p:sldId id="282" r:id="rId20"/>
    <p:sldId id="305" r:id="rId21"/>
    <p:sldId id="306" r:id="rId22"/>
    <p:sldId id="286" r:id="rId23"/>
    <p:sldId id="287" r:id="rId24"/>
    <p:sldId id="263" r:id="rId25"/>
    <p:sldId id="264" r:id="rId26"/>
    <p:sldId id="265" r:id="rId27"/>
    <p:sldId id="266" r:id="rId28"/>
    <p:sldId id="267" r:id="rId29"/>
    <p:sldId id="269" r:id="rId30"/>
    <p:sldId id="270" r:id="rId31"/>
    <p:sldId id="271" r:id="rId32"/>
    <p:sldId id="272" r:id="rId33"/>
    <p:sldId id="273" r:id="rId34"/>
    <p:sldId id="274" r:id="rId35"/>
    <p:sldId id="275" r:id="rId36"/>
    <p:sldId id="325" r:id="rId37"/>
    <p:sldId id="289" r:id="rId38"/>
    <p:sldId id="290" r:id="rId39"/>
    <p:sldId id="291" r:id="rId40"/>
    <p:sldId id="292" r:id="rId41"/>
    <p:sldId id="293" r:id="rId42"/>
    <p:sldId id="326" r:id="rId43"/>
    <p:sldId id="294" r:id="rId44"/>
    <p:sldId id="295" r:id="rId45"/>
    <p:sldId id="296" r:id="rId46"/>
    <p:sldId id="297" r:id="rId47"/>
    <p:sldId id="298" r:id="rId48"/>
    <p:sldId id="299" r:id="rId49"/>
    <p:sldId id="300" r:id="rId50"/>
    <p:sldId id="301" r:id="rId51"/>
    <p:sldId id="302" r:id="rId52"/>
    <p:sldId id="303" r:id="rId53"/>
    <p:sldId id="304"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22" r:id="rId82"/>
    <p:sldId id="323" r:id="rId83"/>
    <p:sldId id="324"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915"/>
    <a:srgbClr val="FF9900"/>
    <a:srgbClr val="F1C509"/>
    <a:srgbClr val="F9DB5D"/>
    <a:srgbClr val="C72909"/>
    <a:srgbClr val="CC3300"/>
    <a:srgbClr val="FF3300"/>
    <a:srgbClr val="BC4414"/>
    <a:srgbClr val="FFCD2D"/>
    <a:srgbClr val="079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A27C-DD4C-4826-9059-8C5846981587}" type="datetimeFigureOut">
              <a:rPr lang="en-US" smtClean="0"/>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0B865-B74B-4065-9BD2-56D9F3097785}" type="slidenum">
              <a:rPr lang="en-US" smtClean="0"/>
              <a:t>‹#›</a:t>
            </a:fld>
            <a:endParaRPr lang="en-US"/>
          </a:p>
        </p:txBody>
      </p:sp>
    </p:spTree>
    <p:extLst>
      <p:ext uri="{BB962C8B-B14F-4D97-AF65-F5344CB8AC3E}">
        <p14:creationId xmlns:p14="http://schemas.microsoft.com/office/powerpoint/2010/main" val="198140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4D1F6D-592B-4899-ACDC-9E57E0DD44C5}"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7BACC4-4C4F-4F9A-B454-BA1AB58D8DCC}"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DF569-A738-4B24-BC07-EB15907B9092}"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B43F5-CC9A-4C33-8ECA-8F6AF5900BE0}"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FC626AC-FC50-476A-960A-D9B4B5F4A703}"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7626BA-7CBD-4D52-9CA3-F5F45E5C3F05}" type="datetime1">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84D2A-00D0-4782-8861-5D5A773D97B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3035BA-3EDE-46AA-81AE-3BB4DD98204B}" type="datetime1">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BF06B-50CA-431D-A6D3-48E3BFB2AFE8}" type="datetime1">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73AA9-8A67-43E3-A557-154AB8409DD0}" type="datetime1">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B6E468E-46D3-4332-839B-C4095F6ED94B}" type="datetime1">
              <a:rPr lang="en-US" smtClean="0"/>
              <a:t>3/13/2019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0E84D2A-00D0-4782-8861-5D5A773D97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5596-C867-4179-BBA8-815E73201CE8}" type="datetime1">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84D2A-00D0-4782-8861-5D5A773D97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94D4435-569B-4EFC-9A40-DE2EBE96135A}" type="datetime1">
              <a:rPr lang="en-US" smtClean="0"/>
              <a:t>3/13/2019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0E84D2A-00D0-4782-8861-5D5A773D97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ml-diagrams.org/use-case.html" TargetMode="External"/><Relationship Id="rId2" Type="http://schemas.openxmlformats.org/officeDocument/2006/relationships/hyperlink" Target="https://www.uml-diagrams.org/uml-25-diagrams.html#behavior-diagram" TargetMode="External"/><Relationship Id="rId1" Type="http://schemas.openxmlformats.org/officeDocument/2006/relationships/slideLayout" Target="../slideLayouts/slideLayout2.xml"/><Relationship Id="rId5" Type="http://schemas.openxmlformats.org/officeDocument/2006/relationships/hyperlink" Target="https://www.uml-diagrams.org/use-case-actor.html" TargetMode="External"/><Relationship Id="rId4" Type="http://schemas.openxmlformats.org/officeDocument/2006/relationships/hyperlink" Target="https://www.uml-diagrams.org/use-case-subject.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uml-diagrams.org/activity-diagrams-actions.html" TargetMode="External"/><Relationship Id="rId2" Type="http://schemas.openxmlformats.org/officeDocument/2006/relationships/hyperlink" Target="https://www.uml-diagrams.org/common-behaviors.html#behavio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lstStyle/>
          <a:p>
            <a:r>
              <a:rPr lang="en-US" dirty="0" smtClean="0"/>
              <a:t>I 3330</a:t>
            </a:r>
            <a:endParaRPr lang="en-US" dirty="0"/>
          </a:p>
        </p:txBody>
      </p:sp>
    </p:spTree>
    <p:extLst>
      <p:ext uri="{BB962C8B-B14F-4D97-AF65-F5344CB8AC3E}">
        <p14:creationId xmlns:p14="http://schemas.microsoft.com/office/powerpoint/2010/main" val="364893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UML modeling</a:t>
            </a:r>
            <a:endParaRPr lang="en-US" dirty="0"/>
          </a:p>
        </p:txBody>
      </p:sp>
      <p:sp>
        <p:nvSpPr>
          <p:cNvPr id="3" name="Content Placeholder 2"/>
          <p:cNvSpPr>
            <a:spLocks noGrp="1"/>
          </p:cNvSpPr>
          <p:nvPr>
            <p:ph idx="1"/>
          </p:nvPr>
        </p:nvSpPr>
        <p:spPr/>
        <p:txBody>
          <a:bodyPr/>
          <a:lstStyle/>
          <a:p>
            <a:r>
              <a:rPr lang="en-US" dirty="0"/>
              <a:t>UML 2.0 comprises of thirteen diagram types split </a:t>
            </a:r>
            <a:r>
              <a:rPr lang="en-US" dirty="0" smtClean="0"/>
              <a:t>into:</a:t>
            </a:r>
          </a:p>
          <a:p>
            <a:pPr lvl="1"/>
            <a:r>
              <a:rPr lang="en-US" dirty="0" smtClean="0"/>
              <a:t>structure</a:t>
            </a:r>
            <a:r>
              <a:rPr lang="en-US" dirty="0"/>
              <a:t>, </a:t>
            </a:r>
            <a:endParaRPr lang="en-US" dirty="0" smtClean="0"/>
          </a:p>
          <a:p>
            <a:pPr lvl="1"/>
            <a:r>
              <a:rPr lang="en-US" dirty="0" smtClean="0"/>
              <a:t>behavior </a:t>
            </a:r>
          </a:p>
          <a:p>
            <a:pPr lvl="1"/>
            <a:r>
              <a:rPr lang="en-US" dirty="0" smtClean="0"/>
              <a:t>and </a:t>
            </a:r>
            <a:r>
              <a:rPr lang="en-US" dirty="0"/>
              <a:t>interaction.</a:t>
            </a:r>
          </a:p>
        </p:txBody>
      </p:sp>
      <p:sp>
        <p:nvSpPr>
          <p:cNvPr id="4" name="Slide Number Placeholder 3"/>
          <p:cNvSpPr>
            <a:spLocks noGrp="1"/>
          </p:cNvSpPr>
          <p:nvPr>
            <p:ph type="sldNum" sz="quarter" idx="12"/>
          </p:nvPr>
        </p:nvSpPr>
        <p:spPr/>
        <p:txBody>
          <a:bodyPr/>
          <a:lstStyle/>
          <a:p>
            <a:fld id="{80E84D2A-00D0-4782-8861-5D5A773D97B8}" type="slidenum">
              <a:rPr lang="en-US" smtClean="0"/>
              <a:t>10</a:t>
            </a:fld>
            <a:endParaRPr lang="en-US"/>
          </a:p>
        </p:txBody>
      </p:sp>
    </p:spTree>
    <p:extLst>
      <p:ext uri="{BB962C8B-B14F-4D97-AF65-F5344CB8AC3E}">
        <p14:creationId xmlns:p14="http://schemas.microsoft.com/office/powerpoint/2010/main" val="4798921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most </a:t>
            </a:r>
            <a:r>
              <a:rPr lang="en-US" dirty="0"/>
              <a:t>appropriate (and cost-­effective) tools and approaches to collect </a:t>
            </a:r>
            <a:r>
              <a:rPr lang="en-US" dirty="0" smtClean="0"/>
              <a:t>information?</a:t>
            </a:r>
            <a:endParaRPr lang="en-US" dirty="0"/>
          </a:p>
        </p:txBody>
      </p:sp>
      <p:sp>
        <p:nvSpPr>
          <p:cNvPr id="3" name="Content Placeholder 2"/>
          <p:cNvSpPr>
            <a:spLocks noGrp="1"/>
          </p:cNvSpPr>
          <p:nvPr>
            <p:ph idx="1"/>
          </p:nvPr>
        </p:nvSpPr>
        <p:spPr>
          <a:xfrm>
            <a:off x="822960" y="1268760"/>
            <a:ext cx="7520940" cy="5184576"/>
          </a:xfrm>
        </p:spPr>
        <p:txBody>
          <a:bodyPr>
            <a:normAutofit lnSpcReduction="10000"/>
          </a:bodyPr>
          <a:lstStyle/>
          <a:p>
            <a:r>
              <a:rPr lang="en-US" dirty="0" smtClean="0"/>
              <a:t>Conventional </a:t>
            </a:r>
            <a:r>
              <a:rPr lang="en-US" dirty="0"/>
              <a:t>wisdom sometimes indicates that some data collection approaches are better than others. </a:t>
            </a:r>
            <a:endParaRPr lang="en-US" dirty="0" smtClean="0"/>
          </a:p>
          <a:p>
            <a:r>
              <a:rPr lang="en-US" dirty="0" smtClean="0"/>
              <a:t>For </a:t>
            </a:r>
            <a:r>
              <a:rPr lang="en-US" dirty="0"/>
              <a:t>example, primary data is often perceived as preferable to secondary data. However, in practice it is clear that there is a place for multiple data sources and mixed methods in almost every assessment process.</a:t>
            </a:r>
          </a:p>
          <a:p>
            <a:r>
              <a:rPr lang="en-US" dirty="0"/>
              <a:t>While primary data collection can be specifically targeted to the precise needs of a proposed project, collecting primary data can also take a lot of time and money and involve many people. </a:t>
            </a:r>
          </a:p>
          <a:p>
            <a:r>
              <a:rPr lang="en-US" dirty="0"/>
              <a:t>For this reason, many organizations recommend that the first round of assessment rely on secondary data, and that subsequent rounds use primary data collection approaches to fill in the gaps which are not covered by secondary data.</a:t>
            </a:r>
          </a:p>
          <a:p>
            <a:r>
              <a:rPr lang="en-US" dirty="0"/>
              <a:t>Qualitative data assessments, in turn, can be rigorous </a:t>
            </a:r>
            <a:r>
              <a:rPr lang="en-US" dirty="0" smtClean="0"/>
              <a:t>if planned </a:t>
            </a:r>
            <a:r>
              <a:rPr lang="en-US" dirty="0"/>
              <a:t>and implemented with expertise, and can uncover revealing insights into the reasons </a:t>
            </a:r>
            <a:r>
              <a:rPr lang="en-US" dirty="0" smtClean="0"/>
              <a:t>behind the </a:t>
            </a:r>
            <a:r>
              <a:rPr lang="en-US" dirty="0"/>
              <a:t>trends that are identified through secondary and quantitative approaches</a:t>
            </a:r>
            <a:r>
              <a:rPr lang="en-US" b="0" dirty="0" smtClean="0"/>
              <a:t>.</a:t>
            </a:r>
          </a:p>
          <a:p>
            <a:r>
              <a:rPr lang="en-US" dirty="0"/>
              <a:t>A combination of secondary and primary methods (including both qualitative and quantitative tools) </a:t>
            </a:r>
            <a:r>
              <a:rPr lang="en-US" dirty="0" smtClean="0"/>
              <a:t>in the </a:t>
            </a:r>
            <a:r>
              <a:rPr lang="en-US" dirty="0"/>
              <a:t>same data collection process can provide a more comprehensive, integrated picture from which </a:t>
            </a:r>
            <a:r>
              <a:rPr lang="en-US" dirty="0" smtClean="0"/>
              <a:t>to make </a:t>
            </a:r>
            <a:r>
              <a:rPr lang="en-US" dirty="0"/>
              <a:t>decisions. And, in the end, it is all about making decisions</a:t>
            </a:r>
            <a:r>
              <a:rPr lang="en-US" b="0" dirty="0"/>
              <a:t>.</a:t>
            </a:r>
            <a:endParaRPr lang="en-US"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100</a:t>
            </a:fld>
            <a:endParaRPr lang="en-US"/>
          </a:p>
        </p:txBody>
      </p:sp>
    </p:spTree>
    <p:extLst>
      <p:ext uri="{BB962C8B-B14F-4D97-AF65-F5344CB8AC3E}">
        <p14:creationId xmlns:p14="http://schemas.microsoft.com/office/powerpoint/2010/main" val="33347799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a:t>
            </a:r>
            <a:r>
              <a:rPr lang="en-US" dirty="0" smtClean="0"/>
              <a:t>identification </a:t>
            </a:r>
            <a:r>
              <a:rPr lang="en-US" dirty="0"/>
              <a:t>AND DESIGN</a:t>
            </a:r>
          </a:p>
        </p:txBody>
      </p:sp>
      <p:sp>
        <p:nvSpPr>
          <p:cNvPr id="3" name="Text Placeholder 2"/>
          <p:cNvSpPr>
            <a:spLocks noGrp="1"/>
          </p:cNvSpPr>
          <p:nvPr>
            <p:ph type="body" idx="1"/>
          </p:nvPr>
        </p:nvSpPr>
        <p:spPr/>
        <p:txBody>
          <a:bodyPr/>
          <a:lstStyle/>
          <a:p>
            <a:r>
              <a:rPr lang="en-US" dirty="0" smtClean="0"/>
              <a:t>2-Analysing data</a:t>
            </a:r>
            <a:endParaRPr lang="en-US"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101</a:t>
            </a:fld>
            <a:endParaRPr lang="en-US"/>
          </a:p>
        </p:txBody>
      </p:sp>
    </p:spTree>
    <p:extLst>
      <p:ext uri="{BB962C8B-B14F-4D97-AF65-F5344CB8AC3E}">
        <p14:creationId xmlns:p14="http://schemas.microsoft.com/office/powerpoint/2010/main" val="8657036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data analysis</a:t>
            </a:r>
          </a:p>
        </p:txBody>
      </p:sp>
      <p:sp>
        <p:nvSpPr>
          <p:cNvPr id="3" name="Content Placeholder 2"/>
          <p:cNvSpPr>
            <a:spLocks noGrp="1"/>
          </p:cNvSpPr>
          <p:nvPr>
            <p:ph idx="1"/>
          </p:nvPr>
        </p:nvSpPr>
        <p:spPr/>
        <p:txBody>
          <a:bodyPr>
            <a:normAutofit/>
          </a:bodyPr>
          <a:lstStyle/>
          <a:p>
            <a:r>
              <a:rPr lang="en-US" sz="2000" b="0" dirty="0"/>
              <a:t>While the purpose of data collection is to </a:t>
            </a:r>
            <a:r>
              <a:rPr lang="en-US" sz="2000" dirty="0"/>
              <a:t>broadly explore </a:t>
            </a:r>
            <a:r>
              <a:rPr lang="en-US" sz="2000" b="0" dirty="0"/>
              <a:t>a wide number and variety of issues, </a:t>
            </a:r>
            <a:r>
              <a:rPr lang="en-US" sz="2000" b="0" dirty="0" smtClean="0"/>
              <a:t>the purpose </a:t>
            </a:r>
            <a:r>
              <a:rPr lang="en-US" sz="2000" b="0" dirty="0"/>
              <a:t>of data analysis is to </a:t>
            </a:r>
            <a:r>
              <a:rPr lang="en-US" sz="2000" dirty="0"/>
              <a:t>order and organize </a:t>
            </a:r>
            <a:r>
              <a:rPr lang="en-US" sz="2000" b="0" dirty="0"/>
              <a:t>the raw data so that useful information can </a:t>
            </a:r>
            <a:r>
              <a:rPr lang="en-US" sz="2000" b="0" dirty="0" smtClean="0"/>
              <a:t>be extracted </a:t>
            </a:r>
            <a:r>
              <a:rPr lang="en-US" sz="2000" b="0" dirty="0"/>
              <a:t>from it. </a:t>
            </a:r>
            <a:endParaRPr lang="en-US" sz="2000" b="0" dirty="0" smtClean="0"/>
          </a:p>
          <a:p>
            <a:r>
              <a:rPr lang="en-US" sz="2000" b="0" dirty="0" smtClean="0"/>
              <a:t>More </a:t>
            </a:r>
            <a:r>
              <a:rPr lang="en-US" sz="2000" b="0" dirty="0"/>
              <a:t>specifically, development projects tend to focus on two broad categories </a:t>
            </a:r>
            <a:r>
              <a:rPr lang="en-US" sz="2000" b="0" dirty="0" smtClean="0"/>
              <a:t>of analysis:</a:t>
            </a:r>
          </a:p>
          <a:p>
            <a:r>
              <a:rPr lang="en-US" sz="2000" b="0" dirty="0"/>
              <a:t>1. Current State Analysis.</a:t>
            </a:r>
          </a:p>
          <a:p>
            <a:r>
              <a:rPr lang="en-US" sz="2000" b="0" dirty="0"/>
              <a:t>2. Future State Analysis.</a:t>
            </a:r>
            <a:endParaRPr lang="en-US" sz="2000"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102</a:t>
            </a:fld>
            <a:endParaRPr lang="en-US"/>
          </a:p>
        </p:txBody>
      </p:sp>
    </p:spTree>
    <p:extLst>
      <p:ext uri="{BB962C8B-B14F-4D97-AF65-F5344CB8AC3E}">
        <p14:creationId xmlns:p14="http://schemas.microsoft.com/office/powerpoint/2010/main" val="17791398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State Analysis</a:t>
            </a:r>
            <a:endParaRPr lang="en-US" dirty="0"/>
          </a:p>
        </p:txBody>
      </p:sp>
      <p:sp>
        <p:nvSpPr>
          <p:cNvPr id="3" name="Content Placeholder 2"/>
          <p:cNvSpPr>
            <a:spLocks noGrp="1"/>
          </p:cNvSpPr>
          <p:nvPr>
            <p:ph idx="1"/>
          </p:nvPr>
        </p:nvSpPr>
        <p:spPr/>
        <p:txBody>
          <a:bodyPr>
            <a:normAutofit/>
          </a:bodyPr>
          <a:lstStyle/>
          <a:p>
            <a:r>
              <a:rPr lang="en-US" sz="2000" b="0" dirty="0"/>
              <a:t>Current state analysis is the starting point for good project design. It is the process of </a:t>
            </a:r>
            <a:r>
              <a:rPr lang="en-US" sz="2000" b="0" dirty="0" smtClean="0"/>
              <a:t>understanding the </a:t>
            </a:r>
            <a:r>
              <a:rPr lang="en-US" sz="2000" b="0" dirty="0"/>
              <a:t>status, condition, trends and key issues affecting people and people’s livelihoods, ecosystems </a:t>
            </a:r>
            <a:r>
              <a:rPr lang="en-US" sz="2000" b="0" dirty="0" smtClean="0"/>
              <a:t>or institutions </a:t>
            </a:r>
            <a:r>
              <a:rPr lang="en-US" sz="2000" b="0" dirty="0"/>
              <a:t>in a given geographic context.</a:t>
            </a:r>
          </a:p>
          <a:p>
            <a:r>
              <a:rPr lang="en-US" sz="2000" b="0" dirty="0"/>
              <a:t>A variety of tools exist to conduct data analysis. Each is designed for a specific purpose and </a:t>
            </a:r>
            <a:r>
              <a:rPr lang="en-US" sz="2000" b="0" dirty="0" smtClean="0"/>
              <a:t>the project </a:t>
            </a:r>
            <a:r>
              <a:rPr lang="en-US" sz="2000" b="0" dirty="0"/>
              <a:t>team should select their techniques/tools based on the intended objective of the </a:t>
            </a:r>
            <a:r>
              <a:rPr lang="en-US" sz="2000" b="0" dirty="0" smtClean="0"/>
              <a:t>analysis exercise.</a:t>
            </a:r>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05064"/>
            <a:ext cx="8172400" cy="255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1944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Current state analysis Tools</a:t>
            </a:r>
            <a:endParaRPr lang="en-US" dirty="0"/>
          </a:p>
        </p:txBody>
      </p:sp>
      <p:sp>
        <p:nvSpPr>
          <p:cNvPr id="3" name="Content Placeholder 2"/>
          <p:cNvSpPr>
            <a:spLocks noGrp="1"/>
          </p:cNvSpPr>
          <p:nvPr>
            <p:ph idx="1"/>
          </p:nvPr>
        </p:nvSpPr>
        <p:spPr>
          <a:xfrm>
            <a:off x="822960" y="1100628"/>
            <a:ext cx="7520940" cy="5424716"/>
          </a:xfrm>
        </p:spPr>
        <p:txBody>
          <a:bodyPr>
            <a:normAutofit/>
          </a:bodyPr>
          <a:lstStyle/>
          <a:p>
            <a:r>
              <a:rPr lang="en-US" sz="1800" b="0" dirty="0"/>
              <a:t>Each of the analysis tools in </a:t>
            </a:r>
            <a:r>
              <a:rPr lang="en-US" sz="1800" b="0" dirty="0" smtClean="0"/>
              <a:t>the previous slide is </a:t>
            </a:r>
            <a:r>
              <a:rPr lang="en-US" sz="1800" b="0" dirty="0"/>
              <a:t>important and all of them can be used to process </a:t>
            </a:r>
            <a:r>
              <a:rPr lang="en-US" sz="1800" b="0" dirty="0" smtClean="0"/>
              <a:t>the information </a:t>
            </a:r>
            <a:r>
              <a:rPr lang="en-US" sz="1800" b="0" dirty="0"/>
              <a:t>gathered through data collection </a:t>
            </a:r>
            <a:r>
              <a:rPr lang="en-US" sz="1800" b="0" dirty="0" smtClean="0"/>
              <a:t>process.</a:t>
            </a:r>
            <a:endParaRPr lang="en-US" sz="1800" b="0" dirty="0"/>
          </a:p>
          <a:p>
            <a:r>
              <a:rPr lang="en-US" sz="1800" b="0" dirty="0"/>
              <a:t>In practice, however, it is unlikely that a project team will use all of the analysis tools in each </a:t>
            </a:r>
            <a:r>
              <a:rPr lang="en-US" sz="1800" b="0" dirty="0" smtClean="0"/>
              <a:t>and every </a:t>
            </a:r>
            <a:r>
              <a:rPr lang="en-US" sz="1800" b="0" dirty="0"/>
              <a:t>project it implements. </a:t>
            </a:r>
            <a:endParaRPr lang="en-US" sz="1800" b="0" dirty="0" smtClean="0"/>
          </a:p>
          <a:p>
            <a:r>
              <a:rPr lang="en-US" sz="1800" b="0" dirty="0" smtClean="0"/>
              <a:t>While </a:t>
            </a:r>
            <a:r>
              <a:rPr lang="en-US" sz="1800" b="0" dirty="0"/>
              <a:t>it is not within the scope of the PMD Pro to examine all of </a:t>
            </a:r>
            <a:r>
              <a:rPr lang="en-US" sz="1800" b="0" dirty="0" smtClean="0"/>
              <a:t>the analysis </a:t>
            </a:r>
            <a:r>
              <a:rPr lang="en-US" sz="1800" b="0" dirty="0"/>
              <a:t>techniques and tools in depth, project managers should feel comfortable:</a:t>
            </a:r>
          </a:p>
          <a:p>
            <a:pPr>
              <a:buFont typeface="Arial" panose="020B0604020202020204" pitchFamily="34" charset="0"/>
              <a:buChar char="•"/>
            </a:pPr>
            <a:r>
              <a:rPr lang="en-US" sz="1800" b="0" dirty="0" smtClean="0"/>
              <a:t>Identifying </a:t>
            </a:r>
            <a:r>
              <a:rPr lang="en-US" sz="1800" b="0" dirty="0"/>
              <a:t>the different tools that exist that can be used to accomplish the different </a:t>
            </a:r>
            <a:r>
              <a:rPr lang="en-US" sz="1800" b="0" dirty="0" smtClean="0"/>
              <a:t>objectives that </a:t>
            </a:r>
            <a:r>
              <a:rPr lang="en-US" sz="1800" b="0" dirty="0"/>
              <a:t>are a part of problem </a:t>
            </a:r>
            <a:r>
              <a:rPr lang="en-US" sz="1800" b="0" dirty="0" smtClean="0"/>
              <a:t>analysis;</a:t>
            </a:r>
          </a:p>
          <a:p>
            <a:pPr>
              <a:buFont typeface="Arial" panose="020B0604020202020204" pitchFamily="34" charset="0"/>
              <a:buChar char="•"/>
            </a:pPr>
            <a:r>
              <a:rPr lang="en-US" sz="1800" b="0" dirty="0" smtClean="0"/>
              <a:t>Choosing </a:t>
            </a:r>
            <a:r>
              <a:rPr lang="en-US" sz="1800" b="0" dirty="0"/>
              <a:t>the best tool for each problem analysis </a:t>
            </a:r>
            <a:r>
              <a:rPr lang="en-US" sz="1800" b="0" dirty="0" smtClean="0"/>
              <a:t>objective;</a:t>
            </a:r>
            <a:endParaRPr lang="en-US" sz="1800" b="0" dirty="0"/>
          </a:p>
          <a:p>
            <a:pPr>
              <a:buFont typeface="Arial" panose="020B0604020202020204" pitchFamily="34" charset="0"/>
              <a:buChar char="•"/>
            </a:pPr>
            <a:r>
              <a:rPr lang="en-US" sz="1800" b="0" dirty="0" smtClean="0"/>
              <a:t>Developing </a:t>
            </a:r>
            <a:r>
              <a:rPr lang="en-US" sz="1800" b="0" dirty="0"/>
              <a:t>(over time) the skills and behaviors needed to use the different problem </a:t>
            </a:r>
            <a:r>
              <a:rPr lang="en-US" sz="1800" b="0" dirty="0" smtClean="0"/>
              <a:t>analysis tools </a:t>
            </a:r>
            <a:r>
              <a:rPr lang="en-US" sz="1800" b="0" dirty="0"/>
              <a:t>with a variety of groups.</a:t>
            </a:r>
            <a:endParaRPr lang="en-US" sz="1800"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104</a:t>
            </a:fld>
            <a:endParaRPr lang="en-US"/>
          </a:p>
        </p:txBody>
      </p:sp>
    </p:spTree>
    <p:extLst>
      <p:ext uri="{BB962C8B-B14F-4D97-AF65-F5344CB8AC3E}">
        <p14:creationId xmlns:p14="http://schemas.microsoft.com/office/powerpoint/2010/main" val="34251537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State Analysis</a:t>
            </a:r>
            <a:endParaRPr lang="en-US" dirty="0"/>
          </a:p>
        </p:txBody>
      </p:sp>
      <p:sp>
        <p:nvSpPr>
          <p:cNvPr id="3" name="Content Placeholder 2"/>
          <p:cNvSpPr>
            <a:spLocks noGrp="1"/>
          </p:cNvSpPr>
          <p:nvPr>
            <p:ph idx="1"/>
          </p:nvPr>
        </p:nvSpPr>
        <p:spPr>
          <a:xfrm>
            <a:off x="822960" y="1100628"/>
            <a:ext cx="7520940" cy="5280700"/>
          </a:xfrm>
        </p:spPr>
        <p:txBody>
          <a:bodyPr>
            <a:normAutofit/>
          </a:bodyPr>
          <a:lstStyle/>
          <a:p>
            <a:r>
              <a:rPr lang="en-US" sz="2000" b="0" dirty="0"/>
              <a:t>Once current state analysis is complete, the next step will be to analyze the future state of the project.</a:t>
            </a:r>
          </a:p>
          <a:p>
            <a:r>
              <a:rPr lang="en-US" sz="2000" b="0" dirty="0" smtClean="0"/>
              <a:t>Future </a:t>
            </a:r>
            <a:r>
              <a:rPr lang="en-US" sz="2000" b="0" dirty="0"/>
              <a:t>state analysis helps to develop a picture or </a:t>
            </a:r>
            <a:r>
              <a:rPr lang="en-US" sz="2000" b="0" dirty="0" smtClean="0"/>
              <a:t>description of </a:t>
            </a:r>
            <a:r>
              <a:rPr lang="en-US" sz="2000" b="0" dirty="0"/>
              <a:t>where the project will lead:</a:t>
            </a:r>
          </a:p>
          <a:p>
            <a:pPr>
              <a:buFont typeface="Arial" panose="020B0604020202020204" pitchFamily="34" charset="0"/>
              <a:buChar char="•"/>
            </a:pPr>
            <a:r>
              <a:rPr lang="en-US" sz="2000" b="0" dirty="0" smtClean="0"/>
              <a:t>What </a:t>
            </a:r>
            <a:r>
              <a:rPr lang="en-US" sz="2000" b="0" dirty="0"/>
              <a:t>will be different in the future if this project is successful at meeting </a:t>
            </a:r>
            <a:r>
              <a:rPr lang="en-US" sz="2000" b="0" dirty="0" smtClean="0"/>
              <a:t>expectations?</a:t>
            </a:r>
          </a:p>
          <a:p>
            <a:pPr>
              <a:buFont typeface="Arial" panose="020B0604020202020204" pitchFamily="34" charset="0"/>
              <a:buChar char="•"/>
            </a:pPr>
            <a:r>
              <a:rPr lang="en-US" sz="2000" b="0" dirty="0" smtClean="0"/>
              <a:t>What </a:t>
            </a:r>
            <a:r>
              <a:rPr lang="en-US" sz="2000" b="0" dirty="0"/>
              <a:t>will project beneficiaries be able to do that you can’t do </a:t>
            </a:r>
            <a:r>
              <a:rPr lang="en-US" sz="2000" b="0" dirty="0" smtClean="0"/>
              <a:t>now?</a:t>
            </a:r>
          </a:p>
          <a:p>
            <a:pPr>
              <a:buFont typeface="Arial" panose="020B0604020202020204" pitchFamily="34" charset="0"/>
              <a:buChar char="•"/>
            </a:pPr>
            <a:r>
              <a:rPr lang="en-US" sz="2000" b="0" dirty="0" smtClean="0"/>
              <a:t>What </a:t>
            </a:r>
            <a:r>
              <a:rPr lang="en-US" sz="2000" b="0" dirty="0"/>
              <a:t>social change will be enabled?</a:t>
            </a:r>
            <a:endParaRPr lang="en-US" sz="2000"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105</a:t>
            </a:fld>
            <a:endParaRPr lang="en-US"/>
          </a:p>
        </p:txBody>
      </p:sp>
    </p:spTree>
    <p:extLst>
      <p:ext uri="{BB962C8B-B14F-4D97-AF65-F5344CB8AC3E}">
        <p14:creationId xmlns:p14="http://schemas.microsoft.com/office/powerpoint/2010/main" val="37993195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Identifying the Project Intervention Logic</a:t>
            </a:r>
            <a:endParaRPr lang="en-US" dirty="0"/>
          </a:p>
        </p:txBody>
      </p:sp>
      <p:sp>
        <p:nvSpPr>
          <p:cNvPr id="3" name="Content Placeholder 2"/>
          <p:cNvSpPr>
            <a:spLocks noGrp="1"/>
          </p:cNvSpPr>
          <p:nvPr>
            <p:ph idx="1"/>
          </p:nvPr>
        </p:nvSpPr>
        <p:spPr>
          <a:xfrm>
            <a:off x="822960" y="1100628"/>
            <a:ext cx="7520940" cy="4920660"/>
          </a:xfrm>
        </p:spPr>
        <p:txBody>
          <a:bodyPr>
            <a:normAutofit/>
          </a:bodyPr>
          <a:lstStyle/>
          <a:p>
            <a:r>
              <a:rPr lang="en-US" b="0" dirty="0"/>
              <a:t>One of the principle tools used to establish the logic of development </a:t>
            </a:r>
            <a:r>
              <a:rPr lang="en-US" b="0" dirty="0" smtClean="0"/>
              <a:t>projects is </a:t>
            </a:r>
            <a:r>
              <a:rPr lang="en-US" b="0" dirty="0"/>
              <a:t>the logical framework (</a:t>
            </a:r>
            <a:r>
              <a:rPr lang="en-US" b="0" dirty="0" err="1"/>
              <a:t>logframe</a:t>
            </a:r>
            <a:r>
              <a:rPr lang="en-US" b="0" dirty="0"/>
              <a:t>) matrix. </a:t>
            </a:r>
            <a:endParaRPr lang="en-US" b="0" dirty="0" smtClean="0"/>
          </a:p>
          <a:p>
            <a:r>
              <a:rPr lang="en-US" b="0" dirty="0" smtClean="0"/>
              <a:t>The </a:t>
            </a:r>
            <a:r>
              <a:rPr lang="en-US" b="0" dirty="0"/>
              <a:t>logical framework is an analytical tool used to plan</a:t>
            </a:r>
            <a:r>
              <a:rPr lang="en-US" b="0" dirty="0" smtClean="0"/>
              <a:t>, monitor </a:t>
            </a:r>
            <a:r>
              <a:rPr lang="en-US" b="0" dirty="0"/>
              <a:t>and evaluate </a:t>
            </a:r>
            <a:r>
              <a:rPr lang="en-US" b="0" dirty="0" smtClean="0"/>
              <a:t>projects.</a:t>
            </a:r>
          </a:p>
          <a:p>
            <a:r>
              <a:rPr lang="en-US" b="0" dirty="0"/>
              <a:t>Some organizations subscribe to a four-­level matrix</a:t>
            </a:r>
            <a:r>
              <a:rPr lang="en-US" b="0" dirty="0" smtClean="0"/>
              <a:t>, others </a:t>
            </a:r>
            <a:r>
              <a:rPr lang="en-US" b="0" dirty="0"/>
              <a:t>have </a:t>
            </a:r>
            <a:r>
              <a:rPr lang="en-US" b="0" dirty="0" smtClean="0"/>
              <a:t>five.</a:t>
            </a:r>
          </a:p>
          <a:p>
            <a:r>
              <a:rPr lang="en-US" b="0" dirty="0"/>
              <a:t>while there are variations between logical framework models with </a:t>
            </a:r>
            <a:r>
              <a:rPr lang="en-US" b="0" dirty="0" smtClean="0"/>
              <a:t>regard to </a:t>
            </a:r>
            <a:r>
              <a:rPr lang="en-US" b="0" dirty="0"/>
              <a:t>the terms they use and their structure, they are all intended to serve the same </a:t>
            </a:r>
            <a:r>
              <a:rPr lang="en-US" b="0" dirty="0" smtClean="0"/>
              <a:t>underlying objectives</a:t>
            </a:r>
            <a:r>
              <a:rPr lang="en-US" b="0" dirty="0"/>
              <a:t>, serving as:</a:t>
            </a:r>
          </a:p>
          <a:p>
            <a:r>
              <a:rPr lang="en-US" b="0" dirty="0"/>
              <a:t>• A systematic tool for organizing the project thinking and identifying relationships </a:t>
            </a:r>
            <a:r>
              <a:rPr lang="en-US" b="0" dirty="0" smtClean="0"/>
              <a:t>between resources</a:t>
            </a:r>
            <a:r>
              <a:rPr lang="en-US" b="0" dirty="0"/>
              <a:t>, activities, and project results</a:t>
            </a:r>
            <a:r>
              <a:rPr lang="en-US" b="0" dirty="0" smtClean="0"/>
              <a:t>;</a:t>
            </a:r>
            <a:endParaRPr lang="en-US" b="0" dirty="0"/>
          </a:p>
          <a:p>
            <a:r>
              <a:rPr lang="en-US" b="0" dirty="0"/>
              <a:t>• A visual way of presenting and sharing the project intervention logic</a:t>
            </a:r>
            <a:r>
              <a:rPr lang="en-US" b="0" dirty="0" smtClean="0"/>
              <a:t>;</a:t>
            </a:r>
            <a:endParaRPr lang="en-US" b="0" dirty="0"/>
          </a:p>
          <a:p>
            <a:r>
              <a:rPr lang="en-US" b="0" dirty="0"/>
              <a:t>• A tool to identify and assess risks inherent in the proposed project design</a:t>
            </a:r>
            <a:r>
              <a:rPr lang="en-US" b="0" dirty="0" smtClean="0"/>
              <a:t>;</a:t>
            </a:r>
            <a:endParaRPr lang="en-US" b="0" dirty="0"/>
          </a:p>
          <a:p>
            <a:r>
              <a:rPr lang="en-US" b="0" dirty="0"/>
              <a:t>• A tool for measuring progress through indicators and means of verification.</a:t>
            </a:r>
            <a:endParaRPr lang="en-US"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106</a:t>
            </a:fld>
            <a:endParaRPr lang="en-US"/>
          </a:p>
        </p:txBody>
      </p:sp>
    </p:spTree>
    <p:extLst>
      <p:ext uri="{BB962C8B-B14F-4D97-AF65-F5344CB8AC3E}">
        <p14:creationId xmlns:p14="http://schemas.microsoft.com/office/powerpoint/2010/main" val="24736210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Interpreting the Logical Framework Matrix</a:t>
            </a:r>
            <a:endParaRPr lang="en-US" dirty="0"/>
          </a:p>
        </p:txBody>
      </p:sp>
      <p:sp>
        <p:nvSpPr>
          <p:cNvPr id="3" name="Content Placeholder 2"/>
          <p:cNvSpPr>
            <a:spLocks noGrp="1"/>
          </p:cNvSpPr>
          <p:nvPr>
            <p:ph idx="1"/>
          </p:nvPr>
        </p:nvSpPr>
        <p:spPr>
          <a:xfrm>
            <a:off x="822960" y="1100628"/>
            <a:ext cx="7520940" cy="5424716"/>
          </a:xfrm>
        </p:spPr>
        <p:txBody>
          <a:bodyPr>
            <a:normAutofit fontScale="85000" lnSpcReduction="20000"/>
          </a:bodyPr>
          <a:lstStyle/>
          <a:p>
            <a:r>
              <a:rPr lang="en-US" b="0" dirty="0"/>
              <a:t>The logical framework matrix identifies and communicates the logical relationships in a project </a:t>
            </a:r>
            <a:r>
              <a:rPr lang="en-US" b="0" dirty="0" smtClean="0"/>
              <a:t>by tracking </a:t>
            </a:r>
            <a:r>
              <a:rPr lang="en-US" b="0" dirty="0"/>
              <a:t>the vertical and horizontal reasoning that connects the levels of the </a:t>
            </a:r>
            <a:r>
              <a:rPr lang="en-US" b="0" dirty="0" smtClean="0"/>
              <a:t>matrix</a:t>
            </a:r>
          </a:p>
          <a:p>
            <a:r>
              <a:rPr lang="en-US" b="0" dirty="0"/>
              <a:t>the PMD Pro subscribes to a four-­</a:t>
            </a:r>
            <a:r>
              <a:rPr lang="en-US" b="0" dirty="0" smtClean="0"/>
              <a:t>level logical </a:t>
            </a:r>
            <a:r>
              <a:rPr lang="en-US" b="0" dirty="0"/>
              <a:t>framework model that includes the following deliverables:</a:t>
            </a:r>
          </a:p>
          <a:p>
            <a:r>
              <a:rPr lang="en-US" b="0" dirty="0"/>
              <a:t>1. </a:t>
            </a:r>
            <a:r>
              <a:rPr lang="en-US" i="1" dirty="0"/>
              <a:t>Activities </a:t>
            </a:r>
            <a:r>
              <a:rPr lang="en-US" b="0" dirty="0"/>
              <a:t>are actions taken through which inputs (financial, human, technical, material and</a:t>
            </a:r>
          </a:p>
          <a:p>
            <a:r>
              <a:rPr lang="en-US" b="0" dirty="0"/>
              <a:t>time resources) are mobilized to produce the deliverables (training, constructing, etc.) of a</a:t>
            </a:r>
          </a:p>
          <a:p>
            <a:r>
              <a:rPr lang="en-US" b="0" dirty="0"/>
              <a:t>project for which staff can be held accountable and which, when aggregated, produce</a:t>
            </a:r>
          </a:p>
          <a:p>
            <a:r>
              <a:rPr lang="en-US" b="0" dirty="0"/>
              <a:t>outputs.</a:t>
            </a:r>
          </a:p>
          <a:p>
            <a:r>
              <a:rPr lang="en-US" b="0" dirty="0"/>
              <a:t>2. </a:t>
            </a:r>
            <a:r>
              <a:rPr lang="en-US" i="1" dirty="0"/>
              <a:t>Outputs </a:t>
            </a:r>
            <a:r>
              <a:rPr lang="en-US" b="0" dirty="0"/>
              <a:t>are tangible deliverables resulting from project activities. They include products,</a:t>
            </a:r>
          </a:p>
          <a:p>
            <a:r>
              <a:rPr lang="en-US" b="0" dirty="0"/>
              <a:t>goods, services and changes (e.g. people trained with increased knowledge and skill;; quality</a:t>
            </a:r>
          </a:p>
          <a:p>
            <a:r>
              <a:rPr lang="en-US" b="0" dirty="0"/>
              <a:t>roads built) that aggregate </a:t>
            </a:r>
            <a:r>
              <a:rPr lang="en-US" b="0" i="1" dirty="0"/>
              <a:t>and </a:t>
            </a:r>
            <a:r>
              <a:rPr lang="en-US" b="0" dirty="0"/>
              <a:t>contribute to outcomes.</a:t>
            </a:r>
          </a:p>
          <a:p>
            <a:r>
              <a:rPr lang="en-US" b="0" dirty="0"/>
              <a:t>3. </a:t>
            </a:r>
            <a:r>
              <a:rPr lang="en-US" i="1" dirty="0"/>
              <a:t>Outcomes </a:t>
            </a:r>
            <a:r>
              <a:rPr lang="en-US" b="0" dirty="0"/>
              <a:t>are what the project expects to accomplish at the beneficiary level (e.g. use of</a:t>
            </a:r>
          </a:p>
          <a:p>
            <a:r>
              <a:rPr lang="en-US" b="0" dirty="0"/>
              <a:t>knowledge and skills in actual practice over time</a:t>
            </a:r>
            <a:r>
              <a:rPr lang="en-US" b="0" dirty="0" smtClean="0"/>
              <a:t>; </a:t>
            </a:r>
            <a:r>
              <a:rPr lang="en-US" b="0" dirty="0"/>
              <a:t>transportation of goods on constructed</a:t>
            </a:r>
          </a:p>
          <a:p>
            <a:r>
              <a:rPr lang="en-US" b="0" dirty="0"/>
              <a:t>roads over time) and contribute to population-­level changes (reduced malnutrition, improved</a:t>
            </a:r>
          </a:p>
          <a:p>
            <a:r>
              <a:rPr lang="en-US" b="0" dirty="0"/>
              <a:t>incomes, improved yields, etc.) that aggregate and help bring about accomplishment of goals</a:t>
            </a:r>
          </a:p>
          <a:p>
            <a:r>
              <a:rPr lang="en-US" b="0" dirty="0"/>
              <a:t>and impact over time.</a:t>
            </a:r>
          </a:p>
          <a:p>
            <a:r>
              <a:rPr lang="en-US" b="0" dirty="0"/>
              <a:t>4. </a:t>
            </a:r>
            <a:r>
              <a:rPr lang="en-US" i="1" dirty="0"/>
              <a:t>Goals </a:t>
            </a:r>
            <a:r>
              <a:rPr lang="en-US" b="0" dirty="0"/>
              <a:t>are the highest level desired end results or impacts (transformation, sustainability,</a:t>
            </a:r>
          </a:p>
          <a:p>
            <a:r>
              <a:rPr lang="en-US" b="0" dirty="0"/>
              <a:t>livelihood, well-­being etc.) to which the project contributes (the ultimate objective in many</a:t>
            </a:r>
          </a:p>
          <a:p>
            <a:r>
              <a:rPr lang="en-US" b="0" dirty="0"/>
              <a:t>logical frameworks).</a:t>
            </a:r>
            <a:endParaRPr lang="en-US"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107</a:t>
            </a:fld>
            <a:endParaRPr lang="en-US"/>
          </a:p>
        </p:txBody>
      </p:sp>
    </p:spTree>
    <p:extLst>
      <p:ext uri="{BB962C8B-B14F-4D97-AF65-F5344CB8AC3E}">
        <p14:creationId xmlns:p14="http://schemas.microsoft.com/office/powerpoint/2010/main" val="31296715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Vertical logic of </a:t>
            </a:r>
            <a:r>
              <a:rPr lang="en-US" dirty="0" err="1" smtClean="0"/>
              <a:t>logframe</a:t>
            </a:r>
            <a:r>
              <a:rPr lang="en-US" dirty="0" smtClean="0"/>
              <a:t> </a:t>
            </a:r>
            <a:endParaRPr lang="en-US" dirty="0"/>
          </a:p>
        </p:txBody>
      </p:sp>
      <p:sp>
        <p:nvSpPr>
          <p:cNvPr id="2" name="Slide Number Placeholder 1"/>
          <p:cNvSpPr>
            <a:spLocks noGrp="1"/>
          </p:cNvSpPr>
          <p:nvPr>
            <p:ph type="sldNum" sz="quarter" idx="12"/>
          </p:nvPr>
        </p:nvSpPr>
        <p:spPr/>
        <p:txBody>
          <a:bodyPr>
            <a:normAutofit fontScale="92500"/>
          </a:bodyPr>
          <a:lstStyle/>
          <a:p>
            <a:fld id="{80E84D2A-00D0-4782-8861-5D5A773D97B8}" type="slidenum">
              <a:rPr lang="en-US" smtClean="0"/>
              <a:t>108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4742"/>
            <a:ext cx="8030096" cy="534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99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external factors</a:t>
            </a:r>
            <a:endParaRPr lang="en-US" dirty="0"/>
          </a:p>
        </p:txBody>
      </p:sp>
      <p:sp>
        <p:nvSpPr>
          <p:cNvPr id="3" name="Content Placeholder 2"/>
          <p:cNvSpPr>
            <a:spLocks noGrp="1"/>
          </p:cNvSpPr>
          <p:nvPr>
            <p:ph idx="1"/>
          </p:nvPr>
        </p:nvSpPr>
        <p:spPr>
          <a:xfrm>
            <a:off x="822960" y="1100628"/>
            <a:ext cx="7520940" cy="4992668"/>
          </a:xfrm>
        </p:spPr>
        <p:txBody>
          <a:bodyPr/>
          <a:lstStyle/>
          <a:p>
            <a:r>
              <a:rPr lang="en-US" b="0" dirty="0"/>
              <a:t>At each level of the logical framework, there are external factors that may affect the success of </a:t>
            </a:r>
            <a:r>
              <a:rPr lang="en-US" b="0" dirty="0" smtClean="0"/>
              <a:t>the project. </a:t>
            </a:r>
            <a:r>
              <a:rPr lang="en-US" b="0" dirty="0"/>
              <a:t>if children are getting diarrhea because of poor </a:t>
            </a:r>
            <a:r>
              <a:rPr lang="en-US" b="0" dirty="0" smtClean="0"/>
              <a:t>drinking water</a:t>
            </a:r>
            <a:r>
              <a:rPr lang="en-US" b="0" dirty="0"/>
              <a:t>, they may eat more, but they will remain </a:t>
            </a:r>
            <a:r>
              <a:rPr lang="en-US" b="0" dirty="0" smtClean="0"/>
              <a:t>malnourished.</a:t>
            </a:r>
          </a:p>
          <a:p>
            <a:r>
              <a:rPr lang="en-US" b="0" dirty="0"/>
              <a:t>These important external factors should be noted under the </a:t>
            </a:r>
            <a:r>
              <a:rPr lang="en-US" dirty="0"/>
              <a:t>Assumptions </a:t>
            </a:r>
            <a:r>
              <a:rPr lang="en-US" b="0" dirty="0"/>
              <a:t>column. You may not </a:t>
            </a:r>
            <a:r>
              <a:rPr lang="en-US" b="0" dirty="0" smtClean="0"/>
              <a:t>be able </a:t>
            </a:r>
            <a:r>
              <a:rPr lang="en-US" b="0" dirty="0"/>
              <a:t>to do anything about some of the risks (it is unlikely that a local NGO could stop a war </a:t>
            </a:r>
            <a:r>
              <a:rPr lang="en-US" b="0" dirty="0" smtClean="0"/>
              <a:t>from breaking </a:t>
            </a:r>
            <a:r>
              <a:rPr lang="en-US" b="0" dirty="0"/>
              <a:t>out), but it is important to anticipate possible problems. </a:t>
            </a:r>
            <a:endParaRPr lang="en-US" b="0" dirty="0" smtClean="0"/>
          </a:p>
          <a:p>
            <a:r>
              <a:rPr lang="en-US" b="0" dirty="0" smtClean="0"/>
              <a:t>The </a:t>
            </a:r>
            <a:r>
              <a:rPr lang="en-US" b="0" dirty="0"/>
              <a:t>list of risks and </a:t>
            </a:r>
            <a:r>
              <a:rPr lang="en-US" b="0" dirty="0" smtClean="0"/>
              <a:t>assumptions may </a:t>
            </a:r>
            <a:r>
              <a:rPr lang="en-US" b="0" dirty="0"/>
              <a:t>also help to explain why a project did not achieve all of its objectives.</a:t>
            </a:r>
            <a:endParaRPr lang="en-US" dirty="0"/>
          </a:p>
        </p:txBody>
      </p:sp>
      <p:sp>
        <p:nvSpPr>
          <p:cNvPr id="4" name="Slide Number Placeholder 3"/>
          <p:cNvSpPr>
            <a:spLocks noGrp="1"/>
          </p:cNvSpPr>
          <p:nvPr>
            <p:ph type="sldNum" sz="quarter" idx="12"/>
          </p:nvPr>
        </p:nvSpPr>
        <p:spPr/>
        <p:txBody>
          <a:bodyPr>
            <a:normAutofit fontScale="92500"/>
          </a:bodyPr>
          <a:lstStyle/>
          <a:p>
            <a:fld id="{80E84D2A-00D0-4782-8861-5D5A773D97B8}" type="slidenum">
              <a:rPr lang="en-US" smtClean="0"/>
              <a:t>109</a:t>
            </a:fld>
            <a:endParaRPr lang="en-US"/>
          </a:p>
        </p:txBody>
      </p:sp>
    </p:spTree>
    <p:extLst>
      <p:ext uri="{BB962C8B-B14F-4D97-AF65-F5344CB8AC3E}">
        <p14:creationId xmlns:p14="http://schemas.microsoft.com/office/powerpoint/2010/main" val="268808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a:t>
            </a:r>
            <a:r>
              <a:rPr lang="en-US" b="1" dirty="0" smtClean="0"/>
              <a:t>Diagrams</a:t>
            </a:r>
            <a:endParaRPr lang="en-US" dirty="0"/>
          </a:p>
        </p:txBody>
      </p:sp>
      <p:sp>
        <p:nvSpPr>
          <p:cNvPr id="3" name="Content Placeholder 2"/>
          <p:cNvSpPr>
            <a:spLocks noGrp="1"/>
          </p:cNvSpPr>
          <p:nvPr>
            <p:ph idx="1"/>
          </p:nvPr>
        </p:nvSpPr>
        <p:spPr/>
        <p:txBody>
          <a:bodyPr>
            <a:normAutofit/>
          </a:bodyPr>
          <a:lstStyle/>
          <a:p>
            <a:r>
              <a:rPr lang="en-US" b="1" dirty="0"/>
              <a:t>Class diagram</a:t>
            </a:r>
            <a:r>
              <a:rPr lang="en-US" dirty="0"/>
              <a:t> gives an overview of a system by showing its classes and the relationships between them</a:t>
            </a:r>
          </a:p>
          <a:p>
            <a:r>
              <a:rPr lang="en-US" b="1" dirty="0"/>
              <a:t>Component diagram</a:t>
            </a:r>
            <a:r>
              <a:rPr lang="en-US" dirty="0"/>
              <a:t> depicts how a software system is split up into physical components and shows the dependencies among these components</a:t>
            </a:r>
          </a:p>
          <a:p>
            <a:r>
              <a:rPr lang="en-US" b="1" dirty="0"/>
              <a:t>Object diagram</a:t>
            </a:r>
            <a:r>
              <a:rPr lang="en-US" dirty="0"/>
              <a:t> shows a complete or partial view of the structure of a modelled system at a particular point in time</a:t>
            </a:r>
          </a:p>
          <a:p>
            <a:r>
              <a:rPr lang="en-US" b="1" dirty="0"/>
              <a:t>Composite structure diagram</a:t>
            </a:r>
            <a:r>
              <a:rPr lang="en-US" dirty="0"/>
              <a:t> shows the internal structure of a class and the collaborations that this structure makes possible</a:t>
            </a:r>
          </a:p>
          <a:p>
            <a:r>
              <a:rPr lang="en-US" b="1" dirty="0"/>
              <a:t>Deployment diagram</a:t>
            </a:r>
            <a:r>
              <a:rPr lang="en-US" dirty="0"/>
              <a:t> shows the physical configurations of software and hardware</a:t>
            </a:r>
          </a:p>
          <a:p>
            <a:r>
              <a:rPr lang="en-US" b="1" dirty="0"/>
              <a:t>Package diagram</a:t>
            </a:r>
            <a:r>
              <a:rPr lang="en-US" dirty="0"/>
              <a:t> depicts how a system is split up into logical groupings and shows the dependencies among these </a:t>
            </a:r>
            <a:r>
              <a:rPr lang="en-US" dirty="0" smtClean="0"/>
              <a:t>groupings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a:t>
            </a:fld>
            <a:endParaRPr lang="en-US"/>
          </a:p>
        </p:txBody>
      </p:sp>
    </p:spTree>
    <p:extLst>
      <p:ext uri="{BB962C8B-B14F-4D97-AF65-F5344CB8AC3E}">
        <p14:creationId xmlns:p14="http://schemas.microsoft.com/office/powerpoint/2010/main" val="175649012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assumptions</a:t>
            </a:r>
          </a:p>
        </p:txBody>
      </p:sp>
      <p:sp>
        <p:nvSpPr>
          <p:cNvPr id="5" name="Content Placeholder 4"/>
          <p:cNvSpPr>
            <a:spLocks noGrp="1"/>
          </p:cNvSpPr>
          <p:nvPr>
            <p:ph idx="1"/>
          </p:nvPr>
        </p:nvSpPr>
        <p:spPr/>
        <p:txBody>
          <a:bodyPr/>
          <a:lstStyle/>
          <a:p>
            <a:r>
              <a:rPr lang="en-US" b="0" dirty="0"/>
              <a:t>The assumptions define the horizontal logic of the matrix, creating an ‘if-­then’ relationship </a:t>
            </a:r>
            <a:r>
              <a:rPr lang="en-US" b="0" dirty="0" smtClean="0"/>
              <a:t>that maintains </a:t>
            </a:r>
            <a:r>
              <a:rPr lang="en-US" b="0" dirty="0"/>
              <a:t>that if the assumptions in each level of the framework hold true then the project’s </a:t>
            </a:r>
            <a:r>
              <a:rPr lang="en-US" b="0" dirty="0" smtClean="0"/>
              <a:t>vertical development </a:t>
            </a:r>
            <a:r>
              <a:rPr lang="en-US" b="0" dirty="0"/>
              <a:t>pathway is likely to succeed</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110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288187" cy="445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0376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a:t>
            </a:r>
            <a:endParaRPr lang="en-US" dirty="0"/>
          </a:p>
        </p:txBody>
      </p:sp>
      <p:sp>
        <p:nvSpPr>
          <p:cNvPr id="3" name="Content Placeholder 2"/>
          <p:cNvSpPr>
            <a:spLocks noGrp="1"/>
          </p:cNvSpPr>
          <p:nvPr>
            <p:ph idx="1"/>
          </p:nvPr>
        </p:nvSpPr>
        <p:spPr>
          <a:xfrm>
            <a:off x="822960" y="1100628"/>
            <a:ext cx="7520940" cy="4776644"/>
          </a:xfrm>
        </p:spPr>
        <p:txBody>
          <a:bodyPr/>
          <a:lstStyle/>
          <a:p>
            <a:r>
              <a:rPr lang="en-US" b="0" dirty="0"/>
              <a:t>An indicator is a quantitative measure or qualitative observation used to describe </a:t>
            </a:r>
            <a:r>
              <a:rPr lang="en-US" b="0" dirty="0" smtClean="0"/>
              <a:t>change</a:t>
            </a:r>
          </a:p>
          <a:p>
            <a:r>
              <a:rPr lang="en-US" b="0" dirty="0"/>
              <a:t>For </a:t>
            </a:r>
            <a:r>
              <a:rPr lang="en-US" b="0" dirty="0" smtClean="0"/>
              <a:t>the indicator </a:t>
            </a:r>
            <a:r>
              <a:rPr lang="en-US" b="0" dirty="0"/>
              <a:t>to measure change it must have a baseline (a measure or description of current </a:t>
            </a:r>
            <a:r>
              <a:rPr lang="en-US" b="0" dirty="0" smtClean="0"/>
              <a:t>performance of </a:t>
            </a:r>
            <a:r>
              <a:rPr lang="en-US" b="0" dirty="0"/>
              <a:t>the entity and/or a comparator) as an initial reference point. Baselines must be defined at or </a:t>
            </a:r>
            <a:r>
              <a:rPr lang="en-US" b="0" dirty="0" smtClean="0"/>
              <a:t>near the </a:t>
            </a:r>
            <a:r>
              <a:rPr lang="en-US" b="0" dirty="0"/>
              <a:t>beginning of a </a:t>
            </a:r>
            <a:r>
              <a:rPr lang="en-US" b="0" dirty="0" smtClean="0"/>
              <a:t>project.</a:t>
            </a:r>
          </a:p>
          <a:p>
            <a:r>
              <a:rPr lang="en-US" b="0" dirty="0"/>
              <a:t>When developing indicators, the norm is to use SMART criteria to guide performance </a:t>
            </a:r>
            <a:r>
              <a:rPr lang="en-US" b="0" dirty="0" smtClean="0"/>
              <a:t>indicator conceptualization.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111</a:t>
            </a:fld>
            <a:endParaRPr lang="en-US"/>
          </a:p>
        </p:txBody>
      </p:sp>
    </p:spTree>
    <p:extLst>
      <p:ext uri="{BB962C8B-B14F-4D97-AF65-F5344CB8AC3E}">
        <p14:creationId xmlns:p14="http://schemas.microsoft.com/office/powerpoint/2010/main" val="24049269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criteria</a:t>
            </a:r>
          </a:p>
        </p:txBody>
      </p:sp>
      <p:sp>
        <p:nvSpPr>
          <p:cNvPr id="3" name="Content Placeholder 2"/>
          <p:cNvSpPr>
            <a:spLocks noGrp="1"/>
          </p:cNvSpPr>
          <p:nvPr>
            <p:ph idx="1"/>
          </p:nvPr>
        </p:nvSpPr>
        <p:spPr>
          <a:xfrm>
            <a:off x="822960" y="1100628"/>
            <a:ext cx="7520940" cy="5424716"/>
          </a:xfrm>
        </p:spPr>
        <p:txBody>
          <a:bodyPr>
            <a:normAutofit/>
          </a:bodyPr>
          <a:lstStyle/>
          <a:p>
            <a:r>
              <a:rPr lang="en-US" b="0" dirty="0"/>
              <a:t>SMART is an acronym with the following meaning:</a:t>
            </a:r>
            <a:endParaRPr lang="en-US" dirty="0"/>
          </a:p>
          <a:p>
            <a:r>
              <a:rPr lang="en-US" b="0" dirty="0"/>
              <a:t>• </a:t>
            </a:r>
            <a:r>
              <a:rPr lang="en-US" dirty="0"/>
              <a:t>S</a:t>
            </a:r>
            <a:r>
              <a:rPr lang="en-US" b="0" dirty="0"/>
              <a:t>pecific – Indicators must be quantifiable and measurable? What does the project intend </a:t>
            </a:r>
            <a:r>
              <a:rPr lang="en-US" b="0" dirty="0" smtClean="0"/>
              <a:t>to change</a:t>
            </a:r>
            <a:r>
              <a:rPr lang="en-US" b="0" dirty="0"/>
              <a:t>? Do the indicators provide detailed parameters regarding:</a:t>
            </a:r>
          </a:p>
          <a:p>
            <a:r>
              <a:rPr lang="en-US" b="0" dirty="0"/>
              <a:t>o </a:t>
            </a:r>
            <a:r>
              <a:rPr lang="en-US" dirty="0"/>
              <a:t>Quantity </a:t>
            </a:r>
            <a:r>
              <a:rPr lang="en-US" b="0" dirty="0"/>
              <a:t>– the expected numerical representations of what is to be achieved</a:t>
            </a:r>
            <a:r>
              <a:rPr lang="en-US" b="0" dirty="0" smtClean="0"/>
              <a:t>;</a:t>
            </a:r>
            <a:endParaRPr lang="en-US" b="0" dirty="0"/>
          </a:p>
          <a:p>
            <a:r>
              <a:rPr lang="en-US" b="0" dirty="0"/>
              <a:t>o </a:t>
            </a:r>
            <a:r>
              <a:rPr lang="en-US" dirty="0"/>
              <a:t>Quality </a:t>
            </a:r>
            <a:r>
              <a:rPr lang="en-US" b="0" dirty="0"/>
              <a:t>– the narrative or pictorial description of the expected achievements</a:t>
            </a:r>
            <a:r>
              <a:rPr lang="en-US" b="0" dirty="0" smtClean="0"/>
              <a:t>;</a:t>
            </a:r>
            <a:endParaRPr lang="en-US" b="0" dirty="0"/>
          </a:p>
          <a:p>
            <a:r>
              <a:rPr lang="en-US" b="0" dirty="0"/>
              <a:t>o </a:t>
            </a:r>
            <a:r>
              <a:rPr lang="en-US" dirty="0"/>
              <a:t>Location </a:t>
            </a:r>
            <a:r>
              <a:rPr lang="en-US" b="0" dirty="0"/>
              <a:t>– the geographic boundary of the expected achievements.</a:t>
            </a:r>
          </a:p>
          <a:p>
            <a:r>
              <a:rPr lang="en-US" b="0" dirty="0"/>
              <a:t>• </a:t>
            </a:r>
            <a:r>
              <a:rPr lang="en-US" dirty="0"/>
              <a:t>M</a:t>
            </a:r>
            <a:r>
              <a:rPr lang="en-US" b="0" dirty="0"/>
              <a:t>easureable – The indicator must be quantifiable and measurable. Can the indicator </a:t>
            </a:r>
            <a:r>
              <a:rPr lang="en-US" b="0" dirty="0" smtClean="0"/>
              <a:t>be assessed </a:t>
            </a:r>
            <a:r>
              <a:rPr lang="en-US" b="0" dirty="0"/>
              <a:t>objectively and independently?</a:t>
            </a:r>
          </a:p>
          <a:p>
            <a:r>
              <a:rPr lang="en-US" b="0" dirty="0"/>
              <a:t>• </a:t>
            </a:r>
            <a:r>
              <a:rPr lang="en-US" dirty="0"/>
              <a:t>A</a:t>
            </a:r>
            <a:r>
              <a:rPr lang="en-US" b="0" dirty="0"/>
              <a:t>chievable – Indicators must be attainable within the constraints of the project </a:t>
            </a:r>
            <a:r>
              <a:rPr lang="en-US" b="0" dirty="0" smtClean="0"/>
              <a:t>triangle (</a:t>
            </a:r>
            <a:r>
              <a:rPr lang="en-US" b="0" dirty="0"/>
              <a:t>budget/resources, time/budget, and scope/quality).</a:t>
            </a:r>
          </a:p>
          <a:p>
            <a:r>
              <a:rPr lang="en-US" b="0" dirty="0"/>
              <a:t>• </a:t>
            </a:r>
            <a:r>
              <a:rPr lang="en-US" dirty="0"/>
              <a:t>R</a:t>
            </a:r>
            <a:r>
              <a:rPr lang="en-US" b="0" dirty="0"/>
              <a:t>elevant – Indicators must accurately measure the change the project aspires to generate. </a:t>
            </a:r>
            <a:r>
              <a:rPr lang="en-US" b="0" dirty="0" smtClean="0"/>
              <a:t>Does the </a:t>
            </a:r>
            <a:r>
              <a:rPr lang="en-US" b="0" dirty="0"/>
              <a:t>indicator practical and cost-­effectively measure what the project team needs to know?</a:t>
            </a:r>
          </a:p>
          <a:p>
            <a:r>
              <a:rPr lang="en-US" b="0" dirty="0"/>
              <a:t>• </a:t>
            </a:r>
            <a:r>
              <a:rPr lang="en-US" dirty="0"/>
              <a:t>T</a:t>
            </a:r>
            <a:r>
              <a:rPr lang="en-US" b="0" dirty="0"/>
              <a:t>ime-­bound – The indicator should identify a specific time and date. By when will the indicator </a:t>
            </a:r>
            <a:r>
              <a:rPr lang="en-US" b="0" dirty="0" smtClean="0"/>
              <a:t>be achieved</a:t>
            </a:r>
            <a:r>
              <a:rPr lang="en-US" b="0" dirty="0"/>
              <a:t>? Can the indicator be achieved within the established timeframe?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112</a:t>
            </a:fld>
            <a:endParaRPr lang="en-US"/>
          </a:p>
        </p:txBody>
      </p:sp>
    </p:spTree>
    <p:extLst>
      <p:ext uri="{BB962C8B-B14F-4D97-AF65-F5344CB8AC3E}">
        <p14:creationId xmlns:p14="http://schemas.microsoft.com/office/powerpoint/2010/main" val="39703792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324"/>
            <a:ext cx="7992888" cy="683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0681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Project </a:t>
            </a:r>
            <a:r>
              <a:rPr lang="en-US" b="1" i="1" dirty="0" smtClean="0"/>
              <a:t>Decision Gates</a:t>
            </a:r>
            <a:endParaRPr lang="en-US" dirty="0"/>
          </a:p>
        </p:txBody>
      </p:sp>
      <p:sp>
        <p:nvSpPr>
          <p:cNvPr id="3" name="Content Placeholder 2"/>
          <p:cNvSpPr>
            <a:spLocks noGrp="1"/>
          </p:cNvSpPr>
          <p:nvPr>
            <p:ph idx="1"/>
          </p:nvPr>
        </p:nvSpPr>
        <p:spPr/>
        <p:txBody>
          <a:bodyPr/>
          <a:lstStyle/>
          <a:p>
            <a:r>
              <a:rPr lang="en-US" b="0" dirty="0"/>
              <a:t>By using decision gates, organizations identify a series of points in the </a:t>
            </a:r>
            <a:r>
              <a:rPr lang="en-US" b="0" dirty="0" smtClean="0"/>
              <a:t>project that </a:t>
            </a:r>
            <a:r>
              <a:rPr lang="en-US" b="0" dirty="0"/>
              <a:t>require a decision to either proceed with the next phase of the project, modify the Scope</a:t>
            </a:r>
            <a:r>
              <a:rPr lang="en-US" b="0" dirty="0" smtClean="0"/>
              <a:t>, Schedule </a:t>
            </a:r>
            <a:r>
              <a:rPr lang="en-US" b="0" dirty="0"/>
              <a:t>or Budget of the project or end the project outright. </a:t>
            </a:r>
            <a:endParaRPr lang="en-US" b="0" dirty="0" smtClean="0"/>
          </a:p>
          <a:p>
            <a:r>
              <a:rPr lang="en-US" b="0" dirty="0" smtClean="0"/>
              <a:t>Each </a:t>
            </a:r>
            <a:r>
              <a:rPr lang="en-US" b="0" dirty="0"/>
              <a:t>successive decision gate builds </a:t>
            </a:r>
            <a:r>
              <a:rPr lang="en-US" b="0" dirty="0" smtClean="0"/>
              <a:t>on the </a:t>
            </a:r>
            <a:r>
              <a:rPr lang="en-US" b="0" dirty="0"/>
              <a:t>work that was developed in the previous stage</a:t>
            </a:r>
            <a:r>
              <a:rPr lang="en-US" b="0" dirty="0" smtClean="0"/>
              <a:t>.</a:t>
            </a:r>
          </a:p>
          <a:p>
            <a:r>
              <a:rPr lang="en-US" b="0" dirty="0"/>
              <a:t>the number of decision gates in a project will vary according to </a:t>
            </a:r>
            <a:r>
              <a:rPr lang="en-US" b="0" dirty="0" smtClean="0"/>
              <a:t>the project</a:t>
            </a:r>
            <a:r>
              <a:rPr lang="en-US" b="0" dirty="0"/>
              <a:t>, its complexity, and the key stakeholders. </a:t>
            </a:r>
            <a:endParaRPr lang="en-US" b="0" dirty="0" smtClean="0"/>
          </a:p>
          <a:p>
            <a:r>
              <a:rPr lang="en-US" b="0" dirty="0" smtClean="0"/>
              <a:t>For </a:t>
            </a:r>
            <a:r>
              <a:rPr lang="en-US" b="0" dirty="0"/>
              <a:t>that reason, the Project Phase Model </a:t>
            </a:r>
            <a:r>
              <a:rPr lang="en-US" b="0" dirty="0" smtClean="0"/>
              <a:t>is intended </a:t>
            </a:r>
            <a:r>
              <a:rPr lang="en-US" b="0" dirty="0"/>
              <a:t>to serve as an illustrative model of where decision gates might be placed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114</a:t>
            </a:fld>
            <a:endParaRPr lang="en-US"/>
          </a:p>
        </p:txBody>
      </p:sp>
    </p:spTree>
    <p:extLst>
      <p:ext uri="{BB962C8B-B14F-4D97-AF65-F5344CB8AC3E}">
        <p14:creationId xmlns:p14="http://schemas.microsoft.com/office/powerpoint/2010/main" val="830814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Project </a:t>
            </a:r>
            <a:r>
              <a:rPr lang="en-US" b="1" i="1" dirty="0" smtClean="0"/>
              <a:t>Decision Gates</a:t>
            </a:r>
            <a:endParaRPr lang="en-US" dirty="0"/>
          </a:p>
        </p:txBody>
      </p:sp>
      <p:sp>
        <p:nvSpPr>
          <p:cNvPr id="3" name="Content Placeholder 2"/>
          <p:cNvSpPr>
            <a:spLocks noGrp="1"/>
          </p:cNvSpPr>
          <p:nvPr>
            <p:ph idx="1"/>
          </p:nvPr>
        </p:nvSpPr>
        <p:spPr>
          <a:xfrm>
            <a:off x="822960" y="1100628"/>
            <a:ext cx="7520940" cy="5568732"/>
          </a:xfrm>
        </p:spPr>
        <p:txBody>
          <a:bodyPr>
            <a:normAutofit/>
          </a:bodyPr>
          <a:lstStyle/>
          <a:p>
            <a:r>
              <a:rPr lang="en-US" b="0" dirty="0"/>
              <a:t>Placing decision gates at regular intervals (for example, at the beginning of each year of the </a:t>
            </a:r>
            <a:r>
              <a:rPr lang="en-US" b="0" dirty="0" smtClean="0"/>
              <a:t>project’s implementation</a:t>
            </a:r>
            <a:r>
              <a:rPr lang="en-US" b="0" dirty="0"/>
              <a:t>) helps to:</a:t>
            </a:r>
          </a:p>
          <a:p>
            <a:r>
              <a:rPr lang="en-US" b="0" dirty="0"/>
              <a:t>• Keep the project focused on the need that the project was originally undertaken to address</a:t>
            </a:r>
            <a:r>
              <a:rPr lang="en-US" b="0" dirty="0" smtClean="0"/>
              <a:t>;</a:t>
            </a:r>
            <a:endParaRPr lang="en-US" b="0" dirty="0"/>
          </a:p>
          <a:p>
            <a:r>
              <a:rPr lang="en-US" b="0" dirty="0"/>
              <a:t>• Ensure that the context and assumptions that initially led to the approval of the project </a:t>
            </a:r>
            <a:r>
              <a:rPr lang="en-US" b="0" dirty="0" smtClean="0"/>
              <a:t>still exist;</a:t>
            </a:r>
            <a:endParaRPr lang="en-US" b="0" dirty="0"/>
          </a:p>
          <a:p>
            <a:r>
              <a:rPr lang="en-US" b="0" dirty="0"/>
              <a:t>• Provide an opportunity for the project team and key stakeholders to decide whether to:</a:t>
            </a:r>
          </a:p>
          <a:p>
            <a:r>
              <a:rPr lang="en-US" b="0" dirty="0"/>
              <a:t>o Continue the project as it is presently conceived</a:t>
            </a:r>
            <a:r>
              <a:rPr lang="en-US" b="0" dirty="0" smtClean="0"/>
              <a:t>;</a:t>
            </a:r>
            <a:endParaRPr lang="en-US" b="0" dirty="0"/>
          </a:p>
          <a:p>
            <a:r>
              <a:rPr lang="en-US" b="0" dirty="0"/>
              <a:t>o Modify the project plan</a:t>
            </a:r>
            <a:r>
              <a:rPr lang="en-US" b="0" dirty="0" smtClean="0"/>
              <a:t>;</a:t>
            </a:r>
            <a:endParaRPr lang="en-US" b="0" dirty="0"/>
          </a:p>
          <a:p>
            <a:r>
              <a:rPr lang="en-US" b="0" dirty="0"/>
              <a:t>o Terminate a project (which is not necessarily a failure if the intervention is no </a:t>
            </a:r>
            <a:r>
              <a:rPr lang="en-US" b="0" dirty="0" smtClean="0"/>
              <a:t>longer appropriate</a:t>
            </a:r>
            <a:r>
              <a:rPr lang="en-US" b="0" dirty="0"/>
              <a:t>, feasible, or necessary).</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115</a:t>
            </a:fld>
            <a:endParaRPr lang="en-US"/>
          </a:p>
        </p:txBody>
      </p:sp>
    </p:spTree>
    <p:extLst>
      <p:ext uri="{BB962C8B-B14F-4D97-AF65-F5344CB8AC3E}">
        <p14:creationId xmlns:p14="http://schemas.microsoft.com/office/powerpoint/2010/main" val="40436965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7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34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Behavior Diagrams</a:t>
            </a:r>
            <a:endParaRPr lang="en-US" dirty="0"/>
          </a:p>
        </p:txBody>
      </p:sp>
      <p:sp>
        <p:nvSpPr>
          <p:cNvPr id="3" name="Content Placeholder 2"/>
          <p:cNvSpPr>
            <a:spLocks noGrp="1"/>
          </p:cNvSpPr>
          <p:nvPr>
            <p:ph idx="1"/>
          </p:nvPr>
        </p:nvSpPr>
        <p:spPr/>
        <p:txBody>
          <a:bodyPr>
            <a:normAutofit/>
          </a:bodyPr>
          <a:lstStyle/>
          <a:p>
            <a:r>
              <a:rPr lang="en-US" b="1" dirty="0"/>
              <a:t>Activity diagram</a:t>
            </a:r>
            <a:r>
              <a:rPr lang="en-US" dirty="0"/>
              <a:t> shows the overall flow of control, essentially a flowchart</a:t>
            </a:r>
          </a:p>
          <a:p>
            <a:r>
              <a:rPr lang="en-US" b="1" dirty="0"/>
              <a:t>Use Case diagram</a:t>
            </a:r>
            <a:r>
              <a:rPr lang="en-US" dirty="0"/>
              <a:t> describes what a system does from </a:t>
            </a:r>
            <a:r>
              <a:rPr lang="en-US" dirty="0" smtClean="0"/>
              <a:t>the </a:t>
            </a:r>
            <a:r>
              <a:rPr lang="en-US" dirty="0"/>
              <a:t>standpoint of an external observer</a:t>
            </a:r>
          </a:p>
          <a:p>
            <a:r>
              <a:rPr lang="en-US" b="1" dirty="0"/>
              <a:t>State Machine diagram</a:t>
            </a:r>
            <a:r>
              <a:rPr lang="en-US" dirty="0"/>
              <a:t> shows the dynamic </a:t>
            </a:r>
            <a:r>
              <a:rPr lang="en-US" dirty="0" err="1"/>
              <a:t>behaviour</a:t>
            </a:r>
            <a:r>
              <a:rPr lang="en-US" dirty="0"/>
              <a:t> of an entity based on its response to events, showing how the entity reacts to various events depending on the current state that it is </a:t>
            </a:r>
            <a:r>
              <a:rPr lang="en-US" dirty="0" smtClean="0"/>
              <a:t>in.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12</a:t>
            </a:fld>
            <a:endParaRPr lang="en-US"/>
          </a:p>
        </p:txBody>
      </p:sp>
    </p:spTree>
    <p:extLst>
      <p:ext uri="{BB962C8B-B14F-4D97-AF65-F5344CB8AC3E}">
        <p14:creationId xmlns:p14="http://schemas.microsoft.com/office/powerpoint/2010/main" val="1558469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Interaction Diagrams</a:t>
            </a:r>
            <a:endParaRPr lang="en-US" dirty="0"/>
          </a:p>
        </p:txBody>
      </p:sp>
      <p:sp>
        <p:nvSpPr>
          <p:cNvPr id="3" name="Content Placeholder 2"/>
          <p:cNvSpPr>
            <a:spLocks noGrp="1"/>
          </p:cNvSpPr>
          <p:nvPr>
            <p:ph idx="1"/>
          </p:nvPr>
        </p:nvSpPr>
        <p:spPr/>
        <p:txBody>
          <a:bodyPr>
            <a:normAutofit/>
          </a:bodyPr>
          <a:lstStyle/>
          <a:p>
            <a:r>
              <a:rPr lang="en-US" b="1" dirty="0"/>
              <a:t>Sequence diagram</a:t>
            </a:r>
            <a:r>
              <a:rPr lang="en-US" dirty="0"/>
              <a:t> an interaction diagram that shows how operations are carried out, what messages are sent and when</a:t>
            </a:r>
          </a:p>
          <a:p>
            <a:r>
              <a:rPr lang="en-US" b="1" dirty="0"/>
              <a:t>Communication diagram (UML 2.0)</a:t>
            </a:r>
            <a:r>
              <a:rPr lang="en-US" dirty="0"/>
              <a:t> models the interactions between objects or parts in terms of sequenced messages</a:t>
            </a:r>
          </a:p>
          <a:p>
            <a:r>
              <a:rPr lang="en-US" b="1" dirty="0"/>
              <a:t>Interaction Overview diagram (UML 2.0)</a:t>
            </a:r>
            <a:r>
              <a:rPr lang="en-US" dirty="0"/>
              <a:t> defines interactions and is a variant of the activity diagram, which </a:t>
            </a:r>
            <a:r>
              <a:rPr lang="en-US" dirty="0" smtClean="0"/>
              <a:t>emphasizes </a:t>
            </a:r>
            <a:r>
              <a:rPr lang="en-US" dirty="0"/>
              <a:t>the high-level control flow</a:t>
            </a:r>
          </a:p>
          <a:p>
            <a:r>
              <a:rPr lang="en-US" b="1" dirty="0"/>
              <a:t>Timing diagram (UML 2.0)</a:t>
            </a:r>
            <a:r>
              <a:rPr lang="en-US" dirty="0"/>
              <a:t> a form of interaction diagram, where the focus is on timing </a:t>
            </a:r>
            <a:r>
              <a:rPr lang="en-US" dirty="0" smtClean="0"/>
              <a:t>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a:t>
            </a:fld>
            <a:endParaRPr lang="en-US"/>
          </a:p>
        </p:txBody>
      </p:sp>
    </p:spTree>
    <p:extLst>
      <p:ext uri="{BB962C8B-B14F-4D97-AF65-F5344CB8AC3E}">
        <p14:creationId xmlns:p14="http://schemas.microsoft.com/office/powerpoint/2010/main" val="272999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case diagrams</a:t>
            </a:r>
            <a:endParaRPr lang="en-US" dirty="0"/>
          </a:p>
        </p:txBody>
      </p:sp>
      <p:sp>
        <p:nvSpPr>
          <p:cNvPr id="3" name="Content Placeholder 2"/>
          <p:cNvSpPr>
            <a:spLocks noGrp="1"/>
          </p:cNvSpPr>
          <p:nvPr>
            <p:ph idx="1"/>
          </p:nvPr>
        </p:nvSpPr>
        <p:spPr/>
        <p:txBody>
          <a:bodyPr/>
          <a:lstStyle/>
          <a:p>
            <a:r>
              <a:rPr lang="en-US" dirty="0" smtClean="0"/>
              <a:t>Usually </a:t>
            </a:r>
            <a:r>
              <a:rPr lang="en-US" dirty="0"/>
              <a:t>referred to as </a:t>
            </a:r>
            <a:r>
              <a:rPr lang="en-US" dirty="0">
                <a:hlinkClick r:id="rId2"/>
              </a:rPr>
              <a:t>behavior diagrams</a:t>
            </a:r>
            <a:r>
              <a:rPr lang="en-US" dirty="0"/>
              <a:t> used to describe a set of actions (</a:t>
            </a:r>
            <a:r>
              <a:rPr lang="en-US" dirty="0">
                <a:hlinkClick r:id="rId3"/>
              </a:rPr>
              <a:t>use cases</a:t>
            </a:r>
            <a:r>
              <a:rPr lang="en-US" dirty="0"/>
              <a:t>) that some system or systems (</a:t>
            </a:r>
            <a:r>
              <a:rPr lang="en-US" dirty="0">
                <a:hlinkClick r:id="rId4"/>
              </a:rPr>
              <a:t>subject</a:t>
            </a:r>
            <a:r>
              <a:rPr lang="en-US" dirty="0"/>
              <a:t>) should or can perform in collaboration with one or more </a:t>
            </a:r>
            <a:r>
              <a:rPr lang="en-US" b="1" dirty="0"/>
              <a:t>external users</a:t>
            </a:r>
            <a:r>
              <a:rPr lang="en-US" dirty="0"/>
              <a:t> of the system (</a:t>
            </a:r>
            <a:r>
              <a:rPr lang="en-US" dirty="0">
                <a:hlinkClick r:id="rId5"/>
              </a:rPr>
              <a:t>actors</a:t>
            </a:r>
            <a:r>
              <a:rPr lang="en-US" dirty="0"/>
              <a:t>). Each use case should provide some observable and valuable result to the actors or other stakeholders of the </a:t>
            </a:r>
            <a:r>
              <a:rPr lang="en-US" dirty="0" smtClean="0"/>
              <a:t>system.</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14</a:t>
            </a:fld>
            <a:endParaRPr lang="en-US"/>
          </a:p>
        </p:txBody>
      </p:sp>
    </p:spTree>
    <p:extLst>
      <p:ext uri="{BB962C8B-B14F-4D97-AF65-F5344CB8AC3E}">
        <p14:creationId xmlns:p14="http://schemas.microsoft.com/office/powerpoint/2010/main" val="864197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15</a:t>
            </a:fld>
            <a:endParaRPr lang="en-US"/>
          </a:p>
        </p:txBody>
      </p:sp>
      <p:pic>
        <p:nvPicPr>
          <p:cNvPr id="1026" name="Picture 2" descr="Major elements of UML 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39"/>
            <a:ext cx="8064896" cy="658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66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ATM</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16</a:t>
            </a:fld>
            <a:endParaRPr lang="en-US"/>
          </a:p>
        </p:txBody>
      </p:sp>
      <p:pic>
        <p:nvPicPr>
          <p:cNvPr id="4098" name="Picture 2" descr="Bank ATM Use Cases Example for Customer and ATM Technic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6"/>
            <a:ext cx="6264696" cy="536675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851920" y="1772816"/>
            <a:ext cx="1512168" cy="3024336"/>
          </a:xfrm>
          <a:prstGeom prst="round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ne Callout 2 4"/>
          <p:cNvSpPr/>
          <p:nvPr/>
        </p:nvSpPr>
        <p:spPr>
          <a:xfrm>
            <a:off x="6444208" y="764704"/>
            <a:ext cx="1944216" cy="1512168"/>
          </a:xfrm>
          <a:prstGeom prst="borderCallout2">
            <a:avLst>
              <a:gd name="adj1" fmla="val 18750"/>
              <a:gd name="adj2" fmla="val -8333"/>
              <a:gd name="adj3" fmla="val 18750"/>
              <a:gd name="adj4" fmla="val -16667"/>
              <a:gd name="adj5" fmla="val 69916"/>
              <a:gd name="adj6" fmla="val -60578"/>
            </a:avLst>
          </a:prstGeom>
          <a:solidFill>
            <a:schemeClr val="bg2">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Customer Authentication</a:t>
            </a:r>
            <a:r>
              <a:rPr lang="en-US" dirty="0">
                <a:solidFill>
                  <a:schemeClr val="tx1"/>
                </a:solidFill>
              </a:rPr>
              <a:t> use case is required for every ATM transaction</a:t>
            </a:r>
          </a:p>
        </p:txBody>
      </p:sp>
    </p:spTree>
    <p:extLst>
      <p:ext uri="{BB962C8B-B14F-4D97-AF65-F5344CB8AC3E}">
        <p14:creationId xmlns:p14="http://schemas.microsoft.com/office/powerpoint/2010/main" val="304677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17</a:t>
            </a:fld>
            <a:endParaRPr lang="en-US"/>
          </a:p>
        </p:txBody>
      </p:sp>
      <p:pic>
        <p:nvPicPr>
          <p:cNvPr id="5122" name="Picture 2" descr="Bank ATM transactions and authentication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5" y="1484784"/>
            <a:ext cx="887540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Airport Check-In and Security </a:t>
            </a:r>
            <a:r>
              <a:rPr lang="en-US" b="1" dirty="0" smtClean="0"/>
              <a:t>Screening</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18</a:t>
            </a:fld>
            <a:endParaRPr lang="en-US"/>
          </a:p>
        </p:txBody>
      </p:sp>
      <p:pic>
        <p:nvPicPr>
          <p:cNvPr id="3074" name="Picture 2" descr="An example of UML use case diagram for airport check-in and security scre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16922"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91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99768" cy="545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314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a:t>
            </a:r>
            <a:endParaRPr lang="en-US" dirty="0"/>
          </a:p>
        </p:txBody>
      </p:sp>
      <p:sp>
        <p:nvSpPr>
          <p:cNvPr id="5" name="Text Placeholder 4"/>
          <p:cNvSpPr>
            <a:spLocks noGrp="1"/>
          </p:cNvSpPr>
          <p:nvPr>
            <p:ph type="body" idx="1"/>
          </p:nvPr>
        </p:nvSpPr>
        <p:spPr/>
        <p:txBody>
          <a:bodyPr/>
          <a:lstStyle/>
          <a:p>
            <a:r>
              <a:rPr lang="en-US" dirty="0" smtClean="0"/>
              <a:t>Introduction to project 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2</a:t>
            </a:fld>
            <a:endParaRPr lang="en-US"/>
          </a:p>
        </p:txBody>
      </p:sp>
    </p:spTree>
    <p:extLst>
      <p:ext uri="{BB962C8B-B14F-4D97-AF65-F5344CB8AC3E}">
        <p14:creationId xmlns:p14="http://schemas.microsoft.com/office/powerpoint/2010/main" val="3455677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 vending machine </a:t>
            </a:r>
          </a:p>
        </p:txBody>
      </p:sp>
      <p:sp>
        <p:nvSpPr>
          <p:cNvPr id="3" name="Content Placeholder 2"/>
          <p:cNvSpPr>
            <a:spLocks noGrp="1"/>
          </p:cNvSpPr>
          <p:nvPr>
            <p:ph idx="1"/>
          </p:nvPr>
        </p:nvSpPr>
        <p:spPr/>
        <p:txBody>
          <a:bodyPr/>
          <a:lstStyle/>
          <a:p>
            <a:r>
              <a:rPr lang="en-US" dirty="0"/>
              <a:t>Propose a use case diagram for a vending machine that sells beverages and snacks. Make use of </a:t>
            </a:r>
            <a:r>
              <a:rPr lang="en-US" dirty="0" smtClean="0"/>
              <a:t>inclusion and </a:t>
            </a:r>
            <a:r>
              <a:rPr lang="en-US" dirty="0"/>
              <a:t>extension associations, mark multiplicities and remember that a vending machine may need </a:t>
            </a:r>
            <a:r>
              <a:rPr lang="en-US" dirty="0" smtClean="0"/>
              <a:t>technical assistance </a:t>
            </a:r>
            <a:r>
              <a:rPr lang="en-US" dirty="0"/>
              <a:t>from time to time.</a:t>
            </a:r>
          </a:p>
        </p:txBody>
      </p:sp>
      <p:sp>
        <p:nvSpPr>
          <p:cNvPr id="4" name="Slide Number Placeholder 3"/>
          <p:cNvSpPr>
            <a:spLocks noGrp="1"/>
          </p:cNvSpPr>
          <p:nvPr>
            <p:ph type="sldNum" sz="quarter" idx="12"/>
          </p:nvPr>
        </p:nvSpPr>
        <p:spPr/>
        <p:txBody>
          <a:bodyPr/>
          <a:lstStyle/>
          <a:p>
            <a:fld id="{80E84D2A-00D0-4782-8861-5D5A773D97B8}" type="slidenum">
              <a:rPr lang="en-US" smtClean="0"/>
              <a:t>20</a:t>
            </a:fld>
            <a:endParaRPr lang="en-US"/>
          </a:p>
        </p:txBody>
      </p:sp>
    </p:spTree>
    <p:extLst>
      <p:ext uri="{BB962C8B-B14F-4D97-AF65-F5344CB8AC3E}">
        <p14:creationId xmlns:p14="http://schemas.microsoft.com/office/powerpoint/2010/main" val="199175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37927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27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r>
              <a:rPr lang="en-US" dirty="0"/>
              <a:t>shows </a:t>
            </a:r>
            <a:r>
              <a:rPr lang="en-US" b="1" dirty="0"/>
              <a:t>flow of control</a:t>
            </a:r>
            <a:r>
              <a:rPr lang="en-US" dirty="0"/>
              <a:t> or </a:t>
            </a:r>
            <a:r>
              <a:rPr lang="en-US" b="1" dirty="0"/>
              <a:t>object flow</a:t>
            </a:r>
            <a:r>
              <a:rPr lang="en-US" dirty="0"/>
              <a:t> with emphasis on the sequence and conditions of the </a:t>
            </a:r>
            <a:r>
              <a:rPr lang="en-US" dirty="0" smtClean="0"/>
              <a:t>flow</a:t>
            </a:r>
          </a:p>
          <a:p>
            <a:r>
              <a:rPr lang="en-US" b="1" dirty="0"/>
              <a:t>Activity</a:t>
            </a:r>
            <a:r>
              <a:rPr lang="en-US" dirty="0"/>
              <a:t> is a parameterized </a:t>
            </a:r>
            <a:r>
              <a:rPr lang="en-US" dirty="0">
                <a:hlinkClick r:id="rId2"/>
              </a:rPr>
              <a:t>behavior</a:t>
            </a:r>
            <a:r>
              <a:rPr lang="en-US" dirty="0"/>
              <a:t> represented as coordinated flow of </a:t>
            </a:r>
            <a:r>
              <a:rPr lang="en-US" dirty="0" smtClean="0">
                <a:hlinkClick r:id="rId3"/>
              </a:rPr>
              <a:t>actions</a:t>
            </a:r>
            <a:endParaRPr lang="en-US" dirty="0" smtClean="0"/>
          </a:p>
        </p:txBody>
      </p:sp>
      <p:sp>
        <p:nvSpPr>
          <p:cNvPr id="4" name="Slide Number Placeholder 3"/>
          <p:cNvSpPr>
            <a:spLocks noGrp="1"/>
          </p:cNvSpPr>
          <p:nvPr>
            <p:ph type="sldNum" sz="quarter" idx="12"/>
          </p:nvPr>
        </p:nvSpPr>
        <p:spPr/>
        <p:txBody>
          <a:bodyPr/>
          <a:lstStyle/>
          <a:p>
            <a:fld id="{80E84D2A-00D0-4782-8861-5D5A773D97B8}" type="slidenum">
              <a:rPr lang="en-US" smtClean="0"/>
              <a:t>22</a:t>
            </a:fld>
            <a:endParaRPr lang="en-US"/>
          </a:p>
        </p:txBody>
      </p:sp>
    </p:spTree>
    <p:extLst>
      <p:ext uri="{BB962C8B-B14F-4D97-AF65-F5344CB8AC3E}">
        <p14:creationId xmlns:p14="http://schemas.microsoft.com/office/powerpoint/2010/main" val="3057023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Online shopping</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23</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80728"/>
            <a:ext cx="8160841" cy="497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67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Poor Documentation</a:t>
            </a:r>
            <a:endParaRPr lang="en-US" dirty="0"/>
          </a:p>
        </p:txBody>
      </p:sp>
      <p:sp>
        <p:nvSpPr>
          <p:cNvPr id="3" name="Content Placeholder 2"/>
          <p:cNvSpPr>
            <a:spLocks noGrp="1"/>
          </p:cNvSpPr>
          <p:nvPr>
            <p:ph idx="1"/>
          </p:nvPr>
        </p:nvSpPr>
        <p:spPr/>
        <p:txBody>
          <a:bodyPr>
            <a:normAutofit/>
          </a:bodyPr>
          <a:lstStyle/>
          <a:p>
            <a:r>
              <a:rPr lang="en-US" dirty="0"/>
              <a:t>This problem is akin to the first one of lack of adequate specifications.</a:t>
            </a:r>
          </a:p>
          <a:p>
            <a:r>
              <a:rPr lang="en-US" dirty="0"/>
              <a:t>Most of the deliverables throughout the system development life cycle </a:t>
            </a:r>
            <a:r>
              <a:rPr lang="en-US" dirty="0" smtClean="0"/>
              <a:t>are composed </a:t>
            </a:r>
            <a:r>
              <a:rPr lang="en-US" dirty="0"/>
              <a:t>of </a:t>
            </a:r>
            <a:r>
              <a:rPr lang="en-US" dirty="0" smtClean="0"/>
              <a:t>documentation.</a:t>
            </a:r>
          </a:p>
          <a:p>
            <a:r>
              <a:rPr lang="en-US" dirty="0"/>
              <a:t>Poor documentation at any stage will still cause a poor-quality product to </a:t>
            </a:r>
            <a:r>
              <a:rPr lang="en-US" dirty="0" smtClean="0"/>
              <a:t>be delivered </a:t>
            </a:r>
            <a:r>
              <a:rPr lang="en-US" dirty="0"/>
              <a:t>because of the resultant </a:t>
            </a:r>
            <a:r>
              <a:rPr lang="en-US" b="1" dirty="0"/>
              <a:t>poor communication </a:t>
            </a:r>
            <a:r>
              <a:rPr lang="en-US" dirty="0"/>
              <a:t>between </a:t>
            </a:r>
            <a:r>
              <a:rPr lang="en-US" dirty="0" smtClean="0"/>
              <a:t>developers and </a:t>
            </a:r>
            <a:r>
              <a:rPr lang="en-US" dirty="0"/>
              <a:t>users.</a:t>
            </a:r>
          </a:p>
        </p:txBody>
      </p:sp>
      <p:sp>
        <p:nvSpPr>
          <p:cNvPr id="4" name="Slide Number Placeholder 3"/>
          <p:cNvSpPr>
            <a:spLocks noGrp="1"/>
          </p:cNvSpPr>
          <p:nvPr>
            <p:ph type="sldNum" sz="quarter" idx="12"/>
          </p:nvPr>
        </p:nvSpPr>
        <p:spPr/>
        <p:txBody>
          <a:bodyPr/>
          <a:lstStyle/>
          <a:p>
            <a:fld id="{80E84D2A-00D0-4782-8861-5D5A773D97B8}" type="slidenum">
              <a:rPr lang="en-US" smtClean="0"/>
              <a:t>24</a:t>
            </a:fld>
            <a:endParaRPr lang="en-US"/>
          </a:p>
        </p:txBody>
      </p:sp>
    </p:spTree>
    <p:extLst>
      <p:ext uri="{BB962C8B-B14F-4D97-AF65-F5344CB8AC3E}">
        <p14:creationId xmlns:p14="http://schemas.microsoft.com/office/powerpoint/2010/main" val="3262186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 y="260648"/>
            <a:ext cx="3927164" cy="2613349"/>
          </a:xfrm>
          <a:prstGeom prst="rect">
            <a:avLst/>
          </a:prstGeom>
        </p:spPr>
      </p:pic>
      <p:sp>
        <p:nvSpPr>
          <p:cNvPr id="2" name="Title 1"/>
          <p:cNvSpPr>
            <a:spLocks noGrp="1"/>
          </p:cNvSpPr>
          <p:nvPr>
            <p:ph type="title"/>
          </p:nvPr>
        </p:nvSpPr>
        <p:spPr/>
        <p:txBody>
          <a:bodyPr/>
          <a:lstStyle/>
          <a:p>
            <a:r>
              <a:rPr lang="en-US" b="1" dirty="0"/>
              <a:t>Poor Documentation</a:t>
            </a:r>
            <a:endParaRPr lang="en-US" dirty="0"/>
          </a:p>
        </p:txBody>
      </p:sp>
      <p:sp>
        <p:nvSpPr>
          <p:cNvPr id="3" name="Content Placeholder 2"/>
          <p:cNvSpPr>
            <a:spLocks noGrp="1"/>
          </p:cNvSpPr>
          <p:nvPr>
            <p:ph idx="1"/>
          </p:nvPr>
        </p:nvSpPr>
        <p:spPr/>
        <p:txBody>
          <a:bodyPr>
            <a:normAutofit/>
          </a:bodyPr>
          <a:lstStyle/>
          <a:p>
            <a:r>
              <a:rPr lang="en-US" dirty="0"/>
              <a:t>With the advent of structured analysis, design, </a:t>
            </a:r>
            <a:r>
              <a:rPr lang="en-US" dirty="0" smtClean="0"/>
              <a:t>and programming</a:t>
            </a:r>
            <a:r>
              <a:rPr lang="en-US" dirty="0"/>
              <a:t>, and with the introduction of a controlled development </a:t>
            </a:r>
            <a:r>
              <a:rPr lang="en-US" dirty="0" smtClean="0"/>
              <a:t>life cycle, </a:t>
            </a:r>
            <a:r>
              <a:rPr lang="en-US" dirty="0"/>
              <a:t>the production of the required documentary </a:t>
            </a:r>
            <a:r>
              <a:rPr lang="en-US" dirty="0" smtClean="0"/>
              <a:t>deliverables became </a:t>
            </a:r>
            <a:r>
              <a:rPr lang="en-US" dirty="0"/>
              <a:t>much more streamlined, </a:t>
            </a:r>
            <a:r>
              <a:rPr lang="en-US" b="1" dirty="0"/>
              <a:t>as </a:t>
            </a:r>
            <a:r>
              <a:rPr lang="en-US" dirty="0"/>
              <a:t>did the documents themselves.</a:t>
            </a:r>
          </a:p>
        </p:txBody>
      </p:sp>
      <p:sp>
        <p:nvSpPr>
          <p:cNvPr id="5" name="Slide Number Placeholder 4"/>
          <p:cNvSpPr>
            <a:spLocks noGrp="1"/>
          </p:cNvSpPr>
          <p:nvPr>
            <p:ph type="sldNum" sz="quarter" idx="12"/>
          </p:nvPr>
        </p:nvSpPr>
        <p:spPr/>
        <p:txBody>
          <a:bodyPr/>
          <a:lstStyle/>
          <a:p>
            <a:fld id="{80E84D2A-00D0-4782-8861-5D5A773D97B8}" type="slidenum">
              <a:rPr lang="en-US" smtClean="0"/>
              <a:t>25</a:t>
            </a:fld>
            <a:endParaRPr lang="en-US"/>
          </a:p>
        </p:txBody>
      </p:sp>
    </p:spTree>
    <p:extLst>
      <p:ext uri="{BB962C8B-B14F-4D97-AF65-F5344CB8AC3E}">
        <p14:creationId xmlns:p14="http://schemas.microsoft.com/office/powerpoint/2010/main" val="23461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Poor Communication</a:t>
            </a:r>
            <a:endParaRPr lang="en-US" dirty="0"/>
          </a:p>
        </p:txBody>
      </p:sp>
      <p:sp>
        <p:nvSpPr>
          <p:cNvPr id="3" name="Content Placeholder 2"/>
          <p:cNvSpPr>
            <a:spLocks noGrp="1"/>
          </p:cNvSpPr>
          <p:nvPr>
            <p:ph idx="1"/>
          </p:nvPr>
        </p:nvSpPr>
        <p:spPr/>
        <p:txBody>
          <a:bodyPr>
            <a:normAutofit/>
          </a:bodyPr>
          <a:lstStyle/>
          <a:p>
            <a:r>
              <a:rPr lang="en-US" dirty="0"/>
              <a:t>Successful system development will always depend on the </a:t>
            </a:r>
            <a:r>
              <a:rPr lang="en-US" dirty="0" smtClean="0"/>
              <a:t>successful interaction </a:t>
            </a:r>
            <a:r>
              <a:rPr lang="en-US" dirty="0"/>
              <a:t>among various diverse groups within an </a:t>
            </a:r>
            <a:r>
              <a:rPr lang="en-US" dirty="0" smtClean="0"/>
              <a:t>enterprise.</a:t>
            </a:r>
          </a:p>
          <a:p>
            <a:r>
              <a:rPr lang="en-US" dirty="0"/>
              <a:t>If good communication is </a:t>
            </a:r>
            <a:r>
              <a:rPr lang="en-US" dirty="0" smtClean="0"/>
              <a:t>not maintained </a:t>
            </a:r>
            <a:r>
              <a:rPr lang="en-US" dirty="0"/>
              <a:t>among all the involved groups, misunderstandings will </a:t>
            </a:r>
            <a:r>
              <a:rPr lang="en-US" dirty="0" smtClean="0"/>
              <a:t>inevitably occur.</a:t>
            </a:r>
          </a:p>
          <a:p>
            <a:r>
              <a:rPr lang="en-US" dirty="0"/>
              <a:t>When large </a:t>
            </a:r>
            <a:r>
              <a:rPr lang="en-US" dirty="0" smtClean="0"/>
              <a:t>projects require </a:t>
            </a:r>
            <a:r>
              <a:rPr lang="en-US" dirty="0"/>
              <a:t>interaction among large numbers of people and organizations, </a:t>
            </a:r>
            <a:r>
              <a:rPr lang="en-US" dirty="0" smtClean="0"/>
              <a:t>good communication </a:t>
            </a:r>
            <a:r>
              <a:rPr lang="en-US" dirty="0"/>
              <a:t>becomes paramount in importance, and some formalized</a:t>
            </a:r>
            <a:r>
              <a:rPr lang="en-US" dirty="0" smtClean="0"/>
              <a:t>, regular </a:t>
            </a:r>
            <a:r>
              <a:rPr lang="en-US" dirty="0"/>
              <a:t>communication on the project's progress becomes essential.</a:t>
            </a:r>
          </a:p>
        </p:txBody>
      </p:sp>
      <p:sp>
        <p:nvSpPr>
          <p:cNvPr id="4" name="Slide Number Placeholder 3"/>
          <p:cNvSpPr>
            <a:spLocks noGrp="1"/>
          </p:cNvSpPr>
          <p:nvPr>
            <p:ph type="sldNum" sz="quarter" idx="12"/>
          </p:nvPr>
        </p:nvSpPr>
        <p:spPr/>
        <p:txBody>
          <a:bodyPr/>
          <a:lstStyle/>
          <a:p>
            <a:fld id="{80E84D2A-00D0-4782-8861-5D5A773D97B8}" type="slidenum">
              <a:rPr lang="en-US" smtClean="0"/>
              <a:t>26</a:t>
            </a:fld>
            <a:endParaRPr lang="en-US"/>
          </a:p>
        </p:txBody>
      </p:sp>
    </p:spTree>
    <p:extLst>
      <p:ext uri="{BB962C8B-B14F-4D97-AF65-F5344CB8AC3E}">
        <p14:creationId xmlns:p14="http://schemas.microsoft.com/office/powerpoint/2010/main" val="392242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Inadequate risk management</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One </a:t>
            </a:r>
            <a:r>
              <a:rPr lang="en-US" sz="2000" dirty="0"/>
              <a:t>should ask </a:t>
            </a:r>
            <a:r>
              <a:rPr lang="en-US" sz="2000" dirty="0" smtClean="0"/>
              <a:t>him/herself:</a:t>
            </a:r>
          </a:p>
          <a:p>
            <a:r>
              <a:rPr lang="en-US" sz="2000" dirty="0" smtClean="0"/>
              <a:t>what </a:t>
            </a:r>
            <a:r>
              <a:rPr lang="en-US" sz="2000" dirty="0"/>
              <a:t>can get out of no </a:t>
            </a:r>
            <a:r>
              <a:rPr lang="en-US" sz="2000" dirty="0" smtClean="0"/>
              <a:t>way?</a:t>
            </a:r>
          </a:p>
          <a:p>
            <a:r>
              <a:rPr lang="en-US" sz="2000" dirty="0" smtClean="0"/>
              <a:t>what </a:t>
            </a:r>
            <a:r>
              <a:rPr lang="en-US" sz="2000" dirty="0"/>
              <a:t>are we going to do about it before it </a:t>
            </a:r>
            <a:r>
              <a:rPr lang="en-US" sz="2000" dirty="0" smtClean="0"/>
              <a:t>happens?</a:t>
            </a:r>
          </a:p>
          <a:p>
            <a:r>
              <a:rPr lang="en-US" sz="2000" dirty="0" smtClean="0"/>
              <a:t>or </a:t>
            </a:r>
            <a:r>
              <a:rPr lang="en-US" sz="2000" dirty="0"/>
              <a:t>this might happen because this person might not support the project </a:t>
            </a:r>
            <a:r>
              <a:rPr lang="en-US" sz="2000" dirty="0" smtClean="0"/>
              <a:t>?</a:t>
            </a:r>
          </a:p>
          <a:p>
            <a:r>
              <a:rPr lang="en-US" sz="2000" dirty="0" smtClean="0"/>
              <a:t>and </a:t>
            </a:r>
            <a:r>
              <a:rPr lang="en-US" sz="2000" dirty="0"/>
              <a:t>so how are we going to round them </a:t>
            </a:r>
            <a:r>
              <a:rPr lang="en-US" sz="2000" dirty="0" smtClean="0"/>
              <a:t>up?</a:t>
            </a:r>
          </a:p>
          <a:p>
            <a:r>
              <a:rPr lang="en-US" sz="2000" dirty="0" smtClean="0"/>
              <a:t>this </a:t>
            </a:r>
            <a:r>
              <a:rPr lang="en-US" sz="2000" dirty="0"/>
              <a:t>can might as well happen because this supplier may be always late and so how are going to get rid of </a:t>
            </a:r>
            <a:r>
              <a:rPr lang="en-US" sz="2000" dirty="0" smtClean="0"/>
              <a:t>them?</a:t>
            </a:r>
          </a:p>
          <a:p>
            <a:r>
              <a:rPr lang="en-US" sz="2000" dirty="0" smtClean="0"/>
              <a:t>one </a:t>
            </a:r>
            <a:r>
              <a:rPr lang="en-US" sz="2000" dirty="0"/>
              <a:t>more thing may be this person might change what they want and so what can we do to find the change sooner than </a:t>
            </a:r>
            <a:r>
              <a:rPr lang="en-US" sz="2000" dirty="0" smtClean="0"/>
              <a:t>later?</a:t>
            </a:r>
          </a:p>
          <a:p>
            <a:pPr marL="0" indent="0">
              <a:buNone/>
            </a:pPr>
            <a:r>
              <a:rPr lang="en-US" sz="2000" dirty="0" smtClean="0"/>
              <a:t>These </a:t>
            </a:r>
            <a:r>
              <a:rPr lang="en-US" sz="2000" dirty="0"/>
              <a:t>are the questions that need to be in mind all the time when working on project and you can definitely say this is very empowering, very uplifting and even very exciting, so whenever starting a project it is very advisable to have a project </a:t>
            </a:r>
            <a:r>
              <a:rPr lang="en-US" sz="2000" dirty="0" smtClean="0"/>
              <a:t>plan</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27</a:t>
            </a:fld>
            <a:endParaRPr lang="en-US"/>
          </a:p>
        </p:txBody>
      </p:sp>
    </p:spTree>
    <p:extLst>
      <p:ext uri="{BB962C8B-B14F-4D97-AF65-F5344CB8AC3E}">
        <p14:creationId xmlns:p14="http://schemas.microsoft.com/office/powerpoint/2010/main" val="2198133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scope definition</a:t>
            </a:r>
            <a:endParaRPr lang="en-US" dirty="0"/>
          </a:p>
        </p:txBody>
      </p:sp>
      <p:sp>
        <p:nvSpPr>
          <p:cNvPr id="3" name="Content Placeholder 2"/>
          <p:cNvSpPr>
            <a:spLocks noGrp="1"/>
          </p:cNvSpPr>
          <p:nvPr>
            <p:ph idx="1"/>
          </p:nvPr>
        </p:nvSpPr>
        <p:spPr/>
        <p:txBody>
          <a:bodyPr/>
          <a:lstStyle/>
          <a:p>
            <a:r>
              <a:rPr lang="en-US" dirty="0" smtClean="0"/>
              <a:t>Defining scope is perhaps the most important part of the upfront process of defining a project. The purpose of defining scope is to clearly describe and gain agreement on the logical boundaries of your project.</a:t>
            </a:r>
          </a:p>
          <a:p>
            <a:r>
              <a:rPr lang="en-US" dirty="0"/>
              <a:t>Define scope of proposed system:</a:t>
            </a:r>
          </a:p>
          <a:p>
            <a:pPr marL="457200" lvl="1" indent="0">
              <a:buNone/>
            </a:pPr>
            <a:r>
              <a:rPr lang="en-US" dirty="0" smtClean="0"/>
              <a:t>-Functions 	- Dimensions</a:t>
            </a:r>
            <a:endParaRPr lang="en-US" dirty="0"/>
          </a:p>
          <a:p>
            <a:pPr marL="457200" lvl="1" indent="0">
              <a:buNone/>
            </a:pPr>
            <a:r>
              <a:rPr lang="en-US" dirty="0" smtClean="0"/>
              <a:t>-Users 		-Constraints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28</a:t>
            </a:fld>
            <a:endParaRPr lang="en-US"/>
          </a:p>
        </p:txBody>
      </p:sp>
    </p:spTree>
    <p:extLst>
      <p:ext uri="{BB962C8B-B14F-4D97-AF65-F5344CB8AC3E}">
        <p14:creationId xmlns:p14="http://schemas.microsoft.com/office/powerpoint/2010/main" val="4055848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project management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purpose </a:t>
            </a:r>
            <a:r>
              <a:rPr lang="en-US" b="1" dirty="0"/>
              <a:t>of project management </a:t>
            </a:r>
            <a:r>
              <a:rPr lang="en-US" dirty="0"/>
              <a:t>is to plan, organize and manage resources </a:t>
            </a:r>
            <a:r>
              <a:rPr lang="en-US" dirty="0" smtClean="0"/>
              <a:t>to bring </a:t>
            </a:r>
            <a:r>
              <a:rPr lang="en-US" dirty="0"/>
              <a:t>about the successful completion of specific project goals, outcomes and </a:t>
            </a:r>
            <a:r>
              <a:rPr lang="en-US" dirty="0" smtClean="0"/>
              <a:t>outputs.</a:t>
            </a:r>
          </a:p>
          <a:p>
            <a:r>
              <a:rPr lang="en-US" dirty="0"/>
              <a:t>High-­quality, comprehensive project management practices are indispensable to </a:t>
            </a:r>
            <a:r>
              <a:rPr lang="en-US" dirty="0" smtClean="0"/>
              <a:t>helping organizations </a:t>
            </a:r>
            <a:r>
              <a:rPr lang="en-US" dirty="0"/>
              <a:t>manage focused, effective and efficient projects.</a:t>
            </a:r>
          </a:p>
        </p:txBody>
      </p:sp>
      <p:sp>
        <p:nvSpPr>
          <p:cNvPr id="4" name="Slide Number Placeholder 3"/>
          <p:cNvSpPr>
            <a:spLocks noGrp="1"/>
          </p:cNvSpPr>
          <p:nvPr>
            <p:ph type="sldNum" sz="quarter" idx="12"/>
          </p:nvPr>
        </p:nvSpPr>
        <p:spPr/>
        <p:txBody>
          <a:bodyPr/>
          <a:lstStyle/>
          <a:p>
            <a:fld id="{80E84D2A-00D0-4782-8861-5D5A773D97B8}" type="slidenum">
              <a:rPr lang="en-US" smtClean="0"/>
              <a:t>29</a:t>
            </a:fld>
            <a:endParaRPr lang="en-US"/>
          </a:p>
        </p:txBody>
      </p:sp>
    </p:spTree>
    <p:extLst>
      <p:ext uri="{BB962C8B-B14F-4D97-AF65-F5344CB8AC3E}">
        <p14:creationId xmlns:p14="http://schemas.microsoft.com/office/powerpoint/2010/main" val="324962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062" y="1100138"/>
            <a:ext cx="4768100" cy="3579812"/>
          </a:xfrm>
        </p:spPr>
      </p:pic>
      <p:sp>
        <p:nvSpPr>
          <p:cNvPr id="5" name="Slide Number Placeholder 4"/>
          <p:cNvSpPr>
            <a:spLocks noGrp="1"/>
          </p:cNvSpPr>
          <p:nvPr>
            <p:ph type="sldNum" sz="quarter" idx="12"/>
          </p:nvPr>
        </p:nvSpPr>
        <p:spPr/>
        <p:txBody>
          <a:bodyPr/>
          <a:lstStyle/>
          <a:p>
            <a:fld id="{80E84D2A-00D0-4782-8861-5D5A773D97B8}" type="slidenum">
              <a:rPr lang="en-US" smtClean="0"/>
              <a:t>3</a:t>
            </a:fld>
            <a:endParaRPr lang="en-US"/>
          </a:p>
        </p:txBody>
      </p:sp>
    </p:spTree>
    <p:extLst>
      <p:ext uri="{BB962C8B-B14F-4D97-AF65-F5344CB8AC3E}">
        <p14:creationId xmlns:p14="http://schemas.microsoft.com/office/powerpoint/2010/main" val="3422285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of project manager</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responsibility of the project manager is </a:t>
            </a:r>
            <a:r>
              <a:rPr lang="en-US" dirty="0" smtClean="0"/>
              <a:t>to work </a:t>
            </a:r>
            <a:r>
              <a:rPr lang="en-US" dirty="0"/>
              <a:t>closely with an array of stakeholders to complete the work of the project</a:t>
            </a:r>
            <a:r>
              <a:rPr lang="en-US" dirty="0" smtClean="0"/>
              <a:t>.</a:t>
            </a:r>
          </a:p>
          <a:p>
            <a:r>
              <a:rPr lang="en-US" dirty="0" smtClean="0"/>
              <a:t>Stakeholders -­ including </a:t>
            </a:r>
            <a:r>
              <a:rPr lang="en-US" dirty="0"/>
              <a:t>members of the project team, implementing organizations, contractors, community </a:t>
            </a:r>
            <a:r>
              <a:rPr lang="en-US" dirty="0" smtClean="0"/>
              <a:t>groups and </a:t>
            </a:r>
            <a:r>
              <a:rPr lang="en-US" dirty="0"/>
              <a:t>others -­ must work together to design, implement and control all aspects of the project</a:t>
            </a:r>
          </a:p>
        </p:txBody>
      </p:sp>
      <p:sp>
        <p:nvSpPr>
          <p:cNvPr id="4" name="Slide Number Placeholder 3"/>
          <p:cNvSpPr>
            <a:spLocks noGrp="1"/>
          </p:cNvSpPr>
          <p:nvPr>
            <p:ph type="sldNum" sz="quarter" idx="12"/>
          </p:nvPr>
        </p:nvSpPr>
        <p:spPr/>
        <p:txBody>
          <a:bodyPr/>
          <a:lstStyle/>
          <a:p>
            <a:fld id="{80E84D2A-00D0-4782-8861-5D5A773D97B8}" type="slidenum">
              <a:rPr lang="en-US" smtClean="0"/>
              <a:t>30</a:t>
            </a:fld>
            <a:endParaRPr lang="en-US"/>
          </a:p>
        </p:txBody>
      </p:sp>
    </p:spTree>
    <p:extLst>
      <p:ext uri="{BB962C8B-B14F-4D97-AF65-F5344CB8AC3E}">
        <p14:creationId xmlns:p14="http://schemas.microsoft.com/office/powerpoint/2010/main" val="1089125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31</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78455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11349" y="5589240"/>
            <a:ext cx="7920880" cy="646331"/>
          </a:xfrm>
          <a:prstGeom prst="rect">
            <a:avLst/>
          </a:prstGeom>
        </p:spPr>
        <p:txBody>
          <a:bodyPr wrap="square">
            <a:spAutoFit/>
          </a:bodyPr>
          <a:lstStyle/>
          <a:p>
            <a:r>
              <a:rPr lang="en-US" b="1" dirty="0"/>
              <a:t>The job of the project manager is to </a:t>
            </a:r>
            <a:r>
              <a:rPr lang="en-US" b="1" dirty="0" smtClean="0"/>
              <a:t>ensure that </a:t>
            </a:r>
            <a:r>
              <a:rPr lang="en-US" b="1" dirty="0"/>
              <a:t>the triple constraint triangle stays in </a:t>
            </a:r>
            <a:r>
              <a:rPr lang="en-US" b="1" dirty="0" smtClean="0"/>
              <a:t>balance</a:t>
            </a:r>
            <a:endParaRPr lang="en-US" b="1" dirty="0"/>
          </a:p>
        </p:txBody>
      </p:sp>
    </p:spTree>
    <p:extLst>
      <p:ext uri="{BB962C8B-B14F-4D97-AF65-F5344CB8AC3E}">
        <p14:creationId xmlns:p14="http://schemas.microsoft.com/office/powerpoint/2010/main" val="3052989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elements </a:t>
            </a:r>
            <a:r>
              <a:rPr lang="en-US" dirty="0"/>
              <a:t>of </a:t>
            </a:r>
            <a:r>
              <a:rPr lang="en-US" dirty="0" smtClean="0"/>
              <a:t>the project management framework</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59771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87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Stakeholders</a:t>
            </a:r>
            <a:endParaRPr lang="en-US" dirty="0"/>
          </a:p>
        </p:txBody>
      </p:sp>
      <p:sp>
        <p:nvSpPr>
          <p:cNvPr id="3" name="Content Placeholder 2"/>
          <p:cNvSpPr>
            <a:spLocks noGrp="1"/>
          </p:cNvSpPr>
          <p:nvPr>
            <p:ph idx="1"/>
          </p:nvPr>
        </p:nvSpPr>
        <p:spPr/>
        <p:txBody>
          <a:bodyPr/>
          <a:lstStyle/>
          <a:p>
            <a:r>
              <a:rPr lang="en-US" b="1" dirty="0"/>
              <a:t>Stakeholders </a:t>
            </a:r>
            <a:r>
              <a:rPr lang="en-US" dirty="0"/>
              <a:t>are the people involved in or affected by project activities, and include </a:t>
            </a:r>
            <a:r>
              <a:rPr lang="en-US" dirty="0" smtClean="0"/>
              <a:t>the project </a:t>
            </a:r>
            <a:r>
              <a:rPr lang="en-US" dirty="0"/>
              <a:t>sponsor, project team, support staff, customers, users, suppliers, and even </a:t>
            </a:r>
            <a:r>
              <a:rPr lang="en-US" dirty="0" smtClean="0"/>
              <a:t>opponents of </a:t>
            </a:r>
            <a:r>
              <a:rPr lang="en-US" dirty="0"/>
              <a:t>the </a:t>
            </a:r>
            <a:r>
              <a:rPr lang="en-US" dirty="0" smtClean="0"/>
              <a:t>project.</a:t>
            </a:r>
          </a:p>
        </p:txBody>
      </p:sp>
      <p:sp>
        <p:nvSpPr>
          <p:cNvPr id="4" name="Slide Number Placeholder 3"/>
          <p:cNvSpPr>
            <a:spLocks noGrp="1"/>
          </p:cNvSpPr>
          <p:nvPr>
            <p:ph type="sldNum" sz="quarter" idx="12"/>
          </p:nvPr>
        </p:nvSpPr>
        <p:spPr/>
        <p:txBody>
          <a:bodyPr/>
          <a:lstStyle/>
          <a:p>
            <a:fld id="{80E84D2A-00D0-4782-8861-5D5A773D97B8}" type="slidenum">
              <a:rPr lang="en-US" smtClean="0"/>
              <a:t>33</a:t>
            </a:fld>
            <a:endParaRPr lang="en-US"/>
          </a:p>
        </p:txBody>
      </p:sp>
    </p:spTree>
    <p:extLst>
      <p:ext uri="{BB962C8B-B14F-4D97-AF65-F5344CB8AC3E}">
        <p14:creationId xmlns:p14="http://schemas.microsoft.com/office/powerpoint/2010/main" val="2354800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4" name="Picture 18" descr="Image result for neighbor n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370" y="3196881"/>
            <a:ext cx="2109548" cy="18710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Example: Home construction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34</a:t>
            </a:fld>
            <a:endParaRPr lang="en-US"/>
          </a:p>
        </p:txBody>
      </p:sp>
      <p:pic>
        <p:nvPicPr>
          <p:cNvPr id="4100" name="Picture 4" descr="Image result for man thinking about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471" y="1122773"/>
            <a:ext cx="226695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528" y="3496016"/>
            <a:ext cx="1331518" cy="369332"/>
          </a:xfrm>
          <a:prstGeom prst="rect">
            <a:avLst/>
          </a:prstGeom>
          <a:noFill/>
        </p:spPr>
        <p:txBody>
          <a:bodyPr wrap="none" rtlCol="0">
            <a:spAutoFit/>
          </a:bodyPr>
          <a:lstStyle/>
          <a:p>
            <a:r>
              <a:rPr lang="en-US" dirty="0" smtClean="0"/>
              <a:t>homeowner</a:t>
            </a:r>
            <a:endParaRPr lang="en-US" dirty="0"/>
          </a:p>
        </p:txBody>
      </p:sp>
      <p:pic>
        <p:nvPicPr>
          <p:cNvPr id="4102" name="Picture 6" descr="Image result for man paying mon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60401"/>
            <a:ext cx="3084308"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48041" y="938107"/>
            <a:ext cx="1159485" cy="369332"/>
          </a:xfrm>
          <a:prstGeom prst="rect">
            <a:avLst/>
          </a:prstGeom>
          <a:noFill/>
        </p:spPr>
        <p:txBody>
          <a:bodyPr wrap="none" rtlCol="0">
            <a:spAutoFit/>
          </a:bodyPr>
          <a:lstStyle/>
          <a:p>
            <a:r>
              <a:rPr lang="en-US" dirty="0" smtClean="0"/>
              <a:t>contractor</a:t>
            </a:r>
            <a:endParaRPr lang="en-US" dirty="0"/>
          </a:p>
        </p:txBody>
      </p:sp>
      <p:sp>
        <p:nvSpPr>
          <p:cNvPr id="11" name="TextBox 10"/>
          <p:cNvSpPr txBox="1"/>
          <p:nvPr/>
        </p:nvSpPr>
        <p:spPr>
          <a:xfrm>
            <a:off x="6270674" y="3550731"/>
            <a:ext cx="1844544" cy="646331"/>
          </a:xfrm>
          <a:prstGeom prst="rect">
            <a:avLst/>
          </a:prstGeom>
          <a:noFill/>
        </p:spPr>
        <p:txBody>
          <a:bodyPr wrap="none" rtlCol="0">
            <a:spAutoFit/>
          </a:bodyPr>
          <a:lstStyle/>
          <a:p>
            <a:r>
              <a:rPr lang="en-US" dirty="0" smtClean="0"/>
              <a:t>Project manager :</a:t>
            </a:r>
          </a:p>
          <a:p>
            <a:r>
              <a:rPr lang="en-US" dirty="0" smtClean="0"/>
              <a:t>contractor</a:t>
            </a:r>
            <a:endParaRPr lang="en-US" dirty="0"/>
          </a:p>
        </p:txBody>
      </p:sp>
      <p:sp>
        <p:nvSpPr>
          <p:cNvPr id="8" name="Oval Callout 7"/>
          <p:cNvSpPr/>
          <p:nvPr/>
        </p:nvSpPr>
        <p:spPr>
          <a:xfrm>
            <a:off x="7911799" y="2313398"/>
            <a:ext cx="432048" cy="487893"/>
          </a:xfrm>
          <a:prstGeom prst="wedgeEllipseCallout">
            <a:avLst>
              <a:gd name="adj1" fmla="val -95356"/>
              <a:gd name="adj2" fmla="val 215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pic>
        <p:nvPicPr>
          <p:cNvPr id="4104" name="Picture 8" descr="Image result for bank lo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01" y="4837020"/>
            <a:ext cx="2390883" cy="1701821"/>
          </a:xfrm>
          <a:prstGeom prst="rect">
            <a:avLst/>
          </a:prstGeom>
          <a:noFill/>
          <a:extLst>
            <a:ext uri="{909E8E84-426E-40DD-AFC4-6F175D3DCCD1}">
              <a14:hiddenFill xmlns:a14="http://schemas.microsoft.com/office/drawing/2010/main">
                <a:solidFill>
                  <a:srgbClr val="FFFFFF"/>
                </a:solidFill>
              </a14:hiddenFill>
            </a:ext>
          </a:extLst>
        </p:spPr>
      </p:pic>
      <p:sp>
        <p:nvSpPr>
          <p:cNvPr id="9" name="Left-Right Arrow 8"/>
          <p:cNvSpPr/>
          <p:nvPr/>
        </p:nvSpPr>
        <p:spPr>
          <a:xfrm rot="5400000">
            <a:off x="398729" y="3921504"/>
            <a:ext cx="1423510" cy="421787"/>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rot="5400000">
            <a:off x="6428562" y="3781874"/>
            <a:ext cx="1348134"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3715260" y="2313398"/>
            <a:ext cx="272894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descr="Image result for construction materia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3441" y="4863686"/>
            <a:ext cx="3173015" cy="158965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5553" y="4655404"/>
            <a:ext cx="2357551" cy="20650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270674" y="6372280"/>
            <a:ext cx="927754" cy="369332"/>
          </a:xfrm>
          <a:prstGeom prst="rect">
            <a:avLst/>
          </a:prstGeom>
          <a:noFill/>
        </p:spPr>
        <p:txBody>
          <a:bodyPr wrap="none" rtlCol="0">
            <a:spAutoFit/>
          </a:bodyPr>
          <a:lstStyle/>
          <a:p>
            <a:r>
              <a:rPr lang="en-US" dirty="0" smtClean="0"/>
              <a:t>workers</a:t>
            </a:r>
            <a:endParaRPr lang="en-US" dirty="0"/>
          </a:p>
        </p:txBody>
      </p:sp>
      <p:sp>
        <p:nvSpPr>
          <p:cNvPr id="14" name="TextBox 13"/>
          <p:cNvSpPr txBox="1"/>
          <p:nvPr/>
        </p:nvSpPr>
        <p:spPr>
          <a:xfrm>
            <a:off x="3454655" y="6488668"/>
            <a:ext cx="1027076" cy="369332"/>
          </a:xfrm>
          <a:prstGeom prst="rect">
            <a:avLst/>
          </a:prstGeom>
          <a:noFill/>
        </p:spPr>
        <p:txBody>
          <a:bodyPr wrap="none" rtlCol="0">
            <a:spAutoFit/>
          </a:bodyPr>
          <a:lstStyle/>
          <a:p>
            <a:r>
              <a:rPr lang="en-US" dirty="0" smtClean="0"/>
              <a:t>suppliers</a:t>
            </a:r>
            <a:endParaRPr lang="en-US" dirty="0"/>
          </a:p>
        </p:txBody>
      </p:sp>
      <p:sp>
        <p:nvSpPr>
          <p:cNvPr id="24" name="Left-Right Arrow 23"/>
          <p:cNvSpPr/>
          <p:nvPr/>
        </p:nvSpPr>
        <p:spPr>
          <a:xfrm rot="19167629">
            <a:off x="4440539" y="3808852"/>
            <a:ext cx="244555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6" name="Left-Right Arrow 25"/>
          <p:cNvSpPr/>
          <p:nvPr/>
        </p:nvSpPr>
        <p:spPr>
          <a:xfrm rot="20851425">
            <a:off x="4595714" y="5044779"/>
            <a:ext cx="1208135"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8" name="Left-Right Arrow 27"/>
          <p:cNvSpPr/>
          <p:nvPr/>
        </p:nvSpPr>
        <p:spPr>
          <a:xfrm rot="20146808">
            <a:off x="4330186" y="3107806"/>
            <a:ext cx="244555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019871" y="4012396"/>
            <a:ext cx="1105880" cy="369332"/>
          </a:xfrm>
          <a:prstGeom prst="rect">
            <a:avLst/>
          </a:prstGeom>
          <a:noFill/>
        </p:spPr>
        <p:txBody>
          <a:bodyPr wrap="none" rtlCol="0">
            <a:spAutoFit/>
          </a:bodyPr>
          <a:lstStyle/>
          <a:p>
            <a:r>
              <a:rPr lang="en-US" dirty="0" smtClean="0"/>
              <a:t>opponent</a:t>
            </a:r>
            <a:endParaRPr lang="en-US" dirty="0"/>
          </a:p>
        </p:txBody>
      </p:sp>
    </p:spTree>
    <p:extLst>
      <p:ext uri="{BB962C8B-B14F-4D97-AF65-F5344CB8AC3E}">
        <p14:creationId xmlns:p14="http://schemas.microsoft.com/office/powerpoint/2010/main" val="4219154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competencies that project</a:t>
            </a:r>
            <a:br>
              <a:rPr lang="en-US" dirty="0"/>
            </a:br>
            <a:r>
              <a:rPr lang="en-US" dirty="0"/>
              <a:t>managers must develop</a:t>
            </a:r>
          </a:p>
        </p:txBody>
      </p:sp>
      <p:sp>
        <p:nvSpPr>
          <p:cNvPr id="4" name="Slide Number Placeholder 3"/>
          <p:cNvSpPr>
            <a:spLocks noGrp="1"/>
          </p:cNvSpPr>
          <p:nvPr>
            <p:ph type="sldNum" sz="quarter" idx="12"/>
          </p:nvPr>
        </p:nvSpPr>
        <p:spPr/>
        <p:txBody>
          <a:bodyPr/>
          <a:lstStyle/>
          <a:p>
            <a:fld id="{80E84D2A-00D0-4782-8861-5D5A773D97B8}" type="slidenum">
              <a:rPr lang="en-US" smtClean="0"/>
              <a:t>35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59771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59744"/>
            <a:ext cx="4680520" cy="293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95536" y="1695846"/>
            <a:ext cx="4572000" cy="646331"/>
          </a:xfrm>
          <a:prstGeom prst="rect">
            <a:avLst/>
          </a:prstGeom>
        </p:spPr>
        <p:txBody>
          <a:bodyPr>
            <a:spAutoFit/>
          </a:bodyPr>
          <a:lstStyle/>
          <a:p>
            <a:r>
              <a:rPr lang="en-US" b="1" dirty="0" smtClean="0"/>
              <a:t>1- defining </a:t>
            </a:r>
            <a:r>
              <a:rPr lang="en-US" b="1" dirty="0"/>
              <a:t>and managing all the work</a:t>
            </a:r>
          </a:p>
          <a:p>
            <a:r>
              <a:rPr lang="en-US" b="1" dirty="0"/>
              <a:t>required to complete the project successfully</a:t>
            </a:r>
          </a:p>
        </p:txBody>
      </p:sp>
      <p:sp>
        <p:nvSpPr>
          <p:cNvPr id="8" name="Rectangle 7"/>
          <p:cNvSpPr/>
          <p:nvPr/>
        </p:nvSpPr>
        <p:spPr>
          <a:xfrm>
            <a:off x="712323" y="1628937"/>
            <a:ext cx="5313704" cy="923330"/>
          </a:xfrm>
          <a:prstGeom prst="rect">
            <a:avLst/>
          </a:prstGeom>
        </p:spPr>
        <p:txBody>
          <a:bodyPr wrap="square">
            <a:spAutoFit/>
          </a:bodyPr>
          <a:lstStyle/>
          <a:p>
            <a:r>
              <a:rPr lang="en-US" b="1" dirty="0"/>
              <a:t>2</a:t>
            </a:r>
            <a:r>
              <a:rPr lang="en-US" b="1" dirty="0" smtClean="0"/>
              <a:t>- </a:t>
            </a:r>
            <a:r>
              <a:rPr lang="en-US" b="1" dirty="0"/>
              <a:t>estimating how long it will take </a:t>
            </a:r>
            <a:r>
              <a:rPr lang="en-US" b="1" dirty="0" smtClean="0"/>
              <a:t>to complete </a:t>
            </a:r>
            <a:r>
              <a:rPr lang="en-US" b="1" dirty="0"/>
              <a:t>the work, developing an acceptable project schedule, and </a:t>
            </a:r>
            <a:r>
              <a:rPr lang="en-US" b="1" dirty="0" smtClean="0"/>
              <a:t>ensuring timely </a:t>
            </a:r>
            <a:r>
              <a:rPr lang="en-US" b="1" dirty="0"/>
              <a:t>completion of the project.</a:t>
            </a:r>
          </a:p>
        </p:txBody>
      </p:sp>
      <p:sp>
        <p:nvSpPr>
          <p:cNvPr id="9" name="Rectangle 8"/>
          <p:cNvSpPr/>
          <p:nvPr/>
        </p:nvSpPr>
        <p:spPr>
          <a:xfrm>
            <a:off x="1331640" y="1729271"/>
            <a:ext cx="5313704" cy="369332"/>
          </a:xfrm>
          <a:prstGeom prst="rect">
            <a:avLst/>
          </a:prstGeom>
        </p:spPr>
        <p:txBody>
          <a:bodyPr wrap="square">
            <a:spAutoFit/>
          </a:bodyPr>
          <a:lstStyle/>
          <a:p>
            <a:r>
              <a:rPr lang="en-US" b="1" dirty="0" smtClean="0"/>
              <a:t>3- </a:t>
            </a:r>
            <a:r>
              <a:rPr lang="en-US" b="1" dirty="0"/>
              <a:t>preparing and managing the budget </a:t>
            </a:r>
            <a:r>
              <a:rPr lang="en-US" b="1" dirty="0" smtClean="0"/>
              <a:t>for the </a:t>
            </a:r>
            <a:r>
              <a:rPr lang="en-US" b="1" dirty="0"/>
              <a:t>project</a:t>
            </a:r>
          </a:p>
        </p:txBody>
      </p:sp>
      <p:sp>
        <p:nvSpPr>
          <p:cNvPr id="10" name="Rectangle 9"/>
          <p:cNvSpPr/>
          <p:nvPr/>
        </p:nvSpPr>
        <p:spPr>
          <a:xfrm>
            <a:off x="1907704" y="1700808"/>
            <a:ext cx="5313704" cy="646331"/>
          </a:xfrm>
          <a:prstGeom prst="rect">
            <a:avLst/>
          </a:prstGeom>
        </p:spPr>
        <p:txBody>
          <a:bodyPr wrap="square">
            <a:spAutoFit/>
          </a:bodyPr>
          <a:lstStyle/>
          <a:p>
            <a:r>
              <a:rPr lang="en-US" b="1" dirty="0"/>
              <a:t>4</a:t>
            </a:r>
            <a:r>
              <a:rPr lang="en-US" b="1" dirty="0" smtClean="0"/>
              <a:t>- ensuring </a:t>
            </a:r>
            <a:r>
              <a:rPr lang="en-US" b="1" dirty="0"/>
              <a:t>that the project will satisfy the stated or</a:t>
            </a:r>
          </a:p>
          <a:p>
            <a:r>
              <a:rPr lang="en-US" b="1" dirty="0"/>
              <a:t>implied needs for which it was undertaken</a:t>
            </a:r>
          </a:p>
        </p:txBody>
      </p:sp>
      <p:sp>
        <p:nvSpPr>
          <p:cNvPr id="11" name="Rectangle 10"/>
          <p:cNvSpPr/>
          <p:nvPr/>
        </p:nvSpPr>
        <p:spPr>
          <a:xfrm>
            <a:off x="395536" y="5733256"/>
            <a:ext cx="5616624" cy="646331"/>
          </a:xfrm>
          <a:prstGeom prst="rect">
            <a:avLst/>
          </a:prstGeom>
        </p:spPr>
        <p:txBody>
          <a:bodyPr wrap="square">
            <a:spAutoFit/>
          </a:bodyPr>
          <a:lstStyle/>
          <a:p>
            <a:r>
              <a:rPr lang="en-US" b="1" dirty="0" smtClean="0"/>
              <a:t>5- </a:t>
            </a:r>
            <a:r>
              <a:rPr lang="en-US" b="1" dirty="0"/>
              <a:t>making effective </a:t>
            </a:r>
            <a:r>
              <a:rPr lang="en-US" b="1" dirty="0" smtClean="0"/>
              <a:t>use of </a:t>
            </a:r>
            <a:r>
              <a:rPr lang="en-US" b="1" dirty="0"/>
              <a:t>the people involved with the project.</a:t>
            </a:r>
          </a:p>
        </p:txBody>
      </p:sp>
      <p:sp>
        <p:nvSpPr>
          <p:cNvPr id="12" name="Rectangle 11"/>
          <p:cNvSpPr/>
          <p:nvPr/>
        </p:nvSpPr>
        <p:spPr>
          <a:xfrm>
            <a:off x="863588" y="5751642"/>
            <a:ext cx="5616624" cy="646331"/>
          </a:xfrm>
          <a:prstGeom prst="rect">
            <a:avLst/>
          </a:prstGeom>
        </p:spPr>
        <p:txBody>
          <a:bodyPr wrap="square">
            <a:spAutoFit/>
          </a:bodyPr>
          <a:lstStyle/>
          <a:p>
            <a:r>
              <a:rPr lang="en-US" b="1" dirty="0" smtClean="0"/>
              <a:t>6-</a:t>
            </a:r>
            <a:r>
              <a:rPr lang="en-US" b="1" dirty="0"/>
              <a:t>generating, collecting</a:t>
            </a:r>
            <a:r>
              <a:rPr lang="en-US" b="1" dirty="0" smtClean="0"/>
              <a:t>, disseminating</a:t>
            </a:r>
            <a:r>
              <a:rPr lang="en-US" b="1" dirty="0"/>
              <a:t>, and storing project information</a:t>
            </a:r>
            <a:r>
              <a:rPr lang="en-US" b="1" dirty="0" smtClean="0"/>
              <a:t>.</a:t>
            </a:r>
            <a:endParaRPr lang="en-US" b="1" dirty="0"/>
          </a:p>
        </p:txBody>
      </p:sp>
      <p:sp>
        <p:nvSpPr>
          <p:cNvPr id="13" name="Rectangle 12"/>
          <p:cNvSpPr/>
          <p:nvPr/>
        </p:nvSpPr>
        <p:spPr>
          <a:xfrm>
            <a:off x="1331640" y="5751641"/>
            <a:ext cx="5616624" cy="646331"/>
          </a:xfrm>
          <a:prstGeom prst="rect">
            <a:avLst/>
          </a:prstGeom>
        </p:spPr>
        <p:txBody>
          <a:bodyPr wrap="square">
            <a:spAutoFit/>
          </a:bodyPr>
          <a:lstStyle/>
          <a:p>
            <a:r>
              <a:rPr lang="en-US" b="1" dirty="0" smtClean="0"/>
              <a:t>7- identifying</a:t>
            </a:r>
            <a:r>
              <a:rPr lang="en-US" b="1" dirty="0"/>
              <a:t>, analyzing, and responding </a:t>
            </a:r>
            <a:r>
              <a:rPr lang="en-US" b="1" dirty="0" smtClean="0"/>
              <a:t>to risks </a:t>
            </a:r>
            <a:r>
              <a:rPr lang="en-US" b="1" dirty="0"/>
              <a:t>related to the project</a:t>
            </a:r>
          </a:p>
        </p:txBody>
      </p:sp>
      <p:sp>
        <p:nvSpPr>
          <p:cNvPr id="14" name="Rectangle 13"/>
          <p:cNvSpPr/>
          <p:nvPr/>
        </p:nvSpPr>
        <p:spPr>
          <a:xfrm>
            <a:off x="1928914" y="5751642"/>
            <a:ext cx="5616624" cy="646331"/>
          </a:xfrm>
          <a:prstGeom prst="rect">
            <a:avLst/>
          </a:prstGeom>
        </p:spPr>
        <p:txBody>
          <a:bodyPr wrap="square">
            <a:spAutoFit/>
          </a:bodyPr>
          <a:lstStyle/>
          <a:p>
            <a:r>
              <a:rPr lang="en-US" b="1" dirty="0"/>
              <a:t>8</a:t>
            </a:r>
            <a:r>
              <a:rPr lang="en-US" b="1" dirty="0" smtClean="0"/>
              <a:t>- </a:t>
            </a:r>
            <a:r>
              <a:rPr lang="en-US" b="1" dirty="0"/>
              <a:t>acquiring or procuring goods </a:t>
            </a:r>
            <a:r>
              <a:rPr lang="en-US" b="1" dirty="0" smtClean="0"/>
              <a:t>and services </a:t>
            </a:r>
            <a:r>
              <a:rPr lang="en-US" b="1" dirty="0"/>
              <a:t>for a project from outside the performing organization</a:t>
            </a:r>
          </a:p>
        </p:txBody>
      </p:sp>
      <p:sp>
        <p:nvSpPr>
          <p:cNvPr id="15" name="Rectangle 14"/>
          <p:cNvSpPr/>
          <p:nvPr/>
        </p:nvSpPr>
        <p:spPr>
          <a:xfrm>
            <a:off x="2159224" y="5751412"/>
            <a:ext cx="5616624" cy="923330"/>
          </a:xfrm>
          <a:prstGeom prst="rect">
            <a:avLst/>
          </a:prstGeom>
        </p:spPr>
        <p:txBody>
          <a:bodyPr wrap="square">
            <a:spAutoFit/>
          </a:bodyPr>
          <a:lstStyle/>
          <a:p>
            <a:r>
              <a:rPr lang="en-US" b="1" dirty="0" smtClean="0"/>
              <a:t>9- </a:t>
            </a:r>
            <a:r>
              <a:rPr lang="en-US" b="1" dirty="0"/>
              <a:t>identifying and analyzing </a:t>
            </a:r>
            <a:r>
              <a:rPr lang="en-US" b="1" dirty="0" smtClean="0"/>
              <a:t>stakeholder needs </a:t>
            </a:r>
            <a:r>
              <a:rPr lang="en-US" b="1" dirty="0"/>
              <a:t>while managing and controlling their engagement throughout</a:t>
            </a:r>
          </a:p>
          <a:p>
            <a:r>
              <a:rPr lang="en-US" b="1" dirty="0"/>
              <a:t>the life of the project</a:t>
            </a:r>
          </a:p>
        </p:txBody>
      </p:sp>
      <p:sp>
        <p:nvSpPr>
          <p:cNvPr id="16" name="Rectangle 15"/>
          <p:cNvSpPr/>
          <p:nvPr/>
        </p:nvSpPr>
        <p:spPr>
          <a:xfrm>
            <a:off x="1331640" y="1562308"/>
            <a:ext cx="5616624" cy="923330"/>
          </a:xfrm>
          <a:prstGeom prst="rect">
            <a:avLst/>
          </a:prstGeom>
        </p:spPr>
        <p:txBody>
          <a:bodyPr wrap="square">
            <a:spAutoFit/>
          </a:bodyPr>
          <a:lstStyle/>
          <a:p>
            <a:r>
              <a:rPr lang="en-US" b="1" dirty="0" smtClean="0"/>
              <a:t>10- </a:t>
            </a:r>
            <a:r>
              <a:rPr lang="en-US" dirty="0"/>
              <a:t>Project integration management is an overarching function that affects and </a:t>
            </a:r>
            <a:r>
              <a:rPr lang="en-US" dirty="0" smtClean="0"/>
              <a:t>is affected </a:t>
            </a:r>
            <a:r>
              <a:rPr lang="en-US" dirty="0"/>
              <a:t>by all of the other knowledge areas</a:t>
            </a:r>
            <a:endParaRPr lang="en-US" b="1" dirty="0"/>
          </a:p>
        </p:txBody>
      </p:sp>
    </p:spTree>
    <p:extLst>
      <p:ext uri="{BB962C8B-B14F-4D97-AF65-F5344CB8AC3E}">
        <p14:creationId xmlns:p14="http://schemas.microsoft.com/office/powerpoint/2010/main" val="23163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122"/>
                                        </p:tgtEl>
                                      </p:cBhvr>
                                      <p:by x="150000" y="150000"/>
                                    </p:animScale>
                                  </p:childTnLst>
                                  <p:subTnLst>
                                    <p:set>
                                      <p:cBhvr override="childStyle">
                                        <p:cTn dur="1" fill="hold" display="0" masterRel="nextClick" afterEffect="1"/>
                                        <p:tgtEl>
                                          <p:spTgt spid="512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0"/>
                                  </p:iterate>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500"/>
                                  </p:iterate>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wd">
                                    <p:tmAbs val="500"/>
                                  </p:iterate>
                                  <p:childTnLst>
                                    <p:set>
                                      <p:cBhvr>
                                        <p:cTn id="3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500"/>
                                  </p:iterate>
                                  <p:childTnLst>
                                    <p:set>
                                      <p:cBhvr>
                                        <p:cTn id="4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II</a:t>
            </a:r>
            <a:endParaRPr lang="en-US" dirty="0"/>
          </a:p>
        </p:txBody>
      </p:sp>
      <p:sp>
        <p:nvSpPr>
          <p:cNvPr id="3" name="Text Placeholder 2"/>
          <p:cNvSpPr>
            <a:spLocks noGrp="1"/>
          </p:cNvSpPr>
          <p:nvPr>
            <p:ph type="body" idx="1"/>
          </p:nvPr>
        </p:nvSpPr>
        <p:spPr/>
        <p:txBody>
          <a:bodyPr/>
          <a:lstStyle/>
          <a:p>
            <a:r>
              <a:rPr lang="en-US" dirty="0" smtClean="0"/>
              <a:t>Skills For project manager</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36</a:t>
            </a:fld>
            <a:endParaRPr lang="en-US"/>
          </a:p>
        </p:txBody>
      </p:sp>
    </p:spTree>
    <p:extLst>
      <p:ext uri="{BB962C8B-B14F-4D97-AF65-F5344CB8AC3E}">
        <p14:creationId xmlns:p14="http://schemas.microsoft.com/office/powerpoint/2010/main" val="130946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Suggested Skills for Project </a:t>
            </a:r>
            <a:r>
              <a:rPr lang="en-US" b="1" dirty="0" smtClean="0"/>
              <a:t>Managers (1)</a:t>
            </a:r>
            <a:endParaRPr lang="en-US" dirty="0"/>
          </a:p>
        </p:txBody>
      </p:sp>
      <p:sp>
        <p:nvSpPr>
          <p:cNvPr id="3" name="Content Placeholder 2"/>
          <p:cNvSpPr>
            <a:spLocks noGrp="1"/>
          </p:cNvSpPr>
          <p:nvPr>
            <p:ph idx="1"/>
          </p:nvPr>
        </p:nvSpPr>
        <p:spPr/>
        <p:txBody>
          <a:bodyPr/>
          <a:lstStyle/>
          <a:p>
            <a:r>
              <a:rPr lang="en-US" dirty="0"/>
              <a:t>Project managers need to have a wide variety of skills and be able to decide which </a:t>
            </a:r>
            <a:r>
              <a:rPr lang="en-US" dirty="0" smtClean="0"/>
              <a:t>skills are </a:t>
            </a:r>
            <a:r>
              <a:rPr lang="en-US" dirty="0"/>
              <a:t>more important in different situations. </a:t>
            </a:r>
            <a:r>
              <a:rPr lang="en-US" i="1" dirty="0"/>
              <a:t>A Guide to the Project Management Body </a:t>
            </a:r>
            <a:r>
              <a:rPr lang="en-US" i="1" dirty="0" smtClean="0"/>
              <a:t>of Knowledge—</a:t>
            </a:r>
            <a:r>
              <a:rPr lang="en-US" dirty="0" smtClean="0"/>
              <a:t>the </a:t>
            </a:r>
            <a:r>
              <a:rPr lang="en-US" i="1" dirty="0"/>
              <a:t>PMBOK® Guide—</a:t>
            </a:r>
            <a:r>
              <a:rPr lang="en-US" dirty="0"/>
              <a:t>recommends that the project management team </a:t>
            </a:r>
            <a:r>
              <a:rPr lang="en-US" dirty="0" smtClean="0"/>
              <a:t>understand and </a:t>
            </a:r>
            <a:r>
              <a:rPr lang="en-US" dirty="0"/>
              <a:t>use expertise in the following areas:</a:t>
            </a:r>
          </a:p>
        </p:txBody>
      </p:sp>
      <p:sp>
        <p:nvSpPr>
          <p:cNvPr id="4" name="Slide Number Placeholder 3"/>
          <p:cNvSpPr>
            <a:spLocks noGrp="1"/>
          </p:cNvSpPr>
          <p:nvPr>
            <p:ph type="sldNum" sz="quarter" idx="12"/>
          </p:nvPr>
        </p:nvSpPr>
        <p:spPr/>
        <p:txBody>
          <a:bodyPr/>
          <a:lstStyle/>
          <a:p>
            <a:fld id="{80E84D2A-00D0-4782-8861-5D5A773D97B8}" type="slidenum">
              <a:rPr lang="en-US" smtClean="0"/>
              <a:t>37</a:t>
            </a:fld>
            <a:endParaRPr lang="en-US"/>
          </a:p>
        </p:txBody>
      </p:sp>
    </p:spTree>
    <p:extLst>
      <p:ext uri="{BB962C8B-B14F-4D97-AF65-F5344CB8AC3E}">
        <p14:creationId xmlns:p14="http://schemas.microsoft.com/office/powerpoint/2010/main" val="19876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Suggested Skills for Project </a:t>
            </a:r>
            <a:r>
              <a:rPr lang="en-US" b="1" dirty="0" smtClean="0"/>
              <a:t>Managers (2)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Project Management Body of Knowledge</a:t>
            </a:r>
          </a:p>
          <a:p>
            <a:pPr>
              <a:buFont typeface="Arial" panose="020B0604020202020204" pitchFamily="34" charset="0"/>
              <a:buChar char="•"/>
            </a:pPr>
            <a:r>
              <a:rPr lang="en-US" dirty="0" smtClean="0"/>
              <a:t>Application </a:t>
            </a:r>
            <a:r>
              <a:rPr lang="en-US" dirty="0"/>
              <a:t>area knowledge, standards, and </a:t>
            </a:r>
            <a:r>
              <a:rPr lang="en-US" dirty="0" smtClean="0"/>
              <a:t>regulations : </a:t>
            </a:r>
            <a:r>
              <a:rPr lang="en-US" dirty="0"/>
              <a:t>general tools and techniques project managers use</a:t>
            </a:r>
            <a:r>
              <a:rPr lang="en-US" dirty="0" smtClean="0"/>
              <a:t>.</a:t>
            </a:r>
          </a:p>
          <a:p>
            <a:pPr>
              <a:buFont typeface="Arial" panose="020B0604020202020204" pitchFamily="34" charset="0"/>
              <a:buChar char="•"/>
            </a:pPr>
            <a:r>
              <a:rPr lang="en-US" b="1" dirty="0"/>
              <a:t>Project environment knowledge</a:t>
            </a:r>
          </a:p>
          <a:p>
            <a:pPr>
              <a:buFont typeface="Arial" panose="020B0604020202020204" pitchFamily="34" charset="0"/>
              <a:buChar char="•"/>
            </a:pPr>
            <a:r>
              <a:rPr lang="en-US" b="1" dirty="0" smtClean="0"/>
              <a:t>General </a:t>
            </a:r>
            <a:r>
              <a:rPr lang="en-US" b="1" dirty="0"/>
              <a:t>management knowledge and skills</a:t>
            </a:r>
          </a:p>
          <a:p>
            <a:pPr>
              <a:buFont typeface="Arial" panose="020B0604020202020204" pitchFamily="34" charset="0"/>
              <a:buChar char="•"/>
            </a:pPr>
            <a:r>
              <a:rPr lang="en-US" b="1" dirty="0" smtClean="0"/>
              <a:t>Soft </a:t>
            </a:r>
            <a:r>
              <a:rPr lang="en-US" b="1" dirty="0"/>
              <a:t>skills or human relations skills</a:t>
            </a:r>
          </a:p>
        </p:txBody>
      </p:sp>
      <p:sp>
        <p:nvSpPr>
          <p:cNvPr id="4" name="Slide Number Placeholder 3"/>
          <p:cNvSpPr>
            <a:spLocks noGrp="1"/>
          </p:cNvSpPr>
          <p:nvPr>
            <p:ph type="sldNum" sz="quarter" idx="12"/>
          </p:nvPr>
        </p:nvSpPr>
        <p:spPr/>
        <p:txBody>
          <a:bodyPr/>
          <a:lstStyle/>
          <a:p>
            <a:fld id="{80E84D2A-00D0-4782-8861-5D5A773D97B8}" type="slidenum">
              <a:rPr lang="en-US" smtClean="0"/>
              <a:t>38</a:t>
            </a:fld>
            <a:endParaRPr lang="en-US"/>
          </a:p>
        </p:txBody>
      </p:sp>
      <p:sp>
        <p:nvSpPr>
          <p:cNvPr id="5" name="Freeform 4"/>
          <p:cNvSpPr/>
          <p:nvPr/>
        </p:nvSpPr>
        <p:spPr>
          <a:xfrm>
            <a:off x="8244408" y="1124744"/>
            <a:ext cx="481006" cy="624624"/>
          </a:xfrm>
          <a:custGeom>
            <a:avLst/>
            <a:gdLst>
              <a:gd name="connsiteX0" fmla="*/ 0 w 759854"/>
              <a:gd name="connsiteY0" fmla="*/ 360608 h 556898"/>
              <a:gd name="connsiteX1" fmla="*/ 373487 w 759854"/>
              <a:gd name="connsiteY1" fmla="*/ 540913 h 556898"/>
              <a:gd name="connsiteX2" fmla="*/ 759854 w 759854"/>
              <a:gd name="connsiteY2" fmla="*/ 0 h 556898"/>
            </a:gdLst>
            <a:ahLst/>
            <a:cxnLst>
              <a:cxn ang="0">
                <a:pos x="connsiteX0" y="connsiteY0"/>
              </a:cxn>
              <a:cxn ang="0">
                <a:pos x="connsiteX1" y="connsiteY1"/>
              </a:cxn>
              <a:cxn ang="0">
                <a:pos x="connsiteX2" y="connsiteY2"/>
              </a:cxn>
            </a:cxnLst>
            <a:rect l="l" t="t" r="r" b="b"/>
            <a:pathLst>
              <a:path w="759854" h="556898">
                <a:moveTo>
                  <a:pt x="0" y="360608"/>
                </a:moveTo>
                <a:cubicBezTo>
                  <a:pt x="123422" y="480811"/>
                  <a:pt x="246845" y="601014"/>
                  <a:pt x="373487" y="540913"/>
                </a:cubicBezTo>
                <a:cubicBezTo>
                  <a:pt x="500129" y="480812"/>
                  <a:pt x="629991" y="240406"/>
                  <a:pt x="759854" y="0"/>
                </a:cubicBezTo>
              </a:path>
            </a:pathLst>
          </a:cu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001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environment </a:t>
            </a:r>
            <a:r>
              <a:rPr lang="en-US" dirty="0" smtClean="0"/>
              <a:t>knowledge</a:t>
            </a:r>
            <a:endParaRPr lang="en-US" dirty="0"/>
          </a:p>
        </p:txBody>
      </p:sp>
      <p:sp>
        <p:nvSpPr>
          <p:cNvPr id="3" name="Content Placeholder 2"/>
          <p:cNvSpPr>
            <a:spLocks noGrp="1"/>
          </p:cNvSpPr>
          <p:nvPr>
            <p:ph idx="1"/>
          </p:nvPr>
        </p:nvSpPr>
        <p:spPr/>
        <p:txBody>
          <a:bodyPr/>
          <a:lstStyle/>
          <a:p>
            <a:r>
              <a:rPr lang="en-US" dirty="0"/>
              <a:t>differs from organization to organization and project </a:t>
            </a:r>
            <a:r>
              <a:rPr lang="en-US" dirty="0" smtClean="0"/>
              <a:t>to project</a:t>
            </a:r>
          </a:p>
          <a:p>
            <a:r>
              <a:rPr lang="en-US" dirty="0" smtClean="0"/>
              <a:t>but </a:t>
            </a:r>
            <a:r>
              <a:rPr lang="en-US" dirty="0"/>
              <a:t>some skills will help in almost all project </a:t>
            </a:r>
            <a:r>
              <a:rPr lang="en-US" dirty="0" smtClean="0"/>
              <a:t>environments:</a:t>
            </a:r>
          </a:p>
          <a:p>
            <a:pPr lvl="1"/>
            <a:r>
              <a:rPr lang="en-US" dirty="0"/>
              <a:t>understanding change and </a:t>
            </a:r>
            <a:endParaRPr lang="en-US" dirty="0" smtClean="0"/>
          </a:p>
          <a:p>
            <a:pPr lvl="1"/>
            <a:r>
              <a:rPr lang="en-US" dirty="0" smtClean="0"/>
              <a:t>understanding </a:t>
            </a:r>
            <a:r>
              <a:rPr lang="en-US" dirty="0"/>
              <a:t>how organizations work within their </a:t>
            </a:r>
            <a:r>
              <a:rPr lang="en-US" dirty="0" smtClean="0"/>
              <a:t>social, political</a:t>
            </a:r>
            <a:r>
              <a:rPr lang="en-US" dirty="0"/>
              <a:t>, and physical environments</a:t>
            </a:r>
          </a:p>
        </p:txBody>
      </p:sp>
      <p:sp>
        <p:nvSpPr>
          <p:cNvPr id="4" name="Slide Number Placeholder 3"/>
          <p:cNvSpPr>
            <a:spLocks noGrp="1"/>
          </p:cNvSpPr>
          <p:nvPr>
            <p:ph type="sldNum" sz="quarter" idx="12"/>
          </p:nvPr>
        </p:nvSpPr>
        <p:spPr/>
        <p:txBody>
          <a:bodyPr/>
          <a:lstStyle/>
          <a:p>
            <a:fld id="{80E84D2A-00D0-4782-8861-5D5A773D97B8}" type="slidenum">
              <a:rPr lang="en-US" smtClean="0"/>
              <a:t>39</a:t>
            </a:fld>
            <a:endParaRPr lang="en-US"/>
          </a:p>
        </p:txBody>
      </p:sp>
    </p:spTree>
    <p:extLst>
      <p:ext uri="{BB962C8B-B14F-4D97-AF65-F5344CB8AC3E}">
        <p14:creationId xmlns:p14="http://schemas.microsoft.com/office/powerpoint/2010/main" val="105077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A project has a unique </a:t>
            </a:r>
            <a:r>
              <a:rPr lang="en-US" i="1" dirty="0" smtClean="0"/>
              <a:t>purpose</a:t>
            </a:r>
          </a:p>
          <a:p>
            <a:r>
              <a:rPr lang="en-US" i="1" dirty="0"/>
              <a:t>A project is temporary. </a:t>
            </a:r>
            <a:r>
              <a:rPr lang="en-US" dirty="0"/>
              <a:t>A project has a definite beginning and end</a:t>
            </a:r>
            <a:r>
              <a:rPr lang="en-US" dirty="0" smtClean="0"/>
              <a:t>.</a:t>
            </a:r>
          </a:p>
          <a:p>
            <a:r>
              <a:rPr lang="en-US" i="1" dirty="0"/>
              <a:t>A project is developed using progressive elaboration. </a:t>
            </a:r>
            <a:r>
              <a:rPr lang="en-US" dirty="0"/>
              <a:t>Projects are </a:t>
            </a:r>
            <a:r>
              <a:rPr lang="en-US" dirty="0" smtClean="0"/>
              <a:t>often defined </a:t>
            </a:r>
            <a:r>
              <a:rPr lang="en-US" dirty="0"/>
              <a:t>broadly when they begin, and as time passes, the specific details </a:t>
            </a:r>
            <a:r>
              <a:rPr lang="en-US" dirty="0" smtClean="0"/>
              <a:t>of the </a:t>
            </a:r>
            <a:r>
              <a:rPr lang="en-US" dirty="0"/>
              <a:t>project become clearer. Therefore, projects should be developed in increments</a:t>
            </a:r>
            <a:r>
              <a:rPr lang="en-US" dirty="0" smtClean="0"/>
              <a:t>. A </a:t>
            </a:r>
            <a:r>
              <a:rPr lang="en-US" dirty="0"/>
              <a:t>project team should develop initial plans and then update them </a:t>
            </a:r>
            <a:r>
              <a:rPr lang="en-US" dirty="0" smtClean="0"/>
              <a:t>with more </a:t>
            </a:r>
            <a:r>
              <a:rPr lang="en-US" dirty="0"/>
              <a:t>detail based on new information</a:t>
            </a:r>
            <a:r>
              <a:rPr lang="en-US" dirty="0" smtClean="0"/>
              <a:t>.</a:t>
            </a:r>
          </a:p>
          <a:p>
            <a:r>
              <a:rPr lang="en-US" i="1" dirty="0"/>
              <a:t>A project requires resources, often from various areas. </a:t>
            </a:r>
            <a:r>
              <a:rPr lang="en-US" dirty="0"/>
              <a:t>Resources </a:t>
            </a:r>
            <a:r>
              <a:rPr lang="en-US" dirty="0" smtClean="0"/>
              <a:t>include people</a:t>
            </a:r>
            <a:r>
              <a:rPr lang="en-US" dirty="0"/>
              <a:t>, hardware, software, and other </a:t>
            </a:r>
            <a:r>
              <a:rPr lang="en-US" dirty="0" smtClean="0"/>
              <a:t>assets.</a:t>
            </a:r>
          </a:p>
          <a:p>
            <a:r>
              <a:rPr lang="en-US" i="1" dirty="0"/>
              <a:t>A project should have a primary customer or sponsor. </a:t>
            </a:r>
            <a:r>
              <a:rPr lang="en-US" dirty="0"/>
              <a:t>Most projects </a:t>
            </a:r>
            <a:r>
              <a:rPr lang="en-US" dirty="0" smtClean="0"/>
              <a:t>have many </a:t>
            </a:r>
            <a:r>
              <a:rPr lang="en-US" dirty="0"/>
              <a:t>interested parties or stakeholders, but for a project to succeed </a:t>
            </a:r>
            <a:r>
              <a:rPr lang="en-US" dirty="0" smtClean="0"/>
              <a:t>someone must </a:t>
            </a:r>
            <a:r>
              <a:rPr lang="en-US" dirty="0"/>
              <a:t>take the primary role of sponsorship</a:t>
            </a:r>
            <a:r>
              <a:rPr lang="en-US" dirty="0" smtClean="0"/>
              <a:t>.</a:t>
            </a:r>
          </a:p>
          <a:p>
            <a:r>
              <a:rPr lang="en-US" i="1" dirty="0"/>
              <a:t>A project involves uncertainty. </a:t>
            </a:r>
            <a:r>
              <a:rPr lang="en-US" dirty="0"/>
              <a:t>Because every project is unique, it is </a:t>
            </a:r>
            <a:r>
              <a:rPr lang="en-US" dirty="0" smtClean="0"/>
              <a:t>sometimes difficult </a:t>
            </a:r>
            <a:r>
              <a:rPr lang="en-US" dirty="0"/>
              <a:t>to define its objectives clearly, estimate how long it will </a:t>
            </a:r>
            <a:r>
              <a:rPr lang="en-US" dirty="0" smtClean="0"/>
              <a:t>take to </a:t>
            </a:r>
            <a:r>
              <a:rPr lang="en-US" dirty="0"/>
              <a:t>complete, or determine how much it will </a:t>
            </a:r>
            <a:r>
              <a:rPr lang="en-US" dirty="0" smtClean="0"/>
              <a:t>cost.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a:t>
            </a:fld>
            <a:endParaRPr lang="en-US"/>
          </a:p>
        </p:txBody>
      </p:sp>
    </p:spTree>
    <p:extLst>
      <p:ext uri="{BB962C8B-B14F-4D97-AF65-F5344CB8AC3E}">
        <p14:creationId xmlns:p14="http://schemas.microsoft.com/office/powerpoint/2010/main" val="890273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
            </a:r>
            <a:r>
              <a:rPr lang="en-US" dirty="0" smtClean="0"/>
              <a:t>eneral </a:t>
            </a:r>
            <a:r>
              <a:rPr lang="en-US" dirty="0"/>
              <a:t>management knowledge and skills</a:t>
            </a:r>
          </a:p>
        </p:txBody>
      </p:sp>
      <p:sp>
        <p:nvSpPr>
          <p:cNvPr id="3" name="Content Placeholder 2"/>
          <p:cNvSpPr>
            <a:spLocks noGrp="1"/>
          </p:cNvSpPr>
          <p:nvPr>
            <p:ph idx="1"/>
          </p:nvPr>
        </p:nvSpPr>
        <p:spPr/>
        <p:txBody>
          <a:bodyPr>
            <a:normAutofit/>
          </a:bodyPr>
          <a:lstStyle/>
          <a:p>
            <a:r>
              <a:rPr lang="en-US" dirty="0" smtClean="0"/>
              <a:t>Project managers should </a:t>
            </a:r>
            <a:r>
              <a:rPr lang="en-US" dirty="0"/>
              <a:t>understand important topics related to financial management, accounting, procurement</a:t>
            </a:r>
            <a:r>
              <a:rPr lang="en-US" dirty="0" smtClean="0"/>
              <a:t>, sales</a:t>
            </a:r>
            <a:r>
              <a:rPr lang="en-US" dirty="0"/>
              <a:t>, marketing, contracts, manufacturing, distribution, logistics, the </a:t>
            </a:r>
            <a:r>
              <a:rPr lang="en-US" dirty="0" smtClean="0"/>
              <a:t>supply chain</a:t>
            </a:r>
            <a:r>
              <a:rPr lang="en-US" dirty="0"/>
              <a:t>, strategic planning, tactical planning, operations management, organizational </a:t>
            </a:r>
            <a:r>
              <a:rPr lang="en-US" dirty="0" smtClean="0"/>
              <a:t>structures and </a:t>
            </a:r>
            <a:r>
              <a:rPr lang="en-US" dirty="0"/>
              <a:t>behavior, </a:t>
            </a:r>
            <a:r>
              <a:rPr lang="en-US" dirty="0" smtClean="0"/>
              <a:t>personnel administration</a:t>
            </a:r>
            <a:r>
              <a:rPr lang="en-US" dirty="0"/>
              <a:t>, compensation, benefits, career paths, </a:t>
            </a:r>
            <a:r>
              <a:rPr lang="en-US" dirty="0" smtClean="0"/>
              <a:t>and health </a:t>
            </a:r>
            <a:r>
              <a:rPr lang="en-US" dirty="0"/>
              <a:t>and safety </a:t>
            </a:r>
            <a:r>
              <a:rPr lang="en-US" dirty="0" smtClean="0"/>
              <a:t>practices.</a:t>
            </a:r>
          </a:p>
          <a:p>
            <a:r>
              <a:rPr lang="en-US" dirty="0"/>
              <a:t>On </a:t>
            </a:r>
            <a:r>
              <a:rPr lang="en-US" dirty="0" smtClean="0"/>
              <a:t>some projects</a:t>
            </a:r>
            <a:r>
              <a:rPr lang="en-US" dirty="0"/>
              <a:t>, the project manager can delegate detailed responsibility for some of these </a:t>
            </a:r>
            <a:r>
              <a:rPr lang="en-US" dirty="0" smtClean="0"/>
              <a:t>areas to </a:t>
            </a:r>
            <a:r>
              <a:rPr lang="en-US" dirty="0"/>
              <a:t>a team member, support staff, or even a supplier. </a:t>
            </a:r>
            <a:endParaRPr lang="en-US" dirty="0" smtClean="0"/>
          </a:p>
          <a:p>
            <a:r>
              <a:rPr lang="en-US" dirty="0" smtClean="0"/>
              <a:t>Even </a:t>
            </a:r>
            <a:r>
              <a:rPr lang="en-US" dirty="0"/>
              <a:t>so, the project manager must </a:t>
            </a:r>
            <a:r>
              <a:rPr lang="en-US" dirty="0" smtClean="0"/>
              <a:t>be intelligent </a:t>
            </a:r>
            <a:r>
              <a:rPr lang="en-US" dirty="0"/>
              <a:t>and experienced enough to know which of these areas are most important </a:t>
            </a:r>
            <a:r>
              <a:rPr lang="en-US" dirty="0" smtClean="0"/>
              <a:t>and who </a:t>
            </a:r>
            <a:r>
              <a:rPr lang="en-US" dirty="0"/>
              <a:t>is qualified to do the work.</a:t>
            </a:r>
          </a:p>
        </p:txBody>
      </p:sp>
      <p:sp>
        <p:nvSpPr>
          <p:cNvPr id="4" name="Slide Number Placeholder 3"/>
          <p:cNvSpPr>
            <a:spLocks noGrp="1"/>
          </p:cNvSpPr>
          <p:nvPr>
            <p:ph type="sldNum" sz="quarter" idx="12"/>
          </p:nvPr>
        </p:nvSpPr>
        <p:spPr/>
        <p:txBody>
          <a:bodyPr/>
          <a:lstStyle/>
          <a:p>
            <a:fld id="{80E84D2A-00D0-4782-8861-5D5A773D97B8}" type="slidenum">
              <a:rPr lang="en-US" smtClean="0"/>
              <a:t>40</a:t>
            </a:fld>
            <a:endParaRPr lang="en-US"/>
          </a:p>
        </p:txBody>
      </p:sp>
    </p:spTree>
    <p:extLst>
      <p:ext uri="{BB962C8B-B14F-4D97-AF65-F5344CB8AC3E}">
        <p14:creationId xmlns:p14="http://schemas.microsoft.com/office/powerpoint/2010/main" val="1040622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rPr lang="en-US" dirty="0" smtClean="0"/>
              <a:t>oft </a:t>
            </a:r>
            <a:r>
              <a:rPr lang="en-US" dirty="0"/>
              <a:t>skills, </a:t>
            </a:r>
            <a:r>
              <a:rPr lang="en-US" dirty="0" smtClean="0"/>
              <a:t>or</a:t>
            </a:r>
            <a:r>
              <a:rPr lang="en-US" dirty="0"/>
              <a:t/>
            </a:r>
            <a:br>
              <a:rPr lang="en-US" dirty="0"/>
            </a:br>
            <a:r>
              <a:rPr lang="en-US" dirty="0"/>
              <a:t>human relations skills</a:t>
            </a:r>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o </a:t>
            </a:r>
            <a:r>
              <a:rPr lang="en-US" dirty="0"/>
              <a:t>understand, navigate, and meet stakeholders’ needs </a:t>
            </a:r>
            <a:r>
              <a:rPr lang="en-US" dirty="0" smtClean="0"/>
              <a:t>and expectations</a:t>
            </a:r>
            <a:r>
              <a:rPr lang="en-US" dirty="0"/>
              <a:t>, project managers </a:t>
            </a:r>
            <a:r>
              <a:rPr lang="en-US" dirty="0" smtClean="0"/>
              <a:t>need:</a:t>
            </a:r>
          </a:p>
          <a:p>
            <a:pPr lvl="1"/>
            <a:r>
              <a:rPr lang="en-US" dirty="0"/>
              <a:t>to lead,  (Leaders determine the vision, and managers achieve the vision)</a:t>
            </a:r>
          </a:p>
          <a:p>
            <a:pPr lvl="1"/>
            <a:r>
              <a:rPr lang="en-US" dirty="0" smtClean="0"/>
              <a:t>communicate</a:t>
            </a:r>
            <a:r>
              <a:rPr lang="en-US" dirty="0"/>
              <a:t>, </a:t>
            </a:r>
            <a:endParaRPr lang="en-US" dirty="0" smtClean="0"/>
          </a:p>
          <a:p>
            <a:pPr lvl="1"/>
            <a:r>
              <a:rPr lang="en-US" dirty="0" smtClean="0"/>
              <a:t>negotiate</a:t>
            </a:r>
            <a:r>
              <a:rPr lang="en-US" dirty="0"/>
              <a:t>, </a:t>
            </a:r>
            <a:endParaRPr lang="en-US" dirty="0" smtClean="0"/>
          </a:p>
          <a:p>
            <a:pPr lvl="1"/>
            <a:r>
              <a:rPr lang="en-US" dirty="0" smtClean="0"/>
              <a:t>solve problems,</a:t>
            </a:r>
          </a:p>
          <a:p>
            <a:pPr lvl="1"/>
            <a:r>
              <a:rPr lang="en-US" dirty="0" smtClean="0"/>
              <a:t>and </a:t>
            </a:r>
            <a:r>
              <a:rPr lang="en-US" dirty="0"/>
              <a:t>influence the organization at large. </a:t>
            </a:r>
            <a:endParaRPr lang="en-US" dirty="0" smtClean="0"/>
          </a:p>
          <a:p>
            <a:r>
              <a:rPr lang="en-US" dirty="0" smtClean="0"/>
              <a:t>They </a:t>
            </a:r>
            <a:r>
              <a:rPr lang="en-US" dirty="0"/>
              <a:t>need to be able to listen actively to </a:t>
            </a:r>
            <a:r>
              <a:rPr lang="en-US" dirty="0" smtClean="0"/>
              <a:t>what others </a:t>
            </a:r>
            <a:r>
              <a:rPr lang="en-US" dirty="0"/>
              <a:t>are saying, help develop new approaches for solving problems, and then </a:t>
            </a:r>
            <a:r>
              <a:rPr lang="en-US" dirty="0" smtClean="0"/>
              <a:t>persuade others </a:t>
            </a:r>
            <a:r>
              <a:rPr lang="en-US" dirty="0"/>
              <a:t>to work toward achieving project </a:t>
            </a:r>
            <a:r>
              <a:rPr lang="en-US" dirty="0" smtClean="0"/>
              <a:t>goals.</a:t>
            </a:r>
          </a:p>
          <a:p>
            <a:r>
              <a:rPr lang="en-US" dirty="0"/>
              <a:t>Project managers need to be able to cope with </a:t>
            </a:r>
            <a:r>
              <a:rPr lang="en-US" dirty="0" smtClean="0"/>
              <a:t>criticism and </a:t>
            </a:r>
            <a:r>
              <a:rPr lang="en-US" dirty="0"/>
              <a:t>constant </a:t>
            </a:r>
            <a:r>
              <a:rPr lang="en-US" dirty="0" smtClean="0"/>
              <a:t>change.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41</a:t>
            </a:fld>
            <a:endParaRPr lang="en-US"/>
          </a:p>
        </p:txBody>
      </p:sp>
    </p:spTree>
    <p:extLst>
      <p:ext uri="{BB962C8B-B14F-4D97-AF65-F5344CB8AC3E}">
        <p14:creationId xmlns:p14="http://schemas.microsoft.com/office/powerpoint/2010/main" val="2865451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Chapter III</a:t>
            </a:r>
            <a:endParaRPr lang="en-US" dirty="0"/>
          </a:p>
        </p:txBody>
      </p:sp>
      <p:sp>
        <p:nvSpPr>
          <p:cNvPr id="6" name="Text Placeholder 5"/>
          <p:cNvSpPr>
            <a:spLocks noGrp="1"/>
          </p:cNvSpPr>
          <p:nvPr>
            <p:ph type="body" idx="1"/>
          </p:nvPr>
        </p:nvSpPr>
        <p:spPr/>
        <p:txBody>
          <a:bodyPr>
            <a:normAutofit fontScale="62500" lnSpcReduction="20000"/>
          </a:bodyPr>
          <a:lstStyle/>
          <a:p>
            <a:r>
              <a:rPr lang="en-US" dirty="0"/>
              <a:t>concepts involved in understanding</a:t>
            </a:r>
            <a:br>
              <a:rPr lang="en-US" dirty="0"/>
            </a:br>
            <a:r>
              <a:rPr lang="en-US" dirty="0"/>
              <a:t>the project environment</a:t>
            </a:r>
          </a:p>
        </p:txBody>
      </p:sp>
      <p:sp>
        <p:nvSpPr>
          <p:cNvPr id="4" name="Slide Number Placeholder 3"/>
          <p:cNvSpPr>
            <a:spLocks noGrp="1"/>
          </p:cNvSpPr>
          <p:nvPr>
            <p:ph type="sldNum" sz="quarter" idx="12"/>
          </p:nvPr>
        </p:nvSpPr>
        <p:spPr/>
        <p:txBody>
          <a:bodyPr/>
          <a:lstStyle/>
          <a:p>
            <a:fld id="{80E84D2A-00D0-4782-8861-5D5A773D97B8}" type="slidenum">
              <a:rPr lang="en-US" smtClean="0"/>
              <a:t>42</a:t>
            </a:fld>
            <a:endParaRPr lang="en-US"/>
          </a:p>
        </p:txBody>
      </p:sp>
    </p:spTree>
    <p:extLst>
      <p:ext uri="{BB962C8B-B14F-4D97-AF65-F5344CB8AC3E}">
        <p14:creationId xmlns:p14="http://schemas.microsoft.com/office/powerpoint/2010/main" val="3747137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p:txBody>
          <a:bodyPr>
            <a:normAutofit/>
          </a:bodyPr>
          <a:lstStyle/>
          <a:p>
            <a:pPr lvl="1"/>
            <a:r>
              <a:rPr lang="en-US" dirty="0"/>
              <a:t>systems approach, </a:t>
            </a:r>
          </a:p>
          <a:p>
            <a:pPr lvl="1"/>
            <a:r>
              <a:rPr lang="en-US" dirty="0"/>
              <a:t>understanding organizations,</a:t>
            </a:r>
          </a:p>
          <a:p>
            <a:pPr lvl="1"/>
            <a:r>
              <a:rPr lang="en-US" dirty="0"/>
              <a:t>managing stakeholders, </a:t>
            </a:r>
          </a:p>
          <a:p>
            <a:pPr lvl="1"/>
            <a:r>
              <a:rPr lang="en-US" dirty="0"/>
              <a:t>matching product life cycles to the project environment, </a:t>
            </a:r>
          </a:p>
          <a:p>
            <a:pPr lvl="1"/>
            <a:r>
              <a:rPr lang="en-US" dirty="0"/>
              <a:t>Understanding the context of IT projects, </a:t>
            </a:r>
          </a:p>
          <a:p>
            <a:pPr lvl="1"/>
            <a:r>
              <a:rPr lang="en-US" dirty="0"/>
              <a:t>and reviewing recent trends that affect IT project management.</a:t>
            </a:r>
          </a:p>
        </p:txBody>
      </p:sp>
      <p:sp>
        <p:nvSpPr>
          <p:cNvPr id="4" name="Slide Number Placeholder 3"/>
          <p:cNvSpPr>
            <a:spLocks noGrp="1"/>
          </p:cNvSpPr>
          <p:nvPr>
            <p:ph type="sldNum" sz="quarter" idx="12"/>
          </p:nvPr>
        </p:nvSpPr>
        <p:spPr/>
        <p:txBody>
          <a:bodyPr/>
          <a:lstStyle/>
          <a:p>
            <a:fld id="{80E84D2A-00D0-4782-8861-5D5A773D97B8}" type="slidenum">
              <a:rPr lang="en-US" smtClean="0"/>
              <a:t>43</a:t>
            </a:fld>
            <a:endParaRPr lang="en-US"/>
          </a:p>
        </p:txBody>
      </p:sp>
    </p:spTree>
    <p:extLst>
      <p:ext uri="{BB962C8B-B14F-4D97-AF65-F5344CB8AC3E}">
        <p14:creationId xmlns:p14="http://schemas.microsoft.com/office/powerpoint/2010/main" val="40657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Approach</a:t>
            </a:r>
            <a:endParaRPr lang="en-US" dirty="0"/>
          </a:p>
        </p:txBody>
      </p:sp>
      <p:sp>
        <p:nvSpPr>
          <p:cNvPr id="3" name="Content Placeholder 2"/>
          <p:cNvSpPr>
            <a:spLocks noGrp="1"/>
          </p:cNvSpPr>
          <p:nvPr>
            <p:ph idx="1"/>
          </p:nvPr>
        </p:nvSpPr>
        <p:spPr/>
        <p:txBody>
          <a:bodyPr/>
          <a:lstStyle/>
          <a:p>
            <a:r>
              <a:rPr lang="en-US" dirty="0" smtClean="0"/>
              <a:t>Describe </a:t>
            </a:r>
            <a:r>
              <a:rPr lang="en-US" dirty="0"/>
              <a:t>a holistic and </a:t>
            </a:r>
            <a:r>
              <a:rPr lang="en-US" dirty="0" smtClean="0"/>
              <a:t>analytical approach </a:t>
            </a:r>
            <a:r>
              <a:rPr lang="en-US" dirty="0"/>
              <a:t>to solving complex problems that includes using </a:t>
            </a:r>
            <a:endParaRPr lang="en-US" dirty="0" smtClean="0"/>
          </a:p>
          <a:p>
            <a:pPr lvl="1"/>
            <a:r>
              <a:rPr lang="en-US" dirty="0" smtClean="0"/>
              <a:t>a </a:t>
            </a:r>
            <a:r>
              <a:rPr lang="en-US" dirty="0"/>
              <a:t>systems philosophy, </a:t>
            </a:r>
          </a:p>
          <a:p>
            <a:pPr lvl="1"/>
            <a:r>
              <a:rPr lang="en-US" dirty="0" smtClean="0"/>
              <a:t>systems analysis</a:t>
            </a:r>
            <a:r>
              <a:rPr lang="en-US" dirty="0"/>
              <a:t>, </a:t>
            </a:r>
            <a:endParaRPr lang="en-US" dirty="0" smtClean="0"/>
          </a:p>
          <a:p>
            <a:pPr lvl="1"/>
            <a:r>
              <a:rPr lang="en-US" dirty="0" smtClean="0"/>
              <a:t>and </a:t>
            </a:r>
            <a:r>
              <a:rPr lang="en-US" dirty="0"/>
              <a:t>systems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44</a:t>
            </a:fld>
            <a:endParaRPr lang="en-US"/>
          </a:p>
        </p:txBody>
      </p:sp>
    </p:spTree>
    <p:extLst>
      <p:ext uri="{BB962C8B-B14F-4D97-AF65-F5344CB8AC3E}">
        <p14:creationId xmlns:p14="http://schemas.microsoft.com/office/powerpoint/2010/main" val="2121453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philosophy</a:t>
            </a:r>
          </a:p>
        </p:txBody>
      </p:sp>
      <p:sp>
        <p:nvSpPr>
          <p:cNvPr id="3" name="Content Placeholder 2"/>
          <p:cNvSpPr>
            <a:spLocks noGrp="1"/>
          </p:cNvSpPr>
          <p:nvPr>
            <p:ph idx="1"/>
          </p:nvPr>
        </p:nvSpPr>
        <p:spPr/>
        <p:txBody>
          <a:bodyPr/>
          <a:lstStyle/>
          <a:p>
            <a:r>
              <a:rPr lang="en-US" dirty="0" smtClean="0"/>
              <a:t>An </a:t>
            </a:r>
            <a:r>
              <a:rPr lang="en-US" dirty="0"/>
              <a:t>overall model for thinking </a:t>
            </a:r>
            <a:r>
              <a:rPr lang="en-US" dirty="0" smtClean="0"/>
              <a:t>about things </a:t>
            </a:r>
            <a:r>
              <a:rPr lang="en-US" dirty="0"/>
              <a:t>as </a:t>
            </a:r>
            <a:r>
              <a:rPr lang="en-US" dirty="0" smtClean="0"/>
              <a:t>systems :</a:t>
            </a:r>
            <a:r>
              <a:rPr lang="en-US" dirty="0"/>
              <a:t> Systems are sets of interacting components </a:t>
            </a:r>
            <a:r>
              <a:rPr lang="en-US" dirty="0" smtClean="0"/>
              <a:t>that work </a:t>
            </a:r>
            <a:r>
              <a:rPr lang="en-US" dirty="0"/>
              <a:t>within an environment to fulfill some </a:t>
            </a:r>
            <a:r>
              <a:rPr lang="en-US" dirty="0" smtClean="0"/>
              <a:t>purpose.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45</a:t>
            </a:fld>
            <a:endParaRPr lang="en-US"/>
          </a:p>
        </p:txBody>
      </p:sp>
    </p:spTree>
    <p:extLst>
      <p:ext uri="{BB962C8B-B14F-4D97-AF65-F5344CB8AC3E}">
        <p14:creationId xmlns:p14="http://schemas.microsoft.com/office/powerpoint/2010/main" val="1848944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analysis</a:t>
            </a:r>
          </a:p>
        </p:txBody>
      </p:sp>
      <p:sp>
        <p:nvSpPr>
          <p:cNvPr id="3" name="Content Placeholder 2"/>
          <p:cNvSpPr>
            <a:spLocks noGrp="1"/>
          </p:cNvSpPr>
          <p:nvPr>
            <p:ph idx="1"/>
          </p:nvPr>
        </p:nvSpPr>
        <p:spPr/>
        <p:txBody>
          <a:bodyPr>
            <a:normAutofit/>
          </a:bodyPr>
          <a:lstStyle/>
          <a:p>
            <a:r>
              <a:rPr lang="en-US" dirty="0" smtClean="0"/>
              <a:t>A problem-solving </a:t>
            </a:r>
            <a:r>
              <a:rPr lang="en-US" dirty="0"/>
              <a:t>approach that requires defining the scope </a:t>
            </a:r>
            <a:r>
              <a:rPr lang="en-US" dirty="0" smtClean="0"/>
              <a:t>of the </a:t>
            </a:r>
            <a:r>
              <a:rPr lang="en-US" dirty="0"/>
              <a:t>system, dividing it into components, and then identifying and evaluating its problems</a:t>
            </a:r>
            <a:r>
              <a:rPr lang="en-US" dirty="0" smtClean="0"/>
              <a:t>, opportunities</a:t>
            </a:r>
            <a:r>
              <a:rPr lang="en-US" dirty="0"/>
              <a:t>, constraints, and needs. </a:t>
            </a:r>
            <a:endParaRPr lang="en-US" dirty="0" smtClean="0"/>
          </a:p>
          <a:p>
            <a:r>
              <a:rPr lang="en-US" dirty="0" smtClean="0"/>
              <a:t>Once </a:t>
            </a:r>
            <a:r>
              <a:rPr lang="en-US" dirty="0"/>
              <a:t>this is completed, the systems </a:t>
            </a:r>
            <a:r>
              <a:rPr lang="en-US" dirty="0" smtClean="0"/>
              <a:t>analyst then </a:t>
            </a:r>
            <a:r>
              <a:rPr lang="en-US" dirty="0"/>
              <a:t>examines alternative solutions for improving the current situation; </a:t>
            </a:r>
            <a:r>
              <a:rPr lang="en-US" dirty="0" smtClean="0"/>
              <a:t>identifies an </a:t>
            </a:r>
            <a:r>
              <a:rPr lang="en-US" dirty="0"/>
              <a:t>optimum, or at least satisfactory, solution or action plan; and examines that </a:t>
            </a:r>
            <a:r>
              <a:rPr lang="en-US" dirty="0" smtClean="0"/>
              <a:t>plan against </a:t>
            </a:r>
            <a:r>
              <a:rPr lang="en-US" dirty="0"/>
              <a:t>the entire system</a:t>
            </a:r>
          </a:p>
        </p:txBody>
      </p:sp>
      <p:sp>
        <p:nvSpPr>
          <p:cNvPr id="4" name="Slide Number Placeholder 3"/>
          <p:cNvSpPr>
            <a:spLocks noGrp="1"/>
          </p:cNvSpPr>
          <p:nvPr>
            <p:ph type="sldNum" sz="quarter" idx="12"/>
          </p:nvPr>
        </p:nvSpPr>
        <p:spPr/>
        <p:txBody>
          <a:bodyPr/>
          <a:lstStyle/>
          <a:p>
            <a:fld id="{80E84D2A-00D0-4782-8861-5D5A773D97B8}" type="slidenum">
              <a:rPr lang="en-US" smtClean="0"/>
              <a:t>46</a:t>
            </a:fld>
            <a:endParaRPr lang="en-US"/>
          </a:p>
        </p:txBody>
      </p:sp>
    </p:spTree>
    <p:extLst>
      <p:ext uri="{BB962C8B-B14F-4D97-AF65-F5344CB8AC3E}">
        <p14:creationId xmlns:p14="http://schemas.microsoft.com/office/powerpoint/2010/main" val="788650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management </a:t>
            </a:r>
          </a:p>
        </p:txBody>
      </p:sp>
      <p:sp>
        <p:nvSpPr>
          <p:cNvPr id="3" name="Content Placeholder 2"/>
          <p:cNvSpPr>
            <a:spLocks noGrp="1"/>
          </p:cNvSpPr>
          <p:nvPr>
            <p:ph idx="1"/>
          </p:nvPr>
        </p:nvSpPr>
        <p:spPr>
          <a:xfrm>
            <a:off x="822960" y="1100628"/>
            <a:ext cx="7520940" cy="5424716"/>
          </a:xfrm>
        </p:spPr>
        <p:txBody>
          <a:bodyPr>
            <a:normAutofit/>
          </a:bodyPr>
          <a:lstStyle/>
          <a:p>
            <a:r>
              <a:rPr lang="en-US" dirty="0"/>
              <a:t>A</a:t>
            </a:r>
            <a:r>
              <a:rPr lang="en-US" dirty="0" smtClean="0"/>
              <a:t>ddresses </a:t>
            </a:r>
            <a:r>
              <a:rPr lang="en-US" dirty="0"/>
              <a:t>the business, technological</a:t>
            </a:r>
            <a:r>
              <a:rPr lang="en-US" dirty="0" smtClean="0"/>
              <a:t>, and </a:t>
            </a:r>
            <a:r>
              <a:rPr lang="en-US" dirty="0"/>
              <a:t>organizational issues associated with creating, maintaining, and </a:t>
            </a:r>
            <a:r>
              <a:rPr lang="en-US" dirty="0" smtClean="0"/>
              <a:t>modifying a </a:t>
            </a:r>
            <a:r>
              <a:rPr lang="en-US" dirty="0"/>
              <a:t>system</a:t>
            </a:r>
            <a:r>
              <a:rPr lang="en-US" dirty="0" smtClean="0"/>
              <a:t>.</a:t>
            </a:r>
          </a:p>
          <a:p>
            <a:r>
              <a:rPr lang="en-US" dirty="0" smtClean="0"/>
              <a:t>IT students often overlook </a:t>
            </a:r>
            <a:r>
              <a:rPr lang="en-US" dirty="0"/>
              <a:t>systems </a:t>
            </a:r>
            <a:r>
              <a:rPr lang="en-US" dirty="0" smtClean="0"/>
              <a:t>management.</a:t>
            </a:r>
          </a:p>
          <a:p>
            <a:r>
              <a:rPr lang="en-US" dirty="0"/>
              <a:t>Many IT professionals become captivated with the technology and day-to-day </a:t>
            </a:r>
            <a:r>
              <a:rPr lang="en-US" dirty="0" smtClean="0"/>
              <a:t>problem solving </a:t>
            </a:r>
            <a:r>
              <a:rPr lang="en-US" dirty="0"/>
              <a:t>involved in working with information systems. </a:t>
            </a:r>
            <a:endParaRPr lang="en-US" dirty="0" smtClean="0"/>
          </a:p>
          <a:p>
            <a:r>
              <a:rPr lang="en-US" dirty="0" smtClean="0"/>
              <a:t>They </a:t>
            </a:r>
            <a:r>
              <a:rPr lang="en-US" dirty="0"/>
              <a:t>tend to become </a:t>
            </a:r>
            <a:r>
              <a:rPr lang="en-US" dirty="0" smtClean="0"/>
              <a:t>frustrated with </a:t>
            </a:r>
            <a:r>
              <a:rPr lang="en-US" dirty="0"/>
              <a:t>many of the “people problems” or politics involved in most organizations. </a:t>
            </a:r>
            <a:endParaRPr lang="en-US" dirty="0" smtClean="0"/>
          </a:p>
          <a:p>
            <a:r>
              <a:rPr lang="en-US" dirty="0" smtClean="0"/>
              <a:t>In addition, many </a:t>
            </a:r>
            <a:r>
              <a:rPr lang="en-US" dirty="0"/>
              <a:t>IT professionals ignore important business questions, such as “Does it </a:t>
            </a:r>
            <a:r>
              <a:rPr lang="en-US" dirty="0" smtClean="0"/>
              <a:t>make financial </a:t>
            </a:r>
            <a:r>
              <a:rPr lang="en-US" dirty="0"/>
              <a:t>sense to pursue this new technology?” or “Should the company develop this </a:t>
            </a:r>
            <a:r>
              <a:rPr lang="en-US" dirty="0" smtClean="0"/>
              <a:t>software in-house </a:t>
            </a:r>
            <a:r>
              <a:rPr lang="en-US" dirty="0"/>
              <a:t>or purchase it off the shelf?”</a:t>
            </a:r>
            <a:endParaRPr lang="en-US" dirty="0" smtClean="0"/>
          </a:p>
          <a:p>
            <a:r>
              <a:rPr lang="en-US" dirty="0"/>
              <a:t>Using a more holistic approach helps </a:t>
            </a:r>
            <a:r>
              <a:rPr lang="en-US" dirty="0" smtClean="0"/>
              <a:t>project </a:t>
            </a:r>
            <a:r>
              <a:rPr lang="en-US" dirty="0"/>
              <a:t>managers integrate business and organizational issues into their planning. </a:t>
            </a:r>
            <a:endParaRPr lang="en-US" dirty="0" smtClean="0"/>
          </a:p>
          <a:p>
            <a:r>
              <a:rPr lang="en-US" dirty="0" smtClean="0"/>
              <a:t>It </a:t>
            </a:r>
            <a:r>
              <a:rPr lang="en-US" dirty="0"/>
              <a:t>also </a:t>
            </a:r>
            <a:r>
              <a:rPr lang="en-US" dirty="0" smtClean="0"/>
              <a:t>helps them </a:t>
            </a:r>
            <a:r>
              <a:rPr lang="en-US" dirty="0"/>
              <a:t>look at projects as a series of interrelated phases</a:t>
            </a:r>
          </a:p>
        </p:txBody>
      </p:sp>
      <p:sp>
        <p:nvSpPr>
          <p:cNvPr id="4" name="Slide Number Placeholder 3"/>
          <p:cNvSpPr>
            <a:spLocks noGrp="1"/>
          </p:cNvSpPr>
          <p:nvPr>
            <p:ph type="sldNum" sz="quarter" idx="12"/>
          </p:nvPr>
        </p:nvSpPr>
        <p:spPr/>
        <p:txBody>
          <a:bodyPr/>
          <a:lstStyle/>
          <a:p>
            <a:fld id="{80E84D2A-00D0-4782-8861-5D5A773D97B8}" type="slidenum">
              <a:rPr lang="en-US" smtClean="0"/>
              <a:t>47</a:t>
            </a:fld>
            <a:endParaRPr lang="en-US"/>
          </a:p>
        </p:txBody>
      </p:sp>
    </p:spTree>
    <p:extLst>
      <p:ext uri="{BB962C8B-B14F-4D97-AF65-F5344CB8AC3E}">
        <p14:creationId xmlns:p14="http://schemas.microsoft.com/office/powerpoint/2010/main" val="3182314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Three-Sphere Model for Systems Management</a:t>
            </a:r>
          </a:p>
        </p:txBody>
      </p:sp>
      <p:sp>
        <p:nvSpPr>
          <p:cNvPr id="4" name="Slide Number Placeholder 3"/>
          <p:cNvSpPr>
            <a:spLocks noGrp="1"/>
          </p:cNvSpPr>
          <p:nvPr>
            <p:ph type="sldNum" sz="quarter" idx="12"/>
          </p:nvPr>
        </p:nvSpPr>
        <p:spPr/>
        <p:txBody>
          <a:bodyPr/>
          <a:lstStyle/>
          <a:p>
            <a:fld id="{80E84D2A-00D0-4782-8861-5D5A773D97B8}" type="slidenum">
              <a:rPr lang="en-US" smtClean="0"/>
              <a:t>48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40768"/>
            <a:ext cx="4321646" cy="371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764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554594" cy="5877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 tablet project</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49</a:t>
            </a:fld>
            <a:endParaRPr lang="en-US"/>
          </a:p>
        </p:txBody>
      </p:sp>
    </p:spTree>
    <p:extLst>
      <p:ext uri="{BB962C8B-B14F-4D97-AF65-F5344CB8AC3E}">
        <p14:creationId xmlns:p14="http://schemas.microsoft.com/office/powerpoint/2010/main" val="196645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project</a:t>
            </a:r>
            <a:endParaRPr lang="en-US" dirty="0"/>
          </a:p>
        </p:txBody>
      </p:sp>
      <p:sp>
        <p:nvSpPr>
          <p:cNvPr id="3" name="Content Placeholder 2"/>
          <p:cNvSpPr>
            <a:spLocks noGrp="1"/>
          </p:cNvSpPr>
          <p:nvPr>
            <p:ph idx="1"/>
          </p:nvPr>
        </p:nvSpPr>
        <p:spPr/>
        <p:txBody>
          <a:bodyPr/>
          <a:lstStyle/>
          <a:p>
            <a:r>
              <a:rPr lang="en-US" dirty="0"/>
              <a:t>A software </a:t>
            </a:r>
            <a:r>
              <a:rPr lang="en-US" dirty="0" smtClean="0"/>
              <a:t>development project </a:t>
            </a:r>
            <a:r>
              <a:rPr lang="en-US" dirty="0"/>
              <a:t>is a </a:t>
            </a:r>
            <a:r>
              <a:rPr lang="en-US" b="1" dirty="0"/>
              <a:t>set of activities</a:t>
            </a:r>
            <a:r>
              <a:rPr lang="en-US" dirty="0"/>
              <a:t> that </a:t>
            </a:r>
            <a:r>
              <a:rPr lang="en-US" b="1" dirty="0"/>
              <a:t>starts</a:t>
            </a:r>
            <a:r>
              <a:rPr lang="en-US" dirty="0"/>
              <a:t> and </a:t>
            </a:r>
            <a:r>
              <a:rPr lang="en-US" b="1" dirty="0" smtClean="0"/>
              <a:t>ends</a:t>
            </a:r>
            <a:r>
              <a:rPr lang="en-US" dirty="0" smtClean="0"/>
              <a:t> at </a:t>
            </a:r>
            <a:r>
              <a:rPr lang="en-US" dirty="0"/>
              <a:t>identifiable points in </a:t>
            </a:r>
            <a:r>
              <a:rPr lang="en-US" dirty="0" smtClean="0"/>
              <a:t>time.</a:t>
            </a:r>
          </a:p>
          <a:p>
            <a:r>
              <a:rPr lang="en-US" dirty="0" smtClean="0"/>
              <a:t>It produces </a:t>
            </a:r>
            <a:r>
              <a:rPr lang="en-US" b="1" dirty="0"/>
              <a:t>quantifiable</a:t>
            </a:r>
            <a:r>
              <a:rPr lang="en-US" dirty="0"/>
              <a:t> and </a:t>
            </a:r>
            <a:r>
              <a:rPr lang="en-US" b="1" dirty="0" err="1" smtClean="0"/>
              <a:t>qualifiable</a:t>
            </a:r>
            <a:r>
              <a:rPr lang="en-US" b="1" dirty="0" smtClean="0"/>
              <a:t> </a:t>
            </a:r>
            <a:r>
              <a:rPr lang="en-US" dirty="0" smtClean="0"/>
              <a:t>software </a:t>
            </a:r>
            <a:r>
              <a:rPr lang="en-US" dirty="0"/>
              <a:t>deliverables</a:t>
            </a:r>
          </a:p>
        </p:txBody>
      </p:sp>
      <p:sp>
        <p:nvSpPr>
          <p:cNvPr id="4" name="Slide Number Placeholder 3"/>
          <p:cNvSpPr>
            <a:spLocks noGrp="1"/>
          </p:cNvSpPr>
          <p:nvPr>
            <p:ph type="sldNum" sz="quarter" idx="12"/>
          </p:nvPr>
        </p:nvSpPr>
        <p:spPr/>
        <p:txBody>
          <a:bodyPr/>
          <a:lstStyle/>
          <a:p>
            <a:fld id="{80E84D2A-00D0-4782-8861-5D5A773D97B8}" type="slidenum">
              <a:rPr lang="en-US" smtClean="0"/>
              <a:t>5</a:t>
            </a:fld>
            <a:endParaRPr lang="en-US"/>
          </a:p>
        </p:txBody>
      </p:sp>
    </p:spTree>
    <p:extLst>
      <p:ext uri="{BB962C8B-B14F-4D97-AF65-F5344CB8AC3E}">
        <p14:creationId xmlns:p14="http://schemas.microsoft.com/office/powerpoint/2010/main" val="3515117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p:txBody>
          <a:bodyPr>
            <a:normAutofit/>
          </a:bodyPr>
          <a:lstStyle/>
          <a:p>
            <a:r>
              <a:rPr lang="en-US" dirty="0"/>
              <a:t>systems approach, </a:t>
            </a:r>
            <a:endParaRPr lang="en-US" dirty="0" smtClean="0"/>
          </a:p>
          <a:p>
            <a:r>
              <a:rPr lang="en-US" dirty="0" smtClean="0"/>
              <a:t>understanding </a:t>
            </a:r>
            <a:r>
              <a:rPr lang="en-US" dirty="0"/>
              <a:t>organizations,</a:t>
            </a:r>
          </a:p>
          <a:p>
            <a:r>
              <a:rPr lang="en-US" dirty="0"/>
              <a:t>managing stakeholders, </a:t>
            </a:r>
            <a:endParaRPr lang="en-US" dirty="0" smtClean="0"/>
          </a:p>
          <a:p>
            <a:r>
              <a:rPr lang="en-US" dirty="0" smtClean="0"/>
              <a:t>matching </a:t>
            </a:r>
            <a:r>
              <a:rPr lang="en-US" dirty="0"/>
              <a:t>product life cycles to the project environment, </a:t>
            </a:r>
            <a:endParaRPr lang="en-US" dirty="0" smtClean="0"/>
          </a:p>
          <a:p>
            <a:r>
              <a:rPr lang="en-US" dirty="0" smtClean="0"/>
              <a:t>Understanding the </a:t>
            </a:r>
            <a:r>
              <a:rPr lang="en-US" dirty="0"/>
              <a:t>context of IT projects, </a:t>
            </a:r>
            <a:endParaRPr lang="en-US" dirty="0" smtClean="0"/>
          </a:p>
          <a:p>
            <a:r>
              <a:rPr lang="en-US" dirty="0" smtClean="0"/>
              <a:t>and </a:t>
            </a:r>
            <a:r>
              <a:rPr lang="en-US" dirty="0"/>
              <a:t>reviewing recent trends that affect IT </a:t>
            </a:r>
            <a:r>
              <a:rPr lang="en-US" dirty="0" smtClean="0"/>
              <a:t>project 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50</a:t>
            </a:fld>
            <a:endParaRPr lang="en-US"/>
          </a:p>
        </p:txBody>
      </p:sp>
    </p:spTree>
    <p:extLst>
      <p:ext uri="{BB962C8B-B14F-4D97-AF65-F5344CB8AC3E}">
        <p14:creationId xmlns:p14="http://schemas.microsoft.com/office/powerpoint/2010/main" val="35867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ORGANIZATIONS</a:t>
            </a:r>
            <a:endParaRPr lang="en-US" dirty="0"/>
          </a:p>
        </p:txBody>
      </p:sp>
      <p:sp>
        <p:nvSpPr>
          <p:cNvPr id="3" name="Content Placeholder 2"/>
          <p:cNvSpPr>
            <a:spLocks noGrp="1"/>
          </p:cNvSpPr>
          <p:nvPr>
            <p:ph idx="1"/>
          </p:nvPr>
        </p:nvSpPr>
        <p:spPr>
          <a:xfrm>
            <a:off x="822960" y="1100628"/>
            <a:ext cx="7520940" cy="3768532"/>
          </a:xfrm>
        </p:spPr>
        <p:txBody>
          <a:bodyPr/>
          <a:lstStyle/>
          <a:p>
            <a:r>
              <a:rPr lang="en-US" b="0" dirty="0"/>
              <a:t>The systems approach requires that project managers always view their projects in the </a:t>
            </a:r>
            <a:r>
              <a:rPr lang="en-US" b="0" dirty="0" smtClean="0"/>
              <a:t>context of </a:t>
            </a:r>
            <a:r>
              <a:rPr lang="en-US" b="0" dirty="0"/>
              <a:t>the larger organization. </a:t>
            </a:r>
            <a:endParaRPr lang="en-US" b="0" dirty="0" smtClean="0"/>
          </a:p>
          <a:p>
            <a:r>
              <a:rPr lang="en-US" b="0" dirty="0" smtClean="0"/>
              <a:t>Organizational </a:t>
            </a:r>
            <a:r>
              <a:rPr lang="en-US" b="0" dirty="0"/>
              <a:t>issues are often the most difficult part of </a:t>
            </a:r>
            <a:r>
              <a:rPr lang="en-US" b="0" dirty="0" smtClean="0"/>
              <a:t>working on </a:t>
            </a:r>
            <a:r>
              <a:rPr lang="en-US" b="0" dirty="0"/>
              <a:t>and managing projects. </a:t>
            </a:r>
            <a:endParaRPr lang="en-US" b="0" dirty="0" smtClean="0"/>
          </a:p>
          <a:p>
            <a:r>
              <a:rPr lang="en-US" b="0" dirty="0" smtClean="0"/>
              <a:t>In </a:t>
            </a:r>
            <a:r>
              <a:rPr lang="en-US" b="0" dirty="0"/>
              <a:t>fact, many people believe that most projects fail </a:t>
            </a:r>
            <a:r>
              <a:rPr lang="en-US" b="0" dirty="0" smtClean="0"/>
              <a:t>because of </a:t>
            </a:r>
            <a:r>
              <a:rPr lang="en-US" b="0" dirty="0"/>
              <a:t>organizational issues like company politics. </a:t>
            </a:r>
            <a:endParaRPr lang="en-US" b="0" dirty="0" smtClean="0"/>
          </a:p>
          <a:p>
            <a:r>
              <a:rPr lang="en-US" b="0" dirty="0" smtClean="0"/>
              <a:t>Project </a:t>
            </a:r>
            <a:r>
              <a:rPr lang="en-US" b="0" dirty="0"/>
              <a:t>managers often do not spend </a:t>
            </a:r>
            <a:r>
              <a:rPr lang="en-US" b="0" dirty="0" smtClean="0"/>
              <a:t>enough time </a:t>
            </a:r>
            <a:r>
              <a:rPr lang="en-US" b="0" dirty="0"/>
              <a:t>identifying all the stakeholders involved in projects, especially the people opposed </a:t>
            </a:r>
            <a:r>
              <a:rPr lang="en-US" b="0" dirty="0" smtClean="0"/>
              <a:t>to the </a:t>
            </a:r>
            <a:r>
              <a:rPr lang="en-US" b="0" dirty="0"/>
              <a:t>projects</a:t>
            </a:r>
            <a:r>
              <a:rPr lang="en-US" b="0" dirty="0" smtClean="0"/>
              <a:t>.</a:t>
            </a:r>
          </a:p>
          <a:p>
            <a:r>
              <a:rPr lang="en-US" b="0" dirty="0" smtClean="0"/>
              <a:t>Also</a:t>
            </a:r>
            <a:r>
              <a:rPr lang="en-US" b="0" dirty="0"/>
              <a:t>, project managers often do not spend enough time considering the </a:t>
            </a:r>
            <a:r>
              <a:rPr lang="en-US" b="0" dirty="0" smtClean="0"/>
              <a:t>political context </a:t>
            </a:r>
            <a:r>
              <a:rPr lang="en-US" b="0" dirty="0"/>
              <a:t>of a project or the culture of the organization. </a:t>
            </a:r>
            <a:endParaRPr lang="en-US" b="0" dirty="0" smtClean="0"/>
          </a:p>
          <a:p>
            <a:r>
              <a:rPr lang="en-US" b="0" dirty="0" smtClean="0"/>
              <a:t>To </a:t>
            </a:r>
            <a:r>
              <a:rPr lang="en-US" b="0" dirty="0"/>
              <a:t>improve the success rate of </a:t>
            </a:r>
            <a:r>
              <a:rPr lang="en-US" b="0" dirty="0" smtClean="0"/>
              <a:t>IT projects</a:t>
            </a:r>
            <a:r>
              <a:rPr lang="en-US" b="0" dirty="0"/>
              <a:t>, it is important for project managers to develop a better understanding of people </a:t>
            </a:r>
            <a:r>
              <a:rPr lang="en-US" b="0" dirty="0" smtClean="0"/>
              <a:t>as well </a:t>
            </a:r>
            <a:r>
              <a:rPr lang="en-US" b="0" dirty="0"/>
              <a:t>as organizations.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51</a:t>
            </a:fld>
            <a:endParaRPr lang="en-US"/>
          </a:p>
        </p:txBody>
      </p:sp>
    </p:spTree>
    <p:extLst>
      <p:ext uri="{BB962C8B-B14F-4D97-AF65-F5344CB8AC3E}">
        <p14:creationId xmlns:p14="http://schemas.microsoft.com/office/powerpoint/2010/main" val="2056171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Four Frames of Organizations</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52</a:t>
            </a:fld>
            <a:endParaRPr lang="en-US"/>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6984776" cy="419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800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39" y="0"/>
            <a:ext cx="9324528" cy="6896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0E84D2A-00D0-4782-8861-5D5A773D97B8}" type="slidenum">
              <a:rPr lang="en-US" smtClean="0"/>
              <a:t>53</a:t>
            </a:fld>
            <a:endParaRPr lang="en-US"/>
          </a:p>
        </p:txBody>
      </p:sp>
    </p:spTree>
    <p:extLst>
      <p:ext uri="{BB962C8B-B14F-4D97-AF65-F5344CB8AC3E}">
        <p14:creationId xmlns:p14="http://schemas.microsoft.com/office/powerpoint/2010/main" val="41033086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a:xfrm>
            <a:off x="822960" y="1100628"/>
            <a:ext cx="7520940" cy="4920660"/>
          </a:xfrm>
        </p:spPr>
        <p:txBody>
          <a:bodyPr>
            <a:normAutofit/>
          </a:bodyPr>
          <a:lstStyle/>
          <a:p>
            <a:r>
              <a:rPr lang="en-US" dirty="0"/>
              <a:t>systems approach, </a:t>
            </a:r>
            <a:endParaRPr lang="en-US" dirty="0" smtClean="0"/>
          </a:p>
          <a:p>
            <a:r>
              <a:rPr lang="en-US" dirty="0" smtClean="0"/>
              <a:t>understanding </a:t>
            </a:r>
            <a:r>
              <a:rPr lang="en-US" dirty="0"/>
              <a:t>organizations,</a:t>
            </a:r>
          </a:p>
          <a:p>
            <a:r>
              <a:rPr lang="en-US" dirty="0"/>
              <a:t>managing stakeholders, </a:t>
            </a:r>
            <a:endParaRPr lang="en-US" dirty="0" smtClean="0"/>
          </a:p>
          <a:p>
            <a:r>
              <a:rPr lang="en-US" dirty="0" smtClean="0"/>
              <a:t>matching </a:t>
            </a:r>
            <a:r>
              <a:rPr lang="en-US" dirty="0"/>
              <a:t>product life cycles to the project environment, </a:t>
            </a:r>
            <a:endParaRPr lang="en-US" dirty="0" smtClean="0"/>
          </a:p>
          <a:p>
            <a:r>
              <a:rPr lang="en-US" dirty="0" smtClean="0"/>
              <a:t>Understanding the </a:t>
            </a:r>
            <a:r>
              <a:rPr lang="en-US" dirty="0"/>
              <a:t>context of IT projects, </a:t>
            </a:r>
            <a:endParaRPr lang="en-US" dirty="0" smtClean="0"/>
          </a:p>
          <a:p>
            <a:r>
              <a:rPr lang="en-US" dirty="0" smtClean="0"/>
              <a:t>and </a:t>
            </a:r>
            <a:r>
              <a:rPr lang="en-US" dirty="0"/>
              <a:t>reviewing recent trends that affect IT </a:t>
            </a:r>
            <a:r>
              <a:rPr lang="en-US" dirty="0" smtClean="0"/>
              <a:t>project 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54</a:t>
            </a:fld>
            <a:endParaRPr lang="en-US"/>
          </a:p>
        </p:txBody>
      </p:sp>
    </p:spTree>
    <p:extLst>
      <p:ext uri="{BB962C8B-B14F-4D97-AF65-F5344CB8AC3E}">
        <p14:creationId xmlns:p14="http://schemas.microsoft.com/office/powerpoint/2010/main" val="426474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animClr clrSpc="rgb" dir="cw">
                                      <p:cBhvr>
                                        <p:cTn id="7" dur="500" fill="hold"/>
                                        <p:tgtEl>
                                          <p:spTgt spid="3">
                                            <p:txEl>
                                              <p:pRg st="2" end="2"/>
                                            </p:txEl>
                                          </p:spTgt>
                                        </p:tgtEl>
                                        <p:attrNameLst>
                                          <p:attrName>fillcolor</p:attrName>
                                        </p:attrNameLst>
                                      </p:cBhvr>
                                      <p:to>
                                        <a:schemeClr val="accent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stakeholders</a:t>
            </a:r>
          </a:p>
        </p:txBody>
      </p:sp>
      <p:sp>
        <p:nvSpPr>
          <p:cNvPr id="3" name="Content Placeholder 2"/>
          <p:cNvSpPr>
            <a:spLocks noGrp="1"/>
          </p:cNvSpPr>
          <p:nvPr>
            <p:ph idx="1"/>
          </p:nvPr>
        </p:nvSpPr>
        <p:spPr/>
        <p:txBody>
          <a:bodyPr>
            <a:normAutofit/>
          </a:bodyPr>
          <a:lstStyle/>
          <a:p>
            <a:r>
              <a:rPr lang="en-US" b="0" dirty="0"/>
              <a:t>project stakeholders are the people involved in or affected </a:t>
            </a:r>
            <a:r>
              <a:rPr lang="en-US" b="0" dirty="0" smtClean="0"/>
              <a:t>by project </a:t>
            </a:r>
            <a:r>
              <a:rPr lang="en-US" b="0" dirty="0"/>
              <a:t>activities. </a:t>
            </a:r>
            <a:endParaRPr lang="en-US" b="0" dirty="0" smtClean="0"/>
          </a:p>
          <a:p>
            <a:r>
              <a:rPr lang="en-US" b="0" dirty="0" smtClean="0"/>
              <a:t>Stakeholders </a:t>
            </a:r>
            <a:r>
              <a:rPr lang="en-US" b="0" dirty="0"/>
              <a:t>can be internal or external to the organization, directly </a:t>
            </a:r>
            <a:r>
              <a:rPr lang="en-US" b="0" dirty="0" smtClean="0"/>
              <a:t>involved in </a:t>
            </a:r>
            <a:r>
              <a:rPr lang="en-US" b="0" dirty="0"/>
              <a:t>the project, or simply affected by the project. </a:t>
            </a:r>
            <a:endParaRPr lang="en-US" b="0" dirty="0" smtClean="0"/>
          </a:p>
          <a:p>
            <a:r>
              <a:rPr lang="en-US" b="0" dirty="0" smtClean="0"/>
              <a:t>Internal </a:t>
            </a:r>
            <a:r>
              <a:rPr lang="en-US" b="0" dirty="0"/>
              <a:t>project stakeholders </a:t>
            </a:r>
            <a:r>
              <a:rPr lang="en-US" b="0" dirty="0" smtClean="0"/>
              <a:t>include the </a:t>
            </a:r>
            <a:r>
              <a:rPr lang="en-US" b="0" dirty="0"/>
              <a:t>project sponsor, project team, support staff, and internal customers of the project. </a:t>
            </a:r>
            <a:r>
              <a:rPr lang="en-US" b="0" dirty="0" smtClean="0"/>
              <a:t>Other internal </a:t>
            </a:r>
            <a:r>
              <a:rPr lang="en-US" b="0" dirty="0"/>
              <a:t>stakeholders include top management, other functional managers, and other </a:t>
            </a:r>
            <a:r>
              <a:rPr lang="en-US" b="0" dirty="0" smtClean="0"/>
              <a:t>project managers</a:t>
            </a:r>
            <a:r>
              <a:rPr lang="en-US" b="0" dirty="0"/>
              <a:t>. Projects affect these additional internal stakeholders because they use the </a:t>
            </a:r>
            <a:r>
              <a:rPr lang="en-US" b="0" dirty="0" smtClean="0"/>
              <a:t>organization's limited </a:t>
            </a:r>
            <a:r>
              <a:rPr lang="en-US" b="0" dirty="0"/>
              <a:t>resources. </a:t>
            </a:r>
            <a:endParaRPr lang="en-US" b="0" dirty="0" smtClean="0"/>
          </a:p>
          <a:p>
            <a:r>
              <a:rPr lang="en-US" b="0" dirty="0" smtClean="0"/>
              <a:t>External </a:t>
            </a:r>
            <a:r>
              <a:rPr lang="en-US" b="0" dirty="0"/>
              <a:t>project stakeholders include the project’s customers (if they are external </a:t>
            </a:r>
            <a:r>
              <a:rPr lang="en-US" b="0" dirty="0" smtClean="0"/>
              <a:t>to the </a:t>
            </a:r>
            <a:r>
              <a:rPr lang="en-US" b="0" dirty="0"/>
              <a:t>organization), competitors, suppliers, and other external groups potentially involved </a:t>
            </a:r>
            <a:r>
              <a:rPr lang="en-US" b="0" dirty="0" smtClean="0"/>
              <a:t>in the </a:t>
            </a:r>
            <a:r>
              <a:rPr lang="en-US" b="0" dirty="0"/>
              <a:t>project or affected by it, such as government officials or concerned citizens.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55</a:t>
            </a:fld>
            <a:endParaRPr lang="en-US"/>
          </a:p>
        </p:txBody>
      </p:sp>
    </p:spTree>
    <p:extLst>
      <p:ext uri="{BB962C8B-B14F-4D97-AF65-F5344CB8AC3E}">
        <p14:creationId xmlns:p14="http://schemas.microsoft.com/office/powerpoint/2010/main" val="67650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 cycle</a:t>
            </a:r>
            <a:endParaRPr lang="en-US" dirty="0"/>
          </a:p>
        </p:txBody>
      </p:sp>
      <p:sp>
        <p:nvSpPr>
          <p:cNvPr id="3" name="Content Placeholder 2"/>
          <p:cNvSpPr>
            <a:spLocks noGrp="1"/>
          </p:cNvSpPr>
          <p:nvPr>
            <p:ph idx="1"/>
          </p:nvPr>
        </p:nvSpPr>
        <p:spPr/>
        <p:txBody>
          <a:bodyPr/>
          <a:lstStyle/>
          <a:p>
            <a:r>
              <a:rPr lang="en-US" b="0" dirty="0"/>
              <a:t>A </a:t>
            </a:r>
            <a:r>
              <a:rPr lang="en-US" dirty="0"/>
              <a:t>project life cycle </a:t>
            </a:r>
            <a:r>
              <a:rPr lang="en-US" b="0" dirty="0"/>
              <a:t>is a collection of phases. Phases break projects down into smaller</a:t>
            </a:r>
            <a:r>
              <a:rPr lang="en-US" b="0" dirty="0" smtClean="0"/>
              <a:t>, more </a:t>
            </a:r>
            <a:r>
              <a:rPr lang="en-US" b="0" dirty="0"/>
              <a:t>manageable pieces, which will reduce uncertainty</a:t>
            </a:r>
            <a:r>
              <a:rPr lang="en-US" b="0" dirty="0" smtClean="0"/>
              <a:t>.</a:t>
            </a:r>
          </a:p>
          <a:p>
            <a:r>
              <a:rPr lang="en-US" b="0" dirty="0"/>
              <a:t>Project life cycles define what work will be performed </a:t>
            </a:r>
            <a:r>
              <a:rPr lang="en-US" b="0" dirty="0" smtClean="0"/>
              <a:t>in each </a:t>
            </a:r>
            <a:r>
              <a:rPr lang="en-US" b="0" dirty="0"/>
              <a:t>phase, what </a:t>
            </a:r>
            <a:r>
              <a:rPr lang="en-US" dirty="0"/>
              <a:t>deliverables</a:t>
            </a:r>
            <a:r>
              <a:rPr lang="en-US" b="0" dirty="0"/>
              <a:t> will be produced and when, who is involved in each phase, </a:t>
            </a:r>
            <a:r>
              <a:rPr lang="en-US" b="0" dirty="0" smtClean="0"/>
              <a:t>and how </a:t>
            </a:r>
            <a:r>
              <a:rPr lang="en-US" b="0" dirty="0"/>
              <a:t>management will control and approve work produced in each </a:t>
            </a:r>
            <a:r>
              <a:rPr lang="en-US" b="0" dirty="0" smtClean="0"/>
              <a:t>phase.</a:t>
            </a:r>
          </a:p>
          <a:p>
            <a:r>
              <a:rPr lang="en-US" b="0" dirty="0"/>
              <a:t>A </a:t>
            </a:r>
            <a:r>
              <a:rPr lang="en-US" dirty="0"/>
              <a:t>deliverable </a:t>
            </a:r>
            <a:r>
              <a:rPr lang="en-US" b="0" dirty="0"/>
              <a:t>is </a:t>
            </a:r>
            <a:r>
              <a:rPr lang="en-US" b="0" dirty="0" smtClean="0"/>
              <a:t>a product </a:t>
            </a:r>
            <a:r>
              <a:rPr lang="en-US" b="0" dirty="0"/>
              <a:t>or service, such as a technical report, a training session, a piece of hardware, or </a:t>
            </a:r>
            <a:r>
              <a:rPr lang="en-US" b="0" dirty="0" smtClean="0"/>
              <a:t>a segment </a:t>
            </a:r>
            <a:r>
              <a:rPr lang="en-US" b="0" dirty="0"/>
              <a:t>of software code, produced or provided as part of a </a:t>
            </a:r>
            <a:r>
              <a:rPr lang="en-US" b="0" dirty="0" smtClean="0"/>
              <a:t>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56</a:t>
            </a:fld>
            <a:endParaRPr lang="en-US"/>
          </a:p>
        </p:txBody>
      </p:sp>
    </p:spTree>
    <p:extLst>
      <p:ext uri="{BB962C8B-B14F-4D97-AF65-F5344CB8AC3E}">
        <p14:creationId xmlns:p14="http://schemas.microsoft.com/office/powerpoint/2010/main" val="4604255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57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144000" cy="5228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1520" y="4437112"/>
            <a:ext cx="2937664" cy="369332"/>
          </a:xfrm>
          <a:prstGeom prst="rect">
            <a:avLst/>
          </a:prstGeom>
        </p:spPr>
        <p:txBody>
          <a:bodyPr wrap="none">
            <a:spAutoFit/>
          </a:bodyPr>
          <a:lstStyle/>
          <a:p>
            <a:r>
              <a:rPr lang="en-US" b="1" dirty="0">
                <a:solidFill>
                  <a:schemeClr val="bg2">
                    <a:lumMod val="25000"/>
                  </a:schemeClr>
                </a:solidFill>
              </a:rPr>
              <a:t>W</a:t>
            </a:r>
            <a:r>
              <a:rPr lang="en-US" dirty="0" smtClean="0">
                <a:solidFill>
                  <a:schemeClr val="bg2">
                    <a:lumMod val="25000"/>
                  </a:schemeClr>
                </a:solidFill>
              </a:rPr>
              <a:t>ork </a:t>
            </a:r>
            <a:r>
              <a:rPr lang="en-US" b="1" dirty="0" smtClean="0">
                <a:solidFill>
                  <a:schemeClr val="bg2">
                    <a:lumMod val="25000"/>
                  </a:schemeClr>
                </a:solidFill>
              </a:rPr>
              <a:t>B</a:t>
            </a:r>
            <a:r>
              <a:rPr lang="en-US" dirty="0" smtClean="0">
                <a:solidFill>
                  <a:schemeClr val="bg2">
                    <a:lumMod val="25000"/>
                  </a:schemeClr>
                </a:solidFill>
              </a:rPr>
              <a:t>reakdown </a:t>
            </a:r>
            <a:r>
              <a:rPr lang="en-US" b="1" dirty="0">
                <a:solidFill>
                  <a:schemeClr val="bg2">
                    <a:lumMod val="25000"/>
                  </a:schemeClr>
                </a:solidFill>
              </a:rPr>
              <a:t>S</a:t>
            </a:r>
            <a:r>
              <a:rPr lang="en-US" dirty="0" smtClean="0">
                <a:solidFill>
                  <a:schemeClr val="bg2">
                    <a:lumMod val="25000"/>
                  </a:schemeClr>
                </a:solidFill>
              </a:rPr>
              <a:t>tructure</a:t>
            </a:r>
            <a:endParaRPr lang="en-US" dirty="0">
              <a:solidFill>
                <a:schemeClr val="bg2">
                  <a:lumMod val="25000"/>
                </a:schemeClr>
              </a:solidFill>
            </a:endParaRPr>
          </a:p>
        </p:txBody>
      </p:sp>
    </p:spTree>
    <p:extLst>
      <p:ext uri="{BB962C8B-B14F-4D97-AF65-F5344CB8AC3E}">
        <p14:creationId xmlns:p14="http://schemas.microsoft.com/office/powerpoint/2010/main" val="21981682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09989" y="12814"/>
            <a:ext cx="4608512" cy="548640"/>
          </a:xfrm>
        </p:spPr>
        <p:txBody>
          <a:bodyPr/>
          <a:lstStyle/>
          <a:p>
            <a:r>
              <a:rPr lang="en-US" dirty="0" smtClean="0"/>
              <a:t>Example : Tablet project</a:t>
            </a:r>
            <a:endParaRPr lang="en-US" dirty="0"/>
          </a:p>
        </p:txBody>
      </p:sp>
      <p:sp>
        <p:nvSpPr>
          <p:cNvPr id="2" name="Slide Number Placeholder 1"/>
          <p:cNvSpPr>
            <a:spLocks noGrp="1"/>
          </p:cNvSpPr>
          <p:nvPr>
            <p:ph type="sldNum" sz="quarter" idx="12"/>
          </p:nvPr>
        </p:nvSpPr>
        <p:spPr/>
        <p:txBody>
          <a:bodyPr/>
          <a:lstStyle/>
          <a:p>
            <a:fld id="{80E84D2A-00D0-4782-8861-5D5A773D97B8}" type="slidenum">
              <a:rPr lang="en-US" smtClean="0"/>
              <a:t>58</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 y="0"/>
            <a:ext cx="4200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3528" y="561454"/>
            <a:ext cx="5112568" cy="923330"/>
          </a:xfrm>
          <a:prstGeom prst="rect">
            <a:avLst/>
          </a:prstGeom>
        </p:spPr>
        <p:txBody>
          <a:bodyPr wrap="square">
            <a:spAutoFit/>
          </a:bodyPr>
          <a:lstStyle/>
          <a:p>
            <a:r>
              <a:rPr lang="en-US" dirty="0" smtClean="0"/>
              <a:t>Create a </a:t>
            </a:r>
            <a:r>
              <a:rPr lang="en-US" dirty="0"/>
              <a:t>committee of faculty and staff to study the concept of increasing the use </a:t>
            </a:r>
            <a:r>
              <a:rPr lang="en-US" dirty="0" smtClean="0"/>
              <a:t>of technology </a:t>
            </a:r>
            <a:r>
              <a:rPr lang="en-US" dirty="0"/>
              <a:t>on campus</a:t>
            </a:r>
          </a:p>
        </p:txBody>
      </p:sp>
      <p:sp>
        <p:nvSpPr>
          <p:cNvPr id="4" name="Rectangle 3"/>
          <p:cNvSpPr/>
          <p:nvPr/>
        </p:nvSpPr>
        <p:spPr>
          <a:xfrm>
            <a:off x="1187624" y="2132856"/>
            <a:ext cx="7200800" cy="646331"/>
          </a:xfrm>
          <a:prstGeom prst="rect">
            <a:avLst/>
          </a:prstGeom>
        </p:spPr>
        <p:txBody>
          <a:bodyPr wrap="square">
            <a:spAutoFit/>
          </a:bodyPr>
          <a:lstStyle/>
          <a:p>
            <a:r>
              <a:rPr lang="en-US" dirty="0" smtClean="0"/>
              <a:t>develop </a:t>
            </a:r>
            <a:r>
              <a:rPr lang="en-US" dirty="0"/>
              <a:t>a business case and </a:t>
            </a:r>
            <a:r>
              <a:rPr lang="en-US" dirty="0" smtClean="0"/>
              <a:t>plan that include initial</a:t>
            </a:r>
            <a:r>
              <a:rPr lang="en-US" dirty="0"/>
              <a:t>, smaller project to investigate </a:t>
            </a:r>
            <a:r>
              <a:rPr lang="en-US" dirty="0" smtClean="0"/>
              <a:t>alternative </a:t>
            </a:r>
            <a:r>
              <a:rPr lang="en-US" dirty="0"/>
              <a:t>ways of increasing </a:t>
            </a:r>
            <a:r>
              <a:rPr lang="en-US" dirty="0" smtClean="0"/>
              <a:t>the </a:t>
            </a:r>
            <a:r>
              <a:rPr lang="en-US" dirty="0"/>
              <a:t>use of technology</a:t>
            </a:r>
          </a:p>
        </p:txBody>
      </p:sp>
      <p:sp>
        <p:nvSpPr>
          <p:cNvPr id="5" name="Rectangle 4"/>
          <p:cNvSpPr/>
          <p:nvPr/>
        </p:nvSpPr>
        <p:spPr>
          <a:xfrm>
            <a:off x="1547664" y="3212976"/>
            <a:ext cx="6840760" cy="646331"/>
          </a:xfrm>
          <a:prstGeom prst="rect">
            <a:avLst/>
          </a:prstGeom>
        </p:spPr>
        <p:txBody>
          <a:bodyPr wrap="square">
            <a:spAutoFit/>
          </a:bodyPr>
          <a:lstStyle/>
          <a:p>
            <a:r>
              <a:rPr lang="en-US" dirty="0"/>
              <a:t>estimated that it would take six </a:t>
            </a:r>
            <a:r>
              <a:rPr lang="en-US" dirty="0" smtClean="0"/>
              <a:t>months and </a:t>
            </a:r>
            <a:r>
              <a:rPr lang="en-US" dirty="0"/>
              <a:t>$20,000 to conduct a detailed technology study</a:t>
            </a:r>
          </a:p>
        </p:txBody>
      </p:sp>
      <p:sp>
        <p:nvSpPr>
          <p:cNvPr id="7" name="Rectangle 6"/>
          <p:cNvSpPr/>
          <p:nvPr/>
        </p:nvSpPr>
        <p:spPr>
          <a:xfrm>
            <a:off x="1547664" y="3991920"/>
            <a:ext cx="7488832" cy="1200329"/>
          </a:xfrm>
          <a:prstGeom prst="rect">
            <a:avLst/>
          </a:prstGeom>
        </p:spPr>
        <p:txBody>
          <a:bodyPr wrap="square">
            <a:spAutoFit/>
          </a:bodyPr>
          <a:lstStyle/>
          <a:p>
            <a:r>
              <a:rPr lang="en-US" dirty="0"/>
              <a:t>partition the work to include a competitive analysis of what five similar campuses were doing; a survey of local students, staff, and faculty; and a rough assessment of how using more technology would affect costs and enrollments.</a:t>
            </a:r>
          </a:p>
        </p:txBody>
      </p:sp>
    </p:spTree>
    <p:extLst>
      <p:ext uri="{BB962C8B-B14F-4D97-AF65-F5344CB8AC3E}">
        <p14:creationId xmlns:p14="http://schemas.microsoft.com/office/powerpoint/2010/main" val="232650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59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 y="0"/>
            <a:ext cx="3380680" cy="501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2121906"/>
            <a:ext cx="6858000" cy="2862322"/>
          </a:xfrm>
          <a:prstGeom prst="rect">
            <a:avLst/>
          </a:prstGeom>
        </p:spPr>
        <p:txBody>
          <a:bodyPr wrap="square">
            <a:spAutoFit/>
          </a:bodyPr>
          <a:lstStyle/>
          <a:p>
            <a:r>
              <a:rPr lang="en-US" dirty="0"/>
              <a:t>The team would have </a:t>
            </a:r>
            <a:r>
              <a:rPr lang="en-US" dirty="0" smtClean="0"/>
              <a:t>to decide </a:t>
            </a:r>
            <a:r>
              <a:rPr lang="en-US" dirty="0"/>
              <a:t>if students would purchase or </a:t>
            </a:r>
            <a:r>
              <a:rPr lang="en-US" dirty="0" smtClean="0"/>
              <a:t>lease </a:t>
            </a:r>
            <a:r>
              <a:rPr lang="en-US" dirty="0"/>
              <a:t>the tablets, what type of hardware and software</a:t>
            </a:r>
          </a:p>
          <a:p>
            <a:r>
              <a:rPr lang="en-US" dirty="0"/>
              <a:t>the tablets would require, </a:t>
            </a:r>
            <a:endParaRPr lang="en-US" dirty="0" smtClean="0"/>
          </a:p>
          <a:p>
            <a:endParaRPr lang="en-US" dirty="0"/>
          </a:p>
          <a:p>
            <a:endParaRPr lang="en-US" dirty="0" smtClean="0"/>
          </a:p>
          <a:p>
            <a:r>
              <a:rPr lang="en-US" dirty="0" smtClean="0"/>
              <a:t>how </a:t>
            </a:r>
            <a:r>
              <a:rPr lang="en-US" dirty="0"/>
              <a:t>much to charge students, </a:t>
            </a:r>
            <a:endParaRPr lang="en-US" dirty="0" smtClean="0"/>
          </a:p>
          <a:p>
            <a:endParaRPr lang="en-US" dirty="0"/>
          </a:p>
          <a:p>
            <a:endParaRPr lang="en-US" dirty="0"/>
          </a:p>
          <a:p>
            <a:r>
              <a:rPr lang="en-US" dirty="0" smtClean="0"/>
              <a:t>how </a:t>
            </a:r>
            <a:r>
              <a:rPr lang="en-US" dirty="0"/>
              <a:t>to handle training </a:t>
            </a:r>
            <a:r>
              <a:rPr lang="en-US" dirty="0" smtClean="0"/>
              <a:t>and maintenance</a:t>
            </a:r>
            <a:r>
              <a:rPr lang="en-US" dirty="0"/>
              <a:t>, and how to integrate the use of the new technology with current courses</a:t>
            </a:r>
          </a:p>
        </p:txBody>
      </p:sp>
    </p:spTree>
    <p:extLst>
      <p:ext uri="{BB962C8B-B14F-4D97-AF65-F5344CB8AC3E}">
        <p14:creationId xmlns:p14="http://schemas.microsoft.com/office/powerpoint/2010/main" val="4142133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0E84D2A-00D0-4782-8861-5D5A773D97B8}"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858"/>
            <a:ext cx="6336704" cy="682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732240" y="1340768"/>
            <a:ext cx="2286000" cy="1754326"/>
          </a:xfrm>
          <a:prstGeom prst="rect">
            <a:avLst/>
          </a:prstGeom>
        </p:spPr>
        <p:txBody>
          <a:bodyPr wrap="square">
            <a:spAutoFit/>
          </a:bodyPr>
          <a:lstStyle/>
          <a:p>
            <a:r>
              <a:rPr lang="en-US" dirty="0"/>
              <a:t>"</a:t>
            </a:r>
            <a:r>
              <a:rPr lang="en-US" dirty="0" smtClean="0"/>
              <a:t>challenged": </a:t>
            </a:r>
            <a:r>
              <a:rPr lang="en-US" dirty="0"/>
              <a:t>by cost overruns, calendar delays, and/or failed to deliver all the</a:t>
            </a:r>
          </a:p>
          <a:p>
            <a:r>
              <a:rPr lang="en-US" dirty="0"/>
              <a:t>project products or services</a:t>
            </a:r>
          </a:p>
        </p:txBody>
      </p:sp>
    </p:spTree>
    <p:extLst>
      <p:ext uri="{BB962C8B-B14F-4D97-AF65-F5344CB8AC3E}">
        <p14:creationId xmlns:p14="http://schemas.microsoft.com/office/powerpoint/2010/main" val="4184486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328"/>
            <a:ext cx="3127081" cy="5000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51720" y="1916832"/>
            <a:ext cx="6984776" cy="1200329"/>
          </a:xfrm>
          <a:prstGeom prst="rect">
            <a:avLst/>
          </a:prstGeom>
        </p:spPr>
        <p:txBody>
          <a:bodyPr wrap="square">
            <a:spAutoFit/>
          </a:bodyPr>
          <a:lstStyle/>
          <a:p>
            <a:r>
              <a:rPr lang="en-US" dirty="0"/>
              <a:t>the project team would need to obtain the required hardware and</a:t>
            </a:r>
          </a:p>
          <a:p>
            <a:r>
              <a:rPr lang="en-US" dirty="0"/>
              <a:t>software, install the necessary network equipment, deliver the tablets to the students, </a:t>
            </a:r>
            <a:r>
              <a:rPr lang="en-US" dirty="0" smtClean="0"/>
              <a:t>create a </a:t>
            </a:r>
            <a:r>
              <a:rPr lang="en-US" dirty="0"/>
              <a:t>process for collecting fees, and provide training to students, faculty, and staff</a:t>
            </a:r>
          </a:p>
        </p:txBody>
      </p:sp>
      <p:sp>
        <p:nvSpPr>
          <p:cNvPr id="4" name="Rectangle 3"/>
          <p:cNvSpPr/>
          <p:nvPr/>
        </p:nvSpPr>
        <p:spPr>
          <a:xfrm>
            <a:off x="2064296" y="3445987"/>
            <a:ext cx="6811664" cy="646331"/>
          </a:xfrm>
          <a:prstGeom prst="rect">
            <a:avLst/>
          </a:prstGeom>
        </p:spPr>
        <p:txBody>
          <a:bodyPr wrap="square">
            <a:spAutoFit/>
          </a:bodyPr>
          <a:lstStyle/>
          <a:p>
            <a:r>
              <a:rPr lang="en-US" dirty="0"/>
              <a:t>The project team usually spends the bulk of its efforts and money during the </a:t>
            </a:r>
            <a:r>
              <a:rPr lang="en-US" dirty="0" smtClean="0"/>
              <a:t>implementation phase </a:t>
            </a:r>
            <a:r>
              <a:rPr lang="en-US" dirty="0"/>
              <a:t>of projects</a:t>
            </a:r>
          </a:p>
        </p:txBody>
      </p:sp>
    </p:spTree>
    <p:extLst>
      <p:ext uri="{BB962C8B-B14F-4D97-AF65-F5344CB8AC3E}">
        <p14:creationId xmlns:p14="http://schemas.microsoft.com/office/powerpoint/2010/main" val="15569868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775827" cy="501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51720" y="1916832"/>
            <a:ext cx="6858000" cy="2862322"/>
          </a:xfrm>
          <a:prstGeom prst="rect">
            <a:avLst/>
          </a:prstGeom>
        </p:spPr>
        <p:txBody>
          <a:bodyPr wrap="square">
            <a:spAutoFit/>
          </a:bodyPr>
          <a:lstStyle/>
          <a:p>
            <a:r>
              <a:rPr lang="en-US" dirty="0"/>
              <a:t>customers should accept the entire </a:t>
            </a:r>
            <a:r>
              <a:rPr lang="en-US" dirty="0" smtClean="0"/>
              <a:t>project</a:t>
            </a:r>
          </a:p>
          <a:p>
            <a:r>
              <a:rPr lang="en-US" dirty="0" smtClean="0"/>
              <a:t>the project team </a:t>
            </a:r>
            <a:r>
              <a:rPr lang="en-US" dirty="0"/>
              <a:t>would </a:t>
            </a:r>
            <a:r>
              <a:rPr lang="en-US" dirty="0" smtClean="0"/>
              <a:t>close </a:t>
            </a:r>
            <a:r>
              <a:rPr lang="en-US" dirty="0"/>
              <a:t>out any related activities. </a:t>
            </a:r>
            <a:endParaRPr lang="en-US" dirty="0" smtClean="0"/>
          </a:p>
          <a:p>
            <a:r>
              <a:rPr lang="en-US" dirty="0" smtClean="0"/>
              <a:t>Team members might </a:t>
            </a:r>
            <a:r>
              <a:rPr lang="en-US" dirty="0"/>
              <a:t>administer a survey to students, faculty, and staff to gather opinions on how </a:t>
            </a:r>
            <a:r>
              <a:rPr lang="en-US" dirty="0" smtClean="0"/>
              <a:t>the project </a:t>
            </a:r>
            <a:r>
              <a:rPr lang="en-US" dirty="0"/>
              <a:t>fared. </a:t>
            </a:r>
            <a:endParaRPr lang="en-US" dirty="0" smtClean="0"/>
          </a:p>
          <a:p>
            <a:r>
              <a:rPr lang="en-US" dirty="0" smtClean="0"/>
              <a:t>They </a:t>
            </a:r>
            <a:r>
              <a:rPr lang="en-US" dirty="0"/>
              <a:t>would ensure that any contracts with suppliers were completed and </a:t>
            </a:r>
            <a:r>
              <a:rPr lang="en-US" dirty="0" smtClean="0"/>
              <a:t>that appropriate </a:t>
            </a:r>
            <a:r>
              <a:rPr lang="en-US" dirty="0"/>
              <a:t>payments were made. </a:t>
            </a:r>
            <a:endParaRPr lang="en-US" dirty="0" smtClean="0"/>
          </a:p>
          <a:p>
            <a:r>
              <a:rPr lang="en-US" dirty="0" smtClean="0"/>
              <a:t>They </a:t>
            </a:r>
            <a:r>
              <a:rPr lang="en-US" dirty="0"/>
              <a:t>would transition future work related to the </a:t>
            </a:r>
            <a:r>
              <a:rPr lang="en-US" dirty="0" smtClean="0"/>
              <a:t>tablet project </a:t>
            </a:r>
            <a:r>
              <a:rPr lang="en-US" dirty="0"/>
              <a:t>to other parts of the organization. </a:t>
            </a:r>
            <a:endParaRPr lang="en-US" dirty="0" smtClean="0"/>
          </a:p>
          <a:p>
            <a:r>
              <a:rPr lang="en-US" dirty="0" smtClean="0"/>
              <a:t>The </a:t>
            </a:r>
            <a:r>
              <a:rPr lang="en-US" dirty="0"/>
              <a:t>project team could also share its </a:t>
            </a:r>
            <a:r>
              <a:rPr lang="en-US" dirty="0" smtClean="0"/>
              <a:t>lessons learned report </a:t>
            </a:r>
            <a:r>
              <a:rPr lang="en-US" dirty="0"/>
              <a:t>with other colleges that are considering a similar program.</a:t>
            </a:r>
          </a:p>
        </p:txBody>
      </p:sp>
    </p:spTree>
    <p:extLst>
      <p:ext uri="{BB962C8B-B14F-4D97-AF65-F5344CB8AC3E}">
        <p14:creationId xmlns:p14="http://schemas.microsoft.com/office/powerpoint/2010/main" val="11107467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models </a:t>
            </a:r>
            <a:r>
              <a:rPr lang="en-US" dirty="0"/>
              <a:t>of an </a:t>
            </a:r>
            <a:r>
              <a:rPr lang="en-US" dirty="0" smtClean="0"/>
              <a:t>SDLC (</a:t>
            </a:r>
            <a:r>
              <a:rPr lang="en-US" b="1" dirty="0" smtClean="0"/>
              <a:t>systems </a:t>
            </a:r>
            <a:r>
              <a:rPr lang="en-US" b="1" dirty="0"/>
              <a:t>development life </a:t>
            </a:r>
            <a:r>
              <a:rPr lang="en-US" b="1" dirty="0" smtClean="0"/>
              <a:t>cycle)</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600" b="0" dirty="0"/>
              <a:t>t</a:t>
            </a:r>
            <a:r>
              <a:rPr lang="en-US" sz="3600" b="0" dirty="0" smtClean="0"/>
              <a:t>he waterfall model</a:t>
            </a:r>
            <a:r>
              <a:rPr lang="en-US" sz="3600" b="0" dirty="0"/>
              <a:t>, </a:t>
            </a:r>
            <a:endParaRPr lang="en-US" sz="3600" b="0" dirty="0" smtClean="0"/>
          </a:p>
          <a:p>
            <a:pPr>
              <a:buFont typeface="Arial" panose="020B0604020202020204" pitchFamily="34" charset="0"/>
              <a:buChar char="•"/>
            </a:pPr>
            <a:r>
              <a:rPr lang="en-US" sz="3600" b="0" dirty="0" smtClean="0"/>
              <a:t>the </a:t>
            </a:r>
            <a:r>
              <a:rPr lang="en-US" sz="3600" b="0" dirty="0"/>
              <a:t>spiral model, </a:t>
            </a:r>
            <a:endParaRPr lang="en-US" sz="3600" b="0" dirty="0" smtClean="0"/>
          </a:p>
          <a:p>
            <a:pPr>
              <a:buFont typeface="Arial" panose="020B0604020202020204" pitchFamily="34" charset="0"/>
              <a:buChar char="•"/>
            </a:pPr>
            <a:r>
              <a:rPr lang="en-US" sz="3600" b="0" dirty="0" smtClean="0"/>
              <a:t>the </a:t>
            </a:r>
            <a:r>
              <a:rPr lang="en-US" sz="3600" b="0" dirty="0"/>
              <a:t>incremental build model, </a:t>
            </a:r>
            <a:endParaRPr lang="en-US" sz="3600" b="0" dirty="0" smtClean="0"/>
          </a:p>
          <a:p>
            <a:pPr>
              <a:buFont typeface="Arial" panose="020B0604020202020204" pitchFamily="34" charset="0"/>
              <a:buChar char="•"/>
            </a:pPr>
            <a:r>
              <a:rPr lang="en-US" sz="3600" b="0" dirty="0" smtClean="0"/>
              <a:t>the </a:t>
            </a:r>
            <a:r>
              <a:rPr lang="en-US" sz="3600" b="0" dirty="0"/>
              <a:t>prototyping model, </a:t>
            </a:r>
          </a:p>
          <a:p>
            <a:pPr>
              <a:buFont typeface="Arial" panose="020B0604020202020204" pitchFamily="34" charset="0"/>
              <a:buChar char="•"/>
            </a:pPr>
            <a:r>
              <a:rPr lang="en-US" sz="3600" b="0" dirty="0"/>
              <a:t>the Rapid application development (RAD) model</a:t>
            </a:r>
            <a:endParaRPr lang="en-US" sz="3600" dirty="0"/>
          </a:p>
        </p:txBody>
      </p:sp>
      <p:sp>
        <p:nvSpPr>
          <p:cNvPr id="4" name="Slide Number Placeholder 3"/>
          <p:cNvSpPr>
            <a:spLocks noGrp="1"/>
          </p:cNvSpPr>
          <p:nvPr>
            <p:ph type="sldNum" sz="quarter" idx="12"/>
          </p:nvPr>
        </p:nvSpPr>
        <p:spPr/>
        <p:txBody>
          <a:bodyPr/>
          <a:lstStyle/>
          <a:p>
            <a:fld id="{80E84D2A-00D0-4782-8861-5D5A773D97B8}" type="slidenum">
              <a:rPr lang="en-US" smtClean="0"/>
              <a:t>62</a:t>
            </a:fld>
            <a:endParaRPr lang="en-US"/>
          </a:p>
        </p:txBody>
      </p:sp>
    </p:spTree>
    <p:extLst>
      <p:ext uri="{BB962C8B-B14F-4D97-AF65-F5344CB8AC3E}">
        <p14:creationId xmlns:p14="http://schemas.microsoft.com/office/powerpoint/2010/main" val="4178719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57614" cy="50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0" y="0"/>
            <a:ext cx="4572000" cy="4247317"/>
          </a:xfrm>
          <a:prstGeom prst="rect">
            <a:avLst/>
          </a:prstGeom>
        </p:spPr>
        <p:txBody>
          <a:bodyPr>
            <a:spAutoFit/>
          </a:bodyPr>
          <a:lstStyle/>
          <a:p>
            <a:r>
              <a:rPr lang="en-US" dirty="0" smtClean="0"/>
              <a:t>linear </a:t>
            </a:r>
            <a:r>
              <a:rPr lang="en-US" dirty="0"/>
              <a:t>stages of systems analysis,</a:t>
            </a:r>
          </a:p>
          <a:p>
            <a:r>
              <a:rPr lang="en-US" dirty="0"/>
              <a:t>design, construction, testing, and support. </a:t>
            </a:r>
            <a:endParaRPr lang="en-US" dirty="0" smtClean="0"/>
          </a:p>
          <a:p>
            <a:endParaRPr lang="en-US" dirty="0"/>
          </a:p>
          <a:p>
            <a:r>
              <a:rPr lang="en-US" dirty="0" smtClean="0"/>
              <a:t>assumes that requirements </a:t>
            </a:r>
            <a:r>
              <a:rPr lang="en-US" dirty="0"/>
              <a:t>will remain stable after they are defined. </a:t>
            </a:r>
            <a:endParaRPr lang="en-US" dirty="0" smtClean="0"/>
          </a:p>
          <a:p>
            <a:endParaRPr lang="en-US" dirty="0"/>
          </a:p>
          <a:p>
            <a:r>
              <a:rPr lang="en-US" dirty="0" smtClean="0"/>
              <a:t>used </a:t>
            </a:r>
            <a:r>
              <a:rPr lang="en-US" dirty="0"/>
              <a:t>when risk must be tightly controlled and when changes must </a:t>
            </a:r>
            <a:r>
              <a:rPr lang="en-US" dirty="0" smtClean="0"/>
              <a:t>be restricted </a:t>
            </a:r>
            <a:r>
              <a:rPr lang="en-US" dirty="0"/>
              <a:t>after the requirements are defined. </a:t>
            </a:r>
            <a:endParaRPr lang="en-US" dirty="0" smtClean="0"/>
          </a:p>
          <a:p>
            <a:endParaRPr lang="en-US" dirty="0"/>
          </a:p>
          <a:p>
            <a:r>
              <a:rPr lang="en-US" dirty="0" smtClean="0"/>
              <a:t>used in many </a:t>
            </a:r>
            <a:r>
              <a:rPr lang="en-US" dirty="0"/>
              <a:t>large-scale systems projects where complexity and cost are so high that</a:t>
            </a:r>
          </a:p>
          <a:p>
            <a:r>
              <a:rPr lang="en-US" dirty="0"/>
              <a:t>the more rigid steps of the approach help to ensure careful completion of </a:t>
            </a:r>
            <a:r>
              <a:rPr lang="en-US" dirty="0" smtClean="0"/>
              <a:t>all deliverables</a:t>
            </a:r>
            <a:endParaRPr lang="en-US" dirty="0"/>
          </a:p>
        </p:txBody>
      </p:sp>
    </p:spTree>
    <p:extLst>
      <p:ext uri="{BB962C8B-B14F-4D97-AF65-F5344CB8AC3E}">
        <p14:creationId xmlns:p14="http://schemas.microsoft.com/office/powerpoint/2010/main" val="2054541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6234" cy="50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0" y="0"/>
            <a:ext cx="4572000" cy="4801314"/>
          </a:xfrm>
          <a:prstGeom prst="rect">
            <a:avLst/>
          </a:prstGeom>
        </p:spPr>
        <p:txBody>
          <a:bodyPr>
            <a:spAutoFit/>
          </a:bodyPr>
          <a:lstStyle/>
          <a:p>
            <a:r>
              <a:rPr lang="en-US" dirty="0" smtClean="0"/>
              <a:t>developed </a:t>
            </a:r>
            <a:r>
              <a:rPr lang="en-US" dirty="0"/>
              <a:t>based on refinements of the</a:t>
            </a:r>
          </a:p>
          <a:p>
            <a:r>
              <a:rPr lang="en-US" dirty="0"/>
              <a:t>waterfall model as applied to large government software projects. </a:t>
            </a:r>
            <a:endParaRPr lang="en-US" dirty="0" smtClean="0"/>
          </a:p>
          <a:p>
            <a:endParaRPr lang="en-US" dirty="0" smtClean="0"/>
          </a:p>
          <a:p>
            <a:r>
              <a:rPr lang="en-US" dirty="0" smtClean="0"/>
              <a:t>It recognizes the </a:t>
            </a:r>
            <a:r>
              <a:rPr lang="en-US" dirty="0"/>
              <a:t>fact that most software is developed using an iterative or spiral</a:t>
            </a:r>
          </a:p>
          <a:p>
            <a:r>
              <a:rPr lang="en-US" dirty="0"/>
              <a:t>approach rather than a linear approach. </a:t>
            </a:r>
            <a:endParaRPr lang="en-US" dirty="0" smtClean="0"/>
          </a:p>
          <a:p>
            <a:endParaRPr lang="en-US" dirty="0"/>
          </a:p>
          <a:p>
            <a:r>
              <a:rPr lang="en-US" dirty="0" smtClean="0"/>
              <a:t>The </a:t>
            </a:r>
            <a:r>
              <a:rPr lang="en-US" dirty="0"/>
              <a:t>project team is open to changes</a:t>
            </a:r>
          </a:p>
          <a:p>
            <a:r>
              <a:rPr lang="en-US" dirty="0"/>
              <a:t>and revisions later in the project life cycle, and returns to the </a:t>
            </a:r>
            <a:r>
              <a:rPr lang="en-US" dirty="0" smtClean="0"/>
              <a:t>requirements phase </a:t>
            </a:r>
            <a:r>
              <a:rPr lang="en-US" dirty="0"/>
              <a:t>to more carefully clarify and design the revisions. </a:t>
            </a:r>
            <a:endParaRPr lang="en-US" dirty="0" smtClean="0"/>
          </a:p>
          <a:p>
            <a:endParaRPr lang="en-US" dirty="0" smtClean="0"/>
          </a:p>
          <a:p>
            <a:r>
              <a:rPr lang="en-US" dirty="0" smtClean="0"/>
              <a:t>suitable </a:t>
            </a:r>
            <a:r>
              <a:rPr lang="en-US" dirty="0"/>
              <a:t>for projects in which changes can be incorporated with </a:t>
            </a:r>
            <a:r>
              <a:rPr lang="en-US" dirty="0" smtClean="0"/>
              <a:t>reasonable cost </a:t>
            </a:r>
            <a:r>
              <a:rPr lang="en-US" dirty="0"/>
              <a:t>increases or with acceptable time delays. </a:t>
            </a:r>
          </a:p>
        </p:txBody>
      </p:sp>
    </p:spTree>
    <p:extLst>
      <p:ext uri="{BB962C8B-B14F-4D97-AF65-F5344CB8AC3E}">
        <p14:creationId xmlns:p14="http://schemas.microsoft.com/office/powerpoint/2010/main" val="19298273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incremental build model</a:t>
            </a:r>
          </a:p>
        </p:txBody>
      </p:sp>
      <p:sp>
        <p:nvSpPr>
          <p:cNvPr id="2" name="Slide Number Placeholder 1"/>
          <p:cNvSpPr>
            <a:spLocks noGrp="1"/>
          </p:cNvSpPr>
          <p:nvPr>
            <p:ph type="sldNum" sz="quarter" idx="12"/>
          </p:nvPr>
        </p:nvSpPr>
        <p:spPr/>
        <p:txBody>
          <a:bodyPr/>
          <a:lstStyle/>
          <a:p>
            <a:fld id="{80E84D2A-00D0-4782-8861-5D5A773D97B8}" type="slidenum">
              <a:rPr lang="en-US" smtClean="0"/>
              <a:t>65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 y="1052735"/>
            <a:ext cx="9156953" cy="293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3528" y="4014063"/>
            <a:ext cx="8820472" cy="2308324"/>
          </a:xfrm>
          <a:prstGeom prst="rect">
            <a:avLst/>
          </a:prstGeom>
        </p:spPr>
        <p:txBody>
          <a:bodyPr wrap="square">
            <a:spAutoFit/>
          </a:bodyPr>
          <a:lstStyle/>
          <a:p>
            <a:r>
              <a:rPr lang="en-US" dirty="0" smtClean="0"/>
              <a:t>provides </a:t>
            </a:r>
            <a:r>
              <a:rPr lang="en-US" dirty="0"/>
              <a:t>for progressive </a:t>
            </a:r>
            <a:r>
              <a:rPr lang="en-US" dirty="0" smtClean="0"/>
              <a:t>development of </a:t>
            </a:r>
            <a:r>
              <a:rPr lang="en-US" dirty="0"/>
              <a:t>operational software, with each release providing added capabilities. </a:t>
            </a:r>
            <a:endParaRPr lang="en-US" dirty="0" smtClean="0"/>
          </a:p>
          <a:p>
            <a:r>
              <a:rPr lang="en-US" dirty="0" smtClean="0"/>
              <a:t>This type </a:t>
            </a:r>
            <a:r>
              <a:rPr lang="en-US" dirty="0"/>
              <a:t>of approach is often used by organizations like Microsoft, which issues a</a:t>
            </a:r>
          </a:p>
          <a:p>
            <a:r>
              <a:rPr lang="en-US" dirty="0"/>
              <a:t>specific release of a software package while working on future revisions that</a:t>
            </a:r>
          </a:p>
          <a:p>
            <a:r>
              <a:rPr lang="en-US" dirty="0"/>
              <a:t>will be distributed later in another release with a higher “build” or version</a:t>
            </a:r>
          </a:p>
          <a:p>
            <a:r>
              <a:rPr lang="en-US" dirty="0"/>
              <a:t>number. </a:t>
            </a:r>
            <a:endParaRPr lang="en-US" dirty="0" smtClean="0"/>
          </a:p>
          <a:p>
            <a:r>
              <a:rPr lang="en-US" dirty="0" smtClean="0"/>
              <a:t>This </a:t>
            </a:r>
            <a:r>
              <a:rPr lang="en-US" dirty="0"/>
              <a:t>approach helps to stage the priorities of the features and functions</a:t>
            </a:r>
          </a:p>
          <a:p>
            <a:r>
              <a:rPr lang="en-US" dirty="0"/>
              <a:t>with user priorities or the costs, time, and scope of the revisions.</a:t>
            </a:r>
          </a:p>
        </p:txBody>
      </p:sp>
    </p:spTree>
    <p:extLst>
      <p:ext uri="{BB962C8B-B14F-4D97-AF65-F5344CB8AC3E}">
        <p14:creationId xmlns:p14="http://schemas.microsoft.com/office/powerpoint/2010/main" val="1141787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 y="332656"/>
            <a:ext cx="4397112" cy="548640"/>
          </a:xfrm>
        </p:spPr>
        <p:txBody>
          <a:bodyPr/>
          <a:lstStyle/>
          <a:p>
            <a:r>
              <a:rPr lang="en-US" dirty="0" smtClean="0"/>
              <a:t>Prototyping life cycle</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66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0" y="1060010"/>
            <a:ext cx="4495607"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53287" y="118027"/>
            <a:ext cx="4572000" cy="4524315"/>
          </a:xfrm>
          <a:prstGeom prst="rect">
            <a:avLst/>
          </a:prstGeom>
        </p:spPr>
        <p:txBody>
          <a:bodyPr>
            <a:spAutoFit/>
          </a:bodyPr>
          <a:lstStyle/>
          <a:p>
            <a:r>
              <a:rPr lang="en-US" dirty="0" smtClean="0"/>
              <a:t>used </a:t>
            </a:r>
            <a:r>
              <a:rPr lang="en-US" dirty="0"/>
              <a:t>for developing software prototypes</a:t>
            </a:r>
          </a:p>
          <a:p>
            <a:r>
              <a:rPr lang="en-US" dirty="0"/>
              <a:t>to clarify user requirements for operational software. </a:t>
            </a:r>
            <a:endParaRPr lang="en-US" dirty="0" smtClean="0"/>
          </a:p>
          <a:p>
            <a:r>
              <a:rPr lang="en-US" dirty="0" smtClean="0"/>
              <a:t>requires </a:t>
            </a:r>
            <a:r>
              <a:rPr lang="en-US" dirty="0"/>
              <a:t>heavy </a:t>
            </a:r>
            <a:r>
              <a:rPr lang="en-US" dirty="0" smtClean="0"/>
              <a:t>user involvement</a:t>
            </a:r>
            <a:r>
              <a:rPr lang="en-US" dirty="0"/>
              <a:t>, and developers use a model to generate functional </a:t>
            </a:r>
            <a:r>
              <a:rPr lang="en-US" dirty="0" smtClean="0"/>
              <a:t>requirements and </a:t>
            </a:r>
            <a:r>
              <a:rPr lang="en-US" dirty="0"/>
              <a:t>physical design specifications simultaneously. Developers </a:t>
            </a:r>
            <a:r>
              <a:rPr lang="en-US" dirty="0" smtClean="0"/>
              <a:t>can throw </a:t>
            </a:r>
            <a:r>
              <a:rPr lang="en-US" dirty="0"/>
              <a:t>away or keep prototypes, depending on the project. </a:t>
            </a:r>
            <a:endParaRPr lang="en-US" dirty="0" smtClean="0"/>
          </a:p>
          <a:p>
            <a:r>
              <a:rPr lang="en-US" dirty="0" smtClean="0"/>
              <a:t>This </a:t>
            </a:r>
            <a:r>
              <a:rPr lang="en-US" dirty="0"/>
              <a:t>approach </a:t>
            </a:r>
            <a:r>
              <a:rPr lang="en-US" dirty="0" smtClean="0"/>
              <a:t>is often </a:t>
            </a:r>
            <a:r>
              <a:rPr lang="en-US" dirty="0"/>
              <a:t>used in systems that involve a great deal of user interface design, </a:t>
            </a:r>
            <a:r>
              <a:rPr lang="en-US" dirty="0" smtClean="0"/>
              <a:t>such as </a:t>
            </a:r>
            <a:r>
              <a:rPr lang="en-US" dirty="0"/>
              <a:t>website projects, in systems that automate previously manual functions, </a:t>
            </a:r>
            <a:r>
              <a:rPr lang="en-US" dirty="0" smtClean="0"/>
              <a:t>or in </a:t>
            </a:r>
            <a:r>
              <a:rPr lang="en-US" dirty="0"/>
              <a:t>systems that change the nature of how something is done, such as </a:t>
            </a:r>
            <a:r>
              <a:rPr lang="en-US" dirty="0" smtClean="0"/>
              <a:t>mobile applications</a:t>
            </a:r>
            <a:r>
              <a:rPr lang="en-US" dirty="0"/>
              <a:t>.</a:t>
            </a:r>
          </a:p>
        </p:txBody>
      </p:sp>
    </p:spTree>
    <p:extLst>
      <p:ext uri="{BB962C8B-B14F-4D97-AF65-F5344CB8AC3E}">
        <p14:creationId xmlns:p14="http://schemas.microsoft.com/office/powerpoint/2010/main" val="21353644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application </a:t>
            </a:r>
            <a:r>
              <a:rPr lang="en-US" dirty="0" smtClean="0"/>
              <a:t>development model</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67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8712968"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7504" y="4077072"/>
            <a:ext cx="8928992" cy="2862322"/>
          </a:xfrm>
          <a:prstGeom prst="rect">
            <a:avLst/>
          </a:prstGeom>
        </p:spPr>
        <p:txBody>
          <a:bodyPr wrap="square">
            <a:spAutoFit/>
          </a:bodyPr>
          <a:lstStyle/>
          <a:p>
            <a:r>
              <a:rPr lang="en-US" dirty="0"/>
              <a:t>developers work with </a:t>
            </a:r>
            <a:r>
              <a:rPr lang="en-US" dirty="0" smtClean="0"/>
              <a:t>an evolving </a:t>
            </a:r>
            <a:r>
              <a:rPr lang="en-US" dirty="0"/>
              <a:t>prototype. </a:t>
            </a:r>
            <a:endParaRPr lang="en-US" dirty="0" smtClean="0"/>
          </a:p>
          <a:p>
            <a:r>
              <a:rPr lang="en-US" dirty="0" smtClean="0"/>
              <a:t>requires </a:t>
            </a:r>
            <a:r>
              <a:rPr lang="en-US" dirty="0"/>
              <a:t>heavy user </a:t>
            </a:r>
            <a:r>
              <a:rPr lang="en-US" dirty="0" smtClean="0"/>
              <a:t>involvement and </a:t>
            </a:r>
            <a:r>
              <a:rPr lang="en-US" dirty="0"/>
              <a:t>helps produce systems quickly without sacrificing quality. </a:t>
            </a:r>
            <a:endParaRPr lang="en-US" dirty="0" smtClean="0"/>
          </a:p>
          <a:p>
            <a:r>
              <a:rPr lang="en-US" dirty="0" smtClean="0"/>
              <a:t>Developers use RAD </a:t>
            </a:r>
            <a:r>
              <a:rPr lang="en-US" dirty="0"/>
              <a:t>tools such as computer-aided software engineering (CASE), joint </a:t>
            </a:r>
            <a:r>
              <a:rPr lang="en-US" dirty="0" smtClean="0"/>
              <a:t>requirements planning </a:t>
            </a:r>
            <a:r>
              <a:rPr lang="en-US" dirty="0"/>
              <a:t>(JRP), and joint application design (JAD) to facilitate rapid</a:t>
            </a:r>
          </a:p>
          <a:p>
            <a:r>
              <a:rPr lang="en-US" dirty="0"/>
              <a:t>prototyping and code generation. </a:t>
            </a:r>
            <a:endParaRPr lang="en-US" dirty="0" smtClean="0"/>
          </a:p>
          <a:p>
            <a:r>
              <a:rPr lang="en-US" dirty="0" smtClean="0"/>
              <a:t>These </a:t>
            </a:r>
            <a:r>
              <a:rPr lang="en-US" dirty="0"/>
              <a:t>tools are often used in reporting </a:t>
            </a:r>
            <a:r>
              <a:rPr lang="en-US" dirty="0" smtClean="0"/>
              <a:t>systems in </a:t>
            </a:r>
            <a:r>
              <a:rPr lang="en-US" dirty="0"/>
              <a:t>which programmers enter parameters into software to generate </a:t>
            </a:r>
            <a:r>
              <a:rPr lang="en-US" dirty="0" smtClean="0"/>
              <a:t>reports for </a:t>
            </a:r>
            <a:r>
              <a:rPr lang="en-US" dirty="0"/>
              <a:t>user approval. </a:t>
            </a:r>
            <a:endParaRPr lang="en-US" dirty="0" smtClean="0"/>
          </a:p>
          <a:p>
            <a:r>
              <a:rPr lang="en-US" dirty="0" smtClean="0"/>
              <a:t>When </a:t>
            </a:r>
            <a:r>
              <a:rPr lang="en-US" dirty="0"/>
              <a:t>approved, the same parameters will generate the </a:t>
            </a:r>
            <a:r>
              <a:rPr lang="en-US" dirty="0" smtClean="0"/>
              <a:t>final production </a:t>
            </a:r>
            <a:r>
              <a:rPr lang="en-US" dirty="0"/>
              <a:t>system without further modification by the programmer.</a:t>
            </a:r>
          </a:p>
        </p:txBody>
      </p:sp>
    </p:spTree>
    <p:extLst>
      <p:ext uri="{BB962C8B-B14F-4D97-AF65-F5344CB8AC3E}">
        <p14:creationId xmlns:p14="http://schemas.microsoft.com/office/powerpoint/2010/main" val="29579079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CONTEXT OF INFORMATION TECHNOLOGY PROJECTS</a:t>
            </a:r>
            <a:endParaRPr lang="en-US" dirty="0"/>
          </a:p>
        </p:txBody>
      </p:sp>
      <p:sp>
        <p:nvSpPr>
          <p:cNvPr id="3" name="Content Placeholder 2"/>
          <p:cNvSpPr>
            <a:spLocks noGrp="1"/>
          </p:cNvSpPr>
          <p:nvPr>
            <p:ph idx="1"/>
          </p:nvPr>
        </p:nvSpPr>
        <p:spPr/>
        <p:txBody>
          <a:bodyPr/>
          <a:lstStyle/>
          <a:p>
            <a:r>
              <a:rPr lang="en-US" b="0" dirty="0"/>
              <a:t>several </a:t>
            </a:r>
            <a:r>
              <a:rPr lang="en-US" b="0" dirty="0" smtClean="0"/>
              <a:t>issues unique </a:t>
            </a:r>
            <a:r>
              <a:rPr lang="en-US" b="0" dirty="0"/>
              <a:t>to the IT industry have a critical impact on managing IT projects. These </a:t>
            </a:r>
            <a:r>
              <a:rPr lang="en-US" b="0" dirty="0" smtClean="0"/>
              <a:t>include :</a:t>
            </a:r>
            <a:endParaRPr lang="en-US" b="0" dirty="0"/>
          </a:p>
          <a:p>
            <a:pPr>
              <a:buFont typeface="Arial" panose="020B0604020202020204" pitchFamily="34" charset="0"/>
              <a:buChar char="•"/>
            </a:pPr>
            <a:r>
              <a:rPr lang="en-US" b="0" dirty="0"/>
              <a:t>the nature of </a:t>
            </a:r>
            <a:r>
              <a:rPr lang="en-US" b="0" dirty="0" smtClean="0"/>
              <a:t>projects,</a:t>
            </a:r>
          </a:p>
          <a:p>
            <a:pPr>
              <a:buFont typeface="Arial" panose="020B0604020202020204" pitchFamily="34" charset="0"/>
              <a:buChar char="•"/>
            </a:pPr>
            <a:r>
              <a:rPr lang="en-US" b="0" dirty="0" smtClean="0"/>
              <a:t>the </a:t>
            </a:r>
            <a:r>
              <a:rPr lang="en-US" b="0" dirty="0"/>
              <a:t>characteristics of project team members, </a:t>
            </a:r>
            <a:endParaRPr lang="en-US" b="0" dirty="0" smtClean="0"/>
          </a:p>
          <a:p>
            <a:pPr>
              <a:buFont typeface="Arial" panose="020B0604020202020204" pitchFamily="34" charset="0"/>
              <a:buChar char="•"/>
            </a:pPr>
            <a:r>
              <a:rPr lang="en-US" b="0" dirty="0" smtClean="0"/>
              <a:t>and </a:t>
            </a:r>
            <a:r>
              <a:rPr lang="en-US" b="0" dirty="0"/>
              <a:t>the </a:t>
            </a:r>
            <a:r>
              <a:rPr lang="en-US" b="0" dirty="0" smtClean="0"/>
              <a:t>diverse nature </a:t>
            </a:r>
            <a:r>
              <a:rPr lang="en-US" b="0" dirty="0"/>
              <a:t>of technologies involved.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68</a:t>
            </a:fld>
            <a:endParaRPr lang="en-US"/>
          </a:p>
        </p:txBody>
      </p:sp>
    </p:spTree>
    <p:extLst>
      <p:ext uri="{BB962C8B-B14F-4D97-AF65-F5344CB8AC3E}">
        <p14:creationId xmlns:p14="http://schemas.microsoft.com/office/powerpoint/2010/main" val="13671002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Nature of IT Projects</a:t>
            </a:r>
            <a:endParaRPr lang="en-US" dirty="0"/>
          </a:p>
        </p:txBody>
      </p:sp>
      <p:sp>
        <p:nvSpPr>
          <p:cNvPr id="3" name="Content Placeholder 2"/>
          <p:cNvSpPr>
            <a:spLocks noGrp="1"/>
          </p:cNvSpPr>
          <p:nvPr>
            <p:ph idx="1"/>
          </p:nvPr>
        </p:nvSpPr>
        <p:spPr>
          <a:xfrm>
            <a:off x="822960" y="1100628"/>
            <a:ext cx="7520940" cy="5640740"/>
          </a:xfrm>
        </p:spPr>
        <p:txBody>
          <a:bodyPr>
            <a:normAutofit fontScale="92500" lnSpcReduction="20000"/>
          </a:bodyPr>
          <a:lstStyle/>
          <a:p>
            <a:r>
              <a:rPr lang="en-US" b="0" dirty="0"/>
              <a:t>Unlike projects in many other industries, IT projects are diverse. </a:t>
            </a:r>
            <a:endParaRPr lang="en-US" b="0" dirty="0" smtClean="0"/>
          </a:p>
          <a:p>
            <a:r>
              <a:rPr lang="en-US" b="0" dirty="0" smtClean="0"/>
              <a:t>Some </a:t>
            </a:r>
            <a:r>
              <a:rPr lang="en-US" b="0" dirty="0"/>
              <a:t>involve a </a:t>
            </a:r>
            <a:r>
              <a:rPr lang="en-US" b="0" dirty="0" smtClean="0"/>
              <a:t>small number </a:t>
            </a:r>
            <a:r>
              <a:rPr lang="en-US" b="0" dirty="0"/>
              <a:t>of people installing off-the-shelf hardware and associated software. </a:t>
            </a:r>
            <a:endParaRPr lang="en-US" b="0" dirty="0" smtClean="0"/>
          </a:p>
          <a:p>
            <a:r>
              <a:rPr lang="en-US" b="0" dirty="0" smtClean="0"/>
              <a:t>Others involve hundreds </a:t>
            </a:r>
            <a:r>
              <a:rPr lang="en-US" b="0" dirty="0"/>
              <a:t>of people analyzing several organizations’ business processes and then </a:t>
            </a:r>
            <a:r>
              <a:rPr lang="en-US" b="0" dirty="0" smtClean="0"/>
              <a:t>developing new </a:t>
            </a:r>
            <a:r>
              <a:rPr lang="en-US" b="0" dirty="0"/>
              <a:t>software in a collaborative effort with users to meet business needs. </a:t>
            </a:r>
            <a:endParaRPr lang="en-US" b="0" dirty="0" smtClean="0"/>
          </a:p>
          <a:p>
            <a:r>
              <a:rPr lang="en-US" b="0" dirty="0" smtClean="0"/>
              <a:t>Even for small </a:t>
            </a:r>
            <a:r>
              <a:rPr lang="en-US" b="0" dirty="0"/>
              <a:t>hardware-oriented projects, a wide diversity of hardware types can be </a:t>
            </a:r>
            <a:r>
              <a:rPr lang="en-US" b="0" dirty="0" smtClean="0"/>
              <a:t>involved personal </a:t>
            </a:r>
            <a:r>
              <a:rPr lang="en-US" b="0" dirty="0"/>
              <a:t>computers, mainframe computers, network equipment, kiosks, laptops, tablets</a:t>
            </a:r>
            <a:r>
              <a:rPr lang="en-US" b="0" dirty="0" smtClean="0"/>
              <a:t>, or </a:t>
            </a:r>
            <a:r>
              <a:rPr lang="en-US" b="0" dirty="0"/>
              <a:t>smartphones. </a:t>
            </a:r>
            <a:endParaRPr lang="en-US" b="0" dirty="0" smtClean="0"/>
          </a:p>
          <a:p>
            <a:r>
              <a:rPr lang="en-US" b="0" dirty="0" smtClean="0"/>
              <a:t>The </a:t>
            </a:r>
            <a:r>
              <a:rPr lang="en-US" b="0" dirty="0"/>
              <a:t>network equipment might be wireless, cellular based, or cable-based</a:t>
            </a:r>
            <a:r>
              <a:rPr lang="en-US" b="0" dirty="0" smtClean="0"/>
              <a:t>, or </a:t>
            </a:r>
            <a:r>
              <a:rPr lang="en-US" b="0" dirty="0"/>
              <a:t>might require a satellite connection. </a:t>
            </a:r>
            <a:endParaRPr lang="en-US" b="0" dirty="0" smtClean="0"/>
          </a:p>
          <a:p>
            <a:r>
              <a:rPr lang="en-US" b="0" dirty="0" smtClean="0"/>
              <a:t>The </a:t>
            </a:r>
            <a:r>
              <a:rPr lang="en-US" b="0" dirty="0"/>
              <a:t>nature of software development projects </a:t>
            </a:r>
            <a:r>
              <a:rPr lang="en-US" b="0" dirty="0" smtClean="0"/>
              <a:t>is even </a:t>
            </a:r>
            <a:r>
              <a:rPr lang="en-US" b="0" dirty="0"/>
              <a:t>more diverse than hardware-oriented projects. </a:t>
            </a:r>
            <a:endParaRPr lang="en-US" b="0" dirty="0" smtClean="0"/>
          </a:p>
          <a:p>
            <a:r>
              <a:rPr lang="en-US" b="0" dirty="0" smtClean="0"/>
              <a:t>A </a:t>
            </a:r>
            <a:r>
              <a:rPr lang="en-US" b="0" dirty="0"/>
              <a:t>software development project </a:t>
            </a:r>
            <a:r>
              <a:rPr lang="en-US" b="0" dirty="0" smtClean="0"/>
              <a:t>might include </a:t>
            </a:r>
            <a:r>
              <a:rPr lang="en-US" b="0" dirty="0"/>
              <a:t>creating a simple, stand-alone Microsoft Excel or Access application or a sophisticated</a:t>
            </a:r>
            <a:r>
              <a:rPr lang="en-US" b="0" dirty="0" smtClean="0"/>
              <a:t>, global </a:t>
            </a:r>
            <a:r>
              <a:rPr lang="en-US" b="0" dirty="0"/>
              <a:t>e-commerce system that uses state-of-the-art programming languages </a:t>
            </a:r>
            <a:r>
              <a:rPr lang="en-US" b="0" dirty="0" smtClean="0"/>
              <a:t>and runs </a:t>
            </a:r>
            <a:r>
              <a:rPr lang="en-US" b="0" dirty="0"/>
              <a:t>on multiple platforms</a:t>
            </a:r>
            <a:r>
              <a:rPr lang="en-US" b="0" dirty="0" smtClean="0"/>
              <a:t>. </a:t>
            </a:r>
          </a:p>
          <a:p>
            <a:r>
              <a:rPr lang="en-US" b="0" dirty="0" smtClean="0"/>
              <a:t>IT </a:t>
            </a:r>
            <a:r>
              <a:rPr lang="en-US" b="0" dirty="0"/>
              <a:t>projects also support every possible industry and business function. </a:t>
            </a:r>
            <a:endParaRPr lang="en-US" b="0" dirty="0" smtClean="0"/>
          </a:p>
          <a:p>
            <a:r>
              <a:rPr lang="en-US" b="0" dirty="0" smtClean="0"/>
              <a:t>Managing an IT </a:t>
            </a:r>
            <a:r>
              <a:rPr lang="en-US" b="0" dirty="0"/>
              <a:t>project for a film company’s animation department requires different knowledge </a:t>
            </a:r>
            <a:r>
              <a:rPr lang="en-US" b="0" dirty="0" smtClean="0"/>
              <a:t>and skills </a:t>
            </a:r>
            <a:r>
              <a:rPr lang="en-US" b="0" dirty="0"/>
              <a:t>than a project to improve a federal tax collection system or to install a </a:t>
            </a:r>
            <a:r>
              <a:rPr lang="en-US" b="0" dirty="0" smtClean="0"/>
              <a:t>communication infrastructure </a:t>
            </a:r>
            <a:r>
              <a:rPr lang="en-US" b="0" dirty="0"/>
              <a:t>in a third-world country. </a:t>
            </a:r>
            <a:endParaRPr lang="en-US" b="0" dirty="0" smtClean="0"/>
          </a:p>
          <a:p>
            <a:r>
              <a:rPr lang="en-US" b="0" dirty="0" smtClean="0"/>
              <a:t>Because </a:t>
            </a:r>
            <a:r>
              <a:rPr lang="en-US" b="0" dirty="0"/>
              <a:t>of the diversity of IT projects and </a:t>
            </a:r>
            <a:r>
              <a:rPr lang="en-US" b="0" dirty="0" smtClean="0"/>
              <a:t>the newness </a:t>
            </a:r>
            <a:r>
              <a:rPr lang="en-US" b="0" dirty="0"/>
              <a:t>of the field, it is important to develop and follow best practices in managing </a:t>
            </a:r>
            <a:r>
              <a:rPr lang="en-US" b="0" dirty="0" smtClean="0"/>
              <a:t>these varied </a:t>
            </a:r>
            <a:r>
              <a:rPr lang="en-US" b="0" dirty="0"/>
              <a:t>projects. Developing best practices gives IT project managers a </a:t>
            </a:r>
            <a:r>
              <a:rPr lang="en-US" b="0" dirty="0" smtClean="0"/>
              <a:t>common starting point </a:t>
            </a:r>
            <a:r>
              <a:rPr lang="en-US" b="0" dirty="0"/>
              <a:t>and method to follow with every 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69</a:t>
            </a:fld>
            <a:endParaRPr lang="en-US"/>
          </a:p>
        </p:txBody>
      </p:sp>
    </p:spTree>
    <p:extLst>
      <p:ext uri="{BB962C8B-B14F-4D97-AF65-F5344CB8AC3E}">
        <p14:creationId xmlns:p14="http://schemas.microsoft.com/office/powerpoint/2010/main" val="362198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7632847" cy="5712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80E84D2A-00D0-4782-8861-5D5A773D97B8}" type="slidenum">
              <a:rPr lang="en-US" smtClean="0"/>
              <a:t>7</a:t>
            </a:fld>
            <a:endParaRPr lang="en-US"/>
          </a:p>
        </p:txBody>
      </p:sp>
    </p:spTree>
    <p:extLst>
      <p:ext uri="{BB962C8B-B14F-4D97-AF65-F5344CB8AC3E}">
        <p14:creationId xmlns:p14="http://schemas.microsoft.com/office/powerpoint/2010/main" val="3608258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IT Project Team Members</a:t>
            </a:r>
            <a:endParaRPr lang="en-US" dirty="0"/>
          </a:p>
        </p:txBody>
      </p:sp>
      <p:sp>
        <p:nvSpPr>
          <p:cNvPr id="3" name="Content Placeholder 2"/>
          <p:cNvSpPr>
            <a:spLocks noGrp="1"/>
          </p:cNvSpPr>
          <p:nvPr>
            <p:ph idx="1"/>
          </p:nvPr>
        </p:nvSpPr>
        <p:spPr>
          <a:xfrm>
            <a:off x="822960" y="1100628"/>
            <a:ext cx="7520940" cy="5136684"/>
          </a:xfrm>
        </p:spPr>
        <p:txBody>
          <a:bodyPr>
            <a:normAutofit/>
          </a:bodyPr>
          <a:lstStyle/>
          <a:p>
            <a:r>
              <a:rPr lang="en-US" b="0" dirty="0"/>
              <a:t>Because IT projects are diverse, the people involved come from diverse backgrounds </a:t>
            </a:r>
            <a:r>
              <a:rPr lang="en-US" b="0" dirty="0" smtClean="0"/>
              <a:t>and possess </a:t>
            </a:r>
            <a:r>
              <a:rPr lang="en-US" b="0" dirty="0"/>
              <a:t>different skills. The resulting diverse project teams provide a significant </a:t>
            </a:r>
            <a:r>
              <a:rPr lang="en-US" b="0" dirty="0" smtClean="0"/>
              <a:t>advantage because </a:t>
            </a:r>
            <a:r>
              <a:rPr lang="en-US" b="0" dirty="0"/>
              <a:t>they can analyze project requirements from a more robust systems view.</a:t>
            </a:r>
          </a:p>
          <a:p>
            <a:r>
              <a:rPr lang="en-US" b="0" dirty="0"/>
              <a:t>Many companies purposely hire graduates with degrees in other fields such as business</a:t>
            </a:r>
            <a:r>
              <a:rPr lang="en-US" b="0" dirty="0" smtClean="0"/>
              <a:t>, mathematics</a:t>
            </a:r>
            <a:r>
              <a:rPr lang="en-US" b="0" dirty="0"/>
              <a:t>, or the liberal arts to provide different perspectives on IT projects. Even </a:t>
            </a:r>
            <a:r>
              <a:rPr lang="en-US" b="0" dirty="0" smtClean="0"/>
              <a:t>with these </a:t>
            </a:r>
            <a:r>
              <a:rPr lang="en-US" b="0" dirty="0"/>
              <a:t>different educational backgrounds, however, there are common job titles for </a:t>
            </a:r>
            <a:r>
              <a:rPr lang="en-US" b="0" dirty="0" smtClean="0"/>
              <a:t>people working </a:t>
            </a:r>
            <a:r>
              <a:rPr lang="en-US" b="0" dirty="0"/>
              <a:t>on most IT projects, such as business analyst, programmer, network specialist</a:t>
            </a:r>
            <a:r>
              <a:rPr lang="en-US" b="0" dirty="0" smtClean="0"/>
              <a:t>, database </a:t>
            </a:r>
            <a:r>
              <a:rPr lang="en-US" b="0" dirty="0"/>
              <a:t>analyst, quality assurance expert, technical writer, security specialist, </a:t>
            </a:r>
            <a:r>
              <a:rPr lang="en-US" b="0" dirty="0" smtClean="0"/>
              <a:t>hardware engineer</a:t>
            </a:r>
            <a:r>
              <a:rPr lang="en-US" b="0" dirty="0"/>
              <a:t>, software engineer, and system architect. </a:t>
            </a:r>
            <a:endParaRPr lang="en-US" b="0" dirty="0" smtClean="0"/>
          </a:p>
          <a:p>
            <a:r>
              <a:rPr lang="en-US" b="0" dirty="0" smtClean="0"/>
              <a:t>Within </a:t>
            </a:r>
            <a:r>
              <a:rPr lang="en-US" b="0" dirty="0"/>
              <a:t>the category of programmer</a:t>
            </a:r>
            <a:r>
              <a:rPr lang="en-US" b="0" dirty="0" smtClean="0"/>
              <a:t>, several </a:t>
            </a:r>
            <a:r>
              <a:rPr lang="en-US" b="0" dirty="0"/>
              <a:t>other job titles describe the specific technologies used, such as Java programmer</a:t>
            </a:r>
            <a:r>
              <a:rPr lang="en-US" b="0" dirty="0" smtClean="0"/>
              <a:t>, PHP </a:t>
            </a:r>
            <a:r>
              <a:rPr lang="en-US" b="0" dirty="0"/>
              <a:t>programmer, and C/C++/C# programmer.</a:t>
            </a:r>
          </a:p>
          <a:p>
            <a:r>
              <a:rPr lang="en-US" b="0" dirty="0"/>
              <a:t>Some IT projects require the skills of people in just a few job functions, but </a:t>
            </a:r>
            <a:r>
              <a:rPr lang="en-US" b="0" dirty="0" smtClean="0"/>
              <a:t>some require </a:t>
            </a:r>
            <a:r>
              <a:rPr lang="en-US" b="0" dirty="0"/>
              <a:t>inputs from many or all of them. </a:t>
            </a:r>
            <a:endParaRPr lang="en-US" b="0" dirty="0" smtClean="0"/>
          </a:p>
          <a:p>
            <a:r>
              <a:rPr lang="en-US" b="0" dirty="0" smtClean="0"/>
              <a:t>Occasionally</a:t>
            </a:r>
            <a:r>
              <a:rPr lang="en-US" b="0" dirty="0"/>
              <a:t>, IT professionals move </a:t>
            </a:r>
            <a:r>
              <a:rPr lang="en-US" b="0" dirty="0" smtClean="0"/>
              <a:t>between these </a:t>
            </a:r>
            <a:r>
              <a:rPr lang="en-US" b="0" dirty="0"/>
              <a:t>job functions, but more often people become technical experts in one area or </a:t>
            </a:r>
            <a:r>
              <a:rPr lang="en-US" b="0" dirty="0" smtClean="0"/>
              <a:t>they decide </a:t>
            </a:r>
            <a:r>
              <a:rPr lang="en-US" b="0" dirty="0"/>
              <a:t>to move into a management position. </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70</a:t>
            </a:fld>
            <a:endParaRPr lang="en-US"/>
          </a:p>
        </p:txBody>
      </p:sp>
    </p:spTree>
    <p:extLst>
      <p:ext uri="{BB962C8B-B14F-4D97-AF65-F5344CB8AC3E}">
        <p14:creationId xmlns:p14="http://schemas.microsoft.com/office/powerpoint/2010/main" val="13017503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Diverse Technologies</a:t>
            </a:r>
            <a:endParaRPr lang="en-US" dirty="0"/>
          </a:p>
        </p:txBody>
      </p:sp>
      <p:sp>
        <p:nvSpPr>
          <p:cNvPr id="3" name="Content Placeholder 2"/>
          <p:cNvSpPr>
            <a:spLocks noGrp="1"/>
          </p:cNvSpPr>
          <p:nvPr>
            <p:ph idx="1"/>
          </p:nvPr>
        </p:nvSpPr>
        <p:spPr>
          <a:xfrm>
            <a:off x="822960" y="1100628"/>
            <a:ext cx="7520940" cy="5352708"/>
          </a:xfrm>
        </p:spPr>
        <p:txBody>
          <a:bodyPr>
            <a:normAutofit/>
          </a:bodyPr>
          <a:lstStyle/>
          <a:p>
            <a:r>
              <a:rPr lang="en-US" b="0" dirty="0"/>
              <a:t>Many of the job titles for IT professionals reflect the different technologies </a:t>
            </a:r>
            <a:r>
              <a:rPr lang="en-US" b="0" dirty="0" smtClean="0"/>
              <a:t>required to </a:t>
            </a:r>
            <a:r>
              <a:rPr lang="en-US" b="0" dirty="0"/>
              <a:t>hold those positions. Differences in technical knowledge can make </a:t>
            </a:r>
            <a:r>
              <a:rPr lang="en-US" b="0" dirty="0" smtClean="0"/>
              <a:t>communication between </a:t>
            </a:r>
            <a:r>
              <a:rPr lang="en-US" b="0" dirty="0"/>
              <a:t>professionals challenging. Hardware specialists might not understand </a:t>
            </a:r>
            <a:r>
              <a:rPr lang="en-US" b="0" dirty="0" smtClean="0"/>
              <a:t>the language </a:t>
            </a:r>
            <a:r>
              <a:rPr lang="en-US" b="0" dirty="0"/>
              <a:t>of database analysts, and vice versa. Security specialists may have a hard </a:t>
            </a:r>
            <a:r>
              <a:rPr lang="en-US" b="0" dirty="0" smtClean="0"/>
              <a:t>time communicating </a:t>
            </a:r>
            <a:r>
              <a:rPr lang="en-US" b="0" dirty="0"/>
              <a:t>with business analysts. </a:t>
            </a:r>
            <a:endParaRPr lang="en-US" b="0" dirty="0" smtClean="0"/>
          </a:p>
          <a:p>
            <a:r>
              <a:rPr lang="en-US" b="0" dirty="0" smtClean="0"/>
              <a:t>People </a:t>
            </a:r>
            <a:r>
              <a:rPr lang="en-US" b="0" dirty="0"/>
              <a:t>within the same IT job function </a:t>
            </a:r>
            <a:r>
              <a:rPr lang="en-US" b="0" dirty="0" smtClean="0"/>
              <a:t>often do </a:t>
            </a:r>
            <a:r>
              <a:rPr lang="en-US" b="0" dirty="0"/>
              <a:t>not understand each other because they use different technology. </a:t>
            </a:r>
            <a:r>
              <a:rPr lang="en-US" b="0" dirty="0" smtClean="0"/>
              <a:t>For </a:t>
            </a:r>
            <a:r>
              <a:rPr lang="en-US" b="0" dirty="0"/>
              <a:t>example</a:t>
            </a:r>
            <a:r>
              <a:rPr lang="en-US" b="0" dirty="0" smtClean="0"/>
              <a:t>, someone </a:t>
            </a:r>
            <a:r>
              <a:rPr lang="en-US" b="0" dirty="0"/>
              <a:t>with the title of programmer can often use several different </a:t>
            </a:r>
            <a:r>
              <a:rPr lang="en-US" b="0" dirty="0" smtClean="0"/>
              <a:t>programming languages</a:t>
            </a:r>
            <a:r>
              <a:rPr lang="en-US" b="0" dirty="0"/>
              <a:t>. However, if programmers are limited in their ability to work in </a:t>
            </a:r>
            <a:r>
              <a:rPr lang="en-US" b="0" dirty="0" smtClean="0"/>
              <a:t>multiple languages</a:t>
            </a:r>
            <a:r>
              <a:rPr lang="en-US" b="0" dirty="0"/>
              <a:t>, project managers might find it more difficult to form and lead more </a:t>
            </a:r>
            <a:r>
              <a:rPr lang="en-US" b="0" dirty="0" smtClean="0"/>
              <a:t>versatile project </a:t>
            </a:r>
            <a:r>
              <a:rPr lang="en-US" b="0" dirty="0"/>
              <a:t>teams.</a:t>
            </a:r>
          </a:p>
          <a:p>
            <a:r>
              <a:rPr lang="en-US" b="0" dirty="0"/>
              <a:t>Another problem with diverse technologies is that many of them change rapidly. </a:t>
            </a:r>
            <a:r>
              <a:rPr lang="en-US" b="0" dirty="0" smtClean="0"/>
              <a:t>A project </a:t>
            </a:r>
            <a:r>
              <a:rPr lang="en-US" b="0" dirty="0"/>
              <a:t>team might be close to finishing a project when it discovers a new technology </a:t>
            </a:r>
            <a:r>
              <a:rPr lang="en-US" b="0" dirty="0" smtClean="0"/>
              <a:t>that can </a:t>
            </a:r>
            <a:r>
              <a:rPr lang="en-US" b="0" dirty="0"/>
              <a:t>greatly enhance the project and better meet long-term business needs. </a:t>
            </a:r>
            <a:endParaRPr lang="en-US" b="0" dirty="0" smtClean="0"/>
          </a:p>
          <a:p>
            <a:r>
              <a:rPr lang="en-US" b="0" dirty="0" smtClean="0"/>
              <a:t>New technologies have </a:t>
            </a:r>
            <a:r>
              <a:rPr lang="en-US" b="0" dirty="0"/>
              <a:t>also shortened the time frame many businesses have to develop, produce, </a:t>
            </a:r>
            <a:r>
              <a:rPr lang="en-US" b="0" dirty="0" smtClean="0"/>
              <a:t>and distribute </a:t>
            </a:r>
            <a:r>
              <a:rPr lang="en-US" b="0" dirty="0"/>
              <a:t>new products and services. This fast-paced environment requires equally </a:t>
            </a:r>
            <a:r>
              <a:rPr lang="en-US" b="0" dirty="0" smtClean="0"/>
              <a:t>fast-paced processes </a:t>
            </a:r>
            <a:r>
              <a:rPr lang="en-US" b="0" dirty="0"/>
              <a:t>to manage and produce IT projects and products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71</a:t>
            </a:fld>
            <a:endParaRPr lang="en-US"/>
          </a:p>
        </p:txBody>
      </p:sp>
    </p:spTree>
    <p:extLst>
      <p:ext uri="{BB962C8B-B14F-4D97-AF65-F5344CB8AC3E}">
        <p14:creationId xmlns:p14="http://schemas.microsoft.com/office/powerpoint/2010/main" val="33531152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RECENT TRENDS AFFECTING INFORMATION </a:t>
            </a:r>
            <a:r>
              <a:rPr lang="en-US" b="1" dirty="0" smtClean="0"/>
              <a:t>TECHNOLOGY PROJECT </a:t>
            </a:r>
            <a:r>
              <a:rPr lang="en-US" b="1" dirty="0"/>
              <a:t>MANAGEMENT</a:t>
            </a:r>
            <a:endParaRPr lang="en-US" dirty="0"/>
          </a:p>
        </p:txBody>
      </p:sp>
      <p:sp>
        <p:nvSpPr>
          <p:cNvPr id="3" name="Content Placeholder 2"/>
          <p:cNvSpPr>
            <a:spLocks noGrp="1"/>
          </p:cNvSpPr>
          <p:nvPr>
            <p:ph idx="1"/>
          </p:nvPr>
        </p:nvSpPr>
        <p:spPr/>
        <p:txBody>
          <a:bodyPr/>
          <a:lstStyle/>
          <a:p>
            <a:r>
              <a:rPr lang="en-US" b="0" dirty="0"/>
              <a:t>Recent trends such as increased </a:t>
            </a:r>
            <a:r>
              <a:rPr lang="en-US" dirty="0"/>
              <a:t>globalization</a:t>
            </a:r>
            <a:r>
              <a:rPr lang="en-US" b="0" dirty="0"/>
              <a:t>, </a:t>
            </a:r>
            <a:r>
              <a:rPr lang="en-US" dirty="0"/>
              <a:t>outsourcing</a:t>
            </a:r>
            <a:r>
              <a:rPr lang="en-US" b="0" dirty="0"/>
              <a:t>, </a:t>
            </a:r>
            <a:r>
              <a:rPr lang="en-US" dirty="0"/>
              <a:t>virtual teams</a:t>
            </a:r>
            <a:r>
              <a:rPr lang="en-US" b="0" dirty="0"/>
              <a:t>, and </a:t>
            </a:r>
            <a:r>
              <a:rPr lang="en-US" dirty="0"/>
              <a:t>agile </a:t>
            </a:r>
            <a:r>
              <a:rPr lang="en-US" dirty="0" smtClean="0"/>
              <a:t>project management </a:t>
            </a:r>
            <a:r>
              <a:rPr lang="en-US" b="0" dirty="0"/>
              <a:t>are creating additional challenges and opportunities for IT project </a:t>
            </a:r>
            <a:r>
              <a:rPr lang="en-US" b="0" dirty="0" smtClean="0"/>
              <a:t>managers and </a:t>
            </a:r>
            <a:r>
              <a:rPr lang="en-US" b="0" dirty="0"/>
              <a:t>their teams.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72</a:t>
            </a:fld>
            <a:endParaRPr lang="en-US"/>
          </a:p>
        </p:txBody>
      </p:sp>
    </p:spTree>
    <p:extLst>
      <p:ext uri="{BB962C8B-B14F-4D97-AF65-F5344CB8AC3E}">
        <p14:creationId xmlns:p14="http://schemas.microsoft.com/office/powerpoint/2010/main" val="31889226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a:xfrm>
            <a:off x="822960" y="1100628"/>
            <a:ext cx="7520940" cy="5568732"/>
          </a:xfrm>
        </p:spPr>
        <p:txBody>
          <a:bodyPr>
            <a:normAutofit/>
          </a:bodyPr>
          <a:lstStyle/>
          <a:p>
            <a:r>
              <a:rPr lang="en-US" b="0" dirty="0" smtClean="0"/>
              <a:t>Globalization has significantly affected the field of IT. </a:t>
            </a:r>
            <a:r>
              <a:rPr lang="en-US" b="0" dirty="0"/>
              <a:t>It is important for project managers to address several key issues when working </a:t>
            </a:r>
            <a:r>
              <a:rPr lang="en-US" b="0" dirty="0" smtClean="0"/>
              <a:t>on global </a:t>
            </a:r>
            <a:r>
              <a:rPr lang="en-US" b="0" dirty="0"/>
              <a:t>projects</a:t>
            </a:r>
            <a:r>
              <a:rPr lang="en-US" b="0" dirty="0" smtClean="0"/>
              <a:t>:</a:t>
            </a:r>
          </a:p>
          <a:p>
            <a:pPr>
              <a:buFont typeface="Arial" panose="020B0604020202020204" pitchFamily="34" charset="0"/>
              <a:buChar char="•"/>
            </a:pPr>
            <a:r>
              <a:rPr lang="en-US" b="0" i="1" dirty="0"/>
              <a:t>Communications</a:t>
            </a:r>
            <a:r>
              <a:rPr lang="en-US" b="0" dirty="0"/>
              <a:t>: Because people work in different time zones, speak </a:t>
            </a:r>
            <a:r>
              <a:rPr lang="en-US" b="0" dirty="0" smtClean="0"/>
              <a:t>different languages</a:t>
            </a:r>
            <a:r>
              <a:rPr lang="en-US" b="0" dirty="0"/>
              <a:t>, have different cultural backgrounds, and celebrate different holidays</a:t>
            </a:r>
            <a:r>
              <a:rPr lang="en-US" b="0" dirty="0" smtClean="0"/>
              <a:t>, it </a:t>
            </a:r>
            <a:r>
              <a:rPr lang="en-US" b="0" dirty="0"/>
              <a:t>is important to address how people will communicate in an efficient and </a:t>
            </a:r>
            <a:r>
              <a:rPr lang="en-US" b="0" dirty="0" smtClean="0"/>
              <a:t>timely manner</a:t>
            </a:r>
            <a:r>
              <a:rPr lang="en-US" b="0" dirty="0"/>
              <a:t>. A communications management plan is </a:t>
            </a:r>
            <a:r>
              <a:rPr lang="en-US" b="0" dirty="0" smtClean="0"/>
              <a:t>vital</a:t>
            </a:r>
          </a:p>
          <a:p>
            <a:pPr>
              <a:buFont typeface="Arial" panose="020B0604020202020204" pitchFamily="34" charset="0"/>
              <a:buChar char="•"/>
            </a:pPr>
            <a:r>
              <a:rPr lang="en-US" b="0" i="1" dirty="0"/>
              <a:t>Trust</a:t>
            </a:r>
            <a:r>
              <a:rPr lang="en-US" b="0" dirty="0"/>
              <a:t>: Trust is an important issue for all teams, especially when they </a:t>
            </a:r>
            <a:r>
              <a:rPr lang="en-US" b="0" dirty="0" smtClean="0"/>
              <a:t>are global </a:t>
            </a:r>
            <a:r>
              <a:rPr lang="en-US" b="0" dirty="0"/>
              <a:t>teams. It is important to start building trust immediately by </a:t>
            </a:r>
            <a:r>
              <a:rPr lang="en-US" b="0" dirty="0" smtClean="0"/>
              <a:t>recognizing and </a:t>
            </a:r>
            <a:r>
              <a:rPr lang="en-US" b="0" dirty="0"/>
              <a:t>respecting others’ differences and the value they add to the </a:t>
            </a:r>
            <a:r>
              <a:rPr lang="en-US" b="0" dirty="0" smtClean="0"/>
              <a:t>project</a:t>
            </a:r>
          </a:p>
          <a:p>
            <a:pPr>
              <a:buFont typeface="Arial" panose="020B0604020202020204" pitchFamily="34" charset="0"/>
              <a:buChar char="•"/>
            </a:pPr>
            <a:r>
              <a:rPr lang="en-US" b="0" i="1" dirty="0"/>
              <a:t>Common work practices</a:t>
            </a:r>
            <a:r>
              <a:rPr lang="en-US" b="0" dirty="0"/>
              <a:t>: It is important to align work processes and </a:t>
            </a:r>
            <a:r>
              <a:rPr lang="en-US" b="0" dirty="0" smtClean="0"/>
              <a:t>develop a </a:t>
            </a:r>
            <a:r>
              <a:rPr lang="en-US" b="0" dirty="0"/>
              <a:t>modus operandi with which everyone agrees and is comfortable. </a:t>
            </a:r>
            <a:r>
              <a:rPr lang="en-US" b="0" dirty="0" smtClean="0"/>
              <a:t>Project managers </a:t>
            </a:r>
            <a:r>
              <a:rPr lang="en-US" b="0" dirty="0"/>
              <a:t>must allow time for the team to develop these common work practices</a:t>
            </a:r>
            <a:r>
              <a:rPr lang="en-US" b="0" dirty="0" smtClean="0"/>
              <a:t>. Using </a:t>
            </a:r>
            <a:r>
              <a:rPr lang="en-US" b="0" dirty="0"/>
              <a:t>special </a:t>
            </a:r>
            <a:r>
              <a:rPr lang="en-US" b="0" dirty="0" smtClean="0"/>
              <a:t>tools can </a:t>
            </a:r>
            <a:r>
              <a:rPr lang="en-US" b="0" dirty="0"/>
              <a:t>facilitate this process</a:t>
            </a:r>
            <a:r>
              <a:rPr lang="en-US" b="0" dirty="0" smtClean="0"/>
              <a:t>.</a:t>
            </a:r>
          </a:p>
          <a:p>
            <a:pPr>
              <a:buFont typeface="Arial" panose="020B0604020202020204" pitchFamily="34" charset="0"/>
              <a:buChar char="•"/>
            </a:pPr>
            <a:r>
              <a:rPr lang="en-US" b="0" i="1" dirty="0"/>
              <a:t>Tools</a:t>
            </a:r>
            <a:r>
              <a:rPr lang="en-US" b="0" dirty="0"/>
              <a:t>: </a:t>
            </a:r>
            <a:r>
              <a:rPr lang="en-US" b="0" dirty="0" smtClean="0"/>
              <a:t>Many </a:t>
            </a:r>
            <a:r>
              <a:rPr lang="en-US" b="0" dirty="0"/>
              <a:t>project management </a:t>
            </a:r>
            <a:r>
              <a:rPr lang="en-US" b="0" dirty="0" smtClean="0"/>
              <a:t>software tools </a:t>
            </a:r>
            <a:r>
              <a:rPr lang="en-US" b="0" dirty="0"/>
              <a:t>include their own communications and collaboration features in </a:t>
            </a:r>
            <a:r>
              <a:rPr lang="en-US" b="0" dirty="0" smtClean="0"/>
              <a:t>an integrated </a:t>
            </a:r>
            <a:r>
              <a:rPr lang="en-US" b="0" dirty="0"/>
              <a:t>package. IBM continues to be the leader in providing </a:t>
            </a:r>
            <a:r>
              <a:rPr lang="en-US" b="0" dirty="0" smtClean="0"/>
              <a:t>collaboration tools </a:t>
            </a:r>
            <a:r>
              <a:rPr lang="en-US" b="0" dirty="0"/>
              <a:t>to businesses in over 175 companies, followed by Oracle in 145 countries</a:t>
            </a:r>
            <a:r>
              <a:rPr lang="en-US" b="0" dirty="0" smtClean="0"/>
              <a:t>, SAP </a:t>
            </a:r>
            <a:r>
              <a:rPr lang="en-US" b="0" dirty="0"/>
              <a:t>in 130 countries, and Microsoft in 113 countries.18 Work </a:t>
            </a:r>
            <a:r>
              <a:rPr lang="en-US" b="0" dirty="0" smtClean="0"/>
              <a:t>groups must </a:t>
            </a:r>
            <a:r>
              <a:rPr lang="en-US" b="0" dirty="0"/>
              <a:t>investigate options and decide which tools will work best for their projects</a:t>
            </a:r>
            <a:r>
              <a:rPr lang="en-US" b="0" dirty="0" smtClean="0"/>
              <a:t>. Security </a:t>
            </a:r>
            <a:r>
              <a:rPr lang="en-US" b="0" dirty="0"/>
              <a:t>is often a key factor in deciding which tools to use.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73</a:t>
            </a:fld>
            <a:endParaRPr lang="en-US"/>
          </a:p>
        </p:txBody>
      </p:sp>
    </p:spTree>
    <p:extLst>
      <p:ext uri="{BB962C8B-B14F-4D97-AF65-F5344CB8AC3E}">
        <p14:creationId xmlns:p14="http://schemas.microsoft.com/office/powerpoint/2010/main" val="64519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a:t>
            </a:r>
            <a:endParaRPr lang="en-US" dirty="0"/>
          </a:p>
        </p:txBody>
      </p:sp>
      <p:sp>
        <p:nvSpPr>
          <p:cNvPr id="3" name="Content Placeholder 2"/>
          <p:cNvSpPr>
            <a:spLocks noGrp="1"/>
          </p:cNvSpPr>
          <p:nvPr>
            <p:ph idx="1"/>
          </p:nvPr>
        </p:nvSpPr>
        <p:spPr/>
        <p:txBody>
          <a:bodyPr/>
          <a:lstStyle/>
          <a:p>
            <a:r>
              <a:rPr lang="en-US" dirty="0" smtClean="0"/>
              <a:t>Outsourcing </a:t>
            </a:r>
            <a:r>
              <a:rPr lang="en-US" b="0" dirty="0" smtClean="0"/>
              <a:t>is </a:t>
            </a:r>
            <a:r>
              <a:rPr lang="en-US" b="0" dirty="0"/>
              <a:t>an organization’s acquisition of goods and services from an outside source. The </a:t>
            </a:r>
            <a:r>
              <a:rPr lang="en-US" b="0" dirty="0" smtClean="0"/>
              <a:t>term </a:t>
            </a:r>
            <a:r>
              <a:rPr lang="en-US" dirty="0" smtClean="0"/>
              <a:t>offshoring </a:t>
            </a:r>
            <a:r>
              <a:rPr lang="en-US" b="0" dirty="0"/>
              <a:t>is sometimes used to describe outsourcing from another </a:t>
            </a:r>
            <a:r>
              <a:rPr lang="en-US" b="0" dirty="0" smtClean="0"/>
              <a:t>country.</a:t>
            </a:r>
          </a:p>
          <a:p>
            <a:r>
              <a:rPr lang="en-US" b="0" dirty="0"/>
              <a:t>Many organizations have found ways to reduce costs by outsourcing, even though </a:t>
            </a:r>
            <a:r>
              <a:rPr lang="en-US" b="0" dirty="0" smtClean="0"/>
              <a:t>the practice </a:t>
            </a:r>
            <a:r>
              <a:rPr lang="en-US" b="0" dirty="0"/>
              <a:t>can be unpopular in their home </a:t>
            </a:r>
            <a:r>
              <a:rPr lang="en-US" b="0" dirty="0" smtClean="0"/>
              <a:t>countries.</a:t>
            </a:r>
          </a:p>
          <a:p>
            <a:r>
              <a:rPr lang="en-US" b="0" dirty="0"/>
              <a:t>Because of the increased use of outsourcing for IT projects, project managers </a:t>
            </a:r>
            <a:r>
              <a:rPr lang="en-US" b="0" dirty="0" smtClean="0"/>
              <a:t>need to </a:t>
            </a:r>
            <a:r>
              <a:rPr lang="en-US" b="0" dirty="0"/>
              <a:t>become more familiar with many global and procurement issues, including working </a:t>
            </a:r>
            <a:r>
              <a:rPr lang="en-US" b="0" dirty="0" smtClean="0"/>
              <a:t>on and </a:t>
            </a:r>
            <a:r>
              <a:rPr lang="en-US" b="0" dirty="0"/>
              <a:t>managing virtual teams.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74</a:t>
            </a:fld>
            <a:endParaRPr lang="en-US"/>
          </a:p>
        </p:txBody>
      </p:sp>
    </p:spTree>
    <p:extLst>
      <p:ext uri="{BB962C8B-B14F-4D97-AF65-F5344CB8AC3E}">
        <p14:creationId xmlns:p14="http://schemas.microsoft.com/office/powerpoint/2010/main" val="16009811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teams</a:t>
            </a:r>
            <a:endParaRPr lang="en-US" dirty="0"/>
          </a:p>
        </p:txBody>
      </p:sp>
      <p:sp>
        <p:nvSpPr>
          <p:cNvPr id="3" name="Content Placeholder 2"/>
          <p:cNvSpPr>
            <a:spLocks noGrp="1"/>
          </p:cNvSpPr>
          <p:nvPr>
            <p:ph idx="1"/>
          </p:nvPr>
        </p:nvSpPr>
        <p:spPr>
          <a:xfrm>
            <a:off x="755576" y="980728"/>
            <a:ext cx="7520940" cy="4272588"/>
          </a:xfrm>
        </p:spPr>
        <p:txBody>
          <a:bodyPr>
            <a:normAutofit fontScale="85000" lnSpcReduction="10000"/>
          </a:bodyPr>
          <a:lstStyle/>
          <a:p>
            <a:r>
              <a:rPr lang="en-US" b="0" dirty="0"/>
              <a:t>A </a:t>
            </a:r>
            <a:r>
              <a:rPr lang="en-US" dirty="0"/>
              <a:t>virtual </a:t>
            </a:r>
            <a:r>
              <a:rPr lang="en-US" dirty="0" smtClean="0"/>
              <a:t>team </a:t>
            </a:r>
            <a:r>
              <a:rPr lang="en-US" b="0" dirty="0" smtClean="0"/>
              <a:t>is </a:t>
            </a:r>
            <a:r>
              <a:rPr lang="en-US" b="0" dirty="0"/>
              <a:t>a group of people who work together despite time and space </a:t>
            </a:r>
            <a:r>
              <a:rPr lang="en-US" b="0" dirty="0" smtClean="0"/>
              <a:t>boundaries using communication technologies.</a:t>
            </a:r>
          </a:p>
          <a:p>
            <a:r>
              <a:rPr lang="en-US" b="0" dirty="0"/>
              <a:t>The main advantages of virtual teams </a:t>
            </a:r>
            <a:r>
              <a:rPr lang="en-US" b="0" dirty="0" smtClean="0"/>
              <a:t>include:</a:t>
            </a:r>
          </a:p>
          <a:p>
            <a:pPr>
              <a:buFont typeface="Arial" panose="020B0604020202020204" pitchFamily="34" charset="0"/>
              <a:buChar char="•"/>
            </a:pPr>
            <a:r>
              <a:rPr lang="en-US" b="0" dirty="0" smtClean="0"/>
              <a:t>Lowering </a:t>
            </a:r>
            <a:r>
              <a:rPr lang="en-US" b="0" dirty="0"/>
              <a:t>costs because many virtual workers do not require office space </a:t>
            </a:r>
            <a:r>
              <a:rPr lang="en-US" b="0" dirty="0" smtClean="0"/>
              <a:t>or support </a:t>
            </a:r>
            <a:r>
              <a:rPr lang="en-US" b="0" dirty="0"/>
              <a:t>beyond their home </a:t>
            </a:r>
            <a:r>
              <a:rPr lang="en-US" b="0" dirty="0" smtClean="0"/>
              <a:t>offices.</a:t>
            </a:r>
          </a:p>
          <a:p>
            <a:pPr>
              <a:buFont typeface="Arial" panose="020B0604020202020204" pitchFamily="34" charset="0"/>
              <a:buChar char="•"/>
            </a:pPr>
            <a:r>
              <a:rPr lang="en-US" b="0" dirty="0" smtClean="0"/>
              <a:t>Providing </a:t>
            </a:r>
            <a:r>
              <a:rPr lang="en-US" b="0" dirty="0"/>
              <a:t>more expertise and flexibility or increasing competitiveness </a:t>
            </a:r>
            <a:r>
              <a:rPr lang="en-US" b="0" dirty="0" smtClean="0"/>
              <a:t>and responsiveness </a:t>
            </a:r>
            <a:r>
              <a:rPr lang="en-US" b="0" dirty="0"/>
              <a:t>by having team members across the globe working any </a:t>
            </a:r>
            <a:r>
              <a:rPr lang="en-US" b="0" dirty="0" smtClean="0"/>
              <a:t>time of </a:t>
            </a:r>
            <a:r>
              <a:rPr lang="en-US" b="0" dirty="0"/>
              <a:t>day or </a:t>
            </a:r>
            <a:r>
              <a:rPr lang="en-US" b="0" dirty="0" smtClean="0"/>
              <a:t>night.</a:t>
            </a:r>
          </a:p>
          <a:p>
            <a:pPr>
              <a:buFont typeface="Arial" panose="020B0604020202020204" pitchFamily="34" charset="0"/>
              <a:buChar char="•"/>
            </a:pPr>
            <a:r>
              <a:rPr lang="en-US" b="0" dirty="0" smtClean="0"/>
              <a:t>Improving </a:t>
            </a:r>
            <a:r>
              <a:rPr lang="en-US" b="0" dirty="0"/>
              <a:t>the balance between work and life for team members </a:t>
            </a:r>
            <a:r>
              <a:rPr lang="en-US" b="0" dirty="0" smtClean="0"/>
              <a:t>by eliminating </a:t>
            </a:r>
            <a:r>
              <a:rPr lang="en-US" b="0" dirty="0"/>
              <a:t>fixed office hours and the need to travel to work.</a:t>
            </a:r>
          </a:p>
          <a:p>
            <a:r>
              <a:rPr lang="en-US" b="0" dirty="0"/>
              <a:t>Disadvantages of virtual teams include:</a:t>
            </a:r>
          </a:p>
          <a:p>
            <a:pPr>
              <a:buFont typeface="Arial" panose="020B0604020202020204" pitchFamily="34" charset="0"/>
              <a:buChar char="•"/>
            </a:pPr>
            <a:r>
              <a:rPr lang="en-US" b="0" dirty="0" smtClean="0"/>
              <a:t>Isolating </a:t>
            </a:r>
            <a:r>
              <a:rPr lang="en-US" b="0" dirty="0"/>
              <a:t>team members who may not adjust well to working in a </a:t>
            </a:r>
            <a:r>
              <a:rPr lang="en-US" b="0" dirty="0" smtClean="0"/>
              <a:t>virtual environment.</a:t>
            </a:r>
          </a:p>
          <a:p>
            <a:pPr>
              <a:buFont typeface="Arial" panose="020B0604020202020204" pitchFamily="34" charset="0"/>
              <a:buChar char="•"/>
            </a:pPr>
            <a:r>
              <a:rPr lang="en-US" b="0" dirty="0" smtClean="0"/>
              <a:t>Increasing </a:t>
            </a:r>
            <a:r>
              <a:rPr lang="en-US" b="0" dirty="0"/>
              <a:t>the potential for communications problems because team </a:t>
            </a:r>
            <a:r>
              <a:rPr lang="en-US" b="0" dirty="0" smtClean="0"/>
              <a:t>members cannot </a:t>
            </a:r>
            <a:r>
              <a:rPr lang="en-US" b="0" dirty="0"/>
              <a:t>use body language or other nonverbal communications to </a:t>
            </a:r>
            <a:r>
              <a:rPr lang="en-US" b="0" dirty="0" smtClean="0"/>
              <a:t>understand each </a:t>
            </a:r>
            <a:r>
              <a:rPr lang="en-US" b="0" dirty="0"/>
              <a:t>other and build relationships and </a:t>
            </a:r>
            <a:r>
              <a:rPr lang="en-US" b="0" dirty="0" smtClean="0"/>
              <a:t>trust.</a:t>
            </a:r>
          </a:p>
          <a:p>
            <a:pPr>
              <a:buFont typeface="Arial" panose="020B0604020202020204" pitchFamily="34" charset="0"/>
              <a:buChar char="•"/>
            </a:pPr>
            <a:r>
              <a:rPr lang="en-US" b="0" dirty="0" smtClean="0"/>
              <a:t>Reducing </a:t>
            </a:r>
            <a:r>
              <a:rPr lang="en-US" b="0" dirty="0"/>
              <a:t>the ability for team members to network and transfer </a:t>
            </a:r>
            <a:r>
              <a:rPr lang="en-US" b="0" dirty="0" smtClean="0"/>
              <a:t>information informally.</a:t>
            </a:r>
          </a:p>
          <a:p>
            <a:pPr>
              <a:buFont typeface="Arial" panose="020B0604020202020204" pitchFamily="34" charset="0"/>
              <a:buChar char="•"/>
            </a:pPr>
            <a:r>
              <a:rPr lang="en-US" b="0" dirty="0" smtClean="0"/>
              <a:t>Increasing </a:t>
            </a:r>
            <a:r>
              <a:rPr lang="en-US" b="0" dirty="0"/>
              <a:t>the dependence on technology to accomplish work.</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75</a:t>
            </a:fld>
            <a:endParaRPr lang="en-US"/>
          </a:p>
        </p:txBody>
      </p:sp>
    </p:spTree>
    <p:extLst>
      <p:ext uri="{BB962C8B-B14F-4D97-AF65-F5344CB8AC3E}">
        <p14:creationId xmlns:p14="http://schemas.microsoft.com/office/powerpoint/2010/main" val="23691090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Agile Project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Agile </a:t>
            </a:r>
            <a:r>
              <a:rPr lang="en-US" b="0" dirty="0"/>
              <a:t>means being </a:t>
            </a:r>
            <a:r>
              <a:rPr lang="en-US" b="0" dirty="0" smtClean="0"/>
              <a:t>able to </a:t>
            </a:r>
            <a:r>
              <a:rPr lang="en-US" b="0" dirty="0"/>
              <a:t>move quickly and easily, </a:t>
            </a:r>
            <a:endParaRPr lang="en-US" b="0" dirty="0" smtClean="0"/>
          </a:p>
          <a:p>
            <a:r>
              <a:rPr lang="en-US" b="0" dirty="0" smtClean="0"/>
              <a:t>but </a:t>
            </a:r>
            <a:r>
              <a:rPr lang="en-US" b="0" dirty="0"/>
              <a:t>some people feel that project </a:t>
            </a:r>
            <a:r>
              <a:rPr lang="en-US" b="0" dirty="0" smtClean="0"/>
              <a:t>management does </a:t>
            </a:r>
            <a:r>
              <a:rPr lang="en-US" b="0" dirty="0"/>
              <a:t>not allow people to work quickly or easily. </a:t>
            </a:r>
            <a:endParaRPr lang="en-US" b="0" dirty="0" smtClean="0"/>
          </a:p>
          <a:p>
            <a:r>
              <a:rPr lang="en-US" b="0" dirty="0" smtClean="0"/>
              <a:t>Early </a:t>
            </a:r>
            <a:r>
              <a:rPr lang="en-US" b="0" dirty="0"/>
              <a:t>software </a:t>
            </a:r>
            <a:r>
              <a:rPr lang="en-US" b="0" dirty="0" smtClean="0"/>
              <a:t>development projects </a:t>
            </a:r>
            <a:r>
              <a:rPr lang="en-US" b="0" dirty="0"/>
              <a:t>often used a waterfall approach, but as technology and businesses became </a:t>
            </a:r>
            <a:r>
              <a:rPr lang="en-US" b="0" dirty="0" smtClean="0"/>
              <a:t>more complex</a:t>
            </a:r>
            <a:r>
              <a:rPr lang="en-US" b="0" dirty="0"/>
              <a:t>, the approach often became difficult to use because requirements were </a:t>
            </a:r>
            <a:r>
              <a:rPr lang="en-US" b="0" dirty="0" smtClean="0"/>
              <a:t>unknown or </a:t>
            </a:r>
            <a:r>
              <a:rPr lang="en-US" b="0" dirty="0"/>
              <a:t>continuously changing. </a:t>
            </a:r>
            <a:endParaRPr lang="en-US" b="0" dirty="0" smtClean="0"/>
          </a:p>
          <a:p>
            <a:r>
              <a:rPr lang="en-US" b="0" dirty="0" smtClean="0"/>
              <a:t>Agile </a:t>
            </a:r>
            <a:r>
              <a:rPr lang="en-US" b="0" dirty="0"/>
              <a:t>today means using a method based on iterative and </a:t>
            </a:r>
            <a:r>
              <a:rPr lang="en-US" b="0" dirty="0" smtClean="0"/>
              <a:t>incremental development</a:t>
            </a:r>
            <a:r>
              <a:rPr lang="en-US" b="0" dirty="0"/>
              <a:t>, in which requirements and solutions evolve through collaboration.</a:t>
            </a:r>
          </a:p>
          <a:p>
            <a:r>
              <a:rPr lang="en-US" b="0" dirty="0"/>
              <a:t>Agile can be used for software development or in any environment in which the </a:t>
            </a:r>
            <a:r>
              <a:rPr lang="en-US" b="0" dirty="0" smtClean="0"/>
              <a:t>requirements are </a:t>
            </a:r>
            <a:r>
              <a:rPr lang="en-US" b="0" dirty="0"/>
              <a:t>unknown or change quickly. In terms of the triple constraint, an agile </a:t>
            </a:r>
            <a:r>
              <a:rPr lang="en-US" b="0" dirty="0" smtClean="0"/>
              <a:t>approach sets </a:t>
            </a:r>
            <a:r>
              <a:rPr lang="en-US" b="0" dirty="0"/>
              <a:t>time and cost goals but leaves scope goals flexible so the project sponsors or </a:t>
            </a:r>
            <a:r>
              <a:rPr lang="en-US" b="0" dirty="0" smtClean="0"/>
              <a:t>product owners </a:t>
            </a:r>
            <a:r>
              <a:rPr lang="en-US" b="0" dirty="0"/>
              <a:t>can prioritize and reprioritize the work they want done. </a:t>
            </a:r>
            <a:endParaRPr lang="en-US" b="0" dirty="0" smtClean="0"/>
          </a:p>
          <a:p>
            <a:r>
              <a:rPr lang="en-US" b="0" dirty="0" smtClean="0"/>
              <a:t>An </a:t>
            </a:r>
            <a:r>
              <a:rPr lang="en-US" b="0" dirty="0"/>
              <a:t>agile approach </a:t>
            </a:r>
            <a:r>
              <a:rPr lang="en-US" b="0" dirty="0" smtClean="0"/>
              <a:t>makes sense </a:t>
            </a:r>
            <a:r>
              <a:rPr lang="en-US" b="0" dirty="0"/>
              <a:t>for some projects, but not all of them.</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76</a:t>
            </a:fld>
            <a:endParaRPr lang="en-US"/>
          </a:p>
        </p:txBody>
      </p:sp>
    </p:spTree>
    <p:extLst>
      <p:ext uri="{BB962C8B-B14F-4D97-AF65-F5344CB8AC3E}">
        <p14:creationId xmlns:p14="http://schemas.microsoft.com/office/powerpoint/2010/main" val="3335547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method</a:t>
            </a:r>
          </a:p>
        </p:txBody>
      </p:sp>
      <p:sp>
        <p:nvSpPr>
          <p:cNvPr id="3" name="Content Placeholder 2"/>
          <p:cNvSpPr>
            <a:spLocks noGrp="1"/>
          </p:cNvSpPr>
          <p:nvPr>
            <p:ph idx="1"/>
          </p:nvPr>
        </p:nvSpPr>
        <p:spPr/>
        <p:txBody>
          <a:bodyPr/>
          <a:lstStyle/>
          <a:p>
            <a:r>
              <a:rPr lang="en-US" b="0" dirty="0"/>
              <a:t>In February 2001, a group of 17 people that called itself the Agile Alliance developed </a:t>
            </a:r>
            <a:r>
              <a:rPr lang="en-US" b="0" dirty="0" smtClean="0"/>
              <a:t>and agreed </a:t>
            </a:r>
            <a:r>
              <a:rPr lang="en-US" b="0" dirty="0"/>
              <a:t>on the Manifesto for Agile Software Development, as follows</a:t>
            </a:r>
            <a:r>
              <a:rPr lang="en-US" b="0" dirty="0" smtClean="0"/>
              <a:t>:</a:t>
            </a:r>
          </a:p>
          <a:p>
            <a:r>
              <a:rPr lang="en-US" b="0" dirty="0"/>
              <a:t>We are uncovering better ways of developing software by doing it and helping </a:t>
            </a:r>
            <a:r>
              <a:rPr lang="en-US" b="0" dirty="0" smtClean="0"/>
              <a:t>others do </a:t>
            </a:r>
            <a:r>
              <a:rPr lang="en-US" b="0" dirty="0"/>
              <a:t>it. Through this work we have come to value:</a:t>
            </a:r>
          </a:p>
          <a:p>
            <a:pPr>
              <a:buFont typeface="Arial" panose="020B0604020202020204" pitchFamily="34" charset="0"/>
              <a:buChar char="•"/>
            </a:pPr>
            <a:r>
              <a:rPr lang="en-US" b="0" dirty="0" smtClean="0"/>
              <a:t>Individuals </a:t>
            </a:r>
            <a:r>
              <a:rPr lang="en-US" b="0" dirty="0"/>
              <a:t>and interactions over processes and </a:t>
            </a:r>
            <a:r>
              <a:rPr lang="en-US" b="0" dirty="0" smtClean="0"/>
              <a:t>tools</a:t>
            </a:r>
          </a:p>
          <a:p>
            <a:pPr>
              <a:buFont typeface="Arial" panose="020B0604020202020204" pitchFamily="34" charset="0"/>
              <a:buChar char="•"/>
            </a:pPr>
            <a:r>
              <a:rPr lang="en-US" b="0" dirty="0" smtClean="0"/>
              <a:t>Working </a:t>
            </a:r>
            <a:r>
              <a:rPr lang="en-US" b="0" dirty="0"/>
              <a:t>software over comprehensive </a:t>
            </a:r>
            <a:r>
              <a:rPr lang="en-US" b="0" dirty="0" smtClean="0"/>
              <a:t>documentation</a:t>
            </a:r>
          </a:p>
          <a:p>
            <a:pPr>
              <a:buFont typeface="Arial" panose="020B0604020202020204" pitchFamily="34" charset="0"/>
              <a:buChar char="•"/>
            </a:pPr>
            <a:r>
              <a:rPr lang="en-US" b="0" dirty="0" smtClean="0"/>
              <a:t>Customer </a:t>
            </a:r>
            <a:r>
              <a:rPr lang="en-US" b="0" dirty="0"/>
              <a:t>collaboration over contract </a:t>
            </a:r>
            <a:r>
              <a:rPr lang="en-US" b="0" dirty="0" smtClean="0"/>
              <a:t>negotiation</a:t>
            </a:r>
          </a:p>
          <a:p>
            <a:pPr>
              <a:buFont typeface="Arial" panose="020B0604020202020204" pitchFamily="34" charset="0"/>
              <a:buChar char="•"/>
            </a:pPr>
            <a:r>
              <a:rPr lang="en-US" b="0" dirty="0" smtClean="0"/>
              <a:t>Responding </a:t>
            </a:r>
            <a:r>
              <a:rPr lang="en-US" b="0" dirty="0"/>
              <a:t>to change over following a plan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77</a:t>
            </a:fld>
            <a:endParaRPr lang="en-US"/>
          </a:p>
        </p:txBody>
      </p:sp>
    </p:spTree>
    <p:extLst>
      <p:ext uri="{BB962C8B-B14F-4D97-AF65-F5344CB8AC3E}">
        <p14:creationId xmlns:p14="http://schemas.microsoft.com/office/powerpoint/2010/main" val="14804535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leading agile development method for completing projects with a complex, innovative scope of work</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78</a:t>
            </a:fld>
            <a:endParaRPr lang="en-US"/>
          </a:p>
        </p:txBody>
      </p:sp>
      <p:pic>
        <p:nvPicPr>
          <p:cNvPr id="1026" name="Picture 2" descr="agile-scrum-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850312" cy="47155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520" y="5651280"/>
            <a:ext cx="3672408" cy="954107"/>
          </a:xfrm>
          <a:prstGeom prst="rect">
            <a:avLst/>
          </a:prstGeom>
          <a:solidFill>
            <a:schemeClr val="accent3">
              <a:lumMod val="20000"/>
              <a:lumOff val="80000"/>
              <a:alpha val="56000"/>
            </a:schemeClr>
          </a:solidFill>
        </p:spPr>
        <p:txBody>
          <a:bodyPr wrap="square">
            <a:spAutoFit/>
          </a:bodyPr>
          <a:lstStyle/>
          <a:p>
            <a:r>
              <a:rPr lang="en-US" sz="1400" b="1" u="sng" dirty="0"/>
              <a:t>Product Owner</a:t>
            </a:r>
          </a:p>
          <a:p>
            <a:r>
              <a:rPr lang="en-US" sz="1400" dirty="0"/>
              <a:t>Defines features and release plans</a:t>
            </a:r>
          </a:p>
          <a:p>
            <a:r>
              <a:rPr lang="en-US" sz="1400" dirty="0"/>
              <a:t>Prioritize features every iteration as needed</a:t>
            </a:r>
          </a:p>
          <a:p>
            <a:r>
              <a:rPr lang="en-US" sz="1400" dirty="0"/>
              <a:t>Accept or reject work results</a:t>
            </a:r>
          </a:p>
        </p:txBody>
      </p:sp>
      <p:sp>
        <p:nvSpPr>
          <p:cNvPr id="5" name="Rectangle 4"/>
          <p:cNvSpPr/>
          <p:nvPr/>
        </p:nvSpPr>
        <p:spPr>
          <a:xfrm>
            <a:off x="2699792" y="4958203"/>
            <a:ext cx="4572000" cy="954107"/>
          </a:xfrm>
          <a:prstGeom prst="rect">
            <a:avLst/>
          </a:prstGeom>
          <a:solidFill>
            <a:schemeClr val="accent3">
              <a:lumMod val="20000"/>
              <a:lumOff val="80000"/>
              <a:alpha val="56000"/>
            </a:schemeClr>
          </a:solidFill>
        </p:spPr>
        <p:txBody>
          <a:bodyPr>
            <a:spAutoFit/>
          </a:bodyPr>
          <a:lstStyle/>
          <a:p>
            <a:r>
              <a:rPr lang="en-US" sz="1400" b="1" u="sng" dirty="0"/>
              <a:t>Scrum Master</a:t>
            </a:r>
            <a:endParaRPr lang="en-US" sz="1400" b="1" dirty="0"/>
          </a:p>
          <a:p>
            <a:r>
              <a:rPr lang="en-US" sz="1400" dirty="0"/>
              <a:t>Responsible for enacting Scrum values and practices</a:t>
            </a:r>
          </a:p>
          <a:p>
            <a:r>
              <a:rPr lang="en-US" sz="1400" dirty="0"/>
              <a:t>Ensure that the team is fully functional and productive</a:t>
            </a:r>
          </a:p>
          <a:p>
            <a:r>
              <a:rPr lang="en-US" sz="1400" dirty="0"/>
              <a:t>Enable close cooperation across all roles and functions</a:t>
            </a:r>
          </a:p>
        </p:txBody>
      </p:sp>
      <p:sp>
        <p:nvSpPr>
          <p:cNvPr id="6" name="Rectangle 5"/>
          <p:cNvSpPr/>
          <p:nvPr/>
        </p:nvSpPr>
        <p:spPr>
          <a:xfrm>
            <a:off x="2139156" y="1844824"/>
            <a:ext cx="3800996" cy="1169551"/>
          </a:xfrm>
          <a:prstGeom prst="rect">
            <a:avLst/>
          </a:prstGeom>
          <a:solidFill>
            <a:schemeClr val="accent3">
              <a:lumMod val="20000"/>
              <a:lumOff val="80000"/>
              <a:alpha val="56000"/>
            </a:schemeClr>
          </a:solidFill>
        </p:spPr>
        <p:txBody>
          <a:bodyPr wrap="square">
            <a:spAutoFit/>
          </a:bodyPr>
          <a:lstStyle/>
          <a:p>
            <a:r>
              <a:rPr lang="en-US" sz="1400" b="1" u="sng" dirty="0"/>
              <a:t>Team</a:t>
            </a:r>
          </a:p>
          <a:p>
            <a:r>
              <a:rPr lang="en-US" sz="1400" dirty="0"/>
              <a:t>Cross-functional</a:t>
            </a:r>
            <a:r>
              <a:rPr lang="en-US" sz="1400" dirty="0" smtClean="0"/>
              <a:t>: Programmers</a:t>
            </a:r>
            <a:r>
              <a:rPr lang="en-US" sz="1400" dirty="0"/>
              <a:t>, testers, user experience designers, etc.</a:t>
            </a:r>
          </a:p>
          <a:p>
            <a:r>
              <a:rPr lang="en-US" sz="1400" dirty="0"/>
              <a:t>Members should be full-time</a:t>
            </a:r>
          </a:p>
          <a:p>
            <a:r>
              <a:rPr lang="en-US" sz="1400" dirty="0"/>
              <a:t>Teams are self-organizing</a:t>
            </a:r>
          </a:p>
        </p:txBody>
      </p:sp>
    </p:spTree>
    <p:extLst>
      <p:ext uri="{BB962C8B-B14F-4D97-AF65-F5344CB8AC3E}">
        <p14:creationId xmlns:p14="http://schemas.microsoft.com/office/powerpoint/2010/main" val="37628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leading agile development method for completing projects with a complex, innovative scope of work</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79</a:t>
            </a:fld>
            <a:endParaRPr lang="en-US"/>
          </a:p>
        </p:txBody>
      </p:sp>
      <p:pic>
        <p:nvPicPr>
          <p:cNvPr id="1026" name="Picture 2" descr="agile-scrum-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850312" cy="47155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52120" y="2429599"/>
            <a:ext cx="3491880" cy="954107"/>
          </a:xfrm>
          <a:prstGeom prst="rect">
            <a:avLst/>
          </a:prstGeom>
          <a:solidFill>
            <a:schemeClr val="accent3">
              <a:lumMod val="20000"/>
              <a:lumOff val="80000"/>
              <a:alpha val="56000"/>
            </a:schemeClr>
          </a:solidFill>
        </p:spPr>
        <p:txBody>
          <a:bodyPr wrap="square">
            <a:spAutoFit/>
          </a:bodyPr>
          <a:lstStyle/>
          <a:p>
            <a:r>
              <a:rPr lang="en-US" sz="1400" b="1" u="sng" dirty="0"/>
              <a:t>Daily scrum meeting</a:t>
            </a:r>
            <a:endParaRPr lang="en-US" sz="1400" b="1" dirty="0"/>
          </a:p>
          <a:p>
            <a:r>
              <a:rPr lang="en-US" sz="1400" dirty="0"/>
              <a:t>Daily review meeting for 10-15 mins</a:t>
            </a:r>
          </a:p>
          <a:p>
            <a:r>
              <a:rPr lang="en-US" sz="1400" dirty="0"/>
              <a:t>Status review and not for problem solving</a:t>
            </a:r>
          </a:p>
          <a:p>
            <a:r>
              <a:rPr lang="en-US" sz="1400" dirty="0"/>
              <a:t>All sprint team members </a:t>
            </a:r>
            <a:r>
              <a:rPr lang="en-US" sz="1400" dirty="0" smtClean="0"/>
              <a:t>participate</a:t>
            </a:r>
            <a:endParaRPr lang="en-US" sz="1400" dirty="0"/>
          </a:p>
        </p:txBody>
      </p:sp>
      <p:sp>
        <p:nvSpPr>
          <p:cNvPr id="5" name="Rectangle 4"/>
          <p:cNvSpPr/>
          <p:nvPr/>
        </p:nvSpPr>
        <p:spPr>
          <a:xfrm>
            <a:off x="2555776" y="3363509"/>
            <a:ext cx="4572000" cy="954107"/>
          </a:xfrm>
          <a:prstGeom prst="rect">
            <a:avLst/>
          </a:prstGeom>
          <a:solidFill>
            <a:schemeClr val="accent3">
              <a:lumMod val="20000"/>
              <a:lumOff val="80000"/>
              <a:alpha val="56000"/>
            </a:schemeClr>
          </a:solidFill>
        </p:spPr>
        <p:txBody>
          <a:bodyPr>
            <a:spAutoFit/>
          </a:bodyPr>
          <a:lstStyle/>
          <a:p>
            <a:r>
              <a:rPr lang="en-US" sz="1400" b="1" u="sng" dirty="0"/>
              <a:t>Sprint review</a:t>
            </a:r>
            <a:endParaRPr lang="en-US" sz="1400" b="1" dirty="0"/>
          </a:p>
          <a:p>
            <a:r>
              <a:rPr lang="en-US" sz="1400" dirty="0"/>
              <a:t>Demo of new features to customer/product owner</a:t>
            </a:r>
          </a:p>
          <a:p>
            <a:r>
              <a:rPr lang="en-US" sz="1400" dirty="0"/>
              <a:t>Team presents work accomplished during the sprint</a:t>
            </a:r>
          </a:p>
          <a:p>
            <a:r>
              <a:rPr lang="en-US" sz="1400" dirty="0"/>
              <a:t>All major stakeholders participate</a:t>
            </a:r>
          </a:p>
        </p:txBody>
      </p:sp>
      <p:sp>
        <p:nvSpPr>
          <p:cNvPr id="6" name="Rectangle 5"/>
          <p:cNvSpPr/>
          <p:nvPr/>
        </p:nvSpPr>
        <p:spPr>
          <a:xfrm>
            <a:off x="3326780" y="4746083"/>
            <a:ext cx="4071280" cy="1169551"/>
          </a:xfrm>
          <a:prstGeom prst="rect">
            <a:avLst/>
          </a:prstGeom>
          <a:solidFill>
            <a:schemeClr val="accent3">
              <a:lumMod val="20000"/>
              <a:lumOff val="80000"/>
              <a:alpha val="56000"/>
            </a:schemeClr>
          </a:solidFill>
        </p:spPr>
        <p:txBody>
          <a:bodyPr wrap="square">
            <a:spAutoFit/>
          </a:bodyPr>
          <a:lstStyle/>
          <a:p>
            <a:r>
              <a:rPr lang="en-US" sz="1400" b="1" u="sng" dirty="0"/>
              <a:t>Sprint retrospective</a:t>
            </a:r>
            <a:endParaRPr lang="en-US" sz="1400" b="1" dirty="0"/>
          </a:p>
          <a:p>
            <a:r>
              <a:rPr lang="en-US" sz="1400" dirty="0"/>
              <a:t>Periodic post mortem to review what’s working and what’s not</a:t>
            </a:r>
          </a:p>
          <a:p>
            <a:r>
              <a:rPr lang="en-US" sz="1400" dirty="0"/>
              <a:t>Done after every sprint</a:t>
            </a:r>
          </a:p>
          <a:p>
            <a:r>
              <a:rPr lang="en-US" sz="1400" dirty="0"/>
              <a:t>All major stakeholders participate</a:t>
            </a:r>
          </a:p>
        </p:txBody>
      </p:sp>
    </p:spTree>
    <p:extLst>
      <p:ext uri="{BB962C8B-B14F-4D97-AF65-F5344CB8AC3E}">
        <p14:creationId xmlns:p14="http://schemas.microsoft.com/office/powerpoint/2010/main" val="38933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Lack of Clear, Understandable</a:t>
            </a:r>
            <a:br>
              <a:rPr lang="en-US" b="1" dirty="0"/>
            </a:br>
            <a:r>
              <a:rPr lang="en-US" b="1" dirty="0"/>
              <a:t>Specifications</a:t>
            </a:r>
            <a:endParaRPr lang="en-US" dirty="0"/>
          </a:p>
        </p:txBody>
      </p:sp>
      <p:sp>
        <p:nvSpPr>
          <p:cNvPr id="3" name="Content Placeholder 2"/>
          <p:cNvSpPr>
            <a:spLocks noGrp="1"/>
          </p:cNvSpPr>
          <p:nvPr>
            <p:ph idx="1"/>
          </p:nvPr>
        </p:nvSpPr>
        <p:spPr/>
        <p:txBody>
          <a:bodyPr>
            <a:normAutofit/>
          </a:bodyPr>
          <a:lstStyle/>
          <a:p>
            <a:r>
              <a:rPr lang="en-US" dirty="0"/>
              <a:t>If the specifications or requirements, in user's terms, are not clear </a:t>
            </a:r>
            <a:r>
              <a:rPr lang="en-US" dirty="0" smtClean="0"/>
              <a:t>and understandable </a:t>
            </a:r>
            <a:r>
              <a:rPr lang="en-US" dirty="0"/>
              <a:t>or do not even exist, </a:t>
            </a:r>
            <a:endParaRPr lang="en-US" dirty="0" smtClean="0"/>
          </a:p>
          <a:p>
            <a:r>
              <a:rPr lang="en-US" dirty="0" smtClean="0"/>
              <a:t>the </a:t>
            </a:r>
            <a:r>
              <a:rPr lang="en-US" dirty="0"/>
              <a:t>poor system developer has </a:t>
            </a:r>
            <a:r>
              <a:rPr lang="en-US" dirty="0" smtClean="0"/>
              <a:t>little chance </a:t>
            </a:r>
            <a:r>
              <a:rPr lang="en-US" dirty="0"/>
              <a:t>to develop a system that meets the user's </a:t>
            </a:r>
            <a:r>
              <a:rPr lang="en-US" dirty="0" smtClean="0"/>
              <a:t>needs.</a:t>
            </a:r>
          </a:p>
          <a:p>
            <a:r>
              <a:rPr lang="en-US" dirty="0"/>
              <a:t>the </a:t>
            </a:r>
            <a:r>
              <a:rPr lang="en-US" dirty="0" smtClean="0"/>
              <a:t>system </a:t>
            </a:r>
            <a:r>
              <a:rPr lang="en-US" i="1" dirty="0" smtClean="0"/>
              <a:t>never </a:t>
            </a:r>
            <a:r>
              <a:rPr lang="en-US" dirty="0"/>
              <a:t>becomes fully satisfactory to the user because the user </a:t>
            </a:r>
            <a:r>
              <a:rPr lang="en-US" i="1" dirty="0"/>
              <a:t>never </a:t>
            </a:r>
            <a:r>
              <a:rPr lang="en-US" dirty="0" smtClean="0"/>
              <a:t>fully defines </a:t>
            </a:r>
            <a:r>
              <a:rPr lang="en-US" dirty="0"/>
              <a:t>what the specifications </a:t>
            </a:r>
            <a:r>
              <a:rPr lang="en-US" dirty="0" smtClean="0"/>
              <a:t>are.</a:t>
            </a:r>
          </a:p>
          <a:p>
            <a:r>
              <a:rPr lang="en-US" dirty="0"/>
              <a:t>systems </a:t>
            </a:r>
            <a:r>
              <a:rPr lang="en-US" dirty="0" smtClean="0"/>
              <a:t>will suffer </a:t>
            </a:r>
            <a:r>
              <a:rPr lang="en-US" dirty="0"/>
              <a:t>from </a:t>
            </a:r>
            <a:r>
              <a:rPr lang="en-US" dirty="0" smtClean="0"/>
              <a:t>the "</a:t>
            </a:r>
            <a:r>
              <a:rPr lang="en-US" dirty="0"/>
              <a:t>never-ending development" and "perpetual maintenance" </a:t>
            </a:r>
            <a:r>
              <a:rPr lang="en-US" dirty="0" smtClean="0"/>
              <a:t>syndromes.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a:t>
            </a:fld>
            <a:endParaRPr lang="en-US"/>
          </a:p>
        </p:txBody>
      </p:sp>
    </p:spTree>
    <p:extLst>
      <p:ext uri="{BB962C8B-B14F-4D97-AF65-F5344CB8AC3E}">
        <p14:creationId xmlns:p14="http://schemas.microsoft.com/office/powerpoint/2010/main" val="10725596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IV</a:t>
            </a:r>
            <a:endParaRPr lang="en-US" dirty="0"/>
          </a:p>
        </p:txBody>
      </p:sp>
      <p:sp>
        <p:nvSpPr>
          <p:cNvPr id="3" name="Text Placeholder 2"/>
          <p:cNvSpPr>
            <a:spLocks noGrp="1"/>
          </p:cNvSpPr>
          <p:nvPr>
            <p:ph type="body" idx="1"/>
          </p:nvPr>
        </p:nvSpPr>
        <p:spPr/>
        <p:txBody>
          <a:bodyPr>
            <a:normAutofit/>
          </a:bodyPr>
          <a:lstStyle/>
          <a:p>
            <a:r>
              <a:rPr lang="en-US" b="1" dirty="0"/>
              <a:t>THE </a:t>
            </a:r>
            <a:r>
              <a:rPr lang="en-US" b="1" dirty="0" smtClean="0"/>
              <a:t>PROJECTMANAGEMENT PROCESSGROUPS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80</a:t>
            </a:fld>
            <a:endParaRPr lang="en-US"/>
          </a:p>
        </p:txBody>
      </p:sp>
    </p:spTree>
    <p:extLst>
      <p:ext uri="{BB962C8B-B14F-4D97-AF65-F5344CB8AC3E}">
        <p14:creationId xmlns:p14="http://schemas.microsoft.com/office/powerpoint/2010/main" val="4603300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as a number of </a:t>
            </a:r>
            <a:r>
              <a:rPr lang="en-US" dirty="0" smtClean="0"/>
              <a:t>related processes</a:t>
            </a:r>
            <a:endParaRPr lang="en-US" dirty="0"/>
          </a:p>
        </p:txBody>
      </p:sp>
      <p:sp>
        <p:nvSpPr>
          <p:cNvPr id="3" name="Content Placeholder 2"/>
          <p:cNvSpPr>
            <a:spLocks noGrp="1"/>
          </p:cNvSpPr>
          <p:nvPr>
            <p:ph idx="1"/>
          </p:nvPr>
        </p:nvSpPr>
        <p:spPr/>
        <p:txBody>
          <a:bodyPr/>
          <a:lstStyle/>
          <a:p>
            <a:r>
              <a:rPr lang="en-US" dirty="0" smtClean="0"/>
              <a:t>Recall: </a:t>
            </a:r>
            <a:r>
              <a:rPr lang="en-US" b="0" dirty="0"/>
              <a:t>project management consists of 10 knowledge areas:</a:t>
            </a:r>
          </a:p>
          <a:p>
            <a:r>
              <a:rPr lang="en-US" b="0" dirty="0"/>
              <a:t>integration, scope, time, cost, quality, human resources, communications, risk,</a:t>
            </a:r>
          </a:p>
          <a:p>
            <a:r>
              <a:rPr lang="en-US" b="0" dirty="0"/>
              <a:t>procurement, and stakeholder </a:t>
            </a:r>
            <a:r>
              <a:rPr lang="en-US" b="0" dirty="0" smtClean="0"/>
              <a:t>management</a:t>
            </a:r>
          </a:p>
          <a:p>
            <a:r>
              <a:rPr lang="en-US" b="0" dirty="0"/>
              <a:t>Decisions and actions taken in one </a:t>
            </a:r>
            <a:r>
              <a:rPr lang="en-US" b="0" dirty="0" smtClean="0"/>
              <a:t>knowledge area </a:t>
            </a:r>
            <a:r>
              <a:rPr lang="en-US" b="0" dirty="0"/>
              <a:t>at a certain time usually affect other knowledge </a:t>
            </a:r>
            <a:r>
              <a:rPr lang="en-US" b="0" dirty="0" smtClean="0"/>
              <a:t>areas</a:t>
            </a:r>
          </a:p>
          <a:p>
            <a:endParaRPr lang="en-US" dirty="0" smtClean="0"/>
          </a:p>
          <a:p>
            <a:r>
              <a:rPr lang="en-US" b="0" dirty="0"/>
              <a:t>you can view project management as a number of </a:t>
            </a:r>
            <a:r>
              <a:rPr lang="en-US" b="0" dirty="0" smtClean="0"/>
              <a:t>related processes.</a:t>
            </a:r>
          </a:p>
          <a:p>
            <a:r>
              <a:rPr lang="en-US" b="0" dirty="0" smtClean="0"/>
              <a:t>Process: </a:t>
            </a:r>
            <a:r>
              <a:rPr lang="en-US" b="0" dirty="0"/>
              <a:t>a series of actions directed toward a particular result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81</a:t>
            </a:fld>
            <a:endParaRPr lang="en-US"/>
          </a:p>
        </p:txBody>
      </p:sp>
      <p:sp>
        <p:nvSpPr>
          <p:cNvPr id="5" name="Down Arrow 4"/>
          <p:cNvSpPr/>
          <p:nvPr/>
        </p:nvSpPr>
        <p:spPr>
          <a:xfrm>
            <a:off x="4067944" y="2564904"/>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389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process groups</a:t>
            </a:r>
            <a:br>
              <a:rPr lang="en-US" dirty="0"/>
            </a:br>
            <a:endParaRPr lang="en-US" dirty="0"/>
          </a:p>
        </p:txBody>
      </p:sp>
      <p:sp>
        <p:nvSpPr>
          <p:cNvPr id="3" name="Content Placeholder 2"/>
          <p:cNvSpPr>
            <a:spLocks noGrp="1"/>
          </p:cNvSpPr>
          <p:nvPr>
            <p:ph idx="1"/>
          </p:nvPr>
        </p:nvSpPr>
        <p:spPr>
          <a:xfrm>
            <a:off x="611560" y="764704"/>
            <a:ext cx="7520940" cy="3579849"/>
          </a:xfrm>
        </p:spPr>
        <p:txBody>
          <a:bodyPr/>
          <a:lstStyle/>
          <a:p>
            <a:r>
              <a:rPr lang="en-US" b="0" dirty="0"/>
              <a:t>A</a:t>
            </a:r>
            <a:r>
              <a:rPr lang="en-US" b="0" dirty="0" smtClean="0"/>
              <a:t>ll </a:t>
            </a:r>
            <a:r>
              <a:rPr lang="en-US" b="0" dirty="0"/>
              <a:t>projects and all project phases need to include all five process </a:t>
            </a:r>
            <a:r>
              <a:rPr lang="en-US" b="0" dirty="0" smtClean="0"/>
              <a:t>groups:</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0" y="1124744"/>
            <a:ext cx="7956376" cy="379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548680"/>
            <a:ext cx="4572000" cy="2862322"/>
          </a:xfrm>
          <a:prstGeom prst="rect">
            <a:avLst/>
          </a:prstGeom>
          <a:solidFill>
            <a:srgbClr val="0793C5">
              <a:alpha val="93725"/>
            </a:srgbClr>
          </a:solidFill>
        </p:spPr>
        <p:txBody>
          <a:bodyPr>
            <a:spAutoFit/>
          </a:bodyPr>
          <a:lstStyle/>
          <a:p>
            <a:r>
              <a:rPr lang="en-US" b="1" dirty="0">
                <a:effectLst>
                  <a:outerShdw blurRad="38100" dist="38100" dir="2700000" algn="tl">
                    <a:srgbClr val="000000">
                      <a:alpha val="43137"/>
                    </a:srgbClr>
                  </a:outerShdw>
                </a:effectLst>
              </a:rPr>
              <a:t>Initiating processes </a:t>
            </a:r>
            <a:r>
              <a:rPr lang="en-US" dirty="0">
                <a:effectLst>
                  <a:outerShdw blurRad="38100" dist="38100" dir="2700000" algn="tl">
                    <a:srgbClr val="000000">
                      <a:alpha val="43137"/>
                    </a:srgbClr>
                  </a:outerShdw>
                </a:effectLst>
              </a:rPr>
              <a:t>include defining and authorizing a project or project</a:t>
            </a:r>
          </a:p>
          <a:p>
            <a:r>
              <a:rPr lang="en-US" dirty="0">
                <a:effectLst>
                  <a:outerShdw blurRad="38100" dist="38100" dir="2700000" algn="tl">
                    <a:srgbClr val="000000">
                      <a:alpha val="43137"/>
                    </a:srgbClr>
                  </a:outerShdw>
                </a:effectLst>
              </a:rPr>
              <a:t>phase. Initiating processes take place during </a:t>
            </a:r>
            <a:r>
              <a:rPr lang="en-US" i="1" dirty="0">
                <a:effectLst>
                  <a:outerShdw blurRad="38100" dist="38100" dir="2700000" algn="tl">
                    <a:srgbClr val="000000">
                      <a:alpha val="43137"/>
                    </a:srgbClr>
                  </a:outerShdw>
                </a:effectLst>
              </a:rPr>
              <a:t>each </a:t>
            </a:r>
            <a:r>
              <a:rPr lang="en-US" dirty="0">
                <a:effectLst>
                  <a:outerShdw blurRad="38100" dist="38100" dir="2700000" algn="tl">
                    <a:srgbClr val="000000">
                      <a:alpha val="43137"/>
                    </a:srgbClr>
                  </a:outerShdw>
                </a:effectLst>
              </a:rPr>
              <a:t>phase of a project. For</a:t>
            </a:r>
          </a:p>
          <a:p>
            <a:r>
              <a:rPr lang="en-US" dirty="0">
                <a:effectLst>
                  <a:outerShdw blurRad="38100" dist="38100" dir="2700000" algn="tl">
                    <a:srgbClr val="000000">
                      <a:alpha val="43137"/>
                    </a:srgbClr>
                  </a:outerShdw>
                </a:effectLst>
              </a:rPr>
              <a:t>example, in the close-out phase, initiating processes are used to ensure that</a:t>
            </a:r>
          </a:p>
          <a:p>
            <a:r>
              <a:rPr lang="en-US" dirty="0">
                <a:effectLst>
                  <a:outerShdw blurRad="38100" dist="38100" dir="2700000" algn="tl">
                    <a:srgbClr val="000000">
                      <a:alpha val="43137"/>
                    </a:srgbClr>
                  </a:outerShdw>
                </a:effectLst>
              </a:rPr>
              <a:t>the project team completes all the work, that someone documents lessons</a:t>
            </a:r>
          </a:p>
          <a:p>
            <a:r>
              <a:rPr lang="en-US" dirty="0">
                <a:effectLst>
                  <a:outerShdw blurRad="38100" dist="38100" dir="2700000" algn="tl">
                    <a:srgbClr val="000000">
                      <a:alpha val="43137"/>
                    </a:srgbClr>
                  </a:outerShdw>
                </a:effectLst>
              </a:rPr>
              <a:t>learned, and that the customer accepts the work</a:t>
            </a:r>
          </a:p>
        </p:txBody>
      </p:sp>
      <p:sp>
        <p:nvSpPr>
          <p:cNvPr id="7" name="Rectangle 6"/>
          <p:cNvSpPr/>
          <p:nvPr/>
        </p:nvSpPr>
        <p:spPr>
          <a:xfrm>
            <a:off x="971600" y="3285855"/>
            <a:ext cx="4572000" cy="3139321"/>
          </a:xfrm>
          <a:prstGeom prst="rect">
            <a:avLst/>
          </a:prstGeom>
          <a:solidFill>
            <a:srgbClr val="FFCD2D">
              <a:alpha val="93725"/>
            </a:srgbClr>
          </a:solidFill>
        </p:spPr>
        <p:txBody>
          <a:bodyPr wrap="square">
            <a:spAutoFit/>
          </a:bodyPr>
          <a:lstStyle/>
          <a:p>
            <a:r>
              <a:rPr lang="en-US" b="1" dirty="0">
                <a:effectLst>
                  <a:outerShdw blurRad="38100" dist="38100" dir="2700000" algn="tl">
                    <a:srgbClr val="000000">
                      <a:alpha val="43137"/>
                    </a:srgbClr>
                  </a:outerShdw>
                </a:effectLst>
              </a:rPr>
              <a:t>Planning processes </a:t>
            </a:r>
            <a:r>
              <a:rPr lang="en-US" dirty="0">
                <a:effectLst>
                  <a:outerShdw blurRad="38100" dist="38100" dir="2700000" algn="tl">
                    <a:srgbClr val="000000">
                      <a:alpha val="43137"/>
                    </a:srgbClr>
                  </a:outerShdw>
                </a:effectLst>
              </a:rPr>
              <a:t>include devising and maintaining a workable scheme </a:t>
            </a:r>
            <a:r>
              <a:rPr lang="en-US" dirty="0" smtClean="0">
                <a:effectLst>
                  <a:outerShdw blurRad="38100" dist="38100" dir="2700000" algn="tl">
                    <a:srgbClr val="000000">
                      <a:alpha val="43137"/>
                    </a:srgbClr>
                  </a:outerShdw>
                </a:effectLst>
              </a:rPr>
              <a:t>to ensure </a:t>
            </a:r>
            <a:r>
              <a:rPr lang="en-US" dirty="0">
                <a:effectLst>
                  <a:outerShdw blurRad="38100" dist="38100" dir="2700000" algn="tl">
                    <a:srgbClr val="000000">
                      <a:alpha val="43137"/>
                    </a:srgbClr>
                  </a:outerShdw>
                </a:effectLst>
              </a:rPr>
              <a:t>that the project addresses the organization’s needs. Projects include</a:t>
            </a:r>
          </a:p>
          <a:p>
            <a:r>
              <a:rPr lang="en-US" dirty="0">
                <a:effectLst>
                  <a:outerShdw blurRad="38100" dist="38100" dir="2700000" algn="tl">
                    <a:srgbClr val="000000">
                      <a:alpha val="43137"/>
                    </a:srgbClr>
                  </a:outerShdw>
                </a:effectLst>
              </a:rPr>
              <a:t>several plans, such as the scope management plan, schedule </a:t>
            </a:r>
            <a:r>
              <a:rPr lang="en-US" dirty="0" smtClean="0">
                <a:effectLst>
                  <a:outerShdw blurRad="38100" dist="38100" dir="2700000" algn="tl">
                    <a:srgbClr val="000000">
                      <a:alpha val="43137"/>
                    </a:srgbClr>
                  </a:outerShdw>
                </a:effectLst>
              </a:rPr>
              <a:t>management plan</a:t>
            </a:r>
            <a:r>
              <a:rPr lang="en-US" dirty="0">
                <a:effectLst>
                  <a:outerShdw blurRad="38100" dist="38100" dir="2700000" algn="tl">
                    <a:srgbClr val="000000">
                      <a:alpha val="43137"/>
                    </a:srgbClr>
                  </a:outerShdw>
                </a:effectLst>
              </a:rPr>
              <a:t>, cost management plan, and procurement management plan. These</a:t>
            </a:r>
          </a:p>
          <a:p>
            <a:r>
              <a:rPr lang="en-US" dirty="0">
                <a:effectLst>
                  <a:outerShdw blurRad="38100" dist="38100" dir="2700000" algn="tl">
                    <a:srgbClr val="000000">
                      <a:alpha val="43137"/>
                    </a:srgbClr>
                  </a:outerShdw>
                </a:effectLst>
              </a:rPr>
              <a:t>plans define each knowledge area as it relates to the project at a </a:t>
            </a:r>
            <a:r>
              <a:rPr lang="en-US" dirty="0" smtClean="0">
                <a:effectLst>
                  <a:outerShdw blurRad="38100" dist="38100" dir="2700000" algn="tl">
                    <a:srgbClr val="000000">
                      <a:alpha val="43137"/>
                    </a:srgbClr>
                  </a:outerShdw>
                </a:effectLst>
              </a:rPr>
              <a:t>particular point </a:t>
            </a:r>
            <a:r>
              <a:rPr lang="en-US" dirty="0">
                <a:effectLst>
                  <a:outerShdw blurRad="38100" dist="38100" dir="2700000" algn="tl">
                    <a:srgbClr val="000000">
                      <a:alpha val="43137"/>
                    </a:srgbClr>
                  </a:outerShdw>
                </a:effectLst>
              </a:rPr>
              <a:t>in time. </a:t>
            </a:r>
          </a:p>
        </p:txBody>
      </p:sp>
    </p:spTree>
    <p:extLst>
      <p:ext uri="{BB962C8B-B14F-4D97-AF65-F5344CB8AC3E}">
        <p14:creationId xmlns:p14="http://schemas.microsoft.com/office/powerpoint/2010/main" val="154032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process groups</a:t>
            </a:r>
            <a:br>
              <a:rPr lang="en-US" dirty="0"/>
            </a:br>
            <a:endParaRPr lang="en-US" dirty="0"/>
          </a:p>
        </p:txBody>
      </p:sp>
      <p:sp>
        <p:nvSpPr>
          <p:cNvPr id="3" name="Content Placeholder 2"/>
          <p:cNvSpPr>
            <a:spLocks noGrp="1"/>
          </p:cNvSpPr>
          <p:nvPr>
            <p:ph idx="1"/>
          </p:nvPr>
        </p:nvSpPr>
        <p:spPr>
          <a:xfrm>
            <a:off x="611560" y="764704"/>
            <a:ext cx="7520940" cy="3579849"/>
          </a:xfrm>
        </p:spPr>
        <p:txBody>
          <a:bodyPr/>
          <a:lstStyle/>
          <a:p>
            <a:r>
              <a:rPr lang="en-US" b="0" dirty="0"/>
              <a:t>A</a:t>
            </a:r>
            <a:r>
              <a:rPr lang="en-US" b="0" dirty="0" smtClean="0"/>
              <a:t>ll </a:t>
            </a:r>
            <a:r>
              <a:rPr lang="en-US" b="0" dirty="0"/>
              <a:t>projects and all project phases need to include all five process </a:t>
            </a:r>
            <a:r>
              <a:rPr lang="en-US" b="0" dirty="0" smtClean="0"/>
              <a:t>groups:</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83</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0" y="1124744"/>
            <a:ext cx="7956376" cy="379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427984" y="3322946"/>
            <a:ext cx="4860032" cy="2585323"/>
          </a:xfrm>
          <a:prstGeom prst="rect">
            <a:avLst/>
          </a:prstGeom>
          <a:solidFill>
            <a:srgbClr val="C72909">
              <a:alpha val="92941"/>
            </a:srgbClr>
          </a:solidFill>
        </p:spPr>
        <p:txBody>
          <a:bodyPr wrap="square">
            <a:spAutoFit/>
          </a:bodyPr>
          <a:lstStyle/>
          <a:p>
            <a:r>
              <a:rPr lang="en-US" b="1" dirty="0">
                <a:effectLst>
                  <a:outerShdw blurRad="38100" dist="38100" dir="2700000" algn="tl">
                    <a:srgbClr val="000000">
                      <a:alpha val="43137"/>
                    </a:srgbClr>
                  </a:outerShdw>
                </a:effectLst>
              </a:rPr>
              <a:t>Executing processes </a:t>
            </a:r>
            <a:r>
              <a:rPr lang="en-US" dirty="0">
                <a:effectLst>
                  <a:outerShdw blurRad="38100" dist="38100" dir="2700000" algn="tl">
                    <a:srgbClr val="000000">
                      <a:alpha val="43137"/>
                    </a:srgbClr>
                  </a:outerShdw>
                </a:effectLst>
              </a:rPr>
              <a:t>include coordinating people and other resources </a:t>
            </a:r>
            <a:r>
              <a:rPr lang="en-US" dirty="0" smtClean="0">
                <a:effectLst>
                  <a:outerShdw blurRad="38100" dist="38100" dir="2700000" algn="tl">
                    <a:srgbClr val="000000">
                      <a:alpha val="43137"/>
                    </a:srgbClr>
                  </a:outerShdw>
                </a:effectLst>
              </a:rPr>
              <a:t>to carry </a:t>
            </a:r>
            <a:r>
              <a:rPr lang="en-US" dirty="0">
                <a:effectLst>
                  <a:outerShdw blurRad="38100" dist="38100" dir="2700000" algn="tl">
                    <a:srgbClr val="000000">
                      <a:alpha val="43137"/>
                    </a:srgbClr>
                  </a:outerShdw>
                </a:effectLst>
              </a:rPr>
              <a:t>out the various plans and create the products, services, or results </a:t>
            </a:r>
            <a:r>
              <a:rPr lang="en-US" dirty="0" smtClean="0">
                <a:effectLst>
                  <a:outerShdw blurRad="38100" dist="38100" dir="2700000" algn="tl">
                    <a:srgbClr val="000000">
                      <a:alpha val="43137"/>
                    </a:srgbClr>
                  </a:outerShdw>
                </a:effectLst>
              </a:rPr>
              <a:t>of the </a:t>
            </a:r>
            <a:r>
              <a:rPr lang="en-US" dirty="0">
                <a:effectLst>
                  <a:outerShdw blurRad="38100" dist="38100" dir="2700000" algn="tl">
                    <a:srgbClr val="000000">
                      <a:alpha val="43137"/>
                    </a:srgbClr>
                  </a:outerShdw>
                </a:effectLst>
              </a:rPr>
              <a:t>project or phase. Examples of executing processes include acquiring </a:t>
            </a:r>
            <a:r>
              <a:rPr lang="en-US" dirty="0" smtClean="0">
                <a:effectLst>
                  <a:outerShdw blurRad="38100" dist="38100" dir="2700000" algn="tl">
                    <a:srgbClr val="000000">
                      <a:alpha val="43137"/>
                    </a:srgbClr>
                  </a:outerShdw>
                </a:effectLst>
              </a:rPr>
              <a:t>and developing </a:t>
            </a:r>
            <a:r>
              <a:rPr lang="en-US" dirty="0">
                <a:effectLst>
                  <a:outerShdw blurRad="38100" dist="38100" dir="2700000" algn="tl">
                    <a:srgbClr val="000000">
                      <a:alpha val="43137"/>
                    </a:srgbClr>
                  </a:outerShdw>
                </a:effectLst>
              </a:rPr>
              <a:t>the project team, performing quality assurance, distributing information</a:t>
            </a:r>
            <a:r>
              <a:rPr lang="en-US" dirty="0" smtClean="0">
                <a:effectLst>
                  <a:outerShdw blurRad="38100" dist="38100" dir="2700000" algn="tl">
                    <a:srgbClr val="000000">
                      <a:alpha val="43137"/>
                    </a:srgbClr>
                  </a:outerShdw>
                </a:effectLst>
              </a:rPr>
              <a:t>, managing </a:t>
            </a:r>
            <a:r>
              <a:rPr lang="en-US" dirty="0">
                <a:effectLst>
                  <a:outerShdw blurRad="38100" dist="38100" dir="2700000" algn="tl">
                    <a:srgbClr val="000000">
                      <a:alpha val="43137"/>
                    </a:srgbClr>
                  </a:outerShdw>
                </a:effectLst>
              </a:rPr>
              <a:t>stakeholder expectations, and conducting </a:t>
            </a:r>
            <a:r>
              <a:rPr lang="en-US" dirty="0" smtClean="0">
                <a:effectLst>
                  <a:outerShdw blurRad="38100" dist="38100" dir="2700000" algn="tl">
                    <a:srgbClr val="000000">
                      <a:alpha val="43137"/>
                    </a:srgbClr>
                  </a:outerShdw>
                </a:effectLst>
              </a:rPr>
              <a:t>procurements </a:t>
            </a:r>
            <a:endParaRPr lang="en-US" dirty="0">
              <a:effectLst>
                <a:outerShdw blurRad="38100" dist="38100" dir="2700000" algn="tl">
                  <a:srgbClr val="000000">
                    <a:alpha val="43137"/>
                  </a:srgbClr>
                </a:outerShdw>
              </a:effectLst>
            </a:endParaRPr>
          </a:p>
        </p:txBody>
      </p:sp>
      <p:sp>
        <p:nvSpPr>
          <p:cNvPr id="9" name="Rectangle 8"/>
          <p:cNvSpPr/>
          <p:nvPr/>
        </p:nvSpPr>
        <p:spPr>
          <a:xfrm>
            <a:off x="3275856" y="3004501"/>
            <a:ext cx="5184576" cy="3139321"/>
          </a:xfrm>
          <a:prstGeom prst="rect">
            <a:avLst/>
          </a:prstGeom>
          <a:solidFill>
            <a:srgbClr val="FF9900">
              <a:alpha val="83000"/>
            </a:srgbClr>
          </a:solidFill>
        </p:spPr>
        <p:txBody>
          <a:bodyPr wrap="square">
            <a:spAutoFit/>
          </a:bodyPr>
          <a:lstStyle/>
          <a:p>
            <a:r>
              <a:rPr lang="en-US" b="1" dirty="0">
                <a:effectLst>
                  <a:outerShdw blurRad="38100" dist="38100" dir="2700000" algn="tl">
                    <a:srgbClr val="000000">
                      <a:alpha val="43137"/>
                    </a:srgbClr>
                  </a:outerShdw>
                </a:effectLst>
              </a:rPr>
              <a:t>Monitoring and controlling processes </a:t>
            </a:r>
            <a:r>
              <a:rPr lang="en-US" dirty="0">
                <a:effectLst>
                  <a:outerShdw blurRad="38100" dist="38100" dir="2700000" algn="tl">
                    <a:srgbClr val="000000">
                      <a:alpha val="43137"/>
                    </a:srgbClr>
                  </a:outerShdw>
                </a:effectLst>
              </a:rPr>
              <a:t>include regularly measuring and monitoring</a:t>
            </a:r>
          </a:p>
          <a:p>
            <a:r>
              <a:rPr lang="en-US" dirty="0">
                <a:effectLst>
                  <a:outerShdw blurRad="38100" dist="38100" dir="2700000" algn="tl">
                    <a:srgbClr val="000000">
                      <a:alpha val="43137"/>
                    </a:srgbClr>
                  </a:outerShdw>
                </a:effectLst>
              </a:rPr>
              <a:t>progress to ensure that the project team meets the project objectives.</a:t>
            </a:r>
          </a:p>
          <a:p>
            <a:r>
              <a:rPr lang="en-US" dirty="0">
                <a:effectLst>
                  <a:outerShdw blurRad="38100" dist="38100" dir="2700000" algn="tl">
                    <a:srgbClr val="000000">
                      <a:alpha val="43137"/>
                    </a:srgbClr>
                  </a:outerShdw>
                </a:effectLst>
              </a:rPr>
              <a:t>The project manager and staff monitor and measure progress against the </a:t>
            </a:r>
            <a:r>
              <a:rPr lang="en-US" dirty="0" smtClean="0">
                <a:effectLst>
                  <a:outerShdw blurRad="38100" dist="38100" dir="2700000" algn="tl">
                    <a:srgbClr val="000000">
                      <a:alpha val="43137"/>
                    </a:srgbClr>
                  </a:outerShdw>
                </a:effectLst>
              </a:rPr>
              <a:t>plans and </a:t>
            </a:r>
            <a:r>
              <a:rPr lang="en-US" dirty="0">
                <a:effectLst>
                  <a:outerShdw blurRad="38100" dist="38100" dir="2700000" algn="tl">
                    <a:srgbClr val="000000">
                      <a:alpha val="43137"/>
                    </a:srgbClr>
                  </a:outerShdw>
                </a:effectLst>
              </a:rPr>
              <a:t>take corrective action when necessary</a:t>
            </a:r>
            <a:r>
              <a:rPr lang="en-US" dirty="0" smtClean="0">
                <a:effectLst>
                  <a:outerShdw blurRad="38100" dist="38100" dir="2700000" algn="tl">
                    <a:srgbClr val="000000">
                      <a:alpha val="43137"/>
                    </a:srgbClr>
                  </a:outerShdw>
                </a:effectLst>
              </a:rPr>
              <a:t>.</a:t>
            </a:r>
          </a:p>
          <a:p>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 common monitoring and </a:t>
            </a:r>
            <a:r>
              <a:rPr lang="en-US" dirty="0" smtClean="0">
                <a:effectLst>
                  <a:outerShdw blurRad="38100" dist="38100" dir="2700000" algn="tl">
                    <a:srgbClr val="000000">
                      <a:alpha val="43137"/>
                    </a:srgbClr>
                  </a:outerShdw>
                </a:effectLst>
              </a:rPr>
              <a:t>controlling process </a:t>
            </a:r>
            <a:r>
              <a:rPr lang="en-US" dirty="0">
                <a:effectLst>
                  <a:outerShdw blurRad="38100" dist="38100" dir="2700000" algn="tl">
                    <a:srgbClr val="000000">
                      <a:alpha val="43137"/>
                    </a:srgbClr>
                  </a:outerShdw>
                </a:effectLst>
              </a:rPr>
              <a:t>is reporting performance, where project stakeholders can </a:t>
            </a:r>
            <a:r>
              <a:rPr lang="en-US" dirty="0" smtClean="0">
                <a:effectLst>
                  <a:outerShdw blurRad="38100" dist="38100" dir="2700000" algn="tl">
                    <a:srgbClr val="000000">
                      <a:alpha val="43137"/>
                    </a:srgbClr>
                  </a:outerShdw>
                </a:effectLst>
              </a:rPr>
              <a:t>identify any </a:t>
            </a:r>
            <a:r>
              <a:rPr lang="en-US" dirty="0">
                <a:effectLst>
                  <a:outerShdw blurRad="38100" dist="38100" dir="2700000" algn="tl">
                    <a:srgbClr val="000000">
                      <a:alpha val="43137"/>
                    </a:srgbClr>
                  </a:outerShdw>
                </a:effectLst>
              </a:rPr>
              <a:t>necessary changes that may be required to keep the project on track.</a:t>
            </a:r>
          </a:p>
        </p:txBody>
      </p:sp>
      <p:sp>
        <p:nvSpPr>
          <p:cNvPr id="10" name="Rectangle 9"/>
          <p:cNvSpPr/>
          <p:nvPr/>
        </p:nvSpPr>
        <p:spPr>
          <a:xfrm>
            <a:off x="3707904" y="1268760"/>
            <a:ext cx="5184576" cy="3416320"/>
          </a:xfrm>
          <a:prstGeom prst="rect">
            <a:avLst/>
          </a:prstGeom>
          <a:solidFill>
            <a:srgbClr val="BB1915">
              <a:alpha val="83000"/>
            </a:srgbClr>
          </a:solidFill>
        </p:spPr>
        <p:txBody>
          <a:bodyPr wrap="square">
            <a:spAutoFit/>
          </a:bodyPr>
          <a:lstStyle/>
          <a:p>
            <a:r>
              <a:rPr lang="en-US" b="1" dirty="0"/>
              <a:t>Closing processes </a:t>
            </a:r>
            <a:r>
              <a:rPr lang="en-US" dirty="0"/>
              <a:t>include formalizing acceptance of the project or project</a:t>
            </a:r>
          </a:p>
          <a:p>
            <a:r>
              <a:rPr lang="en-US" dirty="0"/>
              <a:t>phase and ending it efficiently. Administrative activities are often involved </a:t>
            </a:r>
            <a:r>
              <a:rPr lang="en-US" dirty="0" smtClean="0"/>
              <a:t>in this </a:t>
            </a:r>
            <a:r>
              <a:rPr lang="en-US" dirty="0"/>
              <a:t>process group, such as archiving project files, closing out contracts, </a:t>
            </a:r>
            <a:r>
              <a:rPr lang="en-US" dirty="0" smtClean="0"/>
              <a:t>documenting lessons </a:t>
            </a:r>
            <a:r>
              <a:rPr lang="en-US" dirty="0"/>
              <a:t>learned, and receiving formal acceptance of the delivered</a:t>
            </a:r>
          </a:p>
          <a:p>
            <a:r>
              <a:rPr lang="en-US" dirty="0"/>
              <a:t>work as part of the phase or project</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 common monitoring and </a:t>
            </a:r>
            <a:r>
              <a:rPr lang="en-US" dirty="0" smtClean="0">
                <a:effectLst>
                  <a:outerShdw blurRad="38100" dist="38100" dir="2700000" algn="tl">
                    <a:srgbClr val="000000">
                      <a:alpha val="43137"/>
                    </a:srgbClr>
                  </a:outerShdw>
                </a:effectLst>
              </a:rPr>
              <a:t>controlling process </a:t>
            </a:r>
            <a:r>
              <a:rPr lang="en-US" dirty="0">
                <a:effectLst>
                  <a:outerShdw blurRad="38100" dist="38100" dir="2700000" algn="tl">
                    <a:srgbClr val="000000">
                      <a:alpha val="43137"/>
                    </a:srgbClr>
                  </a:outerShdw>
                </a:effectLst>
              </a:rPr>
              <a:t>is reporting performance, where project stakeholders can </a:t>
            </a:r>
            <a:r>
              <a:rPr lang="en-US" dirty="0" smtClean="0">
                <a:effectLst>
                  <a:outerShdw blurRad="38100" dist="38100" dir="2700000" algn="tl">
                    <a:srgbClr val="000000">
                      <a:alpha val="43137"/>
                    </a:srgbClr>
                  </a:outerShdw>
                </a:effectLst>
              </a:rPr>
              <a:t>identify any </a:t>
            </a:r>
            <a:r>
              <a:rPr lang="en-US" dirty="0">
                <a:effectLst>
                  <a:outerShdw blurRad="38100" dist="38100" dir="2700000" algn="tl">
                    <a:srgbClr val="000000">
                      <a:alpha val="43137"/>
                    </a:srgbClr>
                  </a:outerShdw>
                </a:effectLst>
              </a:rPr>
              <a:t>necessary changes that may be required to keep the project on track.</a:t>
            </a:r>
          </a:p>
        </p:txBody>
      </p:sp>
    </p:spTree>
    <p:extLst>
      <p:ext uri="{BB962C8B-B14F-4D97-AF65-F5344CB8AC3E}">
        <p14:creationId xmlns:p14="http://schemas.microsoft.com/office/powerpoint/2010/main" val="251569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V: </a:t>
            </a:r>
            <a:r>
              <a:rPr lang="en-US" spc="400" dirty="0">
                <a:solidFill>
                  <a:srgbClr val="000000"/>
                </a:solidFill>
              </a:rPr>
              <a:t>A Guide to the PMD </a:t>
            </a:r>
            <a:r>
              <a:rPr lang="en-US" spc="400" dirty="0" smtClean="0">
                <a:solidFill>
                  <a:srgbClr val="000000"/>
                </a:solidFill>
              </a:rPr>
              <a:t>Pro</a:t>
            </a:r>
            <a:endParaRPr lang="en-US" dirty="0"/>
          </a:p>
        </p:txBody>
      </p:sp>
      <p:sp>
        <p:nvSpPr>
          <p:cNvPr id="3" name="Text Placeholder 2"/>
          <p:cNvSpPr>
            <a:spLocks noGrp="1"/>
          </p:cNvSpPr>
          <p:nvPr>
            <p:ph type="body" idx="1"/>
          </p:nvPr>
        </p:nvSpPr>
        <p:spPr/>
        <p:txBody>
          <a:bodyPr>
            <a:normAutofit fontScale="62500" lnSpcReduction="20000"/>
          </a:bodyPr>
          <a:lstStyle/>
          <a:p>
            <a:r>
              <a:rPr lang="en-US" dirty="0" smtClean="0"/>
              <a:t>Project </a:t>
            </a:r>
            <a:r>
              <a:rPr lang="en-US" dirty="0"/>
              <a:t>Management for </a:t>
            </a:r>
            <a:r>
              <a:rPr lang="en-US" dirty="0" smtClean="0"/>
              <a:t>Development Professionals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84</a:t>
            </a:fld>
            <a:endParaRPr lang="en-US"/>
          </a:p>
        </p:txBody>
      </p:sp>
    </p:spTree>
    <p:extLst>
      <p:ext uri="{BB962C8B-B14F-4D97-AF65-F5344CB8AC3E}">
        <p14:creationId xmlns:p14="http://schemas.microsoft.com/office/powerpoint/2010/main" val="30600525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 IN THE LIFE OF A DEVELOPMENT PROJECT</a:t>
            </a:r>
            <a:endParaRPr lang="en-US" dirty="0"/>
          </a:p>
        </p:txBody>
      </p:sp>
      <p:sp>
        <p:nvSpPr>
          <p:cNvPr id="3" name="Content Placeholder 2"/>
          <p:cNvSpPr>
            <a:spLocks noGrp="1"/>
          </p:cNvSpPr>
          <p:nvPr>
            <p:ph idx="1"/>
          </p:nvPr>
        </p:nvSpPr>
        <p:spPr/>
        <p:txBody>
          <a:bodyPr>
            <a:normAutofit/>
          </a:bodyPr>
          <a:lstStyle/>
          <a:p>
            <a:r>
              <a:rPr lang="en-US" b="0" dirty="0" smtClean="0"/>
              <a:t>Many </a:t>
            </a:r>
            <a:r>
              <a:rPr lang="en-US" b="0" dirty="0"/>
              <a:t>development organizations </a:t>
            </a:r>
            <a:r>
              <a:rPr lang="en-US" b="0" dirty="0" smtClean="0"/>
              <a:t>have developed </a:t>
            </a:r>
            <a:r>
              <a:rPr lang="en-US" b="0" dirty="0"/>
              <a:t>Project Life Cycle diagrams </a:t>
            </a:r>
            <a:r>
              <a:rPr lang="en-US" b="0" dirty="0" smtClean="0"/>
              <a:t>which they </a:t>
            </a:r>
            <a:r>
              <a:rPr lang="en-US" b="0" dirty="0"/>
              <a:t>use to identify the phases through </a:t>
            </a:r>
            <a:r>
              <a:rPr lang="en-US" b="0" dirty="0" smtClean="0"/>
              <a:t>which their </a:t>
            </a:r>
            <a:r>
              <a:rPr lang="en-US" b="0" dirty="0"/>
              <a:t>projects pass from beginning to end.</a:t>
            </a:r>
          </a:p>
          <a:p>
            <a:r>
              <a:rPr lang="en-US" b="0" dirty="0"/>
              <a:t>Together, these project life cycle </a:t>
            </a:r>
            <a:r>
              <a:rPr lang="en-US" b="0" dirty="0" smtClean="0"/>
              <a:t>phases identify </a:t>
            </a:r>
            <a:r>
              <a:rPr lang="en-US" b="0" dirty="0"/>
              <a:t>the logical sequence of activities </a:t>
            </a:r>
            <a:r>
              <a:rPr lang="en-US" b="0" dirty="0" smtClean="0"/>
              <a:t>that accomplish </a:t>
            </a:r>
            <a:r>
              <a:rPr lang="en-US" b="0" dirty="0"/>
              <a:t>the project’s goals or </a:t>
            </a:r>
            <a:r>
              <a:rPr lang="en-US" b="0" dirty="0" smtClean="0"/>
              <a:t>objectives</a:t>
            </a:r>
          </a:p>
          <a:p>
            <a:r>
              <a:rPr lang="en-US" b="0" dirty="0"/>
              <a:t>the PMD Pro subscribes to its own six-­step project phase </a:t>
            </a:r>
            <a:r>
              <a:rPr lang="en-US" b="0" dirty="0" smtClean="0"/>
              <a:t>model.</a:t>
            </a:r>
          </a:p>
          <a:p>
            <a:r>
              <a:rPr lang="en-US" b="0" dirty="0" smtClean="0"/>
              <a:t>The PMD </a:t>
            </a:r>
            <a:r>
              <a:rPr lang="en-US" b="0" dirty="0"/>
              <a:t>Pro’s Project Phase Model is not meant to replace any specific project life cycle model, nor is </a:t>
            </a:r>
            <a:r>
              <a:rPr lang="en-US" b="0" dirty="0" smtClean="0"/>
              <a:t>it intended </a:t>
            </a:r>
            <a:r>
              <a:rPr lang="en-US" b="0" dirty="0"/>
              <a:t>to serve as a standard for the sector</a:t>
            </a:r>
            <a:r>
              <a:rPr lang="en-US" b="0" dirty="0" smtClean="0"/>
              <a:t>.</a:t>
            </a:r>
          </a:p>
          <a:p>
            <a:r>
              <a:rPr lang="en-US" b="0" dirty="0" smtClean="0"/>
              <a:t>Instead</a:t>
            </a:r>
            <a:r>
              <a:rPr lang="en-US" b="0" dirty="0"/>
              <a:t>, its purpose is to provide a balanced </a:t>
            </a:r>
            <a:r>
              <a:rPr lang="en-US" b="0" dirty="0" smtClean="0"/>
              <a:t>and comprehensive </a:t>
            </a:r>
            <a:r>
              <a:rPr lang="en-US" b="0" dirty="0"/>
              <a:t>project phase model that covers the entire life of the 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85</a:t>
            </a:fld>
            <a:endParaRPr lang="en-US"/>
          </a:p>
        </p:txBody>
      </p:sp>
    </p:spTree>
    <p:extLst>
      <p:ext uri="{BB962C8B-B14F-4D97-AF65-F5344CB8AC3E}">
        <p14:creationId xmlns:p14="http://schemas.microsoft.com/office/powerpoint/2010/main" val="24595245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PMD Pro Project Phase Model</a:t>
            </a:r>
          </a:p>
        </p:txBody>
      </p:sp>
      <p:sp>
        <p:nvSpPr>
          <p:cNvPr id="4" name="Slide Number Placeholder 3"/>
          <p:cNvSpPr>
            <a:spLocks noGrp="1"/>
          </p:cNvSpPr>
          <p:nvPr>
            <p:ph type="sldNum" sz="quarter" idx="12"/>
          </p:nvPr>
        </p:nvSpPr>
        <p:spPr/>
        <p:txBody>
          <a:bodyPr/>
          <a:lstStyle/>
          <a:p>
            <a:fld id="{80E84D2A-00D0-4782-8861-5D5A773D97B8}" type="slidenum">
              <a:rPr lang="en-US" smtClean="0"/>
              <a:t>86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 y="1340768"/>
            <a:ext cx="92868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779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Phase Interactions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64915"/>
            <a:ext cx="6624736" cy="414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3231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IDENTIFICATION </a:t>
            </a:r>
            <a:r>
              <a:rPr lang="en-US" dirty="0" smtClean="0"/>
              <a:t>AND DESIGN</a:t>
            </a:r>
            <a:endParaRPr lang="en-US" dirty="0"/>
          </a:p>
        </p:txBody>
      </p:sp>
      <p:sp>
        <p:nvSpPr>
          <p:cNvPr id="3" name="Content Placeholder 2"/>
          <p:cNvSpPr>
            <a:spLocks noGrp="1"/>
          </p:cNvSpPr>
          <p:nvPr>
            <p:ph idx="1"/>
          </p:nvPr>
        </p:nvSpPr>
        <p:spPr/>
        <p:txBody>
          <a:bodyPr>
            <a:normAutofit fontScale="92500" lnSpcReduction="10000"/>
          </a:bodyPr>
          <a:lstStyle/>
          <a:p>
            <a:r>
              <a:rPr lang="en-US" b="0" dirty="0"/>
              <a:t>I</a:t>
            </a:r>
            <a:r>
              <a:rPr lang="en-US" b="0" dirty="0" smtClean="0"/>
              <a:t>n the development sector, the </a:t>
            </a:r>
            <a:r>
              <a:rPr lang="en-US" b="0" dirty="0"/>
              <a:t>project life more commonly begins with a Project Identification </a:t>
            </a:r>
            <a:r>
              <a:rPr lang="en-US" b="0" dirty="0" smtClean="0"/>
              <a:t>and Design Phase.</a:t>
            </a:r>
          </a:p>
          <a:p>
            <a:r>
              <a:rPr lang="en-US" b="0" dirty="0"/>
              <a:t>During the Project Identification and Design Phase, time/resources/effort are invested to </a:t>
            </a:r>
            <a:r>
              <a:rPr lang="en-US" b="0" dirty="0" smtClean="0"/>
              <a:t>define needs</a:t>
            </a:r>
            <a:r>
              <a:rPr lang="en-US" b="0" dirty="0"/>
              <a:t>, explore opportunities, analyze the project environment, cultivate relationships, build trust</a:t>
            </a:r>
            <a:r>
              <a:rPr lang="en-US" b="0" dirty="0" smtClean="0"/>
              <a:t>, develop </a:t>
            </a:r>
            <a:r>
              <a:rPr lang="en-US" b="0" dirty="0"/>
              <a:t>partnerships and design alternatives for project design. </a:t>
            </a:r>
            <a:endParaRPr lang="en-US" b="0" dirty="0" smtClean="0"/>
          </a:p>
          <a:p>
            <a:r>
              <a:rPr lang="en-US" b="0" dirty="0" smtClean="0"/>
              <a:t>The </a:t>
            </a:r>
            <a:r>
              <a:rPr lang="en-US" b="0" dirty="0"/>
              <a:t>decisions made during </a:t>
            </a:r>
            <a:r>
              <a:rPr lang="en-US" b="0" dirty="0" smtClean="0"/>
              <a:t>this phase </a:t>
            </a:r>
            <a:r>
              <a:rPr lang="en-US" b="0" dirty="0"/>
              <a:t>connect to existing strategies and determine the </a:t>
            </a:r>
            <a:r>
              <a:rPr lang="en-US" b="0" dirty="0" smtClean="0"/>
              <a:t>overall framework </a:t>
            </a:r>
            <a:r>
              <a:rPr lang="en-US" b="0" dirty="0"/>
              <a:t>within which the project will subsequently </a:t>
            </a:r>
            <a:r>
              <a:rPr lang="en-US" b="0" dirty="0" smtClean="0"/>
              <a:t>evolve.</a:t>
            </a:r>
          </a:p>
          <a:p>
            <a:r>
              <a:rPr lang="en-US" b="0" dirty="0"/>
              <a:t>it provides the most cost-­effective opportunity to answer fundamental questions about </a:t>
            </a:r>
            <a:r>
              <a:rPr lang="en-US" b="0" dirty="0" smtClean="0"/>
              <a:t>the project parameters</a:t>
            </a:r>
          </a:p>
          <a:p>
            <a:r>
              <a:rPr lang="en-US" b="0" dirty="0"/>
              <a:t>the easiest time to make changes to a project is at the beginning of its life.</a:t>
            </a:r>
          </a:p>
          <a:p>
            <a:r>
              <a:rPr lang="en-US" b="0" dirty="0"/>
              <a:t>If a project team wants to change the objectives, the calendar or the budget, it is easier to do </a:t>
            </a:r>
            <a:r>
              <a:rPr lang="en-US" b="0" dirty="0" smtClean="0"/>
              <a:t>this before </a:t>
            </a:r>
            <a:r>
              <a:rPr lang="en-US" b="0" dirty="0"/>
              <a:t>the project is underway (spending money, using up the calendar and investing resources </a:t>
            </a:r>
            <a:r>
              <a:rPr lang="en-US" b="0" dirty="0" smtClean="0"/>
              <a:t>to complete </a:t>
            </a:r>
            <a:r>
              <a:rPr lang="en-US" b="0" dirty="0"/>
              <a:t>its work).</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88</a:t>
            </a:fld>
            <a:endParaRPr lang="en-US"/>
          </a:p>
        </p:txBody>
      </p:sp>
    </p:spTree>
    <p:extLst>
      <p:ext uri="{BB962C8B-B14F-4D97-AF65-F5344CB8AC3E}">
        <p14:creationId xmlns:p14="http://schemas.microsoft.com/office/powerpoint/2010/main" val="33483716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IDENTIFICATION </a:t>
            </a:r>
            <a:r>
              <a:rPr lang="en-US" dirty="0" smtClean="0"/>
              <a:t>AND DESIGN</a:t>
            </a:r>
            <a:endParaRPr lang="en-US" dirty="0"/>
          </a:p>
        </p:txBody>
      </p:sp>
      <p:sp>
        <p:nvSpPr>
          <p:cNvPr id="3" name="Content Placeholder 2"/>
          <p:cNvSpPr>
            <a:spLocks noGrp="1"/>
          </p:cNvSpPr>
          <p:nvPr>
            <p:ph idx="1"/>
          </p:nvPr>
        </p:nvSpPr>
        <p:spPr/>
        <p:txBody>
          <a:bodyPr>
            <a:normAutofit/>
          </a:bodyPr>
          <a:lstStyle/>
          <a:p>
            <a:r>
              <a:rPr lang="en-US" b="0" dirty="0"/>
              <a:t>in general terms </a:t>
            </a:r>
            <a:r>
              <a:rPr lang="en-US" b="0" dirty="0" smtClean="0"/>
              <a:t>the work </a:t>
            </a:r>
            <a:r>
              <a:rPr lang="en-US" b="0" dirty="0"/>
              <a:t>completed during this phase can be rolled up into three overarching categories:</a:t>
            </a:r>
          </a:p>
          <a:p>
            <a:r>
              <a:rPr lang="en-US" b="0" dirty="0"/>
              <a:t>1. Collecting data</a:t>
            </a:r>
            <a:r>
              <a:rPr lang="en-US" b="0" dirty="0" smtClean="0"/>
              <a:t>;</a:t>
            </a:r>
            <a:endParaRPr lang="en-US" b="0" dirty="0"/>
          </a:p>
          <a:p>
            <a:r>
              <a:rPr lang="en-US" b="0" dirty="0"/>
              <a:t>2. Analyzing </a:t>
            </a:r>
            <a:r>
              <a:rPr lang="en-US" b="0" dirty="0" smtClean="0"/>
              <a:t>data; and</a:t>
            </a:r>
            <a:endParaRPr lang="en-US" b="0" dirty="0"/>
          </a:p>
          <a:p>
            <a:r>
              <a:rPr lang="en-US" b="0" dirty="0"/>
              <a:t>3. Identifying the project intervention logic.</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89</a:t>
            </a:fld>
            <a:endParaRPr lang="en-US"/>
          </a:p>
        </p:txBody>
      </p:sp>
    </p:spTree>
    <p:extLst>
      <p:ext uri="{BB962C8B-B14F-4D97-AF65-F5344CB8AC3E}">
        <p14:creationId xmlns:p14="http://schemas.microsoft.com/office/powerpoint/2010/main" val="399635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
            <a:ext cx="4608512" cy="3066755"/>
          </a:xfrm>
          <a:prstGeom prst="rect">
            <a:avLst/>
          </a:prstGeom>
        </p:spPr>
      </p:pic>
      <p:sp>
        <p:nvSpPr>
          <p:cNvPr id="2" name="Title 1"/>
          <p:cNvSpPr>
            <a:spLocks noGrp="1"/>
          </p:cNvSpPr>
          <p:nvPr>
            <p:ph type="title"/>
          </p:nvPr>
        </p:nvSpPr>
        <p:spPr/>
        <p:txBody>
          <a:bodyPr>
            <a:normAutofit fontScale="90000"/>
          </a:bodyPr>
          <a:lstStyle/>
          <a:p>
            <a:r>
              <a:rPr lang="en-US" b="1" dirty="0"/>
              <a:t>Lack of Clear, Understandable</a:t>
            </a:r>
            <a:br>
              <a:rPr lang="en-US" b="1" dirty="0"/>
            </a:br>
            <a:r>
              <a:rPr lang="en-US" b="1" dirty="0"/>
              <a:t>Specifications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of the </a:t>
            </a:r>
            <a:r>
              <a:rPr lang="en-US" b="1" dirty="0"/>
              <a:t>modem system development tools</a:t>
            </a:r>
            <a:r>
              <a:rPr lang="en-US" b="1" dirty="0" smtClean="0"/>
              <a:t> </a:t>
            </a:r>
            <a:r>
              <a:rPr lang="en-US" dirty="0" smtClean="0"/>
              <a:t>provide </a:t>
            </a:r>
            <a:r>
              <a:rPr lang="en-US" dirty="0"/>
              <a:t>easy mechanized procedures for </a:t>
            </a:r>
            <a:r>
              <a:rPr lang="en-US" dirty="0" smtClean="0"/>
              <a:t>creating </a:t>
            </a:r>
            <a:r>
              <a:rPr lang="en-US" dirty="0"/>
              <a:t>system </a:t>
            </a:r>
            <a:r>
              <a:rPr lang="en-US" dirty="0" smtClean="0"/>
              <a:t>and program </a:t>
            </a:r>
            <a:r>
              <a:rPr lang="en-US" dirty="0"/>
              <a:t>specifications</a:t>
            </a:r>
            <a:r>
              <a:rPr lang="en-US" dirty="0" smtClean="0"/>
              <a:t>.</a:t>
            </a:r>
          </a:p>
          <a:p>
            <a:r>
              <a:rPr lang="en-US" dirty="0" smtClean="0"/>
              <a:t>Examples: </a:t>
            </a:r>
            <a:r>
              <a:rPr lang="en-US" dirty="0"/>
              <a:t>object-oriented development, </a:t>
            </a:r>
            <a:r>
              <a:rPr lang="en-US" dirty="0" smtClean="0"/>
              <a:t>CASE (Computer-Aided </a:t>
            </a:r>
            <a:r>
              <a:rPr lang="en-US" dirty="0"/>
              <a:t>Systems Engineering), prototyping, </a:t>
            </a:r>
            <a:r>
              <a:rPr lang="en-US" dirty="0" smtClean="0"/>
              <a:t>fourth-generation languages </a:t>
            </a:r>
            <a:r>
              <a:rPr lang="en-US" dirty="0"/>
              <a:t>(4GLs), and application generators</a:t>
            </a:r>
          </a:p>
        </p:txBody>
      </p:sp>
      <p:sp>
        <p:nvSpPr>
          <p:cNvPr id="5" name="Slide Number Placeholder 4"/>
          <p:cNvSpPr>
            <a:spLocks noGrp="1"/>
          </p:cNvSpPr>
          <p:nvPr>
            <p:ph type="sldNum" sz="quarter" idx="12"/>
          </p:nvPr>
        </p:nvSpPr>
        <p:spPr/>
        <p:txBody>
          <a:bodyPr/>
          <a:lstStyle/>
          <a:p>
            <a:fld id="{80E84D2A-00D0-4782-8861-5D5A773D97B8}" type="slidenum">
              <a:rPr lang="en-US" smtClean="0"/>
              <a:t>9</a:t>
            </a:fld>
            <a:endParaRPr lang="en-US"/>
          </a:p>
        </p:txBody>
      </p:sp>
    </p:spTree>
    <p:extLst>
      <p:ext uri="{BB962C8B-B14F-4D97-AF65-F5344CB8AC3E}">
        <p14:creationId xmlns:p14="http://schemas.microsoft.com/office/powerpoint/2010/main" val="28594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a:t>
            </a:r>
            <a:r>
              <a:rPr lang="en-US" dirty="0" smtClean="0"/>
              <a:t>identification </a:t>
            </a:r>
            <a:r>
              <a:rPr lang="en-US" dirty="0"/>
              <a:t>AND DESIGN</a:t>
            </a:r>
          </a:p>
        </p:txBody>
      </p:sp>
      <p:sp>
        <p:nvSpPr>
          <p:cNvPr id="3" name="Text Placeholder 2"/>
          <p:cNvSpPr>
            <a:spLocks noGrp="1"/>
          </p:cNvSpPr>
          <p:nvPr>
            <p:ph type="body" idx="1"/>
          </p:nvPr>
        </p:nvSpPr>
        <p:spPr/>
        <p:txBody>
          <a:bodyPr/>
          <a:lstStyle/>
          <a:p>
            <a:r>
              <a:rPr lang="en-US" dirty="0" smtClean="0"/>
              <a:t>1-Collecting </a:t>
            </a:r>
            <a:r>
              <a:rPr lang="en-US" dirty="0"/>
              <a:t>data</a:t>
            </a:r>
          </a:p>
        </p:txBody>
      </p:sp>
      <p:sp>
        <p:nvSpPr>
          <p:cNvPr id="4" name="Slide Number Placeholder 3"/>
          <p:cNvSpPr>
            <a:spLocks noGrp="1"/>
          </p:cNvSpPr>
          <p:nvPr>
            <p:ph type="sldNum" sz="quarter" idx="12"/>
          </p:nvPr>
        </p:nvSpPr>
        <p:spPr/>
        <p:txBody>
          <a:bodyPr/>
          <a:lstStyle/>
          <a:p>
            <a:fld id="{80E84D2A-00D0-4782-8861-5D5A773D97B8}" type="slidenum">
              <a:rPr lang="en-US" smtClean="0"/>
              <a:t>90</a:t>
            </a:fld>
            <a:endParaRPr lang="en-US"/>
          </a:p>
        </p:txBody>
      </p:sp>
    </p:spTree>
    <p:extLst>
      <p:ext uri="{BB962C8B-B14F-4D97-AF65-F5344CB8AC3E}">
        <p14:creationId xmlns:p14="http://schemas.microsoft.com/office/powerpoint/2010/main" val="3206331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doing </a:t>
            </a:r>
            <a:r>
              <a:rPr lang="en-US" dirty="0"/>
              <a:t>the right </a:t>
            </a:r>
            <a:r>
              <a:rPr lang="en-US" dirty="0" smtClean="0"/>
              <a:t>project?</a:t>
            </a:r>
            <a:endParaRPr lang="en-US" dirty="0"/>
          </a:p>
        </p:txBody>
      </p:sp>
      <p:sp>
        <p:nvSpPr>
          <p:cNvPr id="3" name="Content Placeholder 2"/>
          <p:cNvSpPr>
            <a:spLocks noGrp="1"/>
          </p:cNvSpPr>
          <p:nvPr>
            <p:ph idx="1"/>
          </p:nvPr>
        </p:nvSpPr>
        <p:spPr>
          <a:xfrm>
            <a:off x="822960" y="1100628"/>
            <a:ext cx="7520940" cy="5064676"/>
          </a:xfrm>
        </p:spPr>
        <p:txBody>
          <a:bodyPr>
            <a:normAutofit/>
          </a:bodyPr>
          <a:lstStyle/>
          <a:p>
            <a:r>
              <a:rPr lang="en-US" sz="2000" b="0" dirty="0"/>
              <a:t>The first step in determining whether you are “doing the right project” is to collect </a:t>
            </a:r>
            <a:r>
              <a:rPr lang="en-US" sz="2000" b="0" dirty="0" smtClean="0"/>
              <a:t>data.</a:t>
            </a:r>
          </a:p>
          <a:p>
            <a:r>
              <a:rPr lang="en-US" sz="2000" b="0" dirty="0"/>
              <a:t>The </a:t>
            </a:r>
            <a:r>
              <a:rPr lang="en-US" sz="2000" b="0" dirty="0" smtClean="0"/>
              <a:t>purpose of </a:t>
            </a:r>
            <a:r>
              <a:rPr lang="en-US" sz="2000" b="0" dirty="0"/>
              <a:t>this data collection is to </a:t>
            </a:r>
            <a:r>
              <a:rPr lang="en-US" sz="2000" dirty="0"/>
              <a:t>broadly explore </a:t>
            </a:r>
            <a:r>
              <a:rPr lang="en-US" sz="2000" b="0" dirty="0"/>
              <a:t>a wide number and variety of issues, </a:t>
            </a:r>
            <a:r>
              <a:rPr lang="en-US" sz="2000" b="0" dirty="0" smtClean="0"/>
              <a:t>providing </a:t>
            </a:r>
            <a:r>
              <a:rPr lang="en-US" sz="2000" b="0" dirty="0"/>
              <a:t>information which, when analyzed, will inform priorities and identify interventions that will address </a:t>
            </a:r>
            <a:r>
              <a:rPr lang="en-US" sz="2000" b="0" dirty="0" smtClean="0"/>
              <a:t>the challenges </a:t>
            </a:r>
            <a:r>
              <a:rPr lang="en-US" sz="2000" b="0" dirty="0"/>
              <a:t>in a target </a:t>
            </a:r>
            <a:r>
              <a:rPr lang="en-US" sz="2000" b="0" dirty="0" smtClean="0"/>
              <a:t>area.</a:t>
            </a:r>
          </a:p>
          <a:p>
            <a:r>
              <a:rPr lang="en-US" sz="2000" b="0" dirty="0"/>
              <a:t>As part of this broad exploration process, the project team will need to collect data that </a:t>
            </a:r>
            <a:r>
              <a:rPr lang="en-US" sz="2000" dirty="0" smtClean="0"/>
              <a:t>identifies community </a:t>
            </a:r>
            <a:r>
              <a:rPr lang="en-US" sz="2000" dirty="0"/>
              <a:t>needs </a:t>
            </a:r>
            <a:r>
              <a:rPr lang="en-US" sz="2000" b="0" dirty="0"/>
              <a:t>in the potential intervention </a:t>
            </a:r>
            <a:r>
              <a:rPr lang="en-US" sz="2000" b="0" dirty="0" smtClean="0"/>
              <a:t>area.</a:t>
            </a:r>
          </a:p>
          <a:p>
            <a:r>
              <a:rPr lang="en-US" sz="2000" b="0" dirty="0"/>
              <a:t>To fully understand </a:t>
            </a:r>
            <a:r>
              <a:rPr lang="en-US" sz="2000" b="0" dirty="0" smtClean="0"/>
              <a:t>the project </a:t>
            </a:r>
            <a:r>
              <a:rPr lang="en-US" sz="2000" b="0" dirty="0"/>
              <a:t>context, the project team will need to collect data regarding a number of areas related to </a:t>
            </a:r>
            <a:r>
              <a:rPr lang="en-US" sz="2000" b="0" dirty="0" smtClean="0"/>
              <a:t>the project environment. What </a:t>
            </a:r>
            <a:r>
              <a:rPr lang="en-US" sz="2000" dirty="0" smtClean="0"/>
              <a:t>types of data</a:t>
            </a:r>
            <a:r>
              <a:rPr lang="en-US" sz="2000" b="0" dirty="0" smtClean="0"/>
              <a:t> the team must collect?</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91</a:t>
            </a:fld>
            <a:endParaRPr lang="en-US"/>
          </a:p>
        </p:txBody>
      </p:sp>
    </p:spTree>
    <p:extLst>
      <p:ext uri="{BB962C8B-B14F-4D97-AF65-F5344CB8AC3E}">
        <p14:creationId xmlns:p14="http://schemas.microsoft.com/office/powerpoint/2010/main" val="18712475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Identifying Project Needs</a:t>
            </a:r>
            <a:endParaRPr lang="en-US" dirty="0"/>
          </a:p>
        </p:txBody>
      </p:sp>
      <p:sp>
        <p:nvSpPr>
          <p:cNvPr id="3" name="Content Placeholder 2"/>
          <p:cNvSpPr>
            <a:spLocks noGrp="1"/>
          </p:cNvSpPr>
          <p:nvPr>
            <p:ph idx="1"/>
          </p:nvPr>
        </p:nvSpPr>
        <p:spPr>
          <a:xfrm>
            <a:off x="822960" y="1100628"/>
            <a:ext cx="7520940" cy="5352708"/>
          </a:xfrm>
        </p:spPr>
        <p:txBody>
          <a:bodyPr>
            <a:normAutofit/>
          </a:bodyPr>
          <a:lstStyle/>
          <a:p>
            <a:r>
              <a:rPr lang="en-US" b="0" dirty="0"/>
              <a:t>T</a:t>
            </a:r>
            <a:r>
              <a:rPr lang="en-US" b="0" dirty="0" smtClean="0"/>
              <a:t>he </a:t>
            </a:r>
            <a:r>
              <a:rPr lang="en-US" b="0" dirty="0"/>
              <a:t>need definition process in </a:t>
            </a:r>
            <a:r>
              <a:rPr lang="en-US" b="0" dirty="0" smtClean="0"/>
              <a:t>a single </a:t>
            </a:r>
            <a:r>
              <a:rPr lang="en-US" b="0" dirty="0"/>
              <a:t>location can result in significantly different results depending on who is consulted and </a:t>
            </a:r>
            <a:r>
              <a:rPr lang="en-US" b="0" dirty="0" smtClean="0"/>
              <a:t>what approach </a:t>
            </a:r>
            <a:r>
              <a:rPr lang="en-US" b="0" dirty="0"/>
              <a:t>is </a:t>
            </a:r>
            <a:r>
              <a:rPr lang="en-US" b="0" dirty="0" smtClean="0"/>
              <a:t>employed.</a:t>
            </a:r>
          </a:p>
          <a:p>
            <a:r>
              <a:rPr lang="en-US" b="0" dirty="0"/>
              <a:t>An approach to limit the subjectivity of problem definition and to work through differing perspectives </a:t>
            </a:r>
            <a:r>
              <a:rPr lang="en-US" b="0" dirty="0" smtClean="0"/>
              <a:t>of “</a:t>
            </a:r>
            <a:r>
              <a:rPr lang="en-US" b="0" dirty="0"/>
              <a:t>real” needs is through the triangulation of assessment </a:t>
            </a:r>
            <a:r>
              <a:rPr lang="en-US" b="0" dirty="0" smtClean="0"/>
              <a:t>data.</a:t>
            </a:r>
          </a:p>
          <a:p>
            <a:r>
              <a:rPr lang="en-US" b="0" dirty="0" smtClean="0"/>
              <a:t>By using </a:t>
            </a:r>
            <a:r>
              <a:rPr lang="en-US" b="0" dirty="0"/>
              <a:t>three methods/perspectives to answer a question, the hope is that the results of at least two </a:t>
            </a:r>
            <a:r>
              <a:rPr lang="en-US" b="0" dirty="0" smtClean="0"/>
              <a:t>of the </a:t>
            </a:r>
            <a:r>
              <a:rPr lang="en-US" b="0" dirty="0"/>
              <a:t>three will reinforce each other. </a:t>
            </a:r>
            <a:endParaRPr lang="en-US" b="0" dirty="0" smtClean="0"/>
          </a:p>
          <a:p>
            <a:r>
              <a:rPr lang="en-US" b="0" dirty="0" smtClean="0"/>
              <a:t>On </a:t>
            </a:r>
            <a:r>
              <a:rPr lang="en-US" b="0" dirty="0"/>
              <a:t>the other hand, if three conflicting answers are produced, </a:t>
            </a:r>
            <a:r>
              <a:rPr lang="en-US" b="0" dirty="0" smtClean="0"/>
              <a:t>the investigator </a:t>
            </a:r>
            <a:r>
              <a:rPr lang="en-US" b="0" dirty="0"/>
              <a:t>knows that the question needs to be reframed, methods reconsidered, or </a:t>
            </a:r>
            <a:r>
              <a:rPr lang="en-US" b="0" dirty="0" smtClean="0"/>
              <a:t>both</a:t>
            </a:r>
          </a:p>
          <a:p>
            <a:r>
              <a:rPr lang="en-US" b="0" dirty="0"/>
              <a:t>American sociologist, Jonathan Bradshaw, </a:t>
            </a:r>
            <a:r>
              <a:rPr lang="en-US" b="0" dirty="0" smtClean="0"/>
              <a:t>believed </a:t>
            </a:r>
            <a:r>
              <a:rPr lang="en-US" b="0" dirty="0"/>
              <a:t>that needs assessments should explore </a:t>
            </a:r>
            <a:r>
              <a:rPr lang="en-US" dirty="0" smtClean="0"/>
              <a:t>four types </a:t>
            </a:r>
            <a:r>
              <a:rPr lang="en-US" dirty="0"/>
              <a:t>of need in a community </a:t>
            </a:r>
            <a:r>
              <a:rPr lang="en-US" b="0" dirty="0"/>
              <a:t>and that the presence of all types of needs would indicate a “real” </a:t>
            </a:r>
            <a:r>
              <a:rPr lang="en-US" b="0" dirty="0" smtClean="0"/>
              <a:t>need.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92</a:t>
            </a:fld>
            <a:endParaRPr lang="en-US"/>
          </a:p>
        </p:txBody>
      </p:sp>
    </p:spTree>
    <p:extLst>
      <p:ext uri="{BB962C8B-B14F-4D97-AF65-F5344CB8AC3E}">
        <p14:creationId xmlns:p14="http://schemas.microsoft.com/office/powerpoint/2010/main" val="1226997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Bradshaw’s four categories of social need</a:t>
            </a:r>
          </a:p>
        </p:txBody>
      </p:sp>
      <p:sp>
        <p:nvSpPr>
          <p:cNvPr id="4" name="Slide Number Placeholder 3"/>
          <p:cNvSpPr>
            <a:spLocks noGrp="1"/>
          </p:cNvSpPr>
          <p:nvPr>
            <p:ph type="sldNum" sz="quarter" idx="12"/>
          </p:nvPr>
        </p:nvSpPr>
        <p:spPr/>
        <p:txBody>
          <a:bodyPr/>
          <a:lstStyle/>
          <a:p>
            <a:fld id="{80E84D2A-00D0-4782-8861-5D5A773D97B8}" type="slidenum">
              <a:rPr lang="en-US" smtClean="0"/>
              <a:t>93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68760"/>
            <a:ext cx="5400600" cy="502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907704" y="809348"/>
            <a:ext cx="5976664" cy="1200329"/>
          </a:xfrm>
          <a:prstGeom prst="rect">
            <a:avLst/>
          </a:prstGeom>
        </p:spPr>
        <p:txBody>
          <a:bodyPr wrap="square">
            <a:spAutoFit/>
          </a:bodyPr>
          <a:lstStyle/>
          <a:p>
            <a:r>
              <a:rPr lang="en-US" dirty="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ompare </a:t>
            </a:r>
            <a:r>
              <a:rPr lang="en-US" dirty="0">
                <a:effectLst>
                  <a:outerShdw blurRad="38100" dist="38100" dir="2700000" algn="tl">
                    <a:srgbClr val="000000">
                      <a:alpha val="43137"/>
                    </a:srgbClr>
                  </a:outerShdw>
                </a:effectLst>
              </a:rPr>
              <a:t>the current situation to a set of professional or expert standards</a:t>
            </a:r>
            <a:r>
              <a:rPr lang="en-US" dirty="0" smtClean="0">
                <a:effectLst>
                  <a:outerShdw blurRad="38100" dist="38100" dir="2700000" algn="tl">
                    <a:srgbClr val="000000">
                      <a:alpha val="43137"/>
                    </a:srgbClr>
                  </a:outerShdw>
                </a:effectLst>
              </a:rPr>
              <a:t>. Often</a:t>
            </a:r>
            <a:r>
              <a:rPr lang="en-US" dirty="0">
                <a:effectLst>
                  <a:outerShdw blurRad="38100" dist="38100" dir="2700000" algn="tl">
                    <a:srgbClr val="000000">
                      <a:alpha val="43137"/>
                    </a:srgbClr>
                  </a:outerShdw>
                </a:effectLst>
              </a:rPr>
              <a:t>, these needs are identified by a professional or expert – physicians, engineers, public</a:t>
            </a:r>
          </a:p>
          <a:p>
            <a:r>
              <a:rPr lang="en-US" dirty="0">
                <a:effectLst>
                  <a:outerShdw blurRad="38100" dist="38100" dir="2700000" algn="tl">
                    <a:srgbClr val="000000">
                      <a:alpha val="43137"/>
                    </a:srgbClr>
                  </a:outerShdw>
                </a:effectLst>
              </a:rPr>
              <a:t>health professionals</a:t>
            </a:r>
          </a:p>
        </p:txBody>
      </p:sp>
      <p:sp>
        <p:nvSpPr>
          <p:cNvPr id="6" name="Rectangle 5"/>
          <p:cNvSpPr/>
          <p:nvPr/>
        </p:nvSpPr>
        <p:spPr>
          <a:xfrm>
            <a:off x="1403648" y="5554609"/>
            <a:ext cx="6624736" cy="923330"/>
          </a:xfrm>
          <a:prstGeom prst="rect">
            <a:avLst/>
          </a:prstGeom>
        </p:spPr>
        <p:txBody>
          <a:bodyPr wrap="square">
            <a:spAutoFit/>
          </a:bodyPr>
          <a:lstStyle/>
          <a:p>
            <a:r>
              <a:rPr lang="en-US" dirty="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ompare </a:t>
            </a:r>
            <a:r>
              <a:rPr lang="en-US" dirty="0">
                <a:effectLst>
                  <a:outerShdw blurRad="38100" dist="38100" dir="2700000" algn="tl">
                    <a:srgbClr val="000000">
                      <a:alpha val="43137"/>
                    </a:srgbClr>
                  </a:outerShdw>
                </a:effectLst>
              </a:rPr>
              <a:t>the current situation with the situation of others. One of </a:t>
            </a:r>
            <a:r>
              <a:rPr lang="en-US" dirty="0" smtClean="0">
                <a:effectLst>
                  <a:outerShdw blurRad="38100" dist="38100" dir="2700000" algn="tl">
                    <a:srgbClr val="000000">
                      <a:alpha val="43137"/>
                    </a:srgbClr>
                  </a:outerShdw>
                </a:effectLst>
              </a:rPr>
              <a:t>the most </a:t>
            </a:r>
            <a:r>
              <a:rPr lang="en-US" dirty="0">
                <a:effectLst>
                  <a:outerShdw blurRad="38100" dist="38100" dir="2700000" algn="tl">
                    <a:srgbClr val="000000">
                      <a:alpha val="43137"/>
                    </a:srgbClr>
                  </a:outerShdw>
                </a:effectLst>
              </a:rPr>
              <a:t>common uses of this approach has been the comparison of people’s access </a:t>
            </a:r>
            <a:r>
              <a:rPr lang="en-US" dirty="0" smtClean="0">
                <a:effectLst>
                  <a:outerShdw blurRad="38100" dist="38100" dir="2700000" algn="tl">
                    <a:srgbClr val="000000">
                      <a:alpha val="43137"/>
                    </a:srgbClr>
                  </a:outerShdw>
                </a:effectLst>
              </a:rPr>
              <a:t>to resources</a:t>
            </a:r>
            <a:endParaRPr lang="en-US" dirty="0">
              <a:effectLst>
                <a:outerShdw blurRad="38100" dist="38100" dir="2700000" algn="tl">
                  <a:srgbClr val="000000">
                    <a:alpha val="43137"/>
                  </a:srgbClr>
                </a:outerShdw>
              </a:effectLst>
            </a:endParaRPr>
          </a:p>
        </p:txBody>
      </p:sp>
      <p:sp>
        <p:nvSpPr>
          <p:cNvPr id="7" name="Rectangle 6"/>
          <p:cNvSpPr/>
          <p:nvPr/>
        </p:nvSpPr>
        <p:spPr>
          <a:xfrm>
            <a:off x="6669360" y="1916832"/>
            <a:ext cx="2430016" cy="3139321"/>
          </a:xfrm>
          <a:prstGeom prst="rect">
            <a:avLst/>
          </a:prstGeom>
        </p:spPr>
        <p:txBody>
          <a:bodyPr wrap="square">
            <a:spAutoFit/>
          </a:bodyPr>
          <a:lstStyle/>
          <a:p>
            <a:r>
              <a:rPr lang="en-US" dirty="0">
                <a:effectLst>
                  <a:outerShdw blurRad="38100" dist="38100" dir="2700000" algn="tl">
                    <a:srgbClr val="000000">
                      <a:alpha val="43137"/>
                    </a:srgbClr>
                  </a:outerShdw>
                </a:effectLst>
              </a:rPr>
              <a:t>focus on the thoughts and dreams of the community itself. What the people</a:t>
            </a:r>
          </a:p>
          <a:p>
            <a:r>
              <a:rPr lang="en-US" dirty="0">
                <a:effectLst>
                  <a:outerShdw blurRad="38100" dist="38100" dir="2700000" algn="tl">
                    <a:srgbClr val="000000">
                      <a:alpha val="43137"/>
                    </a:srgbClr>
                  </a:outerShdw>
                </a:effectLst>
              </a:rPr>
              <a:t>themselves believe should be the priority. A felt need is likely to be subjective and could be</a:t>
            </a:r>
          </a:p>
          <a:p>
            <a:r>
              <a:rPr lang="en-US" dirty="0">
                <a:effectLst>
                  <a:outerShdw blurRad="38100" dist="38100" dir="2700000" algn="tl">
                    <a:srgbClr val="000000">
                      <a:alpha val="43137"/>
                    </a:srgbClr>
                  </a:outerShdw>
                </a:effectLst>
              </a:rPr>
              <a:t>better described as a ‘want’</a:t>
            </a:r>
          </a:p>
        </p:txBody>
      </p:sp>
      <p:sp>
        <p:nvSpPr>
          <p:cNvPr id="8" name="Rectangle 7"/>
          <p:cNvSpPr/>
          <p:nvPr/>
        </p:nvSpPr>
        <p:spPr>
          <a:xfrm>
            <a:off x="56704" y="2049332"/>
            <a:ext cx="2022748" cy="3139321"/>
          </a:xfrm>
          <a:prstGeom prst="rect">
            <a:avLst/>
          </a:prstGeom>
        </p:spPr>
        <p:txBody>
          <a:bodyPr wrap="square">
            <a:spAutoFit/>
          </a:bodyPr>
          <a:lstStyle/>
          <a:p>
            <a:r>
              <a:rPr lang="en-US" b="1" dirty="0">
                <a:effectLst>
                  <a:outerShdw blurRad="38100" dist="38100" dir="2700000" algn="tl">
                    <a:srgbClr val="000000">
                      <a:alpha val="43137"/>
                    </a:srgbClr>
                  </a:outerShdw>
                </a:effectLst>
              </a:rPr>
              <a:t>inferred by observation of the community’s </a:t>
            </a:r>
            <a:r>
              <a:rPr lang="en-US" b="1" dirty="0" smtClean="0">
                <a:effectLst>
                  <a:outerShdw blurRad="38100" dist="38100" dir="2700000" algn="tl">
                    <a:srgbClr val="000000">
                      <a:alpha val="43137"/>
                    </a:srgbClr>
                  </a:outerShdw>
                </a:effectLst>
              </a:rPr>
              <a:t>actions. </a:t>
            </a:r>
            <a:r>
              <a:rPr lang="en-US" dirty="0">
                <a:effectLst>
                  <a:outerShdw blurRad="38100" dist="38100" dir="2700000" algn="tl">
                    <a:srgbClr val="000000">
                      <a:alpha val="43137"/>
                    </a:srgbClr>
                  </a:outerShdw>
                </a:effectLst>
              </a:rPr>
              <a:t>At times, the expressed needs are consistent with what the community</a:t>
            </a:r>
          </a:p>
          <a:p>
            <a:r>
              <a:rPr lang="en-US" dirty="0">
                <a:effectLst>
                  <a:outerShdw blurRad="38100" dist="38100" dir="2700000" algn="tl">
                    <a:srgbClr val="000000">
                      <a:alpha val="43137"/>
                    </a:srgbClr>
                  </a:outerShdw>
                </a:effectLst>
              </a:rPr>
              <a:t>has expressed (their felt need)</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31676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94</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111131" cy="4698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4268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Data</a:t>
            </a:r>
            <a:endParaRPr lang="en-US" dirty="0"/>
          </a:p>
        </p:txBody>
      </p:sp>
      <p:sp>
        <p:nvSpPr>
          <p:cNvPr id="3" name="Content Placeholder 2"/>
          <p:cNvSpPr>
            <a:spLocks noGrp="1"/>
          </p:cNvSpPr>
          <p:nvPr>
            <p:ph idx="1"/>
          </p:nvPr>
        </p:nvSpPr>
        <p:spPr>
          <a:xfrm>
            <a:off x="822960" y="1100628"/>
            <a:ext cx="7520940" cy="5064676"/>
          </a:xfrm>
        </p:spPr>
        <p:txBody>
          <a:bodyPr>
            <a:normAutofit/>
          </a:bodyPr>
          <a:lstStyle/>
          <a:p>
            <a:r>
              <a:rPr lang="en-US" b="0" dirty="0"/>
              <a:t>To fully understand </a:t>
            </a:r>
            <a:r>
              <a:rPr lang="en-US" b="0" dirty="0" smtClean="0"/>
              <a:t>the project </a:t>
            </a:r>
            <a:r>
              <a:rPr lang="en-US" b="0" dirty="0"/>
              <a:t>context, the project team will need to collect data regarding a number of areas related to </a:t>
            </a:r>
            <a:r>
              <a:rPr lang="en-US" b="0" dirty="0" smtClean="0"/>
              <a:t>the project </a:t>
            </a:r>
            <a:r>
              <a:rPr lang="en-US" b="0" dirty="0"/>
              <a:t>environment, including, but not limited to data related to:</a:t>
            </a:r>
          </a:p>
          <a:p>
            <a:r>
              <a:rPr lang="en-US" b="0" dirty="0"/>
              <a:t>• Project stakeholders</a:t>
            </a:r>
          </a:p>
          <a:p>
            <a:r>
              <a:rPr lang="en-US" b="0" dirty="0"/>
              <a:t>• Community strengths, opportunities and vision</a:t>
            </a:r>
          </a:p>
          <a:p>
            <a:r>
              <a:rPr lang="en-US" b="0" dirty="0"/>
              <a:t>• Successes and capacity</a:t>
            </a:r>
          </a:p>
          <a:p>
            <a:r>
              <a:rPr lang="en-US" b="0" dirty="0"/>
              <a:t>• Biological/physical environment</a:t>
            </a:r>
          </a:p>
          <a:p>
            <a:r>
              <a:rPr lang="en-US" b="0" dirty="0"/>
              <a:t>• Organizational networks</a:t>
            </a:r>
          </a:p>
          <a:p>
            <a:r>
              <a:rPr lang="en-US" b="0" dirty="0"/>
              <a:t>• Infrastructure</a:t>
            </a:r>
          </a:p>
          <a:p>
            <a:r>
              <a:rPr lang="en-US" b="0" dirty="0"/>
              <a:t>• Legal, policy and political institutions</a:t>
            </a:r>
          </a:p>
          <a:p>
            <a:r>
              <a:rPr lang="en-US" b="0" dirty="0"/>
              <a:t>• Social and cultural </a:t>
            </a:r>
            <a:r>
              <a:rPr lang="en-US" b="0" dirty="0" smtClean="0"/>
              <a:t>conditions</a:t>
            </a:r>
          </a:p>
          <a:p>
            <a:r>
              <a:rPr lang="en-US" b="0" dirty="0"/>
              <a:t>In each of these areas, there are three types of data that may be collected</a:t>
            </a:r>
            <a:r>
              <a:rPr lang="en-US" b="0" dirty="0" smtClean="0"/>
              <a:t>:</a:t>
            </a:r>
          </a:p>
          <a:p>
            <a:pPr>
              <a:buFont typeface="Arial" panose="020B0604020202020204" pitchFamily="34" charset="0"/>
              <a:buChar char="•"/>
            </a:pPr>
            <a:r>
              <a:rPr lang="en-US" dirty="0"/>
              <a:t>Secondary </a:t>
            </a:r>
            <a:r>
              <a:rPr lang="en-US" dirty="0" smtClean="0"/>
              <a:t>data</a:t>
            </a:r>
          </a:p>
          <a:p>
            <a:pPr>
              <a:buFont typeface="Arial" panose="020B0604020202020204" pitchFamily="34" charset="0"/>
              <a:buChar char="•"/>
            </a:pPr>
            <a:r>
              <a:rPr lang="en-US" dirty="0"/>
              <a:t>Primary quantitative </a:t>
            </a:r>
            <a:r>
              <a:rPr lang="en-US" dirty="0" smtClean="0"/>
              <a:t>data</a:t>
            </a:r>
          </a:p>
          <a:p>
            <a:pPr>
              <a:buFont typeface="Arial" panose="020B0604020202020204" pitchFamily="34" charset="0"/>
              <a:buChar char="•"/>
            </a:pPr>
            <a:r>
              <a:rPr lang="en-US" dirty="0"/>
              <a:t>Primary qualitative data</a:t>
            </a:r>
            <a:endParaRPr lang="en-US" b="0" dirty="0"/>
          </a:p>
        </p:txBody>
      </p:sp>
      <p:sp>
        <p:nvSpPr>
          <p:cNvPr id="4" name="Slide Number Placeholder 3"/>
          <p:cNvSpPr>
            <a:spLocks noGrp="1"/>
          </p:cNvSpPr>
          <p:nvPr>
            <p:ph type="sldNum" sz="quarter" idx="12"/>
          </p:nvPr>
        </p:nvSpPr>
        <p:spPr/>
        <p:txBody>
          <a:bodyPr/>
          <a:lstStyle/>
          <a:p>
            <a:fld id="{80E84D2A-00D0-4782-8861-5D5A773D97B8}" type="slidenum">
              <a:rPr lang="en-US" smtClean="0"/>
              <a:t>95</a:t>
            </a:fld>
            <a:endParaRPr lang="en-US"/>
          </a:p>
        </p:txBody>
      </p:sp>
    </p:spTree>
    <p:extLst>
      <p:ext uri="{BB962C8B-B14F-4D97-AF65-F5344CB8AC3E}">
        <p14:creationId xmlns:p14="http://schemas.microsoft.com/office/powerpoint/2010/main" val="13705192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data </a:t>
            </a:r>
          </a:p>
        </p:txBody>
      </p:sp>
      <p:sp>
        <p:nvSpPr>
          <p:cNvPr id="3" name="Content Placeholder 2"/>
          <p:cNvSpPr>
            <a:spLocks noGrp="1"/>
          </p:cNvSpPr>
          <p:nvPr>
            <p:ph idx="1"/>
          </p:nvPr>
        </p:nvSpPr>
        <p:spPr>
          <a:xfrm>
            <a:off x="822960" y="1100628"/>
            <a:ext cx="7520940" cy="4920660"/>
          </a:xfrm>
        </p:spPr>
        <p:txBody>
          <a:bodyPr>
            <a:normAutofit/>
          </a:bodyPr>
          <a:lstStyle/>
          <a:p>
            <a:r>
              <a:rPr lang="en-US" sz="2000" b="0" dirty="0" smtClean="0"/>
              <a:t>Information </a:t>
            </a:r>
            <a:r>
              <a:rPr lang="en-US" sz="2000" b="0" dirty="0"/>
              <a:t>available through published and unpublished sources</a:t>
            </a:r>
            <a:r>
              <a:rPr lang="en-US" sz="2000" b="0" dirty="0" smtClean="0"/>
              <a:t>, including </a:t>
            </a:r>
            <a:r>
              <a:rPr lang="en-US" sz="2000" b="0" dirty="0"/>
              <a:t>literature reviews, surveys, evaluations, assessments, reports from NGOs, </a:t>
            </a:r>
            <a:r>
              <a:rPr lang="en-US" sz="2000" b="0" dirty="0" smtClean="0"/>
              <a:t>UN agencies</a:t>
            </a:r>
            <a:r>
              <a:rPr lang="en-US" sz="2000" b="0" dirty="0"/>
              <a:t>, international organizations and government offices. </a:t>
            </a:r>
            <a:endParaRPr lang="en-US" sz="2000" b="0" dirty="0" smtClean="0"/>
          </a:p>
          <a:p>
            <a:r>
              <a:rPr lang="en-US" sz="2000" b="0" dirty="0" smtClean="0"/>
              <a:t>Secondary </a:t>
            </a:r>
            <a:r>
              <a:rPr lang="en-US" sz="2000" b="0" dirty="0"/>
              <a:t>data can be </a:t>
            </a:r>
            <a:r>
              <a:rPr lang="en-US" sz="2000" b="0" dirty="0" smtClean="0"/>
              <a:t>very cost </a:t>
            </a:r>
            <a:r>
              <a:rPr lang="en-US" sz="2000" b="0" dirty="0"/>
              <a:t>effective and should be the first sources accessed for assessment data. </a:t>
            </a:r>
            <a:endParaRPr lang="en-US" sz="2000" b="0" dirty="0" smtClean="0"/>
          </a:p>
          <a:p>
            <a:r>
              <a:rPr lang="en-US" sz="2000" b="0" dirty="0" smtClean="0"/>
              <a:t>Unfortunately, access </a:t>
            </a:r>
            <a:r>
              <a:rPr lang="en-US" sz="2000" b="0" dirty="0"/>
              <a:t>to secondary documents is often limited and care is needed when </a:t>
            </a:r>
            <a:r>
              <a:rPr lang="en-US" sz="2000" b="0" dirty="0" smtClean="0"/>
              <a:t>interpreting secondary </a:t>
            </a:r>
            <a:r>
              <a:rPr lang="en-US" sz="2000" b="0" dirty="0"/>
              <a:t>data. </a:t>
            </a:r>
            <a:endParaRPr lang="en-US" sz="2000" b="0" dirty="0" smtClean="0"/>
          </a:p>
          <a:p>
            <a:r>
              <a:rPr lang="en-US" sz="2000" b="0" dirty="0" smtClean="0"/>
              <a:t>Sometimes </a:t>
            </a:r>
            <a:r>
              <a:rPr lang="en-US" sz="2000" b="0" dirty="0"/>
              <a:t>selective primary data collection will be necessary to verify </a:t>
            </a:r>
            <a:r>
              <a:rPr lang="en-US" sz="2000" b="0" dirty="0" smtClean="0"/>
              <a:t>the reliability </a:t>
            </a:r>
            <a:r>
              <a:rPr lang="en-US" sz="2000" b="0" dirty="0"/>
              <a:t>and relevance of secondary data to the specific context, or to obtain deeper, </a:t>
            </a:r>
            <a:r>
              <a:rPr lang="en-US" sz="2000" b="0" dirty="0" smtClean="0"/>
              <a:t>more specific </a:t>
            </a:r>
            <a:r>
              <a:rPr lang="en-US" sz="2000" b="0" dirty="0"/>
              <a:t>information.</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96</a:t>
            </a:fld>
            <a:endParaRPr lang="en-US"/>
          </a:p>
        </p:txBody>
      </p:sp>
    </p:spTree>
    <p:extLst>
      <p:ext uri="{BB962C8B-B14F-4D97-AF65-F5344CB8AC3E}">
        <p14:creationId xmlns:p14="http://schemas.microsoft.com/office/powerpoint/2010/main" val="32255030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quantitative data </a:t>
            </a:r>
          </a:p>
        </p:txBody>
      </p:sp>
      <p:sp>
        <p:nvSpPr>
          <p:cNvPr id="3" name="Content Placeholder 2"/>
          <p:cNvSpPr>
            <a:spLocks noGrp="1"/>
          </p:cNvSpPr>
          <p:nvPr>
            <p:ph idx="1"/>
          </p:nvPr>
        </p:nvSpPr>
        <p:spPr>
          <a:xfrm>
            <a:off x="822960" y="1100628"/>
            <a:ext cx="7520940" cy="5424716"/>
          </a:xfrm>
        </p:spPr>
        <p:txBody>
          <a:bodyPr/>
          <a:lstStyle/>
          <a:p>
            <a:r>
              <a:rPr lang="en-US" b="0" dirty="0" smtClean="0"/>
              <a:t>In </a:t>
            </a:r>
            <a:r>
              <a:rPr lang="en-US" b="0" dirty="0"/>
              <a:t>situations where secondary sources do not provide </a:t>
            </a:r>
            <a:r>
              <a:rPr lang="en-US" b="0" dirty="0" smtClean="0"/>
              <a:t>sufficient assessment </a:t>
            </a:r>
            <a:r>
              <a:rPr lang="en-US" b="0" dirty="0"/>
              <a:t>information, organizations can collect data via quantitative </a:t>
            </a:r>
            <a:r>
              <a:rPr lang="en-US" b="0" dirty="0" smtClean="0"/>
              <a:t>assessment approaches </a:t>
            </a:r>
            <a:r>
              <a:rPr lang="en-US" b="0" dirty="0"/>
              <a:t>(surveys, questionnaires, tests, standardized observation instruments) that </a:t>
            </a:r>
            <a:r>
              <a:rPr lang="en-US" b="0" dirty="0" smtClean="0"/>
              <a:t>focus on </a:t>
            </a:r>
            <a:r>
              <a:rPr lang="en-US" b="0" dirty="0"/>
              <a:t>information that can be counted and subjected to statistical analysis. </a:t>
            </a:r>
            <a:endParaRPr lang="en-US" b="0" dirty="0" smtClean="0"/>
          </a:p>
          <a:p>
            <a:r>
              <a:rPr lang="en-US" b="0" dirty="0" smtClean="0"/>
              <a:t>The </a:t>
            </a:r>
            <a:r>
              <a:rPr lang="en-US" b="0" dirty="0"/>
              <a:t>strengths </a:t>
            </a:r>
            <a:r>
              <a:rPr lang="en-US" b="0" dirty="0" smtClean="0"/>
              <a:t>of quantitative </a:t>
            </a:r>
            <a:r>
              <a:rPr lang="en-US" b="0" dirty="0"/>
              <a:t>data collection methods include</a:t>
            </a:r>
            <a:r>
              <a:rPr lang="en-US" b="0" dirty="0" smtClean="0"/>
              <a:t>:</a:t>
            </a:r>
          </a:p>
          <a:p>
            <a:pPr>
              <a:buFont typeface="Arial" panose="020B0604020202020204" pitchFamily="34" charset="0"/>
              <a:buChar char="•"/>
            </a:pPr>
            <a:r>
              <a:rPr lang="en-US" dirty="0"/>
              <a:t>Scalability </a:t>
            </a:r>
            <a:r>
              <a:rPr lang="en-US" b="0" dirty="0"/>
              <a:t>-­ Processing results from a great number of subjects and permit </a:t>
            </a:r>
            <a:r>
              <a:rPr lang="en-US" b="0" dirty="0" smtClean="0"/>
              <a:t>a generalization </a:t>
            </a:r>
            <a:r>
              <a:rPr lang="en-US" b="0" dirty="0"/>
              <a:t>of </a:t>
            </a:r>
            <a:r>
              <a:rPr lang="en-US" b="0" dirty="0" smtClean="0"/>
              <a:t>results</a:t>
            </a:r>
          </a:p>
          <a:p>
            <a:pPr>
              <a:buFont typeface="Arial" panose="020B0604020202020204" pitchFamily="34" charset="0"/>
              <a:buChar char="•"/>
            </a:pPr>
            <a:r>
              <a:rPr lang="en-US" dirty="0" smtClean="0"/>
              <a:t>Objectivity </a:t>
            </a:r>
            <a:r>
              <a:rPr lang="en-US" dirty="0"/>
              <a:t>and accuracy of results </a:t>
            </a:r>
            <a:r>
              <a:rPr lang="en-US" b="0" dirty="0"/>
              <a:t>-­ Less personal bias in the collection </a:t>
            </a:r>
            <a:r>
              <a:rPr lang="en-US" b="0" dirty="0" smtClean="0"/>
              <a:t>and interpretation </a:t>
            </a:r>
            <a:r>
              <a:rPr lang="en-US" b="0" dirty="0"/>
              <a:t>of </a:t>
            </a:r>
            <a:r>
              <a:rPr lang="en-US" b="0" dirty="0" smtClean="0"/>
              <a:t>data;</a:t>
            </a:r>
            <a:endParaRPr lang="en-US" b="0" dirty="0"/>
          </a:p>
          <a:p>
            <a:pPr>
              <a:buFont typeface="Arial" panose="020B0604020202020204" pitchFamily="34" charset="0"/>
              <a:buChar char="•"/>
            </a:pPr>
            <a:r>
              <a:rPr lang="en-US" dirty="0" smtClean="0"/>
              <a:t>Standardization </a:t>
            </a:r>
            <a:r>
              <a:rPr lang="en-US" dirty="0"/>
              <a:t>– </a:t>
            </a:r>
            <a:r>
              <a:rPr lang="en-US" b="0" dirty="0"/>
              <a:t>Data collectors use standard approaches whose results can </a:t>
            </a:r>
            <a:r>
              <a:rPr lang="en-US" b="0" dirty="0" smtClean="0"/>
              <a:t>be compared </a:t>
            </a:r>
            <a:r>
              <a:rPr lang="en-US" b="0" dirty="0"/>
              <a:t>to other data.</a:t>
            </a:r>
          </a:p>
          <a:p>
            <a:r>
              <a:rPr lang="en-US" b="0" dirty="0"/>
              <a:t>The shortcomings of quantitative data are that this approach sometimes misses the depth </a:t>
            </a:r>
            <a:r>
              <a:rPr lang="en-US" b="0" dirty="0" smtClean="0"/>
              <a:t>of the </a:t>
            </a:r>
            <a:r>
              <a:rPr lang="en-US" b="0" dirty="0"/>
              <a:t>situation and it can be difficult to collect essential contextual information.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97</a:t>
            </a:fld>
            <a:endParaRPr lang="en-US"/>
          </a:p>
        </p:txBody>
      </p:sp>
    </p:spTree>
    <p:extLst>
      <p:ext uri="{BB962C8B-B14F-4D97-AF65-F5344CB8AC3E}">
        <p14:creationId xmlns:p14="http://schemas.microsoft.com/office/powerpoint/2010/main" val="12274304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Primary qualitative data </a:t>
            </a:r>
            <a:endParaRPr lang="en-US" dirty="0"/>
          </a:p>
        </p:txBody>
      </p:sp>
      <p:sp>
        <p:nvSpPr>
          <p:cNvPr id="3" name="Content Placeholder 2"/>
          <p:cNvSpPr>
            <a:spLocks noGrp="1"/>
          </p:cNvSpPr>
          <p:nvPr>
            <p:ph idx="1"/>
          </p:nvPr>
        </p:nvSpPr>
        <p:spPr>
          <a:xfrm>
            <a:off x="822960" y="1100628"/>
            <a:ext cx="7520940" cy="5064676"/>
          </a:xfrm>
        </p:spPr>
        <p:txBody>
          <a:bodyPr>
            <a:normAutofit/>
          </a:bodyPr>
          <a:lstStyle/>
          <a:p>
            <a:r>
              <a:rPr lang="it-IT" b="0" dirty="0" smtClean="0"/>
              <a:t>In </a:t>
            </a:r>
            <a:r>
              <a:rPr lang="it-IT" b="0" dirty="0"/>
              <a:t>contrast to quantitative data approaches, </a:t>
            </a:r>
            <a:r>
              <a:rPr lang="it-IT" b="0" dirty="0" smtClean="0"/>
              <a:t>qualitative </a:t>
            </a:r>
            <a:r>
              <a:rPr lang="en-US" b="0" dirty="0" smtClean="0"/>
              <a:t>approaches </a:t>
            </a:r>
            <a:r>
              <a:rPr lang="en-US" b="0" dirty="0"/>
              <a:t>seek to capture participants’ experiences using words, pictures and objects (</a:t>
            </a:r>
            <a:r>
              <a:rPr lang="en-US" b="0" dirty="0" smtClean="0"/>
              <a:t>and even </a:t>
            </a:r>
            <a:r>
              <a:rPr lang="en-US" b="0" dirty="0"/>
              <a:t>non-­verbal cues provided by data providers). </a:t>
            </a:r>
            <a:endParaRPr lang="en-US" b="0" dirty="0" smtClean="0"/>
          </a:p>
          <a:p>
            <a:r>
              <a:rPr lang="en-US" b="0" dirty="0" smtClean="0"/>
              <a:t>The </a:t>
            </a:r>
            <a:r>
              <a:rPr lang="en-US" b="0" dirty="0"/>
              <a:t>strengths of qualitative data </a:t>
            </a:r>
            <a:r>
              <a:rPr lang="en-US" b="0" dirty="0" smtClean="0"/>
              <a:t>collection include</a:t>
            </a:r>
            <a:r>
              <a:rPr lang="en-US" b="0" dirty="0"/>
              <a:t>:</a:t>
            </a:r>
          </a:p>
          <a:p>
            <a:pPr>
              <a:buFont typeface="Arial" panose="020B0604020202020204" pitchFamily="34" charset="0"/>
              <a:buChar char="•"/>
            </a:pPr>
            <a:r>
              <a:rPr lang="en-US" dirty="0" smtClean="0"/>
              <a:t>Depth </a:t>
            </a:r>
            <a:r>
              <a:rPr lang="en-US" dirty="0"/>
              <a:t>and detail</a:t>
            </a:r>
            <a:r>
              <a:rPr lang="en-US" b="0" dirty="0"/>
              <a:t>: Qualitative data often provides detailed descriptions of situations</a:t>
            </a:r>
            <a:r>
              <a:rPr lang="en-US" b="0" dirty="0" smtClean="0"/>
              <a:t>, providing </a:t>
            </a:r>
            <a:r>
              <a:rPr lang="en-US" b="0" dirty="0"/>
              <a:t>the richness of context that is missing from quantitative data. If </a:t>
            </a:r>
            <a:r>
              <a:rPr lang="en-US" b="0" dirty="0" smtClean="0"/>
              <a:t>qualitative techniques </a:t>
            </a:r>
            <a:r>
              <a:rPr lang="en-US" b="0" dirty="0"/>
              <a:t>are used alongside quantitative data collection, it can explain why </a:t>
            </a:r>
            <a:r>
              <a:rPr lang="en-US" b="0" dirty="0" smtClean="0"/>
              <a:t>a particular </a:t>
            </a:r>
            <a:r>
              <a:rPr lang="en-US" b="0" dirty="0"/>
              <a:t>response was </a:t>
            </a:r>
            <a:r>
              <a:rPr lang="en-US" b="0" dirty="0" smtClean="0"/>
              <a:t>given;</a:t>
            </a:r>
            <a:endParaRPr lang="en-US" b="0" dirty="0"/>
          </a:p>
          <a:p>
            <a:pPr>
              <a:buFont typeface="Arial" panose="020B0604020202020204" pitchFamily="34" charset="0"/>
              <a:buChar char="•"/>
            </a:pPr>
            <a:r>
              <a:rPr lang="en-US" dirty="0" smtClean="0"/>
              <a:t>Creates </a:t>
            </a:r>
            <a:r>
              <a:rPr lang="en-US" dirty="0"/>
              <a:t>openness</a:t>
            </a:r>
            <a:r>
              <a:rPr lang="en-US" b="0" dirty="0"/>
              <a:t>: encouraging people to expand on their responses can open </a:t>
            </a:r>
            <a:r>
              <a:rPr lang="en-US" b="0" dirty="0" smtClean="0"/>
              <a:t>up new </a:t>
            </a:r>
            <a:r>
              <a:rPr lang="en-US" b="0" dirty="0"/>
              <a:t>topic areas not initially </a:t>
            </a:r>
            <a:r>
              <a:rPr lang="en-US" b="0" dirty="0" smtClean="0"/>
              <a:t>considered;</a:t>
            </a:r>
          </a:p>
          <a:p>
            <a:pPr>
              <a:buFont typeface="Arial" panose="020B0604020202020204" pitchFamily="34" charset="0"/>
              <a:buChar char="•"/>
            </a:pPr>
            <a:r>
              <a:rPr lang="en-US" dirty="0" smtClean="0"/>
              <a:t>Simulates </a:t>
            </a:r>
            <a:r>
              <a:rPr lang="en-US" dirty="0"/>
              <a:t>people's individual experiences</a:t>
            </a:r>
            <a:r>
              <a:rPr lang="en-US" b="0" dirty="0"/>
              <a:t>: a detailed picture can be built up </a:t>
            </a:r>
            <a:r>
              <a:rPr lang="en-US" b="0" dirty="0" smtClean="0"/>
              <a:t>about why </a:t>
            </a:r>
            <a:r>
              <a:rPr lang="en-US" b="0" dirty="0"/>
              <a:t>people act in certain ways and their feelings about these actions.</a:t>
            </a:r>
          </a:p>
          <a:p>
            <a:r>
              <a:rPr lang="en-US" b="0" dirty="0"/>
              <a:t>Qualitative data is most often collected as an open-­ended narrative, unlike the </a:t>
            </a:r>
            <a:r>
              <a:rPr lang="en-US" b="0" dirty="0" smtClean="0"/>
              <a:t>typical question </a:t>
            </a:r>
            <a:r>
              <a:rPr lang="en-US" b="0" dirty="0"/>
              <a:t>and answer format of surveys, questionnaires or tests.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98</a:t>
            </a:fld>
            <a:endParaRPr lang="en-US"/>
          </a:p>
        </p:txBody>
      </p:sp>
    </p:spTree>
    <p:extLst>
      <p:ext uri="{BB962C8B-B14F-4D97-AF65-F5344CB8AC3E}">
        <p14:creationId xmlns:p14="http://schemas.microsoft.com/office/powerpoint/2010/main" val="400205653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fld id="{80E84D2A-00D0-4782-8861-5D5A773D97B8}" type="slidenum">
              <a:rPr lang="en-US" smtClean="0"/>
              <a:t>99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4" y="33412"/>
            <a:ext cx="8953842" cy="3273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975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14581</TotalTime>
  <Words>8601</Words>
  <Application>Microsoft Office PowerPoint</Application>
  <PresentationFormat>On-screen Show (4:3)</PresentationFormat>
  <Paragraphs>677</Paragraphs>
  <Slides>116</Slides>
  <Notes>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Angles</vt:lpstr>
      <vt:lpstr>Project Management</vt:lpstr>
      <vt:lpstr>Chapter I</vt:lpstr>
      <vt:lpstr>What’s a project</vt:lpstr>
      <vt:lpstr>Project attributes</vt:lpstr>
      <vt:lpstr>Software development project</vt:lpstr>
      <vt:lpstr>PowerPoint Presentation</vt:lpstr>
      <vt:lpstr>PowerPoint Presentation</vt:lpstr>
      <vt:lpstr>Lack of Clear, Understandable Specifications</vt:lpstr>
      <vt:lpstr>Lack of Clear, Understandable Specifications</vt:lpstr>
      <vt:lpstr>Example : UML modeling</vt:lpstr>
      <vt:lpstr>Structure Diagrams</vt:lpstr>
      <vt:lpstr>Behavior Diagrams</vt:lpstr>
      <vt:lpstr>Interaction Diagrams</vt:lpstr>
      <vt:lpstr>UML use case diagrams</vt:lpstr>
      <vt:lpstr>PowerPoint Presentation</vt:lpstr>
      <vt:lpstr>Bank ATM</vt:lpstr>
      <vt:lpstr>PowerPoint Presentation</vt:lpstr>
      <vt:lpstr>Airport Check-In and Security Screening</vt:lpstr>
      <vt:lpstr>PowerPoint Presentation</vt:lpstr>
      <vt:lpstr>Exercise : vending machine </vt:lpstr>
      <vt:lpstr>PowerPoint Presentation</vt:lpstr>
      <vt:lpstr>Activity diagram</vt:lpstr>
      <vt:lpstr>Example: Online shopping</vt:lpstr>
      <vt:lpstr>Poor Documentation</vt:lpstr>
      <vt:lpstr>Poor Documentation</vt:lpstr>
      <vt:lpstr>Poor Communication</vt:lpstr>
      <vt:lpstr>Inadequate risk management</vt:lpstr>
      <vt:lpstr>Poor scope definition</vt:lpstr>
      <vt:lpstr>Purpose of project management</vt:lpstr>
      <vt:lpstr>Responsibility of project manager</vt:lpstr>
      <vt:lpstr>Project constraints</vt:lpstr>
      <vt:lpstr>Key elements of the project management framework</vt:lpstr>
      <vt:lpstr>Project Stakeholders</vt:lpstr>
      <vt:lpstr>Example: Home construction</vt:lpstr>
      <vt:lpstr>key competencies that project managers must develop</vt:lpstr>
      <vt:lpstr>Chapter II</vt:lpstr>
      <vt:lpstr>Suggested Skills for Project Managers (1)</vt:lpstr>
      <vt:lpstr>Suggested Skills for Project Managers (2)</vt:lpstr>
      <vt:lpstr>Project environment knowledge</vt:lpstr>
      <vt:lpstr>General management knowledge and skills</vt:lpstr>
      <vt:lpstr>Soft skills, or human relations skills</vt:lpstr>
      <vt:lpstr>Chapter III</vt:lpstr>
      <vt:lpstr>concepts involved in understanding the project environment</vt:lpstr>
      <vt:lpstr>Systems Approach</vt:lpstr>
      <vt:lpstr>Systems philosophy</vt:lpstr>
      <vt:lpstr>Systems analysis</vt:lpstr>
      <vt:lpstr>Systems management </vt:lpstr>
      <vt:lpstr>The Three-Sphere Model for Systems Management</vt:lpstr>
      <vt:lpstr>Example: tablet project</vt:lpstr>
      <vt:lpstr>concepts involved in understanding the project environment</vt:lpstr>
      <vt:lpstr>UNDERSTANDING ORGANIZATIONS</vt:lpstr>
      <vt:lpstr>The Four Frames of Organizations</vt:lpstr>
      <vt:lpstr>PowerPoint Presentation</vt:lpstr>
      <vt:lpstr>concepts involved in understanding the project environment</vt:lpstr>
      <vt:lpstr>project stakeholders</vt:lpstr>
      <vt:lpstr>Project life cycle</vt:lpstr>
      <vt:lpstr>PowerPoint Presentation</vt:lpstr>
      <vt:lpstr>Example : Tablet project</vt:lpstr>
      <vt:lpstr>PowerPoint Presentation</vt:lpstr>
      <vt:lpstr>PowerPoint Presentation</vt:lpstr>
      <vt:lpstr>PowerPoint Presentation</vt:lpstr>
      <vt:lpstr>Popular models of an SDLC (systems development life cycle)</vt:lpstr>
      <vt:lpstr>PowerPoint Presentation</vt:lpstr>
      <vt:lpstr>PowerPoint Presentation</vt:lpstr>
      <vt:lpstr>incremental build model</vt:lpstr>
      <vt:lpstr>Prototyping life cycle</vt:lpstr>
      <vt:lpstr>Rapid application development model</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vt:lpstr>
      <vt:lpstr>Agile Project Management</vt:lpstr>
      <vt:lpstr>agile development method</vt:lpstr>
      <vt:lpstr>Scrum: leading agile development method for completing projects with a complex, innovative scope of work</vt:lpstr>
      <vt:lpstr>Scrum: leading agile development method for completing projects with a complex, innovative scope of work</vt:lpstr>
      <vt:lpstr>Chapter IV</vt:lpstr>
      <vt:lpstr>project management as a number of related processes</vt:lpstr>
      <vt:lpstr>Project management process groups </vt:lpstr>
      <vt:lpstr>Project management process groups </vt:lpstr>
      <vt:lpstr>Chapter V: A Guide to the PMD Pro</vt:lpstr>
      <vt:lpstr>PHASES IN THE LIFE OF A DEVELOPMENT PROJECT</vt:lpstr>
      <vt:lpstr>The PMD Pro Project Phase Model</vt:lpstr>
      <vt:lpstr>Project Phase Interactions</vt:lpstr>
      <vt:lpstr>PHASE 1: PROJECT IDENTIFICATION AND DESIGN</vt:lpstr>
      <vt:lpstr>PHASE 1: PROJECT IDENTIFICATION AND DESIGN</vt:lpstr>
      <vt:lpstr>PHASE 1: PROJECT identification AND DESIGN</vt:lpstr>
      <vt:lpstr>Are you doing the right project?</vt:lpstr>
      <vt:lpstr>Identifying Project Needs</vt:lpstr>
      <vt:lpstr>Bradshaw’s four categories of social need</vt:lpstr>
      <vt:lpstr>example</vt:lpstr>
      <vt:lpstr>Types of Data</vt:lpstr>
      <vt:lpstr>Secondary data </vt:lpstr>
      <vt:lpstr>Primary quantitative data </vt:lpstr>
      <vt:lpstr>Primary qualitative data </vt:lpstr>
      <vt:lpstr>PowerPoint Presentation</vt:lpstr>
      <vt:lpstr>What is the most appropriate (and cost-­effective) tools and approaches to collect information?</vt:lpstr>
      <vt:lpstr>PHASE 1: PROJECT identification AND DESIGN</vt:lpstr>
      <vt:lpstr>purpose of data analysis</vt:lpstr>
      <vt:lpstr>Current State Analysis</vt:lpstr>
      <vt:lpstr>Use of Current state analysis Tools</vt:lpstr>
      <vt:lpstr>Future State Analysis</vt:lpstr>
      <vt:lpstr>Identifying the Project Intervention Logic</vt:lpstr>
      <vt:lpstr>Interpreting the Logical Framework Matrix</vt:lpstr>
      <vt:lpstr>Vertical logic of logframe </vt:lpstr>
      <vt:lpstr>Assumptions and external factors</vt:lpstr>
      <vt:lpstr>assumptions</vt:lpstr>
      <vt:lpstr>indicators</vt:lpstr>
      <vt:lpstr>SMART criteria</vt:lpstr>
      <vt:lpstr>PowerPoint Presentation</vt:lpstr>
      <vt:lpstr>Project Decision Gates</vt:lpstr>
      <vt:lpstr>Project Decision Gates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Managment</dc:title>
  <dc:creator>Hassan</dc:creator>
  <cp:lastModifiedBy>Hassan</cp:lastModifiedBy>
  <cp:revision>194</cp:revision>
  <dcterms:created xsi:type="dcterms:W3CDTF">2019-01-06T18:06:56Z</dcterms:created>
  <dcterms:modified xsi:type="dcterms:W3CDTF">2019-03-13T17:56:33Z</dcterms:modified>
</cp:coreProperties>
</file>