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handoutMasterIdLst>
    <p:handoutMasterId r:id="rId17"/>
  </p:handoutMasterIdLst>
  <p:sldIdLst>
    <p:sldId id="256" r:id="rId2"/>
    <p:sldId id="266" r:id="rId3"/>
    <p:sldId id="296" r:id="rId4"/>
    <p:sldId id="297" r:id="rId5"/>
    <p:sldId id="257" r:id="rId6"/>
    <p:sldId id="298" r:id="rId7"/>
    <p:sldId id="270" r:id="rId8"/>
    <p:sldId id="299" r:id="rId9"/>
    <p:sldId id="284" r:id="rId10"/>
    <p:sldId id="258" r:id="rId11"/>
    <p:sldId id="285" r:id="rId12"/>
    <p:sldId id="286" r:id="rId13"/>
    <p:sldId id="300" r:id="rId14"/>
    <p:sldId id="302" r:id="rId1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43" autoAdjust="0"/>
  </p:normalViewPr>
  <p:slideViewPr>
    <p:cSldViewPr snapToGrid="0" snapToObjects="1">
      <p:cViewPr>
        <p:scale>
          <a:sx n="66" d="100"/>
          <a:sy n="66" d="100"/>
        </p:scale>
        <p:origin x="-630" y="21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10/16/2017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7131096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10/16/2017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37025015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tests in Agile …. </a:t>
            </a:r>
            <a:endParaRPr lang="en-US" dirty="0"/>
          </a:p>
        </p:txBody>
      </p:sp>
      <p:sp>
        <p:nvSpPr>
          <p:cNvPr id="4" name="Slide Number Placeholder 3"/>
          <p:cNvSpPr>
            <a:spLocks noGrp="1"/>
          </p:cNvSpPr>
          <p:nvPr>
            <p:ph type="sldNum" sz="quarter" idx="10"/>
          </p:nvPr>
        </p:nvSpPr>
        <p:spPr/>
        <p:txBody>
          <a:bodyPr/>
          <a:lstStyle/>
          <a:p>
            <a:fld id="{C5ED926C-2523-DB4E-AA42-7803F6FA2B59}" type="slidenum">
              <a:rPr lang="en-US" smtClean="0"/>
              <a:t>10</a:t>
            </a:fld>
            <a:endParaRPr lang="en-US"/>
          </a:p>
        </p:txBody>
      </p:sp>
    </p:spTree>
    <p:extLst>
      <p:ext uri="{BB962C8B-B14F-4D97-AF65-F5344CB8AC3E}">
        <p14:creationId xmlns:p14="http://schemas.microsoft.com/office/powerpoint/2010/main" val="105421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t>10/16/2017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t>10/16/2017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t>10/16/2017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t>10/16/2017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t>10/16/2017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t>10/16/2017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t>10/16/2017</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t>10/16/2017</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t>10/16/2017</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t>10/16/2017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t>10/16/2017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t>10/16/2017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specification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pic>
        <p:nvPicPr>
          <p:cNvPr id="2" name="Picture 1"/>
          <p:cNvPicPr>
            <a:picLocks noChangeAspect="1"/>
          </p:cNvPicPr>
          <p:nvPr/>
        </p:nvPicPr>
        <p:blipFill>
          <a:blip r:embed="rId3"/>
          <a:stretch>
            <a:fillRect/>
          </a:stretch>
        </p:blipFill>
        <p:spPr>
          <a:xfrm>
            <a:off x="1247775" y="1839816"/>
            <a:ext cx="6648450" cy="446144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a:t>
            </a:r>
            <a:r>
              <a:rPr lang="en-US" b="1" dirty="0" smtClean="0"/>
              <a:t>balance</a:t>
            </a:r>
            <a:r>
              <a:rPr lang="en-US" dirty="0" smtClean="0"/>
              <a:t> depends on:</a:t>
            </a:r>
          </a:p>
          <a:p>
            <a:pPr lvl="1" algn="just"/>
            <a:r>
              <a:rPr lang="en-GB" dirty="0" smtClean="0"/>
              <a:t>Is it important to have a very </a:t>
            </a:r>
            <a:r>
              <a:rPr lang="en-GB" b="1" dirty="0" smtClean="0"/>
              <a:t>detailed</a:t>
            </a:r>
            <a:r>
              <a:rPr lang="en-GB" dirty="0" smtClean="0"/>
              <a:t> specification and design before moving to implementation? If so, you probably need to use a plan-driven approach.</a:t>
            </a:r>
          </a:p>
          <a:p>
            <a:pPr lvl="1" algn="just"/>
            <a:r>
              <a:rPr lang="en-GB" dirty="0" smtClean="0"/>
              <a:t>Is an incremental delivery strategy, where you deliver the software to customers and get rapid feedback from them, </a:t>
            </a:r>
            <a:r>
              <a:rPr lang="en-GB" b="1" dirty="0" smtClean="0"/>
              <a:t>realistic</a:t>
            </a:r>
            <a:r>
              <a:rPr lang="en-GB" dirty="0" smtClean="0"/>
              <a:t>? If so, consider using agile methods.</a:t>
            </a:r>
          </a:p>
          <a:p>
            <a:pPr lvl="1" algn="just"/>
            <a:r>
              <a:rPr lang="en-GB" dirty="0" smtClean="0"/>
              <a:t>How </a:t>
            </a:r>
            <a:r>
              <a:rPr lang="en-GB" b="1" dirty="0" smtClean="0"/>
              <a:t>large</a:t>
            </a:r>
            <a:r>
              <a:rPr lang="en-GB" dirty="0" smtClean="0"/>
              <a:t> is the system that is being developed? Agile methods are most effective when the system can be developed with a small co-located team who can communicate informally. </a:t>
            </a:r>
          </a:p>
          <a:p>
            <a:pPr lvl="2" algn="just"/>
            <a:r>
              <a:rPr lang="en-GB" dirty="0" smtClean="0"/>
              <a:t>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70900" cy="4525963"/>
          </a:xfrm>
        </p:spPr>
        <p:txBody>
          <a:bodyPr/>
          <a:lstStyle/>
          <a:p>
            <a:pPr lvl="1" algn="just"/>
            <a:r>
              <a:rPr lang="en-GB" dirty="0" smtClean="0"/>
              <a:t>What type of system is being developed? </a:t>
            </a:r>
          </a:p>
          <a:p>
            <a:pPr lvl="2" algn="just"/>
            <a:r>
              <a:rPr lang="en-GB" dirty="0" smtClean="0"/>
              <a:t>Plan-driven approaches may be required for systems that require a lot of </a:t>
            </a:r>
            <a:r>
              <a:rPr lang="en-GB" b="1" dirty="0" smtClean="0"/>
              <a:t>analysis before implementation </a:t>
            </a:r>
            <a:r>
              <a:rPr lang="en-GB" dirty="0" smtClean="0"/>
              <a:t>(e.g. real-time system with complex timing requirements).</a:t>
            </a:r>
          </a:p>
          <a:p>
            <a:pPr lvl="1" algn="just"/>
            <a:r>
              <a:rPr lang="en-GB" dirty="0" smtClean="0"/>
              <a:t>What is the expected system lifetime? </a:t>
            </a:r>
          </a:p>
          <a:p>
            <a:pPr lvl="2" algn="just"/>
            <a:r>
              <a:rPr lang="en-GB" b="1" dirty="0" smtClean="0"/>
              <a:t>Long-lifetime</a:t>
            </a:r>
            <a:r>
              <a:rPr lang="en-GB" dirty="0" smtClean="0"/>
              <a:t> systems may require more design documentation to communicate the original intentions of the system developers to the support team. </a:t>
            </a:r>
          </a:p>
          <a:p>
            <a:pPr lvl="1" algn="just"/>
            <a:r>
              <a:rPr lang="en-GB" dirty="0" smtClean="0"/>
              <a:t>What technologies are available to support system development? </a:t>
            </a:r>
          </a:p>
          <a:p>
            <a:pPr lvl="2" algn="just"/>
            <a:r>
              <a:rPr lang="en-GB" dirty="0" smtClean="0"/>
              <a:t>Agile methods rely on good tools to keep track of an evolving design.</a:t>
            </a:r>
          </a:p>
          <a:p>
            <a:pPr lvl="1" algn="just"/>
            <a:r>
              <a:rPr lang="en-GB" dirty="0" smtClean="0"/>
              <a:t>How is the development team organized? </a:t>
            </a:r>
          </a:p>
          <a:p>
            <a:pPr lvl="2" algn="just"/>
            <a:r>
              <a:rPr lang="en-GB" dirty="0" smtClean="0"/>
              <a:t>If the development team is </a:t>
            </a:r>
            <a:r>
              <a:rPr lang="en-GB" b="1" dirty="0" smtClean="0"/>
              <a:t>distributed</a:t>
            </a:r>
            <a:r>
              <a:rPr lang="en-GB" dirty="0" smtClean="0"/>
              <a:t> or if part of the development is being outsourced, then you may need to develop design documents to communicate across the development teams.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p:txBody>
          <a:bodyPr/>
          <a:lstStyle/>
          <a:p>
            <a:pPr lvl="1" algn="just"/>
            <a:r>
              <a:rPr lang="en-GB" dirty="0" smtClean="0"/>
              <a:t>Are there cultural or organizational issues that may affect the system development? </a:t>
            </a:r>
          </a:p>
          <a:p>
            <a:pPr lvl="2" algn="just"/>
            <a:r>
              <a:rPr lang="en-GB" dirty="0" smtClean="0"/>
              <a:t>Traditional engineering organizations have a culture of plan-based development, as this is the norm in engineering.</a:t>
            </a:r>
          </a:p>
          <a:p>
            <a:pPr lvl="1" algn="just"/>
            <a:r>
              <a:rPr lang="en-GB" dirty="0" smtClean="0"/>
              <a:t>How good are the designers and programmers in the development team?</a:t>
            </a:r>
          </a:p>
          <a:p>
            <a:pPr lvl="2" algn="just"/>
            <a:r>
              <a:rPr lang="en-GB" dirty="0" smtClean="0"/>
              <a:t> It is sometimes argued that agile methods require higher skill levels than plan-based approaches in which programmers simply translate a detailed design into code</a:t>
            </a:r>
          </a:p>
          <a:p>
            <a:pPr lvl="1" algn="just"/>
            <a:r>
              <a:rPr lang="en-GB" dirty="0" smtClean="0"/>
              <a:t>Is the system subject to external regulation? </a:t>
            </a:r>
          </a:p>
          <a:p>
            <a:pPr lvl="2" algn="just"/>
            <a:r>
              <a:rPr lang="en-GB" dirty="0" smtClean="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development, frequent releases of the software, reducing process overheads and producing high-quality code. They involve the customer directly in the development process.</a:t>
            </a:r>
          </a:p>
          <a:p>
            <a:r>
              <a:rPr lang="en-GB" sz="2000" dirty="0" smtClean="0"/>
              <a:t>The decision on whether to use an agile or a plan-driven approach to development should depend on the type of software being developed, the capabilities of the development team and the culture of the company developing the system.</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Plan-driven and agile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1"/>
            <a:ext cx="8407400" cy="3703320"/>
          </a:xfrm>
        </p:spPr>
        <p:txBody>
          <a:bodyPr/>
          <a:lstStyle/>
          <a:p>
            <a:pPr algn="just"/>
            <a:r>
              <a:rPr lang="en-US" b="1" dirty="0" smtClean="0"/>
              <a:t>Rapid</a:t>
            </a:r>
            <a:r>
              <a:rPr lang="en-US" dirty="0" smtClean="0"/>
              <a:t> development and delivery is now often the most important requirement for software systems</a:t>
            </a:r>
          </a:p>
          <a:p>
            <a:pPr lvl="1" algn="just"/>
            <a:r>
              <a:rPr lang="en-US" dirty="0" smtClean="0"/>
              <a:t>Software has to evolve quickly to reflect changing business needs.</a:t>
            </a:r>
          </a:p>
          <a:p>
            <a:pPr algn="just"/>
            <a:r>
              <a:rPr lang="en-US" dirty="0" smtClean="0"/>
              <a:t>Rapid software development</a:t>
            </a:r>
          </a:p>
          <a:p>
            <a:pPr lvl="1" algn="just"/>
            <a:r>
              <a:rPr lang="en-US" dirty="0" smtClean="0"/>
              <a:t>Specification, design and implementation are </a:t>
            </a:r>
            <a:r>
              <a:rPr lang="en-US" b="1" dirty="0" smtClean="0"/>
              <a:t>inter-leaved</a:t>
            </a:r>
          </a:p>
          <a:p>
            <a:pPr lvl="1" algn="just"/>
            <a:r>
              <a:rPr lang="en-US" dirty="0" smtClean="0"/>
              <a:t>System is developed as a series of versions with stakeholders involved in version evaluation</a:t>
            </a:r>
          </a:p>
          <a:p>
            <a:pPr lvl="1" algn="just"/>
            <a:r>
              <a:rPr lang="en-US" dirty="0" smtClean="0"/>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a:xfrm>
            <a:off x="457200" y="1600201"/>
            <a:ext cx="8229600" cy="2905298"/>
          </a:xfrm>
        </p:spPr>
        <p:txBody>
          <a:bodyPr/>
          <a:lstStyle/>
          <a:p>
            <a:r>
              <a:rPr lang="en-US" dirty="0" smtClean="0"/>
              <a:t>We are uncovering better ways of developing software by doing it and helping others do it. Through this work we have come to value:</a:t>
            </a:r>
            <a:endParaRPr lang="en-GB" dirty="0" smtClean="0"/>
          </a:p>
          <a:p>
            <a:pPr lvl="1" algn="just"/>
            <a:r>
              <a:rPr lang="en-US" i="1" dirty="0" smtClean="0">
                <a:solidFill>
                  <a:srgbClr val="FF0000"/>
                </a:solidFill>
              </a:rPr>
              <a:t>Working </a:t>
            </a:r>
            <a:r>
              <a:rPr lang="en-US" i="1" dirty="0" smtClean="0">
                <a:solidFill>
                  <a:srgbClr val="FF0000"/>
                </a:solidFill>
              </a:rPr>
              <a:t>software over comprehensive documentation</a:t>
            </a:r>
          </a:p>
          <a:p>
            <a:pPr lvl="1" algn="just"/>
            <a:r>
              <a:rPr lang="en-US" i="1" dirty="0" smtClean="0">
                <a:solidFill>
                  <a:srgbClr val="FF0000"/>
                </a:solidFill>
              </a:rPr>
              <a:t>Customer collaboration over contract negotiation</a:t>
            </a:r>
          </a:p>
          <a:p>
            <a:pPr lvl="1" algn="just"/>
            <a:r>
              <a:rPr lang="en-US" i="1" dirty="0" smtClean="0">
                <a:solidFill>
                  <a:srgbClr val="FF0000"/>
                </a:solidFill>
              </a:rPr>
              <a:t>Responding to change over following a plan </a:t>
            </a:r>
            <a:endParaRPr lang="en-GB" dirty="0" smtClean="0">
              <a:solidFill>
                <a:srgbClr val="FF0000"/>
              </a:solidFill>
            </a:endParaRP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497473950"/>
              </p:ext>
            </p:extLst>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xmlns="" val="20000"/>
                    </a:ext>
                  </a:extLst>
                </a:gridCol>
                <a:gridCol w="5844958">
                  <a:extLst>
                    <a:ext uri="{9D8B030D-6E8A-4147-A177-3AD203B41FA5}">
                      <a16:colId xmlns:a16="http://schemas.microsoft.com/office/drawing/2014/main" xmlns="" val="20001"/>
                    </a:ext>
                  </a:extLst>
                </a:gridCol>
                <a:gridCol w="125753">
                  <a:extLst>
                    <a:ext uri="{9D8B030D-6E8A-4147-A177-3AD203B41FA5}">
                      <a16:colId xmlns:a16="http://schemas.microsoft.com/office/drawing/2014/main" xmlns=""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xmlns=""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xmlns=""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software is developed in </a:t>
                      </a:r>
                      <a:r>
                        <a:rPr kumimoji="0" lang="en-GB" sz="1600" b="0" i="0" u="none" strike="noStrike" cap="none" normalizeH="0" baseline="0" dirty="0">
                          <a:ln>
                            <a:noFill/>
                          </a:ln>
                          <a:solidFill>
                            <a:srgbClr val="FF0000"/>
                          </a:solidFill>
                          <a:effectLst/>
                          <a:latin typeface="Arial"/>
                          <a:ea typeface="Times New Roman" charset="0"/>
                          <a:cs typeface="Arial"/>
                        </a:rPr>
                        <a:t>increments</a:t>
                      </a:r>
                      <a:r>
                        <a:rPr kumimoji="0" lang="en-GB" sz="1600" b="0" i="0" u="none" strike="noStrike" cap="none" normalizeH="0" baseline="0" dirty="0">
                          <a:ln>
                            <a:noFill/>
                          </a:ln>
                          <a:solidFill>
                            <a:srgbClr val="000000"/>
                          </a:solidFill>
                          <a:effectLst/>
                          <a:latin typeface="Arial"/>
                          <a:ea typeface="Times New Roman" charset="0"/>
                          <a:cs typeface="Arial"/>
                        </a:rPr>
                        <a:t>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xmlns=""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skills of the development team should be recognized and exploited. </a:t>
                      </a:r>
                      <a:r>
                        <a:rPr kumimoji="0" lang="en-GB" sz="1600" b="0" i="0" u="none" strike="noStrike" cap="none" normalizeH="0" baseline="0" dirty="0">
                          <a:ln>
                            <a:noFill/>
                          </a:ln>
                          <a:solidFill>
                            <a:srgbClr val="FF0000"/>
                          </a:solidFill>
                          <a:effectLst/>
                          <a:latin typeface="Arial"/>
                          <a:ea typeface="Times New Roman" charset="0"/>
                          <a:cs typeface="Arial"/>
                        </a:rPr>
                        <a:t>Team members should be left to develop their own ways of working without prescriptive processes</a:t>
                      </a:r>
                      <a:r>
                        <a:rPr kumimoji="0" lang="en-GB" sz="16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xmlns=""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xmlns=""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pPr algn="just"/>
            <a:r>
              <a:rPr lang="en-GB" dirty="0" smtClean="0"/>
              <a:t>Product development where a software company is developing a </a:t>
            </a:r>
            <a:r>
              <a:rPr lang="en-GB" b="1" dirty="0" smtClean="0"/>
              <a:t>small or medium-sized </a:t>
            </a:r>
            <a:r>
              <a:rPr lang="en-GB" dirty="0" smtClean="0"/>
              <a:t>product for sale. </a:t>
            </a:r>
          </a:p>
          <a:p>
            <a:pPr algn="just"/>
            <a:r>
              <a:rPr lang="en-GB" dirty="0" smtClean="0"/>
              <a:t>Custom system development within an organization, where there is a </a:t>
            </a:r>
            <a:r>
              <a:rPr lang="en-GB" b="1" dirty="0" smtClean="0"/>
              <a:t>clear commitment </a:t>
            </a:r>
            <a:r>
              <a:rPr lang="en-GB" dirty="0" smtClean="0"/>
              <a:t>from the customer to become </a:t>
            </a:r>
            <a:r>
              <a:rPr lang="en-GB" b="1" dirty="0" smtClean="0"/>
              <a:t>involved</a:t>
            </a:r>
            <a:r>
              <a:rPr lang="en-GB" dirty="0" smtClean="0"/>
              <a:t> in the development process.</a:t>
            </a:r>
          </a:p>
          <a:p>
            <a:pPr algn="just"/>
            <a:r>
              <a:rPr lang="en-GB" dirty="0" smtClean="0"/>
              <a:t>Because of their focus on small, tightly-integrated teams, there are </a:t>
            </a:r>
            <a:r>
              <a:rPr lang="en-GB" b="1" dirty="0" smtClean="0"/>
              <a:t>problems in scaling agile methods </a:t>
            </a:r>
            <a:r>
              <a:rPr lang="en-GB" dirty="0" smtClean="0"/>
              <a:t>to large systems.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a:xfrm>
            <a:off x="457200" y="1600200"/>
            <a:ext cx="8229600" cy="4756150"/>
          </a:xfrm>
        </p:spPr>
        <p:txBody>
          <a:bodyPr/>
          <a:lstStyle/>
          <a:p>
            <a:pPr algn="just"/>
            <a:r>
              <a:rPr lang="en-US" sz="2400" dirty="0"/>
              <a:t>It can be difficult to keep the </a:t>
            </a:r>
            <a:r>
              <a:rPr lang="en-US" sz="2400" b="1" dirty="0"/>
              <a:t>interest</a:t>
            </a:r>
            <a:r>
              <a:rPr lang="en-US" sz="2400" dirty="0"/>
              <a:t> of customers who are involved in the process.</a:t>
            </a:r>
          </a:p>
          <a:p>
            <a:pPr algn="just"/>
            <a:r>
              <a:rPr lang="en-US" sz="2400" dirty="0"/>
              <a:t>Team members may be unsuited to the intense involvement that </a:t>
            </a:r>
            <a:r>
              <a:rPr lang="en-US" sz="2400" dirty="0" smtClean="0"/>
              <a:t>characterizes </a:t>
            </a:r>
            <a:r>
              <a:rPr lang="en-US" sz="2400" dirty="0"/>
              <a:t>agile methods.</a:t>
            </a:r>
          </a:p>
          <a:p>
            <a:pPr algn="just"/>
            <a:r>
              <a:rPr lang="en-US" sz="2400" dirty="0" smtClean="0"/>
              <a:t>Prioritizing </a:t>
            </a:r>
            <a:r>
              <a:rPr lang="en-US" sz="2400" dirty="0"/>
              <a:t>changes can be difficult where there are </a:t>
            </a:r>
            <a:r>
              <a:rPr lang="en-US" sz="2400" b="1" dirty="0"/>
              <a:t>multiple</a:t>
            </a:r>
            <a:r>
              <a:rPr lang="en-US" sz="2400" dirty="0"/>
              <a:t> stakeholders.</a:t>
            </a:r>
          </a:p>
          <a:p>
            <a:pPr algn="just"/>
            <a:r>
              <a:rPr lang="en-US" dirty="0" smtClean="0"/>
              <a:t>Large </a:t>
            </a:r>
            <a:r>
              <a:rPr lang="en-US" dirty="0"/>
              <a:t>companies, have spent years changing their culture so that processes are defined and followed. </a:t>
            </a:r>
            <a:endParaRPr lang="en-US" dirty="0" smtClean="0"/>
          </a:p>
          <a:p>
            <a:pPr lvl="1" algn="just"/>
            <a:r>
              <a:rPr lang="en-US" dirty="0" smtClean="0"/>
              <a:t>It </a:t>
            </a:r>
            <a:r>
              <a:rPr lang="en-US" dirty="0"/>
              <a:t>is difficult for them to move to a working model in which processes are informal and defined by </a:t>
            </a:r>
            <a:r>
              <a:rPr lang="en-US" dirty="0" smtClean="0"/>
              <a:t>development </a:t>
            </a:r>
            <a:r>
              <a:rPr lang="en-US" dirty="0"/>
              <a:t>teams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pPr algn="just"/>
            <a:r>
              <a:rPr lang="en-US" dirty="0" smtClean="0"/>
              <a:t>Most organizations spend more on maintaining existing software than they do on new software development. </a:t>
            </a:r>
          </a:p>
          <a:p>
            <a:pPr lvl="1" algn="just"/>
            <a:r>
              <a:rPr lang="en-US" dirty="0" smtClean="0"/>
              <a:t>So, if agile methods are </a:t>
            </a:r>
            <a:r>
              <a:rPr lang="en-US" b="1" dirty="0" smtClean="0"/>
              <a:t>to be successful</a:t>
            </a:r>
            <a:r>
              <a:rPr lang="en-US" dirty="0" smtClean="0"/>
              <a:t>, they have to support maintenance as well as original development.</a:t>
            </a:r>
          </a:p>
          <a:p>
            <a:r>
              <a:rPr lang="en-US" dirty="0" smtClean="0"/>
              <a:t>Two key issues:</a:t>
            </a:r>
          </a:p>
          <a:p>
            <a:pPr lvl="1" algn="just"/>
            <a:r>
              <a:rPr lang="en-GB" dirty="0" smtClean="0"/>
              <a:t>Are systems that are developed using an agile approach </a:t>
            </a:r>
            <a:r>
              <a:rPr lang="en-GB" b="1" dirty="0" smtClean="0"/>
              <a:t>maintainable</a:t>
            </a:r>
            <a:r>
              <a:rPr lang="en-GB" dirty="0" smtClean="0"/>
              <a:t>, given the emphasis in the development process of </a:t>
            </a:r>
            <a:r>
              <a:rPr lang="en-GB" b="1" dirty="0" smtClean="0"/>
              <a:t>minimizing formal documentation</a:t>
            </a:r>
            <a:r>
              <a:rPr lang="en-GB" dirty="0" smtClean="0"/>
              <a:t>?</a:t>
            </a:r>
          </a:p>
          <a:p>
            <a:pPr lvl="1" algn="just"/>
            <a:r>
              <a:rPr lang="en-GB" dirty="0" smtClean="0"/>
              <a:t>Can agile methods be used effectively for evolving a system in response to customer change requests?</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pPr algn="just"/>
            <a:r>
              <a:rPr lang="en-US" dirty="0" smtClean="0"/>
              <a:t>Plan-driven development</a:t>
            </a:r>
          </a:p>
          <a:p>
            <a:pPr lvl="1" algn="just"/>
            <a:r>
              <a:rPr lang="en-US" dirty="0" smtClean="0"/>
              <a:t>A plan-driven approach to software engineering is based around separate development stages with the outputs to be produced at each of these stages planned in advance.</a:t>
            </a:r>
          </a:p>
          <a:p>
            <a:pPr lvl="1" algn="just"/>
            <a:r>
              <a:rPr lang="en-US" dirty="0" smtClean="0"/>
              <a:t>Iteration occurs within activities. </a:t>
            </a:r>
          </a:p>
          <a:p>
            <a:pPr algn="just"/>
            <a:r>
              <a:rPr lang="en-US" dirty="0" smtClean="0"/>
              <a:t>Agile development</a:t>
            </a:r>
          </a:p>
          <a:p>
            <a:pPr lvl="1" algn="just"/>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1666</TotalTime>
  <Words>1128</Words>
  <Application>Microsoft Office PowerPoint</Application>
  <PresentationFormat>On-screen Show (4:3)</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SE9</vt:lpstr>
      <vt:lpstr>Chapter 3 – Agile Software Development</vt:lpstr>
      <vt:lpstr>Topics covered</vt:lpstr>
      <vt:lpstr>Rapid software development</vt:lpstr>
      <vt:lpstr>Agile manifesto </vt:lpstr>
      <vt:lpstr>The principles of agile methods </vt:lpstr>
      <vt:lpstr>Agile method applicability</vt:lpstr>
      <vt:lpstr>Problems with agile methods</vt:lpstr>
      <vt:lpstr>Agile methods and software maintenance</vt:lpstr>
      <vt:lpstr>Plan-driven and agile development</vt:lpstr>
      <vt:lpstr>Plan-driven and agile specification </vt:lpstr>
      <vt:lpstr>Technical, human, organizational issues</vt:lpstr>
      <vt:lpstr>Technical, human, organizational issues</vt:lpstr>
      <vt:lpstr>Technical, human, organizational issues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Acer</cp:lastModifiedBy>
  <cp:revision>42</cp:revision>
  <dcterms:created xsi:type="dcterms:W3CDTF">2010-01-06T20:28:26Z</dcterms:created>
  <dcterms:modified xsi:type="dcterms:W3CDTF">2017-10-16T19:45:06Z</dcterms:modified>
</cp:coreProperties>
</file>