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1" r:id="rId1"/>
  </p:sldMasterIdLst>
  <p:notesMasterIdLst>
    <p:notesMasterId r:id="rId39"/>
  </p:notes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440" autoAdjust="0"/>
  </p:normalViewPr>
  <p:slideViewPr>
    <p:cSldViewPr snapToGrid="0">
      <p:cViewPr>
        <p:scale>
          <a:sx n="50" d="100"/>
          <a:sy n="50" d="100"/>
        </p:scale>
        <p:origin x="772"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4822C2-B9E0-4A09-BB0A-960053786FF2}" type="datetimeFigureOut">
              <a:rPr lang="en-US" smtClean="0"/>
              <a:t>5/5/2019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2CA901-1047-4253-838C-CD512BE2889F}" type="slidenum">
              <a:rPr lang="en-US" smtClean="0"/>
              <a:t>‹#›</a:t>
            </a:fld>
            <a:endParaRPr lang="en-US"/>
          </a:p>
        </p:txBody>
      </p:sp>
    </p:spTree>
    <p:extLst>
      <p:ext uri="{BB962C8B-B14F-4D97-AF65-F5344CB8AC3E}">
        <p14:creationId xmlns:p14="http://schemas.microsoft.com/office/powerpoint/2010/main" val="2042489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2CA901-1047-4253-838C-CD512BE2889F}" type="slidenum">
              <a:rPr lang="en-US" smtClean="0"/>
              <a:t>1</a:t>
            </a:fld>
            <a:endParaRPr lang="en-US"/>
          </a:p>
        </p:txBody>
      </p:sp>
    </p:spTree>
    <p:extLst>
      <p:ext uri="{BB962C8B-B14F-4D97-AF65-F5344CB8AC3E}">
        <p14:creationId xmlns:p14="http://schemas.microsoft.com/office/powerpoint/2010/main" val="2849745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2CA901-1047-4253-838C-CD512BE2889F}" type="slidenum">
              <a:rPr lang="en-US" smtClean="0"/>
              <a:t>10</a:t>
            </a:fld>
            <a:endParaRPr lang="en-US"/>
          </a:p>
        </p:txBody>
      </p:sp>
    </p:spTree>
    <p:extLst>
      <p:ext uri="{BB962C8B-B14F-4D97-AF65-F5344CB8AC3E}">
        <p14:creationId xmlns:p14="http://schemas.microsoft.com/office/powerpoint/2010/main" val="1010931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2CA901-1047-4253-838C-CD512BE2889F}" type="slidenum">
              <a:rPr lang="en-US" smtClean="0"/>
              <a:t>11</a:t>
            </a:fld>
            <a:endParaRPr lang="en-US"/>
          </a:p>
        </p:txBody>
      </p:sp>
    </p:spTree>
    <p:extLst>
      <p:ext uri="{BB962C8B-B14F-4D97-AF65-F5344CB8AC3E}">
        <p14:creationId xmlns:p14="http://schemas.microsoft.com/office/powerpoint/2010/main" val="4233288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2CA901-1047-4253-838C-CD512BE2889F}" type="slidenum">
              <a:rPr lang="en-US" smtClean="0"/>
              <a:t>12</a:t>
            </a:fld>
            <a:endParaRPr lang="en-US"/>
          </a:p>
        </p:txBody>
      </p:sp>
    </p:spTree>
    <p:extLst>
      <p:ext uri="{BB962C8B-B14F-4D97-AF65-F5344CB8AC3E}">
        <p14:creationId xmlns:p14="http://schemas.microsoft.com/office/powerpoint/2010/main" val="3651185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2CA901-1047-4253-838C-CD512BE2889F}" type="slidenum">
              <a:rPr lang="en-US" smtClean="0"/>
              <a:t>13</a:t>
            </a:fld>
            <a:endParaRPr lang="en-US"/>
          </a:p>
        </p:txBody>
      </p:sp>
    </p:spTree>
    <p:extLst>
      <p:ext uri="{BB962C8B-B14F-4D97-AF65-F5344CB8AC3E}">
        <p14:creationId xmlns:p14="http://schemas.microsoft.com/office/powerpoint/2010/main" val="3953144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2CA901-1047-4253-838C-CD512BE2889F}" type="slidenum">
              <a:rPr lang="en-US" smtClean="0"/>
              <a:t>14</a:t>
            </a:fld>
            <a:endParaRPr lang="en-US"/>
          </a:p>
        </p:txBody>
      </p:sp>
    </p:spTree>
    <p:extLst>
      <p:ext uri="{BB962C8B-B14F-4D97-AF65-F5344CB8AC3E}">
        <p14:creationId xmlns:p14="http://schemas.microsoft.com/office/powerpoint/2010/main" val="2764470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2CA901-1047-4253-838C-CD512BE2889F}" type="slidenum">
              <a:rPr lang="en-US" smtClean="0"/>
              <a:t>15</a:t>
            </a:fld>
            <a:endParaRPr lang="en-US"/>
          </a:p>
        </p:txBody>
      </p:sp>
    </p:spTree>
    <p:extLst>
      <p:ext uri="{BB962C8B-B14F-4D97-AF65-F5344CB8AC3E}">
        <p14:creationId xmlns:p14="http://schemas.microsoft.com/office/powerpoint/2010/main" val="3452208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2CA901-1047-4253-838C-CD512BE2889F}" type="slidenum">
              <a:rPr lang="en-US" smtClean="0"/>
              <a:t>16</a:t>
            </a:fld>
            <a:endParaRPr lang="en-US"/>
          </a:p>
        </p:txBody>
      </p:sp>
    </p:spTree>
    <p:extLst>
      <p:ext uri="{BB962C8B-B14F-4D97-AF65-F5344CB8AC3E}">
        <p14:creationId xmlns:p14="http://schemas.microsoft.com/office/powerpoint/2010/main" val="25544712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2CA901-1047-4253-838C-CD512BE2889F}" type="slidenum">
              <a:rPr lang="en-US" smtClean="0"/>
              <a:t>17</a:t>
            </a:fld>
            <a:endParaRPr lang="en-US"/>
          </a:p>
        </p:txBody>
      </p:sp>
    </p:spTree>
    <p:extLst>
      <p:ext uri="{BB962C8B-B14F-4D97-AF65-F5344CB8AC3E}">
        <p14:creationId xmlns:p14="http://schemas.microsoft.com/office/powerpoint/2010/main" val="3227914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2CA901-1047-4253-838C-CD512BE2889F}" type="slidenum">
              <a:rPr lang="en-US" smtClean="0"/>
              <a:t>18</a:t>
            </a:fld>
            <a:endParaRPr lang="en-US"/>
          </a:p>
        </p:txBody>
      </p:sp>
    </p:spTree>
    <p:extLst>
      <p:ext uri="{BB962C8B-B14F-4D97-AF65-F5344CB8AC3E}">
        <p14:creationId xmlns:p14="http://schemas.microsoft.com/office/powerpoint/2010/main" val="42705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2CA901-1047-4253-838C-CD512BE2889F}" type="slidenum">
              <a:rPr lang="en-US" smtClean="0"/>
              <a:t>19</a:t>
            </a:fld>
            <a:endParaRPr lang="en-US"/>
          </a:p>
        </p:txBody>
      </p:sp>
    </p:spTree>
    <p:extLst>
      <p:ext uri="{BB962C8B-B14F-4D97-AF65-F5344CB8AC3E}">
        <p14:creationId xmlns:p14="http://schemas.microsoft.com/office/powerpoint/2010/main" val="2810810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ASP.NET Core 2.1, in preview at the time of writing, hides much of the UI code from you by default. You can generate the UI code again, if required, using the scaffolder described in the following post http://mng.bz/tZZz.</a:t>
            </a:r>
            <a:endParaRPr lang="en-US" dirty="0"/>
          </a:p>
        </p:txBody>
      </p:sp>
      <p:sp>
        <p:nvSpPr>
          <p:cNvPr id="4" name="Slide Number Placeholder 3"/>
          <p:cNvSpPr>
            <a:spLocks noGrp="1"/>
          </p:cNvSpPr>
          <p:nvPr>
            <p:ph type="sldNum" sz="quarter" idx="10"/>
          </p:nvPr>
        </p:nvSpPr>
        <p:spPr/>
        <p:txBody>
          <a:bodyPr/>
          <a:lstStyle/>
          <a:p>
            <a:fld id="{422CA901-1047-4253-838C-CD512BE2889F}" type="slidenum">
              <a:rPr lang="en-US" smtClean="0"/>
              <a:t>2</a:t>
            </a:fld>
            <a:endParaRPr lang="en-US"/>
          </a:p>
        </p:txBody>
      </p:sp>
    </p:spTree>
    <p:extLst>
      <p:ext uri="{BB962C8B-B14F-4D97-AF65-F5344CB8AC3E}">
        <p14:creationId xmlns:p14="http://schemas.microsoft.com/office/powerpoint/2010/main" val="2823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2CA901-1047-4253-838C-CD512BE2889F}" type="slidenum">
              <a:rPr lang="en-US" smtClean="0"/>
              <a:t>20</a:t>
            </a:fld>
            <a:endParaRPr lang="en-US"/>
          </a:p>
        </p:txBody>
      </p:sp>
    </p:spTree>
    <p:extLst>
      <p:ext uri="{BB962C8B-B14F-4D97-AF65-F5344CB8AC3E}">
        <p14:creationId xmlns:p14="http://schemas.microsoft.com/office/powerpoint/2010/main" val="21343386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2CA901-1047-4253-838C-CD512BE2889F}" type="slidenum">
              <a:rPr lang="en-US" smtClean="0"/>
              <a:t>21</a:t>
            </a:fld>
            <a:endParaRPr lang="en-US"/>
          </a:p>
        </p:txBody>
      </p:sp>
    </p:spTree>
    <p:extLst>
      <p:ext uri="{BB962C8B-B14F-4D97-AF65-F5344CB8AC3E}">
        <p14:creationId xmlns:p14="http://schemas.microsoft.com/office/powerpoint/2010/main" val="36517272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2CA901-1047-4253-838C-CD512BE2889F}" type="slidenum">
              <a:rPr lang="en-US" smtClean="0"/>
              <a:t>22</a:t>
            </a:fld>
            <a:endParaRPr lang="en-US"/>
          </a:p>
        </p:txBody>
      </p:sp>
    </p:spTree>
    <p:extLst>
      <p:ext uri="{BB962C8B-B14F-4D97-AF65-F5344CB8AC3E}">
        <p14:creationId xmlns:p14="http://schemas.microsoft.com/office/powerpoint/2010/main" val="21579525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2CA901-1047-4253-838C-CD512BE2889F}" type="slidenum">
              <a:rPr lang="en-US" smtClean="0"/>
              <a:t>23</a:t>
            </a:fld>
            <a:endParaRPr lang="en-US"/>
          </a:p>
        </p:txBody>
      </p:sp>
    </p:spTree>
    <p:extLst>
      <p:ext uri="{BB962C8B-B14F-4D97-AF65-F5344CB8AC3E}">
        <p14:creationId xmlns:p14="http://schemas.microsoft.com/office/powerpoint/2010/main" val="2850094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2CA901-1047-4253-838C-CD512BE2889F}" type="slidenum">
              <a:rPr lang="en-US" smtClean="0"/>
              <a:t>24</a:t>
            </a:fld>
            <a:endParaRPr lang="en-US"/>
          </a:p>
        </p:txBody>
      </p:sp>
    </p:spTree>
    <p:extLst>
      <p:ext uri="{BB962C8B-B14F-4D97-AF65-F5344CB8AC3E}">
        <p14:creationId xmlns:p14="http://schemas.microsoft.com/office/powerpoint/2010/main" val="32607834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2CA901-1047-4253-838C-CD512BE2889F}" type="slidenum">
              <a:rPr lang="en-US" smtClean="0"/>
              <a:t>25</a:t>
            </a:fld>
            <a:endParaRPr lang="en-US"/>
          </a:p>
        </p:txBody>
      </p:sp>
    </p:spTree>
    <p:extLst>
      <p:ext uri="{BB962C8B-B14F-4D97-AF65-F5344CB8AC3E}">
        <p14:creationId xmlns:p14="http://schemas.microsoft.com/office/powerpoint/2010/main" val="23939423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2CA901-1047-4253-838C-CD512BE2889F}" type="slidenum">
              <a:rPr lang="en-US" smtClean="0"/>
              <a:t>26</a:t>
            </a:fld>
            <a:endParaRPr lang="en-US"/>
          </a:p>
        </p:txBody>
      </p:sp>
    </p:spTree>
    <p:extLst>
      <p:ext uri="{BB962C8B-B14F-4D97-AF65-F5344CB8AC3E}">
        <p14:creationId xmlns:p14="http://schemas.microsoft.com/office/powerpoint/2010/main" val="821196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2CA901-1047-4253-838C-CD512BE2889F}" type="slidenum">
              <a:rPr lang="en-US" smtClean="0"/>
              <a:t>27</a:t>
            </a:fld>
            <a:endParaRPr lang="en-US"/>
          </a:p>
        </p:txBody>
      </p:sp>
    </p:spTree>
    <p:extLst>
      <p:ext uri="{BB962C8B-B14F-4D97-AF65-F5344CB8AC3E}">
        <p14:creationId xmlns:p14="http://schemas.microsoft.com/office/powerpoint/2010/main" val="41955116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2CA901-1047-4253-838C-CD512BE2889F}" type="slidenum">
              <a:rPr lang="en-US" smtClean="0"/>
              <a:t>28</a:t>
            </a:fld>
            <a:endParaRPr lang="en-US"/>
          </a:p>
        </p:txBody>
      </p:sp>
    </p:spTree>
    <p:extLst>
      <p:ext uri="{BB962C8B-B14F-4D97-AF65-F5344CB8AC3E}">
        <p14:creationId xmlns:p14="http://schemas.microsoft.com/office/powerpoint/2010/main" val="32053822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2CA901-1047-4253-838C-CD512BE2889F}" type="slidenum">
              <a:rPr lang="en-US" smtClean="0"/>
              <a:t>29</a:t>
            </a:fld>
            <a:endParaRPr lang="en-US"/>
          </a:p>
        </p:txBody>
      </p:sp>
    </p:spTree>
    <p:extLst>
      <p:ext uri="{BB962C8B-B14F-4D97-AF65-F5344CB8AC3E}">
        <p14:creationId xmlns:p14="http://schemas.microsoft.com/office/powerpoint/2010/main" val="3977685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2CA901-1047-4253-838C-CD512BE2889F}" type="slidenum">
              <a:rPr lang="en-US" smtClean="0"/>
              <a:t>3</a:t>
            </a:fld>
            <a:endParaRPr lang="en-US"/>
          </a:p>
        </p:txBody>
      </p:sp>
    </p:spTree>
    <p:extLst>
      <p:ext uri="{BB962C8B-B14F-4D97-AF65-F5344CB8AC3E}">
        <p14:creationId xmlns:p14="http://schemas.microsoft.com/office/powerpoint/2010/main" val="32929423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2CA901-1047-4253-838C-CD512BE2889F}" type="slidenum">
              <a:rPr lang="en-US" smtClean="0"/>
              <a:t>30</a:t>
            </a:fld>
            <a:endParaRPr lang="en-US"/>
          </a:p>
        </p:txBody>
      </p:sp>
    </p:spTree>
    <p:extLst>
      <p:ext uri="{BB962C8B-B14F-4D97-AF65-F5344CB8AC3E}">
        <p14:creationId xmlns:p14="http://schemas.microsoft.com/office/powerpoint/2010/main" val="29855591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2CA901-1047-4253-838C-CD512BE2889F}" type="slidenum">
              <a:rPr lang="en-US" smtClean="0"/>
              <a:t>31</a:t>
            </a:fld>
            <a:endParaRPr lang="en-US"/>
          </a:p>
        </p:txBody>
      </p:sp>
    </p:spTree>
    <p:extLst>
      <p:ext uri="{BB962C8B-B14F-4D97-AF65-F5344CB8AC3E}">
        <p14:creationId xmlns:p14="http://schemas.microsoft.com/office/powerpoint/2010/main" val="28792524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2CA901-1047-4253-838C-CD512BE2889F}" type="slidenum">
              <a:rPr lang="en-US" smtClean="0"/>
              <a:t>32</a:t>
            </a:fld>
            <a:endParaRPr lang="en-US"/>
          </a:p>
        </p:txBody>
      </p:sp>
    </p:spTree>
    <p:extLst>
      <p:ext uri="{BB962C8B-B14F-4D97-AF65-F5344CB8AC3E}">
        <p14:creationId xmlns:p14="http://schemas.microsoft.com/office/powerpoint/2010/main" val="32038538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2CA901-1047-4253-838C-CD512BE2889F}" type="slidenum">
              <a:rPr lang="en-US" smtClean="0"/>
              <a:t>33</a:t>
            </a:fld>
            <a:endParaRPr lang="en-US"/>
          </a:p>
        </p:txBody>
      </p:sp>
    </p:spTree>
    <p:extLst>
      <p:ext uri="{BB962C8B-B14F-4D97-AF65-F5344CB8AC3E}">
        <p14:creationId xmlns:p14="http://schemas.microsoft.com/office/powerpoint/2010/main" val="26786803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2CA901-1047-4253-838C-CD512BE2889F}" type="slidenum">
              <a:rPr lang="en-US" smtClean="0"/>
              <a:t>34</a:t>
            </a:fld>
            <a:endParaRPr lang="en-US"/>
          </a:p>
        </p:txBody>
      </p:sp>
    </p:spTree>
    <p:extLst>
      <p:ext uri="{BB962C8B-B14F-4D97-AF65-F5344CB8AC3E}">
        <p14:creationId xmlns:p14="http://schemas.microsoft.com/office/powerpoint/2010/main" val="17564553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2CA901-1047-4253-838C-CD512BE2889F}" type="slidenum">
              <a:rPr lang="en-US" smtClean="0"/>
              <a:t>35</a:t>
            </a:fld>
            <a:endParaRPr lang="en-US"/>
          </a:p>
        </p:txBody>
      </p:sp>
    </p:spTree>
    <p:extLst>
      <p:ext uri="{BB962C8B-B14F-4D97-AF65-F5344CB8AC3E}">
        <p14:creationId xmlns:p14="http://schemas.microsoft.com/office/powerpoint/2010/main" val="10096541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2CA901-1047-4253-838C-CD512BE2889F}" type="slidenum">
              <a:rPr lang="en-US" smtClean="0"/>
              <a:t>36</a:t>
            </a:fld>
            <a:endParaRPr lang="en-US"/>
          </a:p>
        </p:txBody>
      </p:sp>
    </p:spTree>
    <p:extLst>
      <p:ext uri="{BB962C8B-B14F-4D97-AF65-F5344CB8AC3E}">
        <p14:creationId xmlns:p14="http://schemas.microsoft.com/office/powerpoint/2010/main" val="11646769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2CA901-1047-4253-838C-CD512BE2889F}" type="slidenum">
              <a:rPr lang="en-US" smtClean="0"/>
              <a:t>37</a:t>
            </a:fld>
            <a:endParaRPr lang="en-US"/>
          </a:p>
        </p:txBody>
      </p:sp>
    </p:spTree>
    <p:extLst>
      <p:ext uri="{BB962C8B-B14F-4D97-AF65-F5344CB8AC3E}">
        <p14:creationId xmlns:p14="http://schemas.microsoft.com/office/powerpoint/2010/main" val="2644911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think of the</a:t>
            </a:r>
          </a:p>
          <a:p>
            <a:endParaRPr lang="en-US" dirty="0" smtClean="0"/>
          </a:p>
          <a:p>
            <a:r>
              <a:rPr lang="en-US" dirty="0" smtClean="0"/>
              <a:t>Claims can also be indirectly related to permissions and authorization, so you could have a claim called </a:t>
            </a:r>
            <a:r>
              <a:rPr lang="en-US" dirty="0" err="1" smtClean="0"/>
              <a:t>HasAdminAccess</a:t>
            </a:r>
            <a:r>
              <a:rPr lang="en-US" dirty="0" smtClean="0"/>
              <a:t> or </a:t>
            </a:r>
            <a:r>
              <a:rPr lang="en-US" dirty="0" err="1" smtClean="0"/>
              <a:t>IsVipCustomer</a:t>
            </a:r>
            <a:r>
              <a:rPr lang="en-US" dirty="0" smtClean="0"/>
              <a:t>. These would be stored in exactly the same way—as claims associated with the user principal.  principal as the user of your app.</a:t>
            </a:r>
            <a:endParaRPr lang="en-US" dirty="0"/>
          </a:p>
        </p:txBody>
      </p:sp>
      <p:sp>
        <p:nvSpPr>
          <p:cNvPr id="4" name="Slide Number Placeholder 3"/>
          <p:cNvSpPr>
            <a:spLocks noGrp="1"/>
          </p:cNvSpPr>
          <p:nvPr>
            <p:ph type="sldNum" sz="quarter" idx="10"/>
          </p:nvPr>
        </p:nvSpPr>
        <p:spPr/>
        <p:txBody>
          <a:bodyPr/>
          <a:lstStyle/>
          <a:p>
            <a:fld id="{422CA901-1047-4253-838C-CD512BE2889F}" type="slidenum">
              <a:rPr lang="en-US" smtClean="0"/>
              <a:t>4</a:t>
            </a:fld>
            <a:endParaRPr lang="en-US"/>
          </a:p>
        </p:txBody>
      </p:sp>
    </p:spTree>
    <p:extLst>
      <p:ext uri="{BB962C8B-B14F-4D97-AF65-F5344CB8AC3E}">
        <p14:creationId xmlns:p14="http://schemas.microsoft.com/office/powerpoint/2010/main" val="3432676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Earlier versions of ASP.NET used a role-based approach to security, rather than claims-based. The </a:t>
            </a:r>
            <a:r>
              <a:rPr lang="en-US" dirty="0" err="1" smtClean="0"/>
              <a:t>ClaimsPrincipal</a:t>
            </a:r>
            <a:r>
              <a:rPr lang="en-US" dirty="0" smtClean="0"/>
              <a:t> used in ASP.NET Core is compatible with this approach for legacy reasons, but you should use the claims-based approach for new apps.</a:t>
            </a:r>
          </a:p>
          <a:p>
            <a:endParaRPr lang="en-US" dirty="0"/>
          </a:p>
        </p:txBody>
      </p:sp>
      <p:sp>
        <p:nvSpPr>
          <p:cNvPr id="4" name="Slide Number Placeholder 3"/>
          <p:cNvSpPr>
            <a:spLocks noGrp="1"/>
          </p:cNvSpPr>
          <p:nvPr>
            <p:ph type="sldNum" sz="quarter" idx="10"/>
          </p:nvPr>
        </p:nvSpPr>
        <p:spPr/>
        <p:txBody>
          <a:bodyPr/>
          <a:lstStyle/>
          <a:p>
            <a:fld id="{422CA901-1047-4253-838C-CD512BE2889F}" type="slidenum">
              <a:rPr lang="en-US" smtClean="0"/>
              <a:t>5</a:t>
            </a:fld>
            <a:endParaRPr lang="en-US"/>
          </a:p>
        </p:txBody>
      </p:sp>
    </p:spTree>
    <p:extLst>
      <p:ext uri="{BB962C8B-B14F-4D97-AF65-F5344CB8AC3E}">
        <p14:creationId xmlns:p14="http://schemas.microsoft.com/office/powerpoint/2010/main" val="301515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2CA901-1047-4253-838C-CD512BE2889F}" type="slidenum">
              <a:rPr lang="en-US" smtClean="0"/>
              <a:t>6</a:t>
            </a:fld>
            <a:endParaRPr lang="en-US"/>
          </a:p>
        </p:txBody>
      </p:sp>
    </p:spTree>
    <p:extLst>
      <p:ext uri="{BB962C8B-B14F-4D97-AF65-F5344CB8AC3E}">
        <p14:creationId xmlns:p14="http://schemas.microsoft.com/office/powerpoint/2010/main" val="3737694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password is correct, </a:t>
            </a:r>
            <a:r>
              <a:rPr lang="en-US" dirty="0" err="1" smtClean="0"/>
              <a:t>SignInManager</a:t>
            </a:r>
            <a:r>
              <a:rPr lang="en-US" dirty="0" smtClean="0"/>
              <a:t> creates a new </a:t>
            </a:r>
            <a:r>
              <a:rPr lang="en-US" dirty="0" err="1" smtClean="0"/>
              <a:t>ClaimsPrincipal</a:t>
            </a:r>
            <a:r>
              <a:rPr lang="en-US" dirty="0" smtClean="0"/>
              <a:t> from the user entity it loaded from the database and adds the appropriate claims, such as the email. It then replaces the old, anonymous, </a:t>
            </a:r>
            <a:r>
              <a:rPr lang="en-US" dirty="0" err="1" smtClean="0"/>
              <a:t>HttpContext.User</a:t>
            </a:r>
            <a:r>
              <a:rPr lang="en-US" dirty="0" smtClean="0"/>
              <a:t> principal with the new, authenticated principal.</a:t>
            </a:r>
          </a:p>
          <a:p>
            <a:endParaRPr lang="en-US" dirty="0" smtClean="0"/>
          </a:p>
          <a:p>
            <a:r>
              <a:rPr lang="en-US" dirty="0" smtClean="0"/>
              <a:t>Finally, </a:t>
            </a:r>
            <a:r>
              <a:rPr lang="en-US" dirty="0" err="1" smtClean="0"/>
              <a:t>SignInManager</a:t>
            </a:r>
            <a:r>
              <a:rPr lang="en-US" dirty="0" smtClean="0"/>
              <a:t> serializes the principal, encrypts it, and stores it as a cookie. A cookie is a small piece of text that’s sent back and forth between the browser and your app along with each request, consisting of a name and a value. </a:t>
            </a:r>
            <a:endParaRPr lang="en-US" dirty="0"/>
          </a:p>
        </p:txBody>
      </p:sp>
      <p:sp>
        <p:nvSpPr>
          <p:cNvPr id="4" name="Slide Number Placeholder 3"/>
          <p:cNvSpPr>
            <a:spLocks noGrp="1"/>
          </p:cNvSpPr>
          <p:nvPr>
            <p:ph type="sldNum" sz="quarter" idx="10"/>
          </p:nvPr>
        </p:nvSpPr>
        <p:spPr/>
        <p:txBody>
          <a:bodyPr/>
          <a:lstStyle/>
          <a:p>
            <a:fld id="{422CA901-1047-4253-838C-CD512BE2889F}" type="slidenum">
              <a:rPr lang="en-US" smtClean="0"/>
              <a:t>7</a:t>
            </a:fld>
            <a:endParaRPr lang="en-US"/>
          </a:p>
        </p:txBody>
      </p:sp>
    </p:spTree>
    <p:extLst>
      <p:ext uri="{BB962C8B-B14F-4D97-AF65-F5344CB8AC3E}">
        <p14:creationId xmlns:p14="http://schemas.microsoft.com/office/powerpoint/2010/main" val="3109387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ASP.NET Core uses the authentication cookie sent with the requests to rehydrate </a:t>
            </a:r>
            <a:r>
              <a:rPr lang="en-US" dirty="0" err="1" smtClean="0"/>
              <a:t>ClaimsPrincipal</a:t>
            </a:r>
            <a:r>
              <a:rPr lang="en-US" dirty="0" smtClean="0"/>
              <a:t> and set the </a:t>
            </a:r>
            <a:r>
              <a:rPr lang="en-US" dirty="0" err="1" smtClean="0"/>
              <a:t>HttpContext.User</a:t>
            </a:r>
            <a:r>
              <a:rPr lang="en-US" dirty="0" smtClean="0"/>
              <a:t> principal for the request, as shown in figure 14.3. The important thing to note is when this process happens—in </a:t>
            </a:r>
            <a:r>
              <a:rPr lang="en-US" dirty="0" err="1" smtClean="0"/>
              <a:t>AuthenticationMiddleware</a:t>
            </a:r>
            <a:endParaRPr lang="en-US" dirty="0"/>
          </a:p>
        </p:txBody>
      </p:sp>
      <p:sp>
        <p:nvSpPr>
          <p:cNvPr id="4" name="Slide Number Placeholder 3"/>
          <p:cNvSpPr>
            <a:spLocks noGrp="1"/>
          </p:cNvSpPr>
          <p:nvPr>
            <p:ph type="sldNum" sz="quarter" idx="10"/>
          </p:nvPr>
        </p:nvSpPr>
        <p:spPr/>
        <p:txBody>
          <a:bodyPr/>
          <a:lstStyle/>
          <a:p>
            <a:fld id="{422CA901-1047-4253-838C-CD512BE2889F}" type="slidenum">
              <a:rPr lang="en-US" smtClean="0"/>
              <a:t>8</a:t>
            </a:fld>
            <a:endParaRPr lang="en-US"/>
          </a:p>
        </p:txBody>
      </p:sp>
    </p:spTree>
    <p:extLst>
      <p:ext uri="{BB962C8B-B14F-4D97-AF65-F5344CB8AC3E}">
        <p14:creationId xmlns:p14="http://schemas.microsoft.com/office/powerpoint/2010/main" val="1683472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2CA901-1047-4253-838C-CD512BE2889F}" type="slidenum">
              <a:rPr lang="en-US" smtClean="0"/>
              <a:t>9</a:t>
            </a:fld>
            <a:endParaRPr lang="en-US"/>
          </a:p>
        </p:txBody>
      </p:sp>
    </p:spTree>
    <p:extLst>
      <p:ext uri="{BB962C8B-B14F-4D97-AF65-F5344CB8AC3E}">
        <p14:creationId xmlns:p14="http://schemas.microsoft.com/office/powerpoint/2010/main" val="39913144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D916546-58D0-4F73-9F50-F55EDD9E8F86}" type="datetime1">
              <a:rPr lang="en-US" smtClean="0"/>
              <a:t>5/5/2019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4FAB73BC-B049-4115-A692-8D63A059BFB8}"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1957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F6F0ECB-F028-4A87-AEE5-BBCFA3DB4CEB}" type="datetime1">
              <a:rPr lang="en-US" smtClean="0"/>
              <a:t>5/5/2019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84671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BD517E2-F523-4228-8DB3-1CD7C9C62AED}" type="datetime1">
              <a:rPr lang="en-US" smtClean="0"/>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268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09D917-0FFD-4C05-A78A-BC07AAE80D35}" type="datetime1">
              <a:rPr lang="en-US" smtClean="0"/>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3527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B223F93-DED0-45EE-88D7-2E26B2D9C794}" type="datetime1">
              <a:rPr lang="en-US" smtClean="0"/>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95800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898BEEB-3778-4C10-BF28-AF887080A25D}" type="datetime1">
              <a:rPr lang="en-US" smtClean="0"/>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4083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0CFD7A-4291-43CD-8CEA-E6FD886D2F68}" type="datetime1">
              <a:rPr lang="en-US" smtClean="0"/>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5102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D343B1-4155-477F-8933-0B4A108C70A0}" type="datetime1">
              <a:rPr lang="en-US" smtClean="0"/>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7061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E839B9-0E57-478D-A26B-F0B74F548898}" type="datetime1">
              <a:rPr lang="en-US" smtClean="0"/>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4127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5804BF-143D-44E1-801A-8FE8C5E747E2}" type="datetime1">
              <a:rPr lang="en-US" smtClean="0"/>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2861305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B4ED830-2487-465E-9DEE-594A02959AAB}" type="datetime1">
              <a:rPr lang="en-US" smtClean="0"/>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8357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4FF6459-6BB6-4550-B983-2BDCB842DCCB}" type="datetime1">
              <a:rPr lang="en-US" smtClean="0"/>
              <a:t>5/5/2019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10681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4F8B57-320B-44D2-B2C1-35DAF6032A5D}" type="datetime1">
              <a:rPr lang="en-US" smtClean="0"/>
              <a:t>5/5/2019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0912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5954749-9C09-4EBE-942E-6A462313D47A}" type="datetime1">
              <a:rPr lang="en-US" smtClean="0"/>
              <a:t>5/5/2019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0832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6271F5-EB47-45C8-A68F-F5F9F5D068CA}" type="datetime1">
              <a:rPr lang="en-US" smtClean="0"/>
              <a:t>5/5/2019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75722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A3A7863-CF81-4C64-ADC9-B6D2DE4865BB}" type="datetime1">
              <a:rPr lang="en-US" smtClean="0"/>
              <a:t>5/5/2019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9365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959194C-0F4F-4E1D-AACF-D0B6B11A2C08}" type="datetime1">
              <a:rPr lang="en-US" smtClean="0"/>
              <a:t>5/5/2019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87911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36C357F-0C96-46F0-852B-AEE1489B4617}" type="datetime1">
              <a:rPr lang="en-US" smtClean="0"/>
              <a:t>5/5/2019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7885004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err="1" smtClean="0"/>
              <a:t>ASP.Net</a:t>
            </a:r>
            <a:r>
              <a:rPr lang="en-US" sz="3200" dirty="0" smtClean="0"/>
              <a:t> Core –</a:t>
            </a:r>
            <a:r>
              <a:rPr lang="en-US" sz="3200" dirty="0"/>
              <a:t>Authentication: adding users to your application with Identity</a:t>
            </a:r>
          </a:p>
        </p:txBody>
      </p:sp>
      <p:sp>
        <p:nvSpPr>
          <p:cNvPr id="3" name="Subtitle 2"/>
          <p:cNvSpPr>
            <a:spLocks noGrp="1"/>
          </p:cNvSpPr>
          <p:nvPr>
            <p:ph type="subTitle" idx="1"/>
          </p:nvPr>
        </p:nvSpPr>
        <p:spPr/>
        <p:txBody>
          <a:bodyPr>
            <a:normAutofit lnSpcReduction="10000"/>
          </a:bodyPr>
          <a:lstStyle/>
          <a:p>
            <a:r>
              <a:rPr lang="en-US" dirty="0" smtClean="0"/>
              <a:t>Kamal </a:t>
            </a:r>
            <a:r>
              <a:rPr lang="en-US" dirty="0" err="1" smtClean="0"/>
              <a:t>Beydoun</a:t>
            </a:r>
            <a:endParaRPr lang="en-US" dirty="0" smtClean="0"/>
          </a:p>
          <a:p>
            <a:r>
              <a:rPr lang="en-US" dirty="0" smtClean="0"/>
              <a:t>Lebanese University – Faculty of Sciences I</a:t>
            </a:r>
          </a:p>
          <a:p>
            <a:r>
              <a:rPr lang="en-US" dirty="0" smtClean="0"/>
              <a:t>Kamal.beydoun@ul.edu.lb</a:t>
            </a:r>
            <a:endParaRPr lang="en-US" dirty="0"/>
          </a:p>
        </p:txBody>
      </p:sp>
    </p:spTree>
    <p:extLst>
      <p:ext uri="{BB962C8B-B14F-4D97-AF65-F5344CB8AC3E}">
        <p14:creationId xmlns:p14="http://schemas.microsoft.com/office/powerpoint/2010/main" val="33693968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a:t> </a:t>
            </a:r>
            <a:endParaRPr lang="en-US" b="1" dirty="0"/>
          </a:p>
        </p:txBody>
      </p:sp>
      <p:sp>
        <p:nvSpPr>
          <p:cNvPr id="5" name="Slide Number Placeholder 4"/>
          <p:cNvSpPr>
            <a:spLocks noGrp="1"/>
          </p:cNvSpPr>
          <p:nvPr>
            <p:ph type="sldNum" sz="quarter" idx="12"/>
          </p:nvPr>
        </p:nvSpPr>
        <p:spPr/>
        <p:txBody>
          <a:bodyPr/>
          <a:lstStyle/>
          <a:p>
            <a:fld id="{6113E31D-E2AB-40D1-8B51-AFA5AFEF393A}" type="slidenum">
              <a:rPr lang="en-US" smtClean="0"/>
              <a:t>10</a:t>
            </a:fld>
            <a:endParaRPr lang="en-US" dirty="0"/>
          </a:p>
        </p:txBody>
      </p:sp>
    </p:spTree>
    <p:extLst>
      <p:ext uri="{BB962C8B-B14F-4D97-AF65-F5344CB8AC3E}">
        <p14:creationId xmlns:p14="http://schemas.microsoft.com/office/powerpoint/2010/main" val="4670961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a:t> </a:t>
            </a:r>
            <a:endParaRPr lang="en-US" b="1" dirty="0"/>
          </a:p>
        </p:txBody>
      </p:sp>
      <p:sp>
        <p:nvSpPr>
          <p:cNvPr id="5" name="Slide Number Placeholder 4"/>
          <p:cNvSpPr>
            <a:spLocks noGrp="1"/>
          </p:cNvSpPr>
          <p:nvPr>
            <p:ph type="sldNum" sz="quarter" idx="12"/>
          </p:nvPr>
        </p:nvSpPr>
        <p:spPr/>
        <p:txBody>
          <a:bodyPr/>
          <a:lstStyle/>
          <a:p>
            <a:fld id="{6113E31D-E2AB-40D1-8B51-AFA5AFEF393A}" type="slidenum">
              <a:rPr lang="en-US" smtClean="0"/>
              <a:t>11</a:t>
            </a:fld>
            <a:endParaRPr lang="en-US" dirty="0"/>
          </a:p>
        </p:txBody>
      </p:sp>
    </p:spTree>
    <p:extLst>
      <p:ext uri="{BB962C8B-B14F-4D97-AF65-F5344CB8AC3E}">
        <p14:creationId xmlns:p14="http://schemas.microsoft.com/office/powerpoint/2010/main" val="30601401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a:t> </a:t>
            </a:r>
            <a:endParaRPr lang="en-US" b="1" dirty="0"/>
          </a:p>
        </p:txBody>
      </p:sp>
      <p:sp>
        <p:nvSpPr>
          <p:cNvPr id="5" name="Slide Number Placeholder 4"/>
          <p:cNvSpPr>
            <a:spLocks noGrp="1"/>
          </p:cNvSpPr>
          <p:nvPr>
            <p:ph type="sldNum" sz="quarter" idx="12"/>
          </p:nvPr>
        </p:nvSpPr>
        <p:spPr/>
        <p:txBody>
          <a:bodyPr/>
          <a:lstStyle/>
          <a:p>
            <a:fld id="{6113E31D-E2AB-40D1-8B51-AFA5AFEF393A}" type="slidenum">
              <a:rPr lang="en-US" smtClean="0"/>
              <a:t>12</a:t>
            </a:fld>
            <a:endParaRPr lang="en-US" dirty="0"/>
          </a:p>
        </p:txBody>
      </p:sp>
    </p:spTree>
    <p:extLst>
      <p:ext uri="{BB962C8B-B14F-4D97-AF65-F5344CB8AC3E}">
        <p14:creationId xmlns:p14="http://schemas.microsoft.com/office/powerpoint/2010/main" val="28345377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a:t> </a:t>
            </a:r>
            <a:endParaRPr lang="en-US" b="1" dirty="0"/>
          </a:p>
        </p:txBody>
      </p:sp>
      <p:sp>
        <p:nvSpPr>
          <p:cNvPr id="5" name="Slide Number Placeholder 4"/>
          <p:cNvSpPr>
            <a:spLocks noGrp="1"/>
          </p:cNvSpPr>
          <p:nvPr>
            <p:ph type="sldNum" sz="quarter" idx="12"/>
          </p:nvPr>
        </p:nvSpPr>
        <p:spPr/>
        <p:txBody>
          <a:bodyPr/>
          <a:lstStyle/>
          <a:p>
            <a:fld id="{6113E31D-E2AB-40D1-8B51-AFA5AFEF393A}" type="slidenum">
              <a:rPr lang="en-US" smtClean="0"/>
              <a:t>13</a:t>
            </a:fld>
            <a:endParaRPr lang="en-US" dirty="0"/>
          </a:p>
        </p:txBody>
      </p:sp>
    </p:spTree>
    <p:extLst>
      <p:ext uri="{BB962C8B-B14F-4D97-AF65-F5344CB8AC3E}">
        <p14:creationId xmlns:p14="http://schemas.microsoft.com/office/powerpoint/2010/main" val="16799519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a:t> </a:t>
            </a:r>
            <a:endParaRPr lang="en-US" b="1" dirty="0"/>
          </a:p>
        </p:txBody>
      </p:sp>
      <p:sp>
        <p:nvSpPr>
          <p:cNvPr id="5" name="Slide Number Placeholder 4"/>
          <p:cNvSpPr>
            <a:spLocks noGrp="1"/>
          </p:cNvSpPr>
          <p:nvPr>
            <p:ph type="sldNum" sz="quarter" idx="12"/>
          </p:nvPr>
        </p:nvSpPr>
        <p:spPr/>
        <p:txBody>
          <a:bodyPr/>
          <a:lstStyle/>
          <a:p>
            <a:fld id="{6113E31D-E2AB-40D1-8B51-AFA5AFEF393A}" type="slidenum">
              <a:rPr lang="en-US" smtClean="0"/>
              <a:t>14</a:t>
            </a:fld>
            <a:endParaRPr lang="en-US" dirty="0"/>
          </a:p>
        </p:txBody>
      </p:sp>
    </p:spTree>
    <p:extLst>
      <p:ext uri="{BB962C8B-B14F-4D97-AF65-F5344CB8AC3E}">
        <p14:creationId xmlns:p14="http://schemas.microsoft.com/office/powerpoint/2010/main" val="2320067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a:t> </a:t>
            </a:r>
            <a:endParaRPr lang="en-US" b="1" dirty="0"/>
          </a:p>
        </p:txBody>
      </p:sp>
      <p:sp>
        <p:nvSpPr>
          <p:cNvPr id="5" name="Slide Number Placeholder 4"/>
          <p:cNvSpPr>
            <a:spLocks noGrp="1"/>
          </p:cNvSpPr>
          <p:nvPr>
            <p:ph type="sldNum" sz="quarter" idx="12"/>
          </p:nvPr>
        </p:nvSpPr>
        <p:spPr/>
        <p:txBody>
          <a:bodyPr/>
          <a:lstStyle/>
          <a:p>
            <a:fld id="{6113E31D-E2AB-40D1-8B51-AFA5AFEF393A}" type="slidenum">
              <a:rPr lang="en-US" smtClean="0"/>
              <a:t>15</a:t>
            </a:fld>
            <a:endParaRPr lang="en-US" dirty="0"/>
          </a:p>
        </p:txBody>
      </p:sp>
    </p:spTree>
    <p:extLst>
      <p:ext uri="{BB962C8B-B14F-4D97-AF65-F5344CB8AC3E}">
        <p14:creationId xmlns:p14="http://schemas.microsoft.com/office/powerpoint/2010/main" val="32001311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a:t> </a:t>
            </a:r>
            <a:endParaRPr lang="en-US" b="1" dirty="0"/>
          </a:p>
        </p:txBody>
      </p:sp>
      <p:sp>
        <p:nvSpPr>
          <p:cNvPr id="5" name="Slide Number Placeholder 4"/>
          <p:cNvSpPr>
            <a:spLocks noGrp="1"/>
          </p:cNvSpPr>
          <p:nvPr>
            <p:ph type="sldNum" sz="quarter" idx="12"/>
          </p:nvPr>
        </p:nvSpPr>
        <p:spPr/>
        <p:txBody>
          <a:bodyPr/>
          <a:lstStyle/>
          <a:p>
            <a:fld id="{6113E31D-E2AB-40D1-8B51-AFA5AFEF393A}" type="slidenum">
              <a:rPr lang="en-US" smtClean="0"/>
              <a:t>16</a:t>
            </a:fld>
            <a:endParaRPr lang="en-US" dirty="0"/>
          </a:p>
        </p:txBody>
      </p:sp>
    </p:spTree>
    <p:extLst>
      <p:ext uri="{BB962C8B-B14F-4D97-AF65-F5344CB8AC3E}">
        <p14:creationId xmlns:p14="http://schemas.microsoft.com/office/powerpoint/2010/main" val="12314381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a:t> </a:t>
            </a:r>
            <a:endParaRPr lang="en-US" b="1" dirty="0"/>
          </a:p>
        </p:txBody>
      </p:sp>
      <p:sp>
        <p:nvSpPr>
          <p:cNvPr id="5" name="Slide Number Placeholder 4"/>
          <p:cNvSpPr>
            <a:spLocks noGrp="1"/>
          </p:cNvSpPr>
          <p:nvPr>
            <p:ph type="sldNum" sz="quarter" idx="12"/>
          </p:nvPr>
        </p:nvSpPr>
        <p:spPr/>
        <p:txBody>
          <a:bodyPr/>
          <a:lstStyle/>
          <a:p>
            <a:fld id="{6113E31D-E2AB-40D1-8B51-AFA5AFEF393A}" type="slidenum">
              <a:rPr lang="en-US" smtClean="0"/>
              <a:t>17</a:t>
            </a:fld>
            <a:endParaRPr lang="en-US" dirty="0"/>
          </a:p>
        </p:txBody>
      </p:sp>
    </p:spTree>
    <p:extLst>
      <p:ext uri="{BB962C8B-B14F-4D97-AF65-F5344CB8AC3E}">
        <p14:creationId xmlns:p14="http://schemas.microsoft.com/office/powerpoint/2010/main" val="24777916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a:t> </a:t>
            </a:r>
            <a:endParaRPr lang="en-US" b="1" dirty="0"/>
          </a:p>
        </p:txBody>
      </p:sp>
      <p:sp>
        <p:nvSpPr>
          <p:cNvPr id="5" name="Slide Number Placeholder 4"/>
          <p:cNvSpPr>
            <a:spLocks noGrp="1"/>
          </p:cNvSpPr>
          <p:nvPr>
            <p:ph type="sldNum" sz="quarter" idx="12"/>
          </p:nvPr>
        </p:nvSpPr>
        <p:spPr/>
        <p:txBody>
          <a:bodyPr/>
          <a:lstStyle/>
          <a:p>
            <a:fld id="{6113E31D-E2AB-40D1-8B51-AFA5AFEF393A}" type="slidenum">
              <a:rPr lang="en-US" smtClean="0"/>
              <a:t>18</a:t>
            </a:fld>
            <a:endParaRPr lang="en-US" dirty="0"/>
          </a:p>
        </p:txBody>
      </p:sp>
    </p:spTree>
    <p:extLst>
      <p:ext uri="{BB962C8B-B14F-4D97-AF65-F5344CB8AC3E}">
        <p14:creationId xmlns:p14="http://schemas.microsoft.com/office/powerpoint/2010/main" val="22937963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a:t> </a:t>
            </a:r>
            <a:endParaRPr lang="en-US" b="1" dirty="0"/>
          </a:p>
        </p:txBody>
      </p:sp>
      <p:sp>
        <p:nvSpPr>
          <p:cNvPr id="5" name="Slide Number Placeholder 4"/>
          <p:cNvSpPr>
            <a:spLocks noGrp="1"/>
          </p:cNvSpPr>
          <p:nvPr>
            <p:ph type="sldNum" sz="quarter" idx="12"/>
          </p:nvPr>
        </p:nvSpPr>
        <p:spPr/>
        <p:txBody>
          <a:bodyPr/>
          <a:lstStyle/>
          <a:p>
            <a:fld id="{6113E31D-E2AB-40D1-8B51-AFA5AFEF393A}" type="slidenum">
              <a:rPr lang="en-US" smtClean="0"/>
              <a:t>19</a:t>
            </a:fld>
            <a:endParaRPr lang="en-US" dirty="0"/>
          </a:p>
        </p:txBody>
      </p:sp>
    </p:spTree>
    <p:extLst>
      <p:ext uri="{BB962C8B-B14F-4D97-AF65-F5344CB8AC3E}">
        <p14:creationId xmlns:p14="http://schemas.microsoft.com/office/powerpoint/2010/main" val="14154454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a:t> One of the selling points of a web framework like ASP.NET Core is the ability to provide a dynamic app, customized to individual users</a:t>
            </a:r>
            <a:r>
              <a:rPr lang="en-US" dirty="0" smtClean="0"/>
              <a:t>.</a:t>
            </a:r>
          </a:p>
          <a:p>
            <a:pPr algn="just">
              <a:buFont typeface="Wingdings" panose="05000000000000000000" pitchFamily="2" charset="2"/>
              <a:buChar char="Ø"/>
            </a:pPr>
            <a:r>
              <a:rPr lang="en-US" dirty="0"/>
              <a:t>When you think about adding users to your application, you typically have two aspects to consider: </a:t>
            </a:r>
            <a:endParaRPr lang="en-US" dirty="0" smtClean="0"/>
          </a:p>
          <a:p>
            <a:pPr lvl="1" algn="just">
              <a:buFont typeface="Wingdings" panose="05000000000000000000" pitchFamily="2" charset="2"/>
              <a:buChar char="Ø"/>
            </a:pPr>
            <a:r>
              <a:rPr lang="en-US" dirty="0" smtClean="0"/>
              <a:t>Authentication—The </a:t>
            </a:r>
            <a:r>
              <a:rPr lang="en-US" dirty="0"/>
              <a:t>process of creating users and letting them log in to your app </a:t>
            </a:r>
            <a:endParaRPr lang="en-US" dirty="0" smtClean="0"/>
          </a:p>
          <a:p>
            <a:pPr lvl="1" algn="just">
              <a:buFont typeface="Wingdings" panose="05000000000000000000" pitchFamily="2" charset="2"/>
              <a:buChar char="Ø"/>
            </a:pPr>
            <a:r>
              <a:rPr lang="en-US" dirty="0" smtClean="0"/>
              <a:t>Authorization—Customizing </a:t>
            </a:r>
            <a:r>
              <a:rPr lang="en-US" dirty="0"/>
              <a:t>the experience and controlling what users can do, based on the current logged-in user </a:t>
            </a:r>
            <a:endParaRPr lang="en-US" b="1" dirty="0"/>
          </a:p>
        </p:txBody>
      </p:sp>
      <p:sp>
        <p:nvSpPr>
          <p:cNvPr id="5" name="Slide Number Placeholder 4"/>
          <p:cNvSpPr>
            <a:spLocks noGrp="1"/>
          </p:cNvSpPr>
          <p:nvPr>
            <p:ph type="sldNum" sz="quarter" idx="12"/>
          </p:nvPr>
        </p:nvSpPr>
        <p:spPr/>
        <p:txBody>
          <a:bodyPr/>
          <a:lstStyle/>
          <a:p>
            <a:fld id="{6113E31D-E2AB-40D1-8B51-AFA5AFEF393A}" type="slidenum">
              <a:rPr lang="en-US" smtClean="0"/>
              <a:t>2</a:t>
            </a:fld>
            <a:endParaRPr lang="en-US" dirty="0"/>
          </a:p>
        </p:txBody>
      </p:sp>
    </p:spTree>
    <p:extLst>
      <p:ext uri="{BB962C8B-B14F-4D97-AF65-F5344CB8AC3E}">
        <p14:creationId xmlns:p14="http://schemas.microsoft.com/office/powerpoint/2010/main" val="15653506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a:t> </a:t>
            </a:r>
            <a:endParaRPr lang="en-US" b="1" dirty="0"/>
          </a:p>
        </p:txBody>
      </p:sp>
      <p:sp>
        <p:nvSpPr>
          <p:cNvPr id="5" name="Slide Number Placeholder 4"/>
          <p:cNvSpPr>
            <a:spLocks noGrp="1"/>
          </p:cNvSpPr>
          <p:nvPr>
            <p:ph type="sldNum" sz="quarter" idx="12"/>
          </p:nvPr>
        </p:nvSpPr>
        <p:spPr/>
        <p:txBody>
          <a:bodyPr/>
          <a:lstStyle/>
          <a:p>
            <a:fld id="{6113E31D-E2AB-40D1-8B51-AFA5AFEF393A}" type="slidenum">
              <a:rPr lang="en-US" smtClean="0"/>
              <a:t>20</a:t>
            </a:fld>
            <a:endParaRPr lang="en-US" dirty="0"/>
          </a:p>
        </p:txBody>
      </p:sp>
    </p:spTree>
    <p:extLst>
      <p:ext uri="{BB962C8B-B14F-4D97-AF65-F5344CB8AC3E}">
        <p14:creationId xmlns:p14="http://schemas.microsoft.com/office/powerpoint/2010/main" val="15488546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a:t> </a:t>
            </a:r>
            <a:endParaRPr lang="en-US" b="1" dirty="0"/>
          </a:p>
        </p:txBody>
      </p:sp>
      <p:sp>
        <p:nvSpPr>
          <p:cNvPr id="5" name="Slide Number Placeholder 4"/>
          <p:cNvSpPr>
            <a:spLocks noGrp="1"/>
          </p:cNvSpPr>
          <p:nvPr>
            <p:ph type="sldNum" sz="quarter" idx="12"/>
          </p:nvPr>
        </p:nvSpPr>
        <p:spPr/>
        <p:txBody>
          <a:bodyPr/>
          <a:lstStyle/>
          <a:p>
            <a:fld id="{6113E31D-E2AB-40D1-8B51-AFA5AFEF393A}" type="slidenum">
              <a:rPr lang="en-US" smtClean="0"/>
              <a:t>21</a:t>
            </a:fld>
            <a:endParaRPr lang="en-US" dirty="0"/>
          </a:p>
        </p:txBody>
      </p:sp>
    </p:spTree>
    <p:extLst>
      <p:ext uri="{BB962C8B-B14F-4D97-AF65-F5344CB8AC3E}">
        <p14:creationId xmlns:p14="http://schemas.microsoft.com/office/powerpoint/2010/main" val="16152901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a:t> </a:t>
            </a:r>
            <a:endParaRPr lang="en-US" b="1" dirty="0"/>
          </a:p>
        </p:txBody>
      </p:sp>
      <p:sp>
        <p:nvSpPr>
          <p:cNvPr id="5" name="Slide Number Placeholder 4"/>
          <p:cNvSpPr>
            <a:spLocks noGrp="1"/>
          </p:cNvSpPr>
          <p:nvPr>
            <p:ph type="sldNum" sz="quarter" idx="12"/>
          </p:nvPr>
        </p:nvSpPr>
        <p:spPr/>
        <p:txBody>
          <a:bodyPr/>
          <a:lstStyle/>
          <a:p>
            <a:fld id="{6113E31D-E2AB-40D1-8B51-AFA5AFEF393A}" type="slidenum">
              <a:rPr lang="en-US" smtClean="0"/>
              <a:t>22</a:t>
            </a:fld>
            <a:endParaRPr lang="en-US" dirty="0"/>
          </a:p>
        </p:txBody>
      </p:sp>
    </p:spTree>
    <p:extLst>
      <p:ext uri="{BB962C8B-B14F-4D97-AF65-F5344CB8AC3E}">
        <p14:creationId xmlns:p14="http://schemas.microsoft.com/office/powerpoint/2010/main" val="21830312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a:t> </a:t>
            </a:r>
            <a:endParaRPr lang="en-US" b="1" dirty="0"/>
          </a:p>
        </p:txBody>
      </p:sp>
      <p:sp>
        <p:nvSpPr>
          <p:cNvPr id="5" name="Slide Number Placeholder 4"/>
          <p:cNvSpPr>
            <a:spLocks noGrp="1"/>
          </p:cNvSpPr>
          <p:nvPr>
            <p:ph type="sldNum" sz="quarter" idx="12"/>
          </p:nvPr>
        </p:nvSpPr>
        <p:spPr/>
        <p:txBody>
          <a:bodyPr/>
          <a:lstStyle/>
          <a:p>
            <a:fld id="{6113E31D-E2AB-40D1-8B51-AFA5AFEF393A}" type="slidenum">
              <a:rPr lang="en-US" smtClean="0"/>
              <a:t>23</a:t>
            </a:fld>
            <a:endParaRPr lang="en-US" dirty="0"/>
          </a:p>
        </p:txBody>
      </p:sp>
    </p:spTree>
    <p:extLst>
      <p:ext uri="{BB962C8B-B14F-4D97-AF65-F5344CB8AC3E}">
        <p14:creationId xmlns:p14="http://schemas.microsoft.com/office/powerpoint/2010/main" val="28066883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a:t> </a:t>
            </a:r>
            <a:endParaRPr lang="en-US" b="1" dirty="0"/>
          </a:p>
        </p:txBody>
      </p:sp>
      <p:sp>
        <p:nvSpPr>
          <p:cNvPr id="5" name="Slide Number Placeholder 4"/>
          <p:cNvSpPr>
            <a:spLocks noGrp="1"/>
          </p:cNvSpPr>
          <p:nvPr>
            <p:ph type="sldNum" sz="quarter" idx="12"/>
          </p:nvPr>
        </p:nvSpPr>
        <p:spPr/>
        <p:txBody>
          <a:bodyPr/>
          <a:lstStyle/>
          <a:p>
            <a:fld id="{6113E31D-E2AB-40D1-8B51-AFA5AFEF393A}" type="slidenum">
              <a:rPr lang="en-US" smtClean="0"/>
              <a:t>24</a:t>
            </a:fld>
            <a:endParaRPr lang="en-US" dirty="0"/>
          </a:p>
        </p:txBody>
      </p:sp>
    </p:spTree>
    <p:extLst>
      <p:ext uri="{BB962C8B-B14F-4D97-AF65-F5344CB8AC3E}">
        <p14:creationId xmlns:p14="http://schemas.microsoft.com/office/powerpoint/2010/main" val="10411585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a:t> </a:t>
            </a:r>
            <a:endParaRPr lang="en-US" b="1" dirty="0"/>
          </a:p>
        </p:txBody>
      </p:sp>
      <p:sp>
        <p:nvSpPr>
          <p:cNvPr id="5" name="Slide Number Placeholder 4"/>
          <p:cNvSpPr>
            <a:spLocks noGrp="1"/>
          </p:cNvSpPr>
          <p:nvPr>
            <p:ph type="sldNum" sz="quarter" idx="12"/>
          </p:nvPr>
        </p:nvSpPr>
        <p:spPr/>
        <p:txBody>
          <a:bodyPr/>
          <a:lstStyle/>
          <a:p>
            <a:fld id="{6113E31D-E2AB-40D1-8B51-AFA5AFEF393A}" type="slidenum">
              <a:rPr lang="en-US" smtClean="0"/>
              <a:t>25</a:t>
            </a:fld>
            <a:endParaRPr lang="en-US" dirty="0"/>
          </a:p>
        </p:txBody>
      </p:sp>
    </p:spTree>
    <p:extLst>
      <p:ext uri="{BB962C8B-B14F-4D97-AF65-F5344CB8AC3E}">
        <p14:creationId xmlns:p14="http://schemas.microsoft.com/office/powerpoint/2010/main" val="34959778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a:t> </a:t>
            </a:r>
            <a:endParaRPr lang="en-US" b="1" dirty="0"/>
          </a:p>
        </p:txBody>
      </p:sp>
      <p:sp>
        <p:nvSpPr>
          <p:cNvPr id="5" name="Slide Number Placeholder 4"/>
          <p:cNvSpPr>
            <a:spLocks noGrp="1"/>
          </p:cNvSpPr>
          <p:nvPr>
            <p:ph type="sldNum" sz="quarter" idx="12"/>
          </p:nvPr>
        </p:nvSpPr>
        <p:spPr/>
        <p:txBody>
          <a:bodyPr/>
          <a:lstStyle/>
          <a:p>
            <a:fld id="{6113E31D-E2AB-40D1-8B51-AFA5AFEF393A}" type="slidenum">
              <a:rPr lang="en-US" smtClean="0"/>
              <a:t>26</a:t>
            </a:fld>
            <a:endParaRPr lang="en-US" dirty="0"/>
          </a:p>
        </p:txBody>
      </p:sp>
    </p:spTree>
    <p:extLst>
      <p:ext uri="{BB962C8B-B14F-4D97-AF65-F5344CB8AC3E}">
        <p14:creationId xmlns:p14="http://schemas.microsoft.com/office/powerpoint/2010/main" val="18825266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a:t> </a:t>
            </a:r>
            <a:endParaRPr lang="en-US" b="1" dirty="0"/>
          </a:p>
        </p:txBody>
      </p:sp>
      <p:sp>
        <p:nvSpPr>
          <p:cNvPr id="5" name="Slide Number Placeholder 4"/>
          <p:cNvSpPr>
            <a:spLocks noGrp="1"/>
          </p:cNvSpPr>
          <p:nvPr>
            <p:ph type="sldNum" sz="quarter" idx="12"/>
          </p:nvPr>
        </p:nvSpPr>
        <p:spPr/>
        <p:txBody>
          <a:bodyPr/>
          <a:lstStyle/>
          <a:p>
            <a:fld id="{6113E31D-E2AB-40D1-8B51-AFA5AFEF393A}" type="slidenum">
              <a:rPr lang="en-US" smtClean="0"/>
              <a:t>27</a:t>
            </a:fld>
            <a:endParaRPr lang="en-US" dirty="0"/>
          </a:p>
        </p:txBody>
      </p:sp>
    </p:spTree>
    <p:extLst>
      <p:ext uri="{BB962C8B-B14F-4D97-AF65-F5344CB8AC3E}">
        <p14:creationId xmlns:p14="http://schemas.microsoft.com/office/powerpoint/2010/main" val="7434258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a:t> </a:t>
            </a:r>
            <a:endParaRPr lang="en-US" b="1" dirty="0"/>
          </a:p>
        </p:txBody>
      </p:sp>
      <p:sp>
        <p:nvSpPr>
          <p:cNvPr id="5" name="Slide Number Placeholder 4"/>
          <p:cNvSpPr>
            <a:spLocks noGrp="1"/>
          </p:cNvSpPr>
          <p:nvPr>
            <p:ph type="sldNum" sz="quarter" idx="12"/>
          </p:nvPr>
        </p:nvSpPr>
        <p:spPr/>
        <p:txBody>
          <a:bodyPr/>
          <a:lstStyle/>
          <a:p>
            <a:fld id="{6113E31D-E2AB-40D1-8B51-AFA5AFEF393A}" type="slidenum">
              <a:rPr lang="en-US" smtClean="0"/>
              <a:t>28</a:t>
            </a:fld>
            <a:endParaRPr lang="en-US" dirty="0"/>
          </a:p>
        </p:txBody>
      </p:sp>
    </p:spTree>
    <p:extLst>
      <p:ext uri="{BB962C8B-B14F-4D97-AF65-F5344CB8AC3E}">
        <p14:creationId xmlns:p14="http://schemas.microsoft.com/office/powerpoint/2010/main" val="41145248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a:t> </a:t>
            </a:r>
            <a:endParaRPr lang="en-US" b="1" dirty="0"/>
          </a:p>
        </p:txBody>
      </p:sp>
      <p:sp>
        <p:nvSpPr>
          <p:cNvPr id="5" name="Slide Number Placeholder 4"/>
          <p:cNvSpPr>
            <a:spLocks noGrp="1"/>
          </p:cNvSpPr>
          <p:nvPr>
            <p:ph type="sldNum" sz="quarter" idx="12"/>
          </p:nvPr>
        </p:nvSpPr>
        <p:spPr/>
        <p:txBody>
          <a:bodyPr/>
          <a:lstStyle/>
          <a:p>
            <a:fld id="{6113E31D-E2AB-40D1-8B51-AFA5AFEF393A}" type="slidenum">
              <a:rPr lang="en-US" smtClean="0"/>
              <a:t>29</a:t>
            </a:fld>
            <a:endParaRPr lang="en-US" dirty="0"/>
          </a:p>
        </p:txBody>
      </p:sp>
    </p:spTree>
    <p:extLst>
      <p:ext uri="{BB962C8B-B14F-4D97-AF65-F5344CB8AC3E}">
        <p14:creationId xmlns:p14="http://schemas.microsoft.com/office/powerpoint/2010/main" val="1969381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Introducing authentication and authorization</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sz="2800" dirty="0"/>
              <a:t> When you add sign-in functionality to your app and control access to certain functions based on the currently-signed-in user, you’re using two distinct aspects of security: </a:t>
            </a:r>
            <a:endParaRPr lang="en-US" sz="2800" dirty="0" smtClean="0"/>
          </a:p>
          <a:p>
            <a:pPr lvl="1" algn="just">
              <a:buFont typeface="Wingdings" panose="05000000000000000000" pitchFamily="2" charset="2"/>
              <a:buChar char="Ø"/>
            </a:pPr>
            <a:r>
              <a:rPr lang="en-US" sz="2400" b="1" dirty="0" smtClean="0"/>
              <a:t>Authentication—The</a:t>
            </a:r>
            <a:r>
              <a:rPr lang="en-US" sz="2400" dirty="0" smtClean="0"/>
              <a:t> </a:t>
            </a:r>
            <a:r>
              <a:rPr lang="en-US" sz="2400" dirty="0"/>
              <a:t>process of determining </a:t>
            </a:r>
            <a:r>
              <a:rPr lang="en-US" sz="2400" b="1" dirty="0"/>
              <a:t>who you are </a:t>
            </a:r>
            <a:endParaRPr lang="en-US" sz="2400" b="1" dirty="0" smtClean="0"/>
          </a:p>
          <a:p>
            <a:pPr lvl="1" algn="just">
              <a:buFont typeface="Wingdings" panose="05000000000000000000" pitchFamily="2" charset="2"/>
              <a:buChar char="Ø"/>
            </a:pPr>
            <a:r>
              <a:rPr lang="en-US" sz="2400" b="1" dirty="0" smtClean="0"/>
              <a:t>Authorization—The</a:t>
            </a:r>
            <a:r>
              <a:rPr lang="en-US" sz="2400" dirty="0" smtClean="0"/>
              <a:t> </a:t>
            </a:r>
            <a:r>
              <a:rPr lang="en-US" sz="2400" dirty="0"/>
              <a:t>process of determining </a:t>
            </a:r>
            <a:r>
              <a:rPr lang="en-US" sz="2400" b="1" dirty="0"/>
              <a:t>what you’re allowed to do</a:t>
            </a:r>
          </a:p>
        </p:txBody>
      </p:sp>
      <p:sp>
        <p:nvSpPr>
          <p:cNvPr id="5" name="Slide Number Placeholder 4"/>
          <p:cNvSpPr>
            <a:spLocks noGrp="1"/>
          </p:cNvSpPr>
          <p:nvPr>
            <p:ph type="sldNum" sz="quarter" idx="12"/>
          </p:nvPr>
        </p:nvSpPr>
        <p:spPr/>
        <p:txBody>
          <a:bodyPr/>
          <a:lstStyle/>
          <a:p>
            <a:fld id="{6113E31D-E2AB-40D1-8B51-AFA5AFEF393A}" type="slidenum">
              <a:rPr lang="en-US" smtClean="0"/>
              <a:t>3</a:t>
            </a:fld>
            <a:endParaRPr lang="en-US" dirty="0"/>
          </a:p>
        </p:txBody>
      </p:sp>
    </p:spTree>
    <p:extLst>
      <p:ext uri="{BB962C8B-B14F-4D97-AF65-F5344CB8AC3E}">
        <p14:creationId xmlns:p14="http://schemas.microsoft.com/office/powerpoint/2010/main" val="42826466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a:t> </a:t>
            </a:r>
            <a:endParaRPr lang="en-US" b="1" dirty="0"/>
          </a:p>
        </p:txBody>
      </p:sp>
      <p:sp>
        <p:nvSpPr>
          <p:cNvPr id="5" name="Slide Number Placeholder 4"/>
          <p:cNvSpPr>
            <a:spLocks noGrp="1"/>
          </p:cNvSpPr>
          <p:nvPr>
            <p:ph type="sldNum" sz="quarter" idx="12"/>
          </p:nvPr>
        </p:nvSpPr>
        <p:spPr/>
        <p:txBody>
          <a:bodyPr/>
          <a:lstStyle/>
          <a:p>
            <a:fld id="{6113E31D-E2AB-40D1-8B51-AFA5AFEF393A}" type="slidenum">
              <a:rPr lang="en-US" smtClean="0"/>
              <a:t>30</a:t>
            </a:fld>
            <a:endParaRPr lang="en-US" dirty="0"/>
          </a:p>
        </p:txBody>
      </p:sp>
    </p:spTree>
    <p:extLst>
      <p:ext uri="{BB962C8B-B14F-4D97-AF65-F5344CB8AC3E}">
        <p14:creationId xmlns:p14="http://schemas.microsoft.com/office/powerpoint/2010/main" val="12716033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a:t> </a:t>
            </a:r>
            <a:endParaRPr lang="en-US" b="1" dirty="0"/>
          </a:p>
        </p:txBody>
      </p:sp>
      <p:sp>
        <p:nvSpPr>
          <p:cNvPr id="5" name="Slide Number Placeholder 4"/>
          <p:cNvSpPr>
            <a:spLocks noGrp="1"/>
          </p:cNvSpPr>
          <p:nvPr>
            <p:ph type="sldNum" sz="quarter" idx="12"/>
          </p:nvPr>
        </p:nvSpPr>
        <p:spPr/>
        <p:txBody>
          <a:bodyPr/>
          <a:lstStyle/>
          <a:p>
            <a:fld id="{6113E31D-E2AB-40D1-8B51-AFA5AFEF393A}" type="slidenum">
              <a:rPr lang="en-US" smtClean="0"/>
              <a:t>31</a:t>
            </a:fld>
            <a:endParaRPr lang="en-US" dirty="0"/>
          </a:p>
        </p:txBody>
      </p:sp>
    </p:spTree>
    <p:extLst>
      <p:ext uri="{BB962C8B-B14F-4D97-AF65-F5344CB8AC3E}">
        <p14:creationId xmlns:p14="http://schemas.microsoft.com/office/powerpoint/2010/main" val="16687389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a:t> </a:t>
            </a:r>
            <a:endParaRPr lang="en-US" b="1" dirty="0"/>
          </a:p>
        </p:txBody>
      </p:sp>
      <p:sp>
        <p:nvSpPr>
          <p:cNvPr id="5" name="Slide Number Placeholder 4"/>
          <p:cNvSpPr>
            <a:spLocks noGrp="1"/>
          </p:cNvSpPr>
          <p:nvPr>
            <p:ph type="sldNum" sz="quarter" idx="12"/>
          </p:nvPr>
        </p:nvSpPr>
        <p:spPr/>
        <p:txBody>
          <a:bodyPr/>
          <a:lstStyle/>
          <a:p>
            <a:fld id="{6113E31D-E2AB-40D1-8B51-AFA5AFEF393A}" type="slidenum">
              <a:rPr lang="en-US" smtClean="0"/>
              <a:t>32</a:t>
            </a:fld>
            <a:endParaRPr lang="en-US" dirty="0"/>
          </a:p>
        </p:txBody>
      </p:sp>
    </p:spTree>
    <p:extLst>
      <p:ext uri="{BB962C8B-B14F-4D97-AF65-F5344CB8AC3E}">
        <p14:creationId xmlns:p14="http://schemas.microsoft.com/office/powerpoint/2010/main" val="26948902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a:t> </a:t>
            </a:r>
            <a:endParaRPr lang="en-US" b="1" dirty="0"/>
          </a:p>
        </p:txBody>
      </p:sp>
      <p:sp>
        <p:nvSpPr>
          <p:cNvPr id="5" name="Slide Number Placeholder 4"/>
          <p:cNvSpPr>
            <a:spLocks noGrp="1"/>
          </p:cNvSpPr>
          <p:nvPr>
            <p:ph type="sldNum" sz="quarter" idx="12"/>
          </p:nvPr>
        </p:nvSpPr>
        <p:spPr/>
        <p:txBody>
          <a:bodyPr/>
          <a:lstStyle/>
          <a:p>
            <a:fld id="{6113E31D-E2AB-40D1-8B51-AFA5AFEF393A}" type="slidenum">
              <a:rPr lang="en-US" smtClean="0"/>
              <a:t>33</a:t>
            </a:fld>
            <a:endParaRPr lang="en-US" dirty="0"/>
          </a:p>
        </p:txBody>
      </p:sp>
    </p:spTree>
    <p:extLst>
      <p:ext uri="{BB962C8B-B14F-4D97-AF65-F5344CB8AC3E}">
        <p14:creationId xmlns:p14="http://schemas.microsoft.com/office/powerpoint/2010/main" val="37963869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a:t> </a:t>
            </a:r>
            <a:endParaRPr lang="en-US" b="1" dirty="0"/>
          </a:p>
        </p:txBody>
      </p:sp>
      <p:sp>
        <p:nvSpPr>
          <p:cNvPr id="5" name="Slide Number Placeholder 4"/>
          <p:cNvSpPr>
            <a:spLocks noGrp="1"/>
          </p:cNvSpPr>
          <p:nvPr>
            <p:ph type="sldNum" sz="quarter" idx="12"/>
          </p:nvPr>
        </p:nvSpPr>
        <p:spPr/>
        <p:txBody>
          <a:bodyPr/>
          <a:lstStyle/>
          <a:p>
            <a:fld id="{6113E31D-E2AB-40D1-8B51-AFA5AFEF393A}" type="slidenum">
              <a:rPr lang="en-US" smtClean="0"/>
              <a:t>34</a:t>
            </a:fld>
            <a:endParaRPr lang="en-US" dirty="0"/>
          </a:p>
        </p:txBody>
      </p:sp>
    </p:spTree>
    <p:extLst>
      <p:ext uri="{BB962C8B-B14F-4D97-AF65-F5344CB8AC3E}">
        <p14:creationId xmlns:p14="http://schemas.microsoft.com/office/powerpoint/2010/main" val="5776815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a:t> </a:t>
            </a:r>
            <a:endParaRPr lang="en-US" b="1" dirty="0"/>
          </a:p>
        </p:txBody>
      </p:sp>
      <p:sp>
        <p:nvSpPr>
          <p:cNvPr id="5" name="Slide Number Placeholder 4"/>
          <p:cNvSpPr>
            <a:spLocks noGrp="1"/>
          </p:cNvSpPr>
          <p:nvPr>
            <p:ph type="sldNum" sz="quarter" idx="12"/>
          </p:nvPr>
        </p:nvSpPr>
        <p:spPr/>
        <p:txBody>
          <a:bodyPr/>
          <a:lstStyle/>
          <a:p>
            <a:fld id="{6113E31D-E2AB-40D1-8B51-AFA5AFEF393A}" type="slidenum">
              <a:rPr lang="en-US" smtClean="0"/>
              <a:t>35</a:t>
            </a:fld>
            <a:endParaRPr lang="en-US" dirty="0"/>
          </a:p>
        </p:txBody>
      </p:sp>
    </p:spTree>
    <p:extLst>
      <p:ext uri="{BB962C8B-B14F-4D97-AF65-F5344CB8AC3E}">
        <p14:creationId xmlns:p14="http://schemas.microsoft.com/office/powerpoint/2010/main" val="21834860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a:t> </a:t>
            </a:r>
            <a:endParaRPr lang="en-US" b="1" dirty="0"/>
          </a:p>
        </p:txBody>
      </p:sp>
      <p:sp>
        <p:nvSpPr>
          <p:cNvPr id="5" name="Slide Number Placeholder 4"/>
          <p:cNvSpPr>
            <a:spLocks noGrp="1"/>
          </p:cNvSpPr>
          <p:nvPr>
            <p:ph type="sldNum" sz="quarter" idx="12"/>
          </p:nvPr>
        </p:nvSpPr>
        <p:spPr/>
        <p:txBody>
          <a:bodyPr/>
          <a:lstStyle/>
          <a:p>
            <a:fld id="{6113E31D-E2AB-40D1-8B51-AFA5AFEF393A}" type="slidenum">
              <a:rPr lang="en-US" smtClean="0"/>
              <a:t>36</a:t>
            </a:fld>
            <a:endParaRPr lang="en-US" dirty="0"/>
          </a:p>
        </p:txBody>
      </p:sp>
    </p:spTree>
    <p:extLst>
      <p:ext uri="{BB962C8B-B14F-4D97-AF65-F5344CB8AC3E}">
        <p14:creationId xmlns:p14="http://schemas.microsoft.com/office/powerpoint/2010/main" val="2856021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a:t> </a:t>
            </a:r>
            <a:endParaRPr lang="en-US" b="1" dirty="0"/>
          </a:p>
        </p:txBody>
      </p:sp>
      <p:sp>
        <p:nvSpPr>
          <p:cNvPr id="5" name="Slide Number Placeholder 4"/>
          <p:cNvSpPr>
            <a:spLocks noGrp="1"/>
          </p:cNvSpPr>
          <p:nvPr>
            <p:ph type="sldNum" sz="quarter" idx="12"/>
          </p:nvPr>
        </p:nvSpPr>
        <p:spPr/>
        <p:txBody>
          <a:bodyPr/>
          <a:lstStyle/>
          <a:p>
            <a:fld id="{6113E31D-E2AB-40D1-8B51-AFA5AFEF393A}" type="slidenum">
              <a:rPr lang="en-US" smtClean="0"/>
              <a:t>37</a:t>
            </a:fld>
            <a:endParaRPr lang="en-US" dirty="0"/>
          </a:p>
        </p:txBody>
      </p:sp>
    </p:spTree>
    <p:extLst>
      <p:ext uri="{BB962C8B-B14F-4D97-AF65-F5344CB8AC3E}">
        <p14:creationId xmlns:p14="http://schemas.microsoft.com/office/powerpoint/2010/main" val="22580713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users and claims in ASP.NET Core</a:t>
            </a:r>
          </a:p>
        </p:txBody>
      </p:sp>
      <p:sp>
        <p:nvSpPr>
          <p:cNvPr id="3" name="Content Placeholder 2"/>
          <p:cNvSpPr>
            <a:spLocks noGrp="1"/>
          </p:cNvSpPr>
          <p:nvPr>
            <p:ph idx="1"/>
          </p:nvPr>
        </p:nvSpPr>
        <p:spPr/>
        <p:txBody>
          <a:bodyPr>
            <a:normAutofit fontScale="92500"/>
          </a:bodyPr>
          <a:lstStyle/>
          <a:p>
            <a:pPr algn="just">
              <a:buFont typeface="Wingdings" panose="05000000000000000000" pitchFamily="2" charset="2"/>
              <a:buChar char="Ø"/>
            </a:pPr>
            <a:r>
              <a:rPr lang="en-US" dirty="0"/>
              <a:t> HTTP server, Kestrel, creates an </a:t>
            </a:r>
            <a:r>
              <a:rPr lang="en-US" dirty="0" err="1"/>
              <a:t>HttpContext</a:t>
            </a:r>
            <a:r>
              <a:rPr lang="en-US" dirty="0"/>
              <a:t> object for every request it receives</a:t>
            </a:r>
            <a:r>
              <a:rPr lang="en-US" dirty="0" smtClean="0"/>
              <a:t>.</a:t>
            </a:r>
          </a:p>
          <a:p>
            <a:pPr lvl="1" algn="just">
              <a:buFont typeface="Wingdings" panose="05000000000000000000" pitchFamily="2" charset="2"/>
              <a:buChar char="Ø"/>
            </a:pPr>
            <a:r>
              <a:rPr lang="en-US" dirty="0"/>
              <a:t>This object is responsible for storing all of the details related to that request, such as the request URL, any headers sent, the body of the request, and so on</a:t>
            </a:r>
            <a:r>
              <a:rPr lang="en-US" dirty="0" smtClean="0"/>
              <a:t>.</a:t>
            </a:r>
          </a:p>
          <a:p>
            <a:pPr algn="just">
              <a:buFont typeface="Wingdings" panose="05000000000000000000" pitchFamily="2" charset="2"/>
              <a:buChar char="Ø"/>
            </a:pPr>
            <a:r>
              <a:rPr lang="en-US" dirty="0"/>
              <a:t>The </a:t>
            </a:r>
            <a:r>
              <a:rPr lang="en-US" dirty="0" err="1"/>
              <a:t>HttpContext</a:t>
            </a:r>
            <a:r>
              <a:rPr lang="en-US" dirty="0"/>
              <a:t> object also exposes the current principal for a request as the User property. </a:t>
            </a:r>
            <a:endParaRPr lang="en-US" dirty="0" smtClean="0"/>
          </a:p>
          <a:p>
            <a:pPr lvl="1" algn="just">
              <a:buFont typeface="Wingdings" panose="05000000000000000000" pitchFamily="2" charset="2"/>
              <a:buChar char="Ø"/>
            </a:pPr>
            <a:r>
              <a:rPr lang="en-US" dirty="0" smtClean="0"/>
              <a:t>This </a:t>
            </a:r>
            <a:r>
              <a:rPr lang="en-US" dirty="0"/>
              <a:t>is ASP.NET Core’s view of which user made the request. </a:t>
            </a:r>
            <a:endParaRPr lang="en-US" dirty="0" smtClean="0"/>
          </a:p>
          <a:p>
            <a:pPr lvl="1" algn="just">
              <a:buFont typeface="Wingdings" panose="05000000000000000000" pitchFamily="2" charset="2"/>
              <a:buChar char="Ø"/>
            </a:pPr>
            <a:r>
              <a:rPr lang="en-US" dirty="0" smtClean="0"/>
              <a:t>Any </a:t>
            </a:r>
            <a:r>
              <a:rPr lang="en-US" dirty="0"/>
              <a:t>time your app needs to know who the current user is, or what they’re allowed to do, it can look at the </a:t>
            </a:r>
            <a:r>
              <a:rPr lang="en-US" dirty="0" err="1"/>
              <a:t>HttpContext.User</a:t>
            </a:r>
            <a:r>
              <a:rPr lang="en-US" dirty="0"/>
              <a:t> principal. </a:t>
            </a:r>
            <a:endParaRPr lang="en-US" dirty="0" smtClean="0"/>
          </a:p>
          <a:p>
            <a:pPr algn="just">
              <a:buFont typeface="Wingdings" panose="05000000000000000000" pitchFamily="2" charset="2"/>
              <a:buChar char="Ø"/>
            </a:pPr>
            <a:endParaRPr lang="en-US" b="1" dirty="0"/>
          </a:p>
        </p:txBody>
      </p:sp>
      <p:sp>
        <p:nvSpPr>
          <p:cNvPr id="5" name="Slide Number Placeholder 4"/>
          <p:cNvSpPr>
            <a:spLocks noGrp="1"/>
          </p:cNvSpPr>
          <p:nvPr>
            <p:ph type="sldNum" sz="quarter" idx="12"/>
          </p:nvPr>
        </p:nvSpPr>
        <p:spPr/>
        <p:txBody>
          <a:bodyPr/>
          <a:lstStyle/>
          <a:p>
            <a:fld id="{6113E31D-E2AB-40D1-8B51-AFA5AFEF393A}" type="slidenum">
              <a:rPr lang="en-US" smtClean="0"/>
              <a:t>4</a:t>
            </a:fld>
            <a:endParaRPr lang="en-US" dirty="0"/>
          </a:p>
        </p:txBody>
      </p:sp>
    </p:spTree>
    <p:extLst>
      <p:ext uri="{BB962C8B-B14F-4D97-AF65-F5344CB8AC3E}">
        <p14:creationId xmlns:p14="http://schemas.microsoft.com/office/powerpoint/2010/main" val="12088443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ClaimsPrincipal</a:t>
            </a:r>
            <a:r>
              <a:rPr lang="en-US" dirty="0" err="1"/>
              <a:t>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5</a:t>
            </a:fld>
            <a:endParaRPr lang="en-US" dirty="0"/>
          </a:p>
        </p:txBody>
      </p:sp>
      <p:pic>
        <p:nvPicPr>
          <p:cNvPr id="4" name="Picture 3"/>
          <p:cNvPicPr>
            <a:picLocks noChangeAspect="1"/>
          </p:cNvPicPr>
          <p:nvPr/>
        </p:nvPicPr>
        <p:blipFill rotWithShape="1">
          <a:blip r:embed="rId3"/>
          <a:srcRect l="7222" t="35679" r="12639" b="10247"/>
          <a:stretch/>
        </p:blipFill>
        <p:spPr>
          <a:xfrm>
            <a:off x="2374900" y="2715158"/>
            <a:ext cx="7442200" cy="2824682"/>
          </a:xfrm>
          <a:prstGeom prst="rect">
            <a:avLst/>
          </a:prstGeom>
        </p:spPr>
      </p:pic>
      <p:sp>
        <p:nvSpPr>
          <p:cNvPr id="7" name="Rectangle 6"/>
          <p:cNvSpPr/>
          <p:nvPr/>
        </p:nvSpPr>
        <p:spPr>
          <a:xfrm>
            <a:off x="2184400" y="5539840"/>
            <a:ext cx="8712198" cy="646331"/>
          </a:xfrm>
          <a:prstGeom prst="rect">
            <a:avLst/>
          </a:prstGeom>
        </p:spPr>
        <p:txBody>
          <a:bodyPr wrap="square">
            <a:spAutoFit/>
          </a:bodyPr>
          <a:lstStyle/>
          <a:p>
            <a:r>
              <a:rPr lang="en-US" dirty="0"/>
              <a:t>A </a:t>
            </a:r>
            <a:r>
              <a:rPr lang="en-US" b="1" dirty="0"/>
              <a:t>claim</a:t>
            </a:r>
            <a:r>
              <a:rPr lang="en-US" dirty="0"/>
              <a:t> is a single piece of information about a principal, which consists of a claim </a:t>
            </a:r>
            <a:r>
              <a:rPr lang="en-US" b="1" dirty="0"/>
              <a:t>type</a:t>
            </a:r>
            <a:r>
              <a:rPr lang="en-US" dirty="0"/>
              <a:t> and an </a:t>
            </a:r>
            <a:r>
              <a:rPr lang="en-US" b="1" dirty="0"/>
              <a:t>optional value</a:t>
            </a:r>
            <a:r>
              <a:rPr lang="en-US" dirty="0"/>
              <a:t>.</a:t>
            </a:r>
          </a:p>
        </p:txBody>
      </p:sp>
    </p:spTree>
    <p:extLst>
      <p:ext uri="{BB962C8B-B14F-4D97-AF65-F5344CB8AC3E}">
        <p14:creationId xmlns:p14="http://schemas.microsoft.com/office/powerpoint/2010/main" val="6893138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Authentication in ASP.NET Core: services and middleware</a:t>
            </a:r>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t>T</a:t>
            </a:r>
            <a:r>
              <a:rPr lang="en-US" dirty="0" smtClean="0"/>
              <a:t>ypical </a:t>
            </a:r>
            <a:r>
              <a:rPr lang="en-US" dirty="0"/>
              <a:t>flow for most web </a:t>
            </a:r>
            <a:r>
              <a:rPr lang="en-US" dirty="0" smtClean="0"/>
              <a:t>apps:</a:t>
            </a:r>
            <a:endParaRPr lang="en-US" dirty="0"/>
          </a:p>
          <a:p>
            <a:pPr algn="just">
              <a:buFont typeface="Wingdings" panose="05000000000000000000" pitchFamily="2" charset="2"/>
              <a:buChar char="Ø"/>
            </a:pPr>
            <a:r>
              <a:rPr lang="en-US" dirty="0" smtClean="0"/>
              <a:t>The </a:t>
            </a:r>
            <a:r>
              <a:rPr lang="en-US" dirty="0"/>
              <a:t>client sends an identifier and a secret to the app, which identify the current user. For example, you could send an email (identifier) and a password (secret</a:t>
            </a:r>
            <a:r>
              <a:rPr lang="en-US" dirty="0" smtClean="0"/>
              <a:t>).</a:t>
            </a:r>
          </a:p>
          <a:p>
            <a:pPr algn="just">
              <a:buFont typeface="Wingdings" panose="05000000000000000000" pitchFamily="2" charset="2"/>
              <a:buChar char="Ø"/>
            </a:pPr>
            <a:r>
              <a:rPr lang="en-US" dirty="0" smtClean="0"/>
              <a:t>The </a:t>
            </a:r>
            <a:r>
              <a:rPr lang="en-US" dirty="0"/>
              <a:t>app verifies that the identifier corresponds to a user known by the app and that the corresponding secret is </a:t>
            </a:r>
            <a:r>
              <a:rPr lang="en-US" dirty="0" smtClean="0"/>
              <a:t>correct.</a:t>
            </a:r>
          </a:p>
          <a:p>
            <a:pPr algn="just">
              <a:buFont typeface="Wingdings" panose="05000000000000000000" pitchFamily="2" charset="2"/>
              <a:buChar char="Ø"/>
            </a:pPr>
            <a:r>
              <a:rPr lang="en-US" dirty="0" smtClean="0"/>
              <a:t>If </a:t>
            </a:r>
            <a:r>
              <a:rPr lang="en-US" dirty="0"/>
              <a:t>the identifier and secret are valid, the app can set the principal for the current request, but it also needs a way of storing these details for subsequent requests. </a:t>
            </a:r>
            <a:endParaRPr lang="en-US" dirty="0" smtClean="0"/>
          </a:p>
          <a:p>
            <a:pPr lvl="1" algn="just">
              <a:buFont typeface="Wingdings" panose="05000000000000000000" pitchFamily="2" charset="2"/>
              <a:buChar char="Ø"/>
            </a:pPr>
            <a:r>
              <a:rPr lang="en-US" dirty="0" smtClean="0"/>
              <a:t>For </a:t>
            </a:r>
            <a:r>
              <a:rPr lang="en-US" dirty="0"/>
              <a:t>traditional web apps, this is typically achieved by storing an encrypted version of the user principal in a cookie</a:t>
            </a:r>
            <a:r>
              <a:rPr lang="en-US" dirty="0" smtClean="0"/>
              <a:t>.</a:t>
            </a:r>
            <a:endParaRPr lang="en-US" b="1" dirty="0"/>
          </a:p>
        </p:txBody>
      </p:sp>
      <p:sp>
        <p:nvSpPr>
          <p:cNvPr id="5" name="Slide Number Placeholder 4"/>
          <p:cNvSpPr>
            <a:spLocks noGrp="1"/>
          </p:cNvSpPr>
          <p:nvPr>
            <p:ph type="sldNum" sz="quarter" idx="12"/>
          </p:nvPr>
        </p:nvSpPr>
        <p:spPr/>
        <p:txBody>
          <a:bodyPr/>
          <a:lstStyle/>
          <a:p>
            <a:fld id="{6113E31D-E2AB-40D1-8B51-AFA5AFEF393A}" type="slidenum">
              <a:rPr lang="en-US" smtClean="0"/>
              <a:t>6</a:t>
            </a:fld>
            <a:endParaRPr lang="en-US" dirty="0"/>
          </a:p>
        </p:txBody>
      </p:sp>
    </p:spTree>
    <p:extLst>
      <p:ext uri="{BB962C8B-B14F-4D97-AF65-F5344CB8AC3E}">
        <p14:creationId xmlns:p14="http://schemas.microsoft.com/office/powerpoint/2010/main" val="7036772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Signing in To an </a:t>
            </a:r>
            <a:r>
              <a:rPr lang="en-US" dirty="0" err="1" smtClean="0"/>
              <a:t>Asp.Net</a:t>
            </a:r>
            <a:r>
              <a:rPr lang="en-US" dirty="0" smtClean="0"/>
              <a:t> Core Application </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7</a:t>
            </a:fld>
            <a:endParaRPr lang="en-US" dirty="0"/>
          </a:p>
        </p:txBody>
      </p:sp>
      <p:pic>
        <p:nvPicPr>
          <p:cNvPr id="6" name="Content Placeholder 5"/>
          <p:cNvPicPr>
            <a:picLocks noGrp="1" noChangeAspect="1"/>
          </p:cNvPicPr>
          <p:nvPr>
            <p:ph idx="1"/>
          </p:nvPr>
        </p:nvPicPr>
        <p:blipFill rotWithShape="1">
          <a:blip r:embed="rId3"/>
          <a:srcRect l="11243" t="18230" r="14689" b="9809"/>
          <a:stretch/>
        </p:blipFill>
        <p:spPr>
          <a:xfrm>
            <a:off x="3115734" y="2595821"/>
            <a:ext cx="6172200" cy="3373179"/>
          </a:xfrm>
          <a:prstGeom prst="rect">
            <a:avLst/>
          </a:prstGeom>
        </p:spPr>
      </p:pic>
      <p:sp>
        <p:nvSpPr>
          <p:cNvPr id="3" name="Rectangle 2"/>
          <p:cNvSpPr/>
          <p:nvPr/>
        </p:nvSpPr>
        <p:spPr>
          <a:xfrm>
            <a:off x="1913467" y="5322669"/>
            <a:ext cx="8576734" cy="369332"/>
          </a:xfrm>
          <a:prstGeom prst="rect">
            <a:avLst/>
          </a:prstGeom>
        </p:spPr>
        <p:txBody>
          <a:bodyPr wrap="square">
            <a:spAutoFit/>
          </a:bodyPr>
          <a:lstStyle/>
          <a:p>
            <a:endParaRPr lang="en-US" dirty="0"/>
          </a:p>
        </p:txBody>
      </p:sp>
    </p:spTree>
    <p:extLst>
      <p:ext uri="{BB962C8B-B14F-4D97-AF65-F5344CB8AC3E}">
        <p14:creationId xmlns:p14="http://schemas.microsoft.com/office/powerpoint/2010/main" val="8098850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Authenticating Users for Subsequent Requests</a:t>
            </a:r>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a:t> </a:t>
            </a:r>
            <a:r>
              <a:rPr lang="en-US" dirty="0"/>
              <a:t>Browsers will </a:t>
            </a:r>
            <a:r>
              <a:rPr lang="en-US" dirty="0" smtClean="0"/>
              <a:t>automatically send </a:t>
            </a:r>
            <a:r>
              <a:rPr lang="en-US" dirty="0"/>
              <a:t>this cookie with all requests made to your app, so you don’t need to provide </a:t>
            </a:r>
            <a:r>
              <a:rPr lang="en-US" dirty="0" smtClean="0"/>
              <a:t>your password </a:t>
            </a:r>
            <a:r>
              <a:rPr lang="en-US" dirty="0"/>
              <a:t>with every request</a:t>
            </a:r>
            <a:r>
              <a:rPr lang="en-US" dirty="0" smtClean="0"/>
              <a:t>.</a:t>
            </a:r>
          </a:p>
          <a:p>
            <a:pPr algn="just">
              <a:buFont typeface="Wingdings" panose="05000000000000000000" pitchFamily="2" charset="2"/>
              <a:buChar char="Ø"/>
            </a:pPr>
            <a:r>
              <a:rPr lang="en-US" dirty="0"/>
              <a:t>ASP.NET Core uses the authentication cookie sent with the requests to rehydrate </a:t>
            </a:r>
            <a:r>
              <a:rPr lang="en-US" i="1" dirty="0" err="1"/>
              <a:t>ClaimsPrincipal</a:t>
            </a:r>
            <a:r>
              <a:rPr lang="en-US" dirty="0"/>
              <a:t> and set the </a:t>
            </a:r>
            <a:r>
              <a:rPr lang="en-US" i="1" dirty="0" err="1"/>
              <a:t>HttpContext.User</a:t>
            </a:r>
            <a:r>
              <a:rPr lang="en-US" dirty="0"/>
              <a:t> principal for the </a:t>
            </a:r>
            <a:r>
              <a:rPr lang="en-US" dirty="0" smtClean="0"/>
              <a:t>request</a:t>
            </a:r>
            <a:endParaRPr lang="en-US" dirty="0"/>
          </a:p>
          <a:p>
            <a:pPr algn="just">
              <a:buFont typeface="Wingdings" panose="05000000000000000000" pitchFamily="2" charset="2"/>
              <a:buChar char="Ø"/>
            </a:pPr>
            <a:r>
              <a:rPr lang="en-US" dirty="0" smtClean="0"/>
              <a:t>The </a:t>
            </a:r>
            <a:r>
              <a:rPr lang="en-US" dirty="0"/>
              <a:t>important thing to note is when this process happens—in </a:t>
            </a:r>
            <a:r>
              <a:rPr lang="en-US" i="1" dirty="0" err="1">
                <a:solidFill>
                  <a:srgbClr val="FF0000"/>
                </a:solidFill>
              </a:rPr>
              <a:t>AuthenticationMiddleware</a:t>
            </a:r>
            <a:endParaRPr lang="en-US" i="1" dirty="0">
              <a:solidFill>
                <a:srgbClr val="FF0000"/>
              </a:solidFill>
            </a:endParaRPr>
          </a:p>
        </p:txBody>
      </p:sp>
      <p:sp>
        <p:nvSpPr>
          <p:cNvPr id="5" name="Slide Number Placeholder 4"/>
          <p:cNvSpPr>
            <a:spLocks noGrp="1"/>
          </p:cNvSpPr>
          <p:nvPr>
            <p:ph type="sldNum" sz="quarter" idx="12"/>
          </p:nvPr>
        </p:nvSpPr>
        <p:spPr/>
        <p:txBody>
          <a:bodyPr/>
          <a:lstStyle/>
          <a:p>
            <a:fld id="{6113E31D-E2AB-40D1-8B51-AFA5AFEF393A}" type="slidenum">
              <a:rPr lang="en-US" smtClean="0"/>
              <a:t>8</a:t>
            </a:fld>
            <a:endParaRPr lang="en-US" dirty="0"/>
          </a:p>
        </p:txBody>
      </p:sp>
    </p:spTree>
    <p:extLst>
      <p:ext uri="{BB962C8B-B14F-4D97-AF65-F5344CB8AC3E}">
        <p14:creationId xmlns:p14="http://schemas.microsoft.com/office/powerpoint/2010/main" val="3083418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113E31D-E2AB-40D1-8B51-AFA5AFEF393A}" type="slidenum">
              <a:rPr lang="en-US" smtClean="0"/>
              <a:t>9</a:t>
            </a:fld>
            <a:endParaRPr lang="en-US" dirty="0"/>
          </a:p>
        </p:txBody>
      </p:sp>
      <p:pic>
        <p:nvPicPr>
          <p:cNvPr id="6" name="Content Placeholder 5"/>
          <p:cNvPicPr>
            <a:picLocks noGrp="1" noChangeAspect="1"/>
          </p:cNvPicPr>
          <p:nvPr>
            <p:ph idx="1"/>
          </p:nvPr>
        </p:nvPicPr>
        <p:blipFill rotWithShape="1">
          <a:blip r:embed="rId3"/>
          <a:srcRect l="22154" t="28819" r="19138" b="9426"/>
          <a:stretch/>
        </p:blipFill>
        <p:spPr>
          <a:xfrm>
            <a:off x="2441128" y="1016000"/>
            <a:ext cx="7912773" cy="4681883"/>
          </a:xfrm>
          <a:prstGeom prst="rect">
            <a:avLst/>
          </a:prstGeom>
        </p:spPr>
      </p:pic>
    </p:spTree>
    <p:extLst>
      <p:ext uri="{BB962C8B-B14F-4D97-AF65-F5344CB8AC3E}">
        <p14:creationId xmlns:p14="http://schemas.microsoft.com/office/powerpoint/2010/main" val="41522410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5428</TotalTime>
  <Words>857</Words>
  <Application>Microsoft Office PowerPoint</Application>
  <PresentationFormat>Widescreen</PresentationFormat>
  <Paragraphs>142</Paragraphs>
  <Slides>37</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Garamond</vt:lpstr>
      <vt:lpstr>Wingdings</vt:lpstr>
      <vt:lpstr>Organic</vt:lpstr>
      <vt:lpstr>ASP.Net Core –Authentication: adding users to your application with Identity</vt:lpstr>
      <vt:lpstr>Introduction</vt:lpstr>
      <vt:lpstr>Introducing authentication and authorization</vt:lpstr>
      <vt:lpstr>Understanding users and claims in ASP.NET Core</vt:lpstr>
      <vt:lpstr>ClaimsPrincipals</vt:lpstr>
      <vt:lpstr>Authentication in ASP.NET Core: services and middleware</vt:lpstr>
      <vt:lpstr>Signing in To an Asp.Net Core Application </vt:lpstr>
      <vt:lpstr>Authenticating Users for Subsequent Requests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Core – Getting Started</dc:title>
  <dc:creator>Kamal</dc:creator>
  <cp:lastModifiedBy>Kamal</cp:lastModifiedBy>
  <cp:revision>555</cp:revision>
  <dcterms:created xsi:type="dcterms:W3CDTF">2019-01-13T08:03:18Z</dcterms:created>
  <dcterms:modified xsi:type="dcterms:W3CDTF">2019-05-05T13:09:43Z</dcterms:modified>
</cp:coreProperties>
</file>