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0" r:id="rId3"/>
    <p:sldId id="257" r:id="rId4"/>
    <p:sldId id="267" r:id="rId5"/>
    <p:sldId id="258" r:id="rId6"/>
    <p:sldId id="259" r:id="rId7"/>
    <p:sldId id="265" r:id="rId8"/>
    <p:sldId id="268" r:id="rId9"/>
    <p:sldId id="271" r:id="rId10"/>
    <p:sldId id="278" r:id="rId11"/>
    <p:sldId id="272" r:id="rId12"/>
    <p:sldId id="275" r:id="rId13"/>
    <p:sldId id="281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04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44BF-E5CF-F6E1-3C5C-98C40DB9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29302-5B74-8509-19E5-9C91BEEEA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AEB5-8A95-87B1-FF77-FE8D9D65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D12A-D8D2-D8C3-9B8F-F49C60E5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AB3D-D188-8B64-471F-5E3EE078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4D84-B67F-D442-AC40-3FA4983F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209B9-16D0-F463-8A70-7CAFFAC4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8A7E-030D-BB50-8DEE-49CA5DD7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C037-1111-9BC5-4AD0-5EAF91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15EB-CFCE-2A72-0788-153F74FD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F066A-62A7-D3AF-C18B-0D29F2F21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31EC-7F1F-D3E0-6291-94751B59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15A5-8929-64F5-BBFF-EAC810FB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22B8-B0EB-B1BA-FC4B-59CCC7F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29BF-D50D-5975-BB1C-D6B8C14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31A6-9D07-D230-9450-F8587AF6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A3C4-44CA-F544-A71F-9CD81FF7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9472-846B-FCF5-442E-34E8CC4F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BF4D-D7AE-B048-261A-10B5C92B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49FD-973F-4062-8C09-D11B6394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5E42-D468-92B1-1BCD-0B785F42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FE87-6E22-97E2-EA0C-F5A4D75D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4427-61FD-F945-A8D1-87ACC5DC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2B3-9DD7-783C-D562-4B9A35A3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B094-B2E0-4A8C-3F61-72DDEBD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BE8B-A489-74D0-39BF-F201925F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E012-F8F5-E69D-C9F0-023B6D2DA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E33ED-51F1-0531-E2B5-0506DCED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E1EB9-3810-DE5C-5F5B-0CE701A5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E5DF4-04AE-1687-7CED-A58C6F0C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FCB24-22DF-B325-D36B-07529CAB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92D0-3A7D-9A2B-05EE-D23748E7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7B1B1-CCE4-FFCD-0B5B-0AE5B0FC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5776-B157-EA82-17DF-FF5053E70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0E953-EA51-7E80-7836-E479C5693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43DB-40D4-42C1-F932-17F97B344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6D031-67FF-708E-0939-E1A58208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4BA46-A502-4C60-56CA-B63E4463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818B6-7D80-70B6-C82B-519A7C6C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078-7210-13AA-FBA8-C9D461D9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C9A27-E80B-1990-5C5D-AACB9277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934D3-B73A-4EA2-9182-712426B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B517-8893-FB0A-BBE0-37AD46C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AC879-C5A2-FA43-73D7-C9CD01D7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8AD7A-D1F6-EAF6-68BA-258D9EC6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37E69-486F-A8A7-290E-99675FB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8783-CD78-6791-05AB-72F8D98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B83A-5BBD-8643-9E59-1D0197CE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629A1-7835-24CA-8AF5-1734EC04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F1030-44B6-EEE4-1DC9-27B2A8F8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A859B-6F18-A924-F21E-5F245AE5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39491-A306-66A1-CE5D-740CFEF6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1FC1-700E-DFDF-FD79-56DC3985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3FE86-04BE-96B0-0D31-750A9C11C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AC1A-784B-06FA-8A4B-97FC056C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DBEF3-EE7C-63CA-FEE3-B5DE1719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43C3-5BBD-0C40-7665-FBFC92BA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949B-3E46-11E0-3462-81EA42B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08C2E-AF79-3ADC-5B9E-A3B5AEA2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00BA-1A09-782E-D0E9-74C9ED8A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B2FB-CAD7-3722-A725-0C2F5311C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2004-6810-46A6-BF45-47B052F8B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5483-1E43-849C-13C8-E3152205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to find factors that contribute to seeking treatment for mental health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7696"/>
            <a:ext cx="7553528" cy="2170304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Workplace Mental Health Factors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Jason Noble</a:t>
            </a:r>
          </a:p>
          <a:p>
            <a:pPr algn="r"/>
            <a:r>
              <a:rPr lang="en-US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https://github.com/J-Nobull/Noble_ANA-680_Final</a:t>
            </a:r>
            <a:endParaRPr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5C0A-87D1-2C75-C1B2-27566810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E5B174-B0BB-76E1-2D30-289864B6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8" y="570692"/>
            <a:ext cx="7517451" cy="5952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0D301-B5F0-452E-13BD-FE92EAEE0B13}"/>
              </a:ext>
            </a:extLst>
          </p:cNvPr>
          <p:cNvSpPr txBox="1"/>
          <p:nvPr/>
        </p:nvSpPr>
        <p:spPr>
          <a:xfrm>
            <a:off x="4645963" y="961515"/>
            <a:ext cx="2714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shows a few </a:t>
            </a:r>
            <a:br>
              <a:rPr lang="en-US" dirty="0"/>
            </a:br>
            <a:r>
              <a:rPr lang="en-US" dirty="0"/>
              <a:t>strong work influences:</a:t>
            </a:r>
          </a:p>
          <a:p>
            <a:pPr marL="117475" indent="-114300">
              <a:buFont typeface="Arial" panose="020B0604020202020204" pitchFamily="34" charset="0"/>
              <a:buChar char="•"/>
            </a:pPr>
            <a:r>
              <a:rPr lang="en-US" sz="1400" dirty="0"/>
              <a:t>#employees   x   </a:t>
            </a:r>
            <a:r>
              <a:rPr lang="en-US" sz="1400" dirty="0" err="1"/>
              <a:t>self_employed</a:t>
            </a:r>
            <a:endParaRPr lang="en-US" sz="1400" dirty="0"/>
          </a:p>
          <a:p>
            <a:pPr marL="117475" indent="-114300">
              <a:buFont typeface="Arial" panose="020B0604020202020204" pitchFamily="34" charset="0"/>
              <a:buChar char="•"/>
            </a:pPr>
            <a:r>
              <a:rPr lang="en-US" sz="1400" dirty="0" err="1"/>
              <a:t>Seek_help</a:t>
            </a:r>
            <a:r>
              <a:rPr lang="en-US" sz="1400" dirty="0"/>
              <a:t>       x   </a:t>
            </a:r>
            <a:r>
              <a:rPr lang="en-US" sz="1400" dirty="0" err="1"/>
              <a:t>care_options</a:t>
            </a:r>
            <a:endParaRPr lang="en-US" sz="1400" dirty="0"/>
          </a:p>
          <a:p>
            <a:pPr marL="117475" indent="-114300">
              <a:buFont typeface="Arial" panose="020B0604020202020204" pitchFamily="34" charset="0"/>
              <a:buChar char="•"/>
            </a:pPr>
            <a:r>
              <a:rPr lang="en-US" sz="1400" dirty="0"/>
              <a:t>Supervisor      x   coworkers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3C9B560-75DA-CB48-31C8-F0CDD922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275" y="377167"/>
            <a:ext cx="5395866" cy="567381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r"/>
            <a:r>
              <a:rPr lang="en-US" sz="2000" dirty="0"/>
              <a:t>Heatmap of Feature Correlations in Health Dataset</a:t>
            </a:r>
          </a:p>
        </p:txBody>
      </p:sp>
    </p:spTree>
    <p:extLst>
      <p:ext uri="{BB962C8B-B14F-4D97-AF65-F5344CB8AC3E}">
        <p14:creationId xmlns:p14="http://schemas.microsoft.com/office/powerpoint/2010/main" val="307637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917EE5-42E8-816F-F45E-32F2B472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2" y="841973"/>
            <a:ext cx="7095735" cy="5671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F21F65-B00B-A97B-8F91-231A2803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66" y="679009"/>
            <a:ext cx="5133315" cy="4979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1800" dirty="0"/>
              <a:t>Chi-Square Test p-values for Categorical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8DC3D-E01E-85E3-6D83-28C7B5C68424}"/>
              </a:ext>
            </a:extLst>
          </p:cNvPr>
          <p:cNvSpPr txBox="1"/>
          <p:nvPr/>
        </p:nvSpPr>
        <p:spPr>
          <a:xfrm>
            <a:off x="3774831" y="1339913"/>
            <a:ext cx="2435846" cy="11226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A handful of extremely </a:t>
            </a:r>
            <a:br>
              <a:rPr lang="en-US" dirty="0"/>
            </a:br>
            <a:r>
              <a:rPr lang="en-US" dirty="0"/>
              <a:t>high P-values:</a:t>
            </a:r>
          </a:p>
          <a:p>
            <a:pPr marL="117475" indent="-114300">
              <a:buFont typeface="Arial" panose="020B0604020202020204" pitchFamily="34" charset="0"/>
              <a:buChar char="•"/>
            </a:pPr>
            <a:r>
              <a:rPr lang="en-US" sz="1400" dirty="0" err="1"/>
              <a:t>Remote_work</a:t>
            </a:r>
            <a:endParaRPr lang="en-US" sz="1400" dirty="0"/>
          </a:p>
          <a:p>
            <a:pPr marL="117475" indent="-114300">
              <a:buFont typeface="Arial" panose="020B0604020202020204" pitchFamily="34" charset="0"/>
              <a:buChar char="•"/>
            </a:pPr>
            <a:r>
              <a:rPr lang="en-US" sz="1400" dirty="0" err="1"/>
              <a:t>Wellness_program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9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text with numbers&#10;&#10;AI-generated content may be incorrect.">
            <a:extLst>
              <a:ext uri="{FF2B5EF4-FFF2-40B4-BE49-F238E27FC236}">
                <a16:creationId xmlns:a16="http://schemas.microsoft.com/office/drawing/2014/main" id="{0EBC05DC-44F3-F95A-87EB-445C70B0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58" y="358775"/>
            <a:ext cx="4282289" cy="6225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41230-CDEC-957D-97E1-C7B818E8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6025-EE89-C434-B748-D3DBE724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29000"/>
            <a:ext cx="3943350" cy="24288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B73BD8-DA33-2FE0-91B1-B53C110AB337}"/>
              </a:ext>
            </a:extLst>
          </p:cNvPr>
          <p:cNvSpPr/>
          <p:nvPr/>
        </p:nvSpPr>
        <p:spPr>
          <a:xfrm>
            <a:off x="5685576" y="365125"/>
            <a:ext cx="2285998" cy="1325564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AACA6C-2344-2953-CEC2-6B22BD8B92A4}"/>
              </a:ext>
            </a:extLst>
          </p:cNvPr>
          <p:cNvSpPr/>
          <p:nvPr/>
        </p:nvSpPr>
        <p:spPr>
          <a:xfrm>
            <a:off x="6210677" y="6308355"/>
            <a:ext cx="1650747" cy="17725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85173-43B6-0E64-F1CC-B9445B23B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595DED-3E69-71BA-D1ED-2F6BA535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484778"/>
            <a:ext cx="3933825" cy="2324100"/>
          </a:xfrm>
          <a:prstGeom prst="rect">
            <a:avLst/>
          </a:prstGeom>
        </p:spPr>
      </p:pic>
      <p:pic>
        <p:nvPicPr>
          <p:cNvPr id="11" name="Picture 10" descr="A graph of a graph&#10;&#10;AI-generated content may be incorrect.">
            <a:extLst>
              <a:ext uri="{FF2B5EF4-FFF2-40B4-BE49-F238E27FC236}">
                <a16:creationId xmlns:a16="http://schemas.microsoft.com/office/drawing/2014/main" id="{F375A20A-4B43-7F5D-C1E8-9C009B0C8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1" y="2716100"/>
            <a:ext cx="7886700" cy="4118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55637-81BB-5E5D-C202-62AA6159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5D4E39-77E5-633B-9CF4-FCDE86C8C440}"/>
              </a:ext>
            </a:extLst>
          </p:cNvPr>
          <p:cNvSpPr/>
          <p:nvPr/>
        </p:nvSpPr>
        <p:spPr>
          <a:xfrm>
            <a:off x="1167899" y="6109331"/>
            <a:ext cx="3698759" cy="544533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379D-872B-7828-ED0D-41C262D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841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35F3-6568-758E-82C2-EC213B79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940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obtained from </a:t>
            </a:r>
          </a:p>
          <a:p>
            <a:pPr marL="342900" lvl="1" indent="0">
              <a:buNone/>
            </a:pPr>
            <a:r>
              <a:rPr lang="en-US" sz="1800" u="sng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https://www.kaggle.com/datasets/osmi/mental-health-in-tech-survey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shape [1259, 27], no duplicates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Cleaned Datafile shape [1259, 24]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11" y="463858"/>
            <a:ext cx="4474102" cy="769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945" y="1245644"/>
            <a:ext cx="7354110" cy="31064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American mental health and reduce workplace impact by identifying the most successful mitigation factors.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red and blue bars&#10;&#10;AI-generated content may be incorrect.">
            <a:extLst>
              <a:ext uri="{FF2B5EF4-FFF2-40B4-BE49-F238E27FC236}">
                <a16:creationId xmlns:a16="http://schemas.microsoft.com/office/drawing/2014/main" id="{F9259CD7-D3B5-00F2-1A7D-DD391F60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14" y="2603901"/>
            <a:ext cx="6163910" cy="4034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23059-414A-DC8F-0DD0-0AFF870ED663}"/>
              </a:ext>
            </a:extLst>
          </p:cNvPr>
          <p:cNvSpPr txBox="1"/>
          <p:nvPr/>
        </p:nvSpPr>
        <p:spPr>
          <a:xfrm>
            <a:off x="2664386" y="4772416"/>
            <a:ext cx="54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178C1-D898-7A55-1AA2-2F4C998A708D}"/>
              </a:ext>
            </a:extLst>
          </p:cNvPr>
          <p:cNvSpPr txBox="1"/>
          <p:nvPr/>
        </p:nvSpPr>
        <p:spPr>
          <a:xfrm>
            <a:off x="4059959" y="4388729"/>
            <a:ext cx="54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26ABB-E41A-D60D-01E0-A005F34AD928}"/>
              </a:ext>
            </a:extLst>
          </p:cNvPr>
          <p:cNvSpPr txBox="1"/>
          <p:nvPr/>
        </p:nvSpPr>
        <p:spPr>
          <a:xfrm>
            <a:off x="5446971" y="3004733"/>
            <a:ext cx="54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C2317-5656-0A25-080D-266EA48760BB}"/>
              </a:ext>
            </a:extLst>
          </p:cNvPr>
          <p:cNvSpPr txBox="1"/>
          <p:nvPr/>
        </p:nvSpPr>
        <p:spPr>
          <a:xfrm>
            <a:off x="6827058" y="5116785"/>
            <a:ext cx="54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A169A-1348-0705-AA46-156808300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C6D2-285F-7595-6A5C-6C3258B9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47" y="671067"/>
            <a:ext cx="7744140" cy="2291944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(H₀):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“No significant difference in factors influencing those that do seek mental health treatment."</a:t>
            </a:r>
            <a:endParaRPr kumimoji="0" lang="en-US" altLang="en-US" sz="5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3325" algn="l"/>
              </a:tabLs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F8E0B-203B-031F-8DBB-A82AF3686E43}"/>
              </a:ext>
            </a:extLst>
          </p:cNvPr>
          <p:cNvSpPr txBox="1"/>
          <p:nvPr/>
        </p:nvSpPr>
        <p:spPr>
          <a:xfrm>
            <a:off x="926735" y="3486396"/>
            <a:ext cx="7290529" cy="2579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(H₁):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ifferent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can be used to predict which employees will seek mental health treatment."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7" y="-1747"/>
            <a:ext cx="7746233" cy="1058846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–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380" y="5404058"/>
            <a:ext cx="7451240" cy="52208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 has more available mental health resources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resources and availability has not translated into effectiveness.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showing different benefits&#10;&#10;AI-generated content may be incorrect.">
            <a:extLst>
              <a:ext uri="{FF2B5EF4-FFF2-40B4-BE49-F238E27FC236}">
                <a16:creationId xmlns:a16="http://schemas.microsoft.com/office/drawing/2014/main" id="{2F917EB8-5B53-C82C-1C8D-00390332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71" y="1057099"/>
            <a:ext cx="6381345" cy="4291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8ABE3-57B4-473E-5413-53A82FD4350A}"/>
              </a:ext>
            </a:extLst>
          </p:cNvPr>
          <p:cNvSpPr txBox="1"/>
          <p:nvPr/>
        </p:nvSpPr>
        <p:spPr>
          <a:xfrm>
            <a:off x="2736816" y="3921407"/>
            <a:ext cx="54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1B12B-B61F-91B5-8278-CE0B9ECCC1FA}"/>
              </a:ext>
            </a:extLst>
          </p:cNvPr>
          <p:cNvSpPr txBox="1"/>
          <p:nvPr/>
        </p:nvSpPr>
        <p:spPr>
          <a:xfrm>
            <a:off x="4647097" y="2876634"/>
            <a:ext cx="54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1E069-2BFA-4B5E-00E2-71AB82CD3222}"/>
              </a:ext>
            </a:extLst>
          </p:cNvPr>
          <p:cNvSpPr txBox="1"/>
          <p:nvPr/>
        </p:nvSpPr>
        <p:spPr>
          <a:xfrm>
            <a:off x="6464176" y="1523153"/>
            <a:ext cx="75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bar and numbers&#10;&#10;AI-generated content may be incorrect.">
            <a:extLst>
              <a:ext uri="{FF2B5EF4-FFF2-40B4-BE49-F238E27FC236}">
                <a16:creationId xmlns:a16="http://schemas.microsoft.com/office/drawing/2014/main" id="{2CBB8F38-CFE9-9497-C350-8595EC47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355791"/>
            <a:ext cx="7969250" cy="5186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80185"/>
            <a:ext cx="7969250" cy="686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Numerical distributions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3393" y="1934195"/>
            <a:ext cx="5777443" cy="3162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 the only numerical feature -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in an age recorded over 320,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age is almost 100 Billion,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there are three negative ages.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total, there are 8 ages that will be replaced with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age of 32 to clean the Age variable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0856F-5181-B3CE-81F1-4D338AF73979}"/>
              </a:ext>
            </a:extLst>
          </p:cNvPr>
          <p:cNvSpPr txBox="1"/>
          <p:nvPr/>
        </p:nvSpPr>
        <p:spPr>
          <a:xfrm>
            <a:off x="4068566" y="5004635"/>
            <a:ext cx="19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 are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462" y="7329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 and Pre-Processing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898" y="1398858"/>
            <a:ext cx="8028992" cy="538584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requires cleaning of the outliers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any value below 18 or above 72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Age_mean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has 50 options in the original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into: Male, Female, Other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 This should not influence outcome, will keep for now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– An identifier based on when they did the survey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– Few commented (13%), and they do not add to the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Encoding (Objects to Category)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remaining 22 variables will be converted to categorical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are already Yes/No, some have a third option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will be added to Yes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Unsure will be added to No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will be kept as third option</a:t>
            </a:r>
          </a:p>
          <a:p>
            <a:pPr lvl="2"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E890E-57C9-0CF6-D237-997439E42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483-1A1E-0975-1444-90DB2D0B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3" y="240758"/>
            <a:ext cx="8454417" cy="686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76EB7-82EE-D54F-413F-D6BD8098BC18}"/>
              </a:ext>
            </a:extLst>
          </p:cNvPr>
          <p:cNvSpPr txBox="1"/>
          <p:nvPr/>
        </p:nvSpPr>
        <p:spPr>
          <a:xfrm>
            <a:off x="344792" y="5520639"/>
            <a:ext cx="8454416" cy="1131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cleaning, Age is left-skewed and closer to evenly distributed with a mean of 32</a:t>
            </a:r>
          </a:p>
        </p:txBody>
      </p:sp>
      <p:pic>
        <p:nvPicPr>
          <p:cNvPr id="5" name="Picture 4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D410EBCD-DFBA-93CE-C07A-5EF78114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67" y="1093348"/>
            <a:ext cx="6336665" cy="42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9450-A1E2-4560-A755-72959646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8098"/>
            <a:ext cx="7886700" cy="1325563"/>
          </a:xfrm>
        </p:spPr>
        <p:txBody>
          <a:bodyPr/>
          <a:lstStyle/>
          <a:p>
            <a:r>
              <a:rPr lang="en-US" dirty="0"/>
              <a:t>Target Variable is well balanced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D3FE6-E695-EBC5-C663-1BCBABFA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90689"/>
            <a:ext cx="6724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443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</vt:lpstr>
      <vt:lpstr>Times New Roman</vt:lpstr>
      <vt:lpstr>Office Theme</vt:lpstr>
      <vt:lpstr>Data Mining to find factors that contribute to seeking treatment for mental health</vt:lpstr>
      <vt:lpstr>Database Basics</vt:lpstr>
      <vt:lpstr>Problem statement</vt:lpstr>
      <vt:lpstr>PowerPoint Presentation</vt:lpstr>
      <vt:lpstr>Exploratory data analysis – Resources</vt:lpstr>
      <vt:lpstr>EDA – Numerical distributions</vt:lpstr>
      <vt:lpstr>Data Wrangling and Pre-Processing</vt:lpstr>
      <vt:lpstr>Numerical distributions</vt:lpstr>
      <vt:lpstr>Target Variable is well balanced</vt:lpstr>
      <vt:lpstr>Heatmap of Feature Correlations in Health Dataset</vt:lpstr>
      <vt:lpstr>Chi-Square Test p-values for Categorical Variables</vt:lpstr>
      <vt:lpstr>Logistic Regression </vt:lpstr>
      <vt:lpstr>Random Forest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Jason Noble</dc:creator>
  <cp:keywords/>
  <dc:description>generated using python-pptx</dc:description>
  <cp:lastModifiedBy>Jason Noble</cp:lastModifiedBy>
  <cp:revision>17</cp:revision>
  <cp:lastPrinted>2025-03-04T12:34:25Z</cp:lastPrinted>
  <dcterms:created xsi:type="dcterms:W3CDTF">2013-01-27T09:14:16Z</dcterms:created>
  <dcterms:modified xsi:type="dcterms:W3CDTF">2025-06-02T06:41:42Z</dcterms:modified>
  <cp:category/>
</cp:coreProperties>
</file>