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6" r:id="rId1"/>
  </p:sldMasterIdLst>
  <p:notesMasterIdLst>
    <p:notesMasterId r:id="rId20"/>
  </p:notesMasterIdLst>
  <p:sldIdLst>
    <p:sldId id="256" r:id="rId2"/>
    <p:sldId id="272" r:id="rId3"/>
    <p:sldId id="257" r:id="rId4"/>
    <p:sldId id="270" r:id="rId5"/>
    <p:sldId id="259" r:id="rId6"/>
    <p:sldId id="274" r:id="rId7"/>
    <p:sldId id="275" r:id="rId8"/>
    <p:sldId id="276" r:id="rId9"/>
    <p:sldId id="261" r:id="rId10"/>
    <p:sldId id="265" r:id="rId11"/>
    <p:sldId id="268" r:id="rId12"/>
    <p:sldId id="269" r:id="rId13"/>
    <p:sldId id="267" r:id="rId14"/>
    <p:sldId id="260" r:id="rId15"/>
    <p:sldId id="271" r:id="rId16"/>
    <p:sldId id="266" r:id="rId17"/>
    <p:sldId id="264"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52670" autoAdjust="0"/>
  </p:normalViewPr>
  <p:slideViewPr>
    <p:cSldViewPr snapToGrid="0">
      <p:cViewPr varScale="1">
        <p:scale>
          <a:sx n="34" d="100"/>
          <a:sy n="34" d="100"/>
        </p:scale>
        <p:origin x="20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37424-B433-4072-BBEF-158B66BC5080}" type="datetimeFigureOut">
              <a:rPr lang="en-US" smtClean="0"/>
              <a:t>10/31/2020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33BA3-47C0-46E4-985D-8AFCF8D48E4C}" type="slidenum">
              <a:rPr lang="en-US" smtClean="0"/>
              <a:t>‹#›</a:t>
            </a:fld>
            <a:endParaRPr lang="en-US"/>
          </a:p>
        </p:txBody>
      </p:sp>
    </p:spTree>
    <p:extLst>
      <p:ext uri="{BB962C8B-B14F-4D97-AF65-F5344CB8AC3E}">
        <p14:creationId xmlns:p14="http://schemas.microsoft.com/office/powerpoint/2010/main" val="4248529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and welcome to today’s presentation entitled “</a:t>
            </a:r>
            <a:r>
              <a:rPr lang="en-US" sz="1200" dirty="0">
                <a:effectLst/>
                <a:latin typeface="Times New Roman" panose="02020603050405020304" pitchFamily="18" charset="0"/>
                <a:ea typeface="Calibri" panose="020F0502020204030204" pitchFamily="34" charset="0"/>
              </a:rPr>
              <a:t>Forecasting Quarterly Revenue Using Macro-Economic Indicators”.</a:t>
            </a:r>
          </a:p>
          <a:p>
            <a:endParaRPr lang="en-US" sz="1200" dirty="0">
              <a:effectLst/>
              <a:latin typeface="Times New Roman" panose="02020603050405020304" pitchFamily="18" charset="0"/>
            </a:endParaRPr>
          </a:p>
          <a:p>
            <a:r>
              <a:rPr lang="en-US" sz="1200" dirty="0">
                <a:effectLst/>
                <a:latin typeface="Times New Roman" panose="02020603050405020304" pitchFamily="18" charset="0"/>
              </a:rPr>
              <a:t>My name is Jeff Paul and I will be leading you through the findings of this project.</a:t>
            </a:r>
          </a:p>
          <a:p>
            <a:endParaRPr lang="en-US" sz="1200" dirty="0">
              <a:effectLst/>
              <a:latin typeface="Times New Roman" panose="02020603050405020304" pitchFamily="18" charset="0"/>
            </a:endParaRPr>
          </a:p>
          <a:p>
            <a:endParaRPr lang="en-US" sz="1200" dirty="0">
              <a:effectLst/>
              <a:latin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B933BA3-47C0-46E4-985D-8AFCF8D48E4C}" type="slidenum">
              <a:rPr lang="en-US" smtClean="0"/>
              <a:t>1</a:t>
            </a:fld>
            <a:endParaRPr lang="en-US"/>
          </a:p>
        </p:txBody>
      </p:sp>
    </p:spTree>
    <p:extLst>
      <p:ext uri="{BB962C8B-B14F-4D97-AF65-F5344CB8AC3E}">
        <p14:creationId xmlns:p14="http://schemas.microsoft.com/office/powerpoint/2010/main" val="858314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overview of FAF quarterly revenues since 2009.</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 seen in this chart, the first quarterly revenue was approximately $925,000 and it eventually peaked at $1.725 million in 2020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 Securities and Exchange Commission, 2020)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Interestingly, the average quarterly revenue was relatively flat from 2009 until the second quarter of 2012.  After this time, the quarterly revenue began to trend higher.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3B933BA3-47C0-46E4-985D-8AFCF8D48E4C}" type="slidenum">
              <a:rPr lang="en-US" smtClean="0"/>
              <a:t>10</a:t>
            </a:fld>
            <a:endParaRPr lang="en-US"/>
          </a:p>
        </p:txBody>
      </p:sp>
    </p:spTree>
    <p:extLst>
      <p:ext uri="{BB962C8B-B14F-4D97-AF65-F5344CB8AC3E}">
        <p14:creationId xmlns:p14="http://schemas.microsoft.com/office/powerpoint/2010/main" val="2357795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second way to understand First American’s quarterly revenue is through the use of a Box plot.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chart, the quarterly revenue results for each quarter are displayed.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You can easily see the maximum and minimum values for each quarter.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box within each line illustrates where 50% of the revenues have occurred.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Finally, it allows a side-by-side comparison of the revenues between each quarter.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3B933BA3-47C0-46E4-985D-8AFCF8D48E4C}" type="slidenum">
              <a:rPr lang="en-US" smtClean="0"/>
              <a:t>11</a:t>
            </a:fld>
            <a:endParaRPr lang="en-US"/>
          </a:p>
        </p:txBody>
      </p:sp>
    </p:spTree>
    <p:extLst>
      <p:ext uri="{BB962C8B-B14F-4D97-AF65-F5344CB8AC3E}">
        <p14:creationId xmlns:p14="http://schemas.microsoft.com/office/powerpoint/2010/main" val="2900264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illustration of the regression model that was created and the actual results since 2009.</a:t>
            </a:r>
          </a:p>
          <a:p>
            <a:endParaRPr lang="en-US" dirty="0"/>
          </a:p>
          <a:p>
            <a:r>
              <a:rPr lang="en-US" dirty="0"/>
              <a:t>This chart demonstrates the relationship between First American quarterly revenue and Personal Consumption.</a:t>
            </a:r>
          </a:p>
          <a:p>
            <a:endParaRPr lang="en-US" dirty="0"/>
          </a:p>
          <a:p>
            <a:r>
              <a:rPr lang="en-US" dirty="0"/>
              <a:t>You can see that as Personal Consumption increases, First American quarterly revenue tends to rise with it.  These two figures move in tandem 89% of the time.</a:t>
            </a:r>
          </a:p>
          <a:p>
            <a:endParaRPr lang="en-US" dirty="0"/>
          </a:p>
          <a:p>
            <a:r>
              <a:rPr lang="en-US" dirty="0"/>
              <a:t>The solid line represents the predictive model’s estimate of quarterly revenue for each Personal consumption value. </a:t>
            </a:r>
          </a:p>
          <a:p>
            <a:endParaRPr lang="en-US" dirty="0"/>
          </a:p>
          <a:p>
            <a:r>
              <a:rPr lang="en-US" dirty="0"/>
              <a:t>The dotted lines – 95% confidence of where quarterly revenue is expected at each Personal Consumption level. It essentially states the Lower bound and upper bound. </a:t>
            </a:r>
          </a:p>
          <a:p>
            <a:r>
              <a:rPr lang="en-US" dirty="0"/>
              <a:t>Example if Personal Consumption is forecasted to be $12 Trillion, then FAF quarterly revenue is expected to be between ($1B and $1.45B).</a:t>
            </a:r>
          </a:p>
          <a:p>
            <a:endParaRPr lang="en-US" dirty="0"/>
          </a:p>
          <a:p>
            <a:r>
              <a:rPr lang="en-US" dirty="0"/>
              <a:t>To see the equation that generated this information, let’s go to the next slide.</a:t>
            </a:r>
          </a:p>
          <a:p>
            <a:endParaRPr lang="en-US" dirty="0"/>
          </a:p>
          <a:p>
            <a:r>
              <a:rPr lang="en-US" dirty="0"/>
              <a:t>Background info (share only if needed)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Variation is normal. Line is the amount least amount of errors.</a:t>
            </a:r>
          </a:p>
          <a:p>
            <a:endParaRPr lang="en-US" dirty="0"/>
          </a:p>
          <a:p>
            <a:r>
              <a:rPr lang="en-US" dirty="0"/>
              <a:t>After the correlation analysis were completed, we found that results for Personal Consumption and First American quarterly revenue move in tandem 89% of the time. If personal consumption goes up, FAF quarterly revenue can be expected to go up…and when personal consumption goes down, FAF quarterly revenue can be expected to go down.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Blue shaded area is 95% confidence level of the line equation</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B933BA3-47C0-46E4-985D-8AFCF8D48E4C}" type="slidenum">
              <a:rPr lang="en-US" smtClean="0"/>
              <a:t>12</a:t>
            </a:fld>
            <a:endParaRPr lang="en-US"/>
          </a:p>
        </p:txBody>
      </p:sp>
    </p:spTree>
    <p:extLst>
      <p:ext uri="{BB962C8B-B14F-4D97-AF65-F5344CB8AC3E}">
        <p14:creationId xmlns:p14="http://schemas.microsoft.com/office/powerpoint/2010/main" val="1077253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predict quarterly revenue is fairly simple, just plug in the estimated Personal Consumption figure, multiply that by 127.532 and then subtract -303,638.  </a:t>
            </a:r>
          </a:p>
          <a:p>
            <a:endParaRPr lang="en-US" dirty="0"/>
          </a:p>
          <a:p>
            <a:r>
              <a:rPr lang="en-US" dirty="0"/>
              <a:t>The beauty is in its simplicity and strength.  When tested, this equation explains approximately 80% FAF Quarterly revenue.</a:t>
            </a:r>
          </a:p>
          <a:p>
            <a:endParaRPr lang="en-US" dirty="0"/>
          </a:p>
          <a:p>
            <a:r>
              <a:rPr lang="en-US" dirty="0"/>
              <a:t>To bring this down to a personal level, let’s say you found your dream home but are significantly concerned on whether you can afford it.  Having a method that can forecast 80% of your income next year, could be instrumental in your decision making.  Especially when you the headlines are making contradictory predictions. </a:t>
            </a:r>
          </a:p>
        </p:txBody>
      </p:sp>
      <p:sp>
        <p:nvSpPr>
          <p:cNvPr id="4" name="Slide Number Placeholder 3"/>
          <p:cNvSpPr>
            <a:spLocks noGrp="1"/>
          </p:cNvSpPr>
          <p:nvPr>
            <p:ph type="sldNum" sz="quarter" idx="5"/>
          </p:nvPr>
        </p:nvSpPr>
        <p:spPr/>
        <p:txBody>
          <a:bodyPr/>
          <a:lstStyle/>
          <a:p>
            <a:fld id="{3B933BA3-47C0-46E4-985D-8AFCF8D48E4C}" type="slidenum">
              <a:rPr lang="en-US" smtClean="0"/>
              <a:t>13</a:t>
            </a:fld>
            <a:endParaRPr lang="en-US"/>
          </a:p>
        </p:txBody>
      </p:sp>
    </p:spTree>
    <p:extLst>
      <p:ext uri="{BB962C8B-B14F-4D97-AF65-F5344CB8AC3E}">
        <p14:creationId xmlns:p14="http://schemas.microsoft.com/office/powerpoint/2010/main" val="1617650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Knowing this information, what are the benefits?</a:t>
            </a:r>
          </a:p>
          <a:p>
            <a:endParaRPr lang="en-US" dirty="0"/>
          </a:p>
          <a:p>
            <a:r>
              <a:rPr lang="en-US" dirty="0"/>
              <a:t>First – it’s easily understood.</a:t>
            </a:r>
          </a:p>
          <a:p>
            <a:r>
              <a:rPr lang="en-US" dirty="0"/>
              <a:t>Second – it is statistically supported.  Based on evidence instead of hear-say.</a:t>
            </a:r>
          </a:p>
          <a:p>
            <a:r>
              <a:rPr lang="en-US" dirty="0"/>
              <a:t>Third – it can be used in conjunction with other forecasting tools.  As relying on one method can be risky, you can now verify the data with another independent source. </a:t>
            </a:r>
          </a:p>
          <a:p>
            <a:endParaRPr lang="en-US" dirty="0"/>
          </a:p>
          <a:p>
            <a:r>
              <a:rPr lang="en-US" dirty="0"/>
              <a:t>Finally, and most importantly, it can enhance our resource allocation decisions.  We have a way to determine what resources we’ll need ahead of time. </a:t>
            </a:r>
          </a:p>
          <a:p>
            <a:endParaRPr lang="en-US" dirty="0"/>
          </a:p>
          <a:p>
            <a:r>
              <a:rPr lang="en-US" dirty="0"/>
              <a:t>For example, let’s say that current staffing levels are able to produce $1B worth of products &amp; services.  If our model estimates that we’re expecting $2B worth of revenue, then we’ll either need to double our staff to meet this demand…or risk losing out of $1B worth of revenue.  As a shareholder, I would have some serious questions to ask about losing out on revenue opportunities…or by carrying excessive overhead when businesses slow down.</a:t>
            </a:r>
          </a:p>
          <a:p>
            <a:endParaRPr lang="en-US" dirty="0"/>
          </a:p>
          <a:p>
            <a:r>
              <a:rPr lang="en-US" sz="1800" dirty="0">
                <a:effectLst/>
                <a:latin typeface="Times New Roman" panose="02020603050405020304" pitchFamily="18" charset="0"/>
              </a:rPr>
              <a:t>By effectively balancing our resources with projected revenues, we can:</a:t>
            </a:r>
          </a:p>
          <a:p>
            <a:pPr lvl="1"/>
            <a:r>
              <a:rPr lang="en-US" sz="3600" dirty="0"/>
              <a:t>Increase profitability – maximize the investment in our resources </a:t>
            </a:r>
          </a:p>
          <a:p>
            <a:pPr lvl="1"/>
            <a:r>
              <a:rPr lang="en-US" sz="3600" dirty="0"/>
              <a:t>Boost Customer satisfaction – by avoiding delays and/or turning away their work</a:t>
            </a:r>
          </a:p>
          <a:p>
            <a:pPr lvl="1"/>
            <a:r>
              <a:rPr lang="en-US" sz="3600" dirty="0"/>
              <a:t>Improve Employee satisfaction – ensuring fair and balanced workloads</a:t>
            </a:r>
          </a:p>
          <a:p>
            <a:pPr lvl="1"/>
            <a:r>
              <a:rPr lang="en-US" sz="3600" dirty="0"/>
              <a:t>Enhance Quality – not cutting corners to meet customer requirements</a:t>
            </a:r>
          </a:p>
          <a:p>
            <a:pPr lvl="1"/>
            <a:r>
              <a:rPr lang="en-US" sz="3600" dirty="0"/>
              <a:t>Increase market share – attracting clients due to stable production </a:t>
            </a:r>
          </a:p>
          <a:p>
            <a:r>
              <a:rPr lang="en-US" sz="1800" dirty="0">
                <a:effectLst/>
                <a:latin typeface="Times New Roman" panose="02020603050405020304" pitchFamily="18" charset="0"/>
              </a:rPr>
              <a:t>  </a:t>
            </a:r>
          </a:p>
          <a:p>
            <a:r>
              <a:rPr lang="en-US" dirty="0"/>
              <a:t> </a:t>
            </a:r>
          </a:p>
          <a:p>
            <a:endParaRPr lang="en-US" dirty="0"/>
          </a:p>
        </p:txBody>
      </p:sp>
      <p:sp>
        <p:nvSpPr>
          <p:cNvPr id="4" name="Slide Number Placeholder 3"/>
          <p:cNvSpPr>
            <a:spLocks noGrp="1"/>
          </p:cNvSpPr>
          <p:nvPr>
            <p:ph type="sldNum" sz="quarter" idx="5"/>
          </p:nvPr>
        </p:nvSpPr>
        <p:spPr/>
        <p:txBody>
          <a:bodyPr/>
          <a:lstStyle/>
          <a:p>
            <a:fld id="{3B933BA3-47C0-46E4-985D-8AFCF8D48E4C}" type="slidenum">
              <a:rPr lang="en-US" smtClean="0"/>
              <a:t>14</a:t>
            </a:fld>
            <a:endParaRPr lang="en-US"/>
          </a:p>
        </p:txBody>
      </p:sp>
    </p:spTree>
    <p:extLst>
      <p:ext uri="{BB962C8B-B14F-4D97-AF65-F5344CB8AC3E}">
        <p14:creationId xmlns:p14="http://schemas.microsoft.com/office/powerpoint/2010/main" val="3088684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a quick recap of what we’ve learned:</a:t>
            </a:r>
          </a:p>
          <a:p>
            <a:endParaRPr lang="en-US" dirty="0"/>
          </a:p>
          <a:p>
            <a:r>
              <a:rPr lang="en-US" dirty="0"/>
              <a:t>First American faces the critical issues operating with limited resources and in responding in an agile manner. </a:t>
            </a:r>
          </a:p>
          <a:p>
            <a:r>
              <a:rPr lang="en-US" dirty="0"/>
              <a:t>We found that Government agencies &amp; individual companies utilize macro-economic indicators to forecast business environment</a:t>
            </a:r>
          </a:p>
          <a:p>
            <a:r>
              <a:rPr lang="en-US" dirty="0"/>
              <a:t>We’ve researched the business question - can these indicators also benefit First American? </a:t>
            </a:r>
          </a:p>
          <a:p>
            <a:r>
              <a:rPr lang="en-US" dirty="0"/>
              <a:t>By utilizing reliable data sets from Federal Reserve and SEC, uncovered a strong association between the indicator Personal Consumption and First American’s Quarterly Revenues we’ve created a predictive model to forecast revenues. This model can explain 80% of the future revenue.</a:t>
            </a:r>
          </a:p>
          <a:p>
            <a:endParaRPr lang="en-US" dirty="0"/>
          </a:p>
        </p:txBody>
      </p:sp>
      <p:sp>
        <p:nvSpPr>
          <p:cNvPr id="4" name="Slide Number Placeholder 3"/>
          <p:cNvSpPr>
            <a:spLocks noGrp="1"/>
          </p:cNvSpPr>
          <p:nvPr>
            <p:ph type="sldNum" sz="quarter" idx="5"/>
          </p:nvPr>
        </p:nvSpPr>
        <p:spPr/>
        <p:txBody>
          <a:bodyPr/>
          <a:lstStyle/>
          <a:p>
            <a:fld id="{3B933BA3-47C0-46E4-985D-8AFCF8D48E4C}" type="slidenum">
              <a:rPr lang="en-US" smtClean="0"/>
              <a:t>15</a:t>
            </a:fld>
            <a:endParaRPr lang="en-US"/>
          </a:p>
        </p:txBody>
      </p:sp>
    </p:spTree>
    <p:extLst>
      <p:ext uri="{BB962C8B-B14F-4D97-AF65-F5344CB8AC3E}">
        <p14:creationId xmlns:p14="http://schemas.microsoft.com/office/powerpoint/2010/main" val="1776925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rPr>
              <a:t>Before we wrap up our presentation, what are our next steps?</a:t>
            </a:r>
          </a:p>
          <a:p>
            <a:endParaRPr lang="en-US" sz="1200" dirty="0">
              <a:effectLst/>
              <a:latin typeface="Times New Roman" panose="02020603050405020304" pitchFamily="18" charset="0"/>
            </a:endParaRPr>
          </a:p>
          <a:p>
            <a:r>
              <a:rPr lang="en-US" sz="1200" dirty="0">
                <a:effectLst/>
                <a:latin typeface="Times New Roman" panose="02020603050405020304" pitchFamily="18" charset="0"/>
              </a:rPr>
              <a:t>The first recommendation is to im</a:t>
            </a:r>
            <a:r>
              <a:rPr lang="en-US" dirty="0"/>
              <a:t>plement the model and begin tracking Personal Consumption on a monthly basis.</a:t>
            </a:r>
          </a:p>
          <a:p>
            <a:r>
              <a:rPr lang="en-US" dirty="0"/>
              <a:t>Second, use these results and compare them to other tools being used to forecast upcoming revenue. </a:t>
            </a:r>
          </a:p>
          <a:p>
            <a:r>
              <a:rPr lang="en-US" dirty="0"/>
              <a:t>Compare the results of this model against current tools. </a:t>
            </a:r>
          </a:p>
          <a:p>
            <a:r>
              <a:rPr lang="en-US" dirty="0"/>
              <a:t>Research other economic indicators and predictive tools that can further improve upon the model’s strength. </a:t>
            </a:r>
          </a:p>
          <a:p>
            <a:endParaRPr lang="en-US" dirty="0"/>
          </a:p>
          <a:p>
            <a:r>
              <a:rPr lang="en-US" dirty="0"/>
              <a:t>This completes our presentation and we’ll open floor to questions.</a:t>
            </a:r>
          </a:p>
          <a:p>
            <a:endParaRPr lang="en-US" dirty="0"/>
          </a:p>
          <a:p>
            <a:r>
              <a:rPr lang="en-US" dirty="0"/>
              <a:t>Thank you…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B933BA3-47C0-46E4-985D-8AFCF8D48E4C}" type="slidenum">
              <a:rPr lang="en-US" smtClean="0"/>
              <a:t>16</a:t>
            </a:fld>
            <a:endParaRPr lang="en-US"/>
          </a:p>
        </p:txBody>
      </p:sp>
    </p:spTree>
    <p:extLst>
      <p:ext uri="{BB962C8B-B14F-4D97-AF65-F5344CB8AC3E}">
        <p14:creationId xmlns:p14="http://schemas.microsoft.com/office/powerpoint/2010/main" val="3203361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933BA3-47C0-46E4-985D-8AFCF8D48E4C}" type="slidenum">
              <a:rPr lang="en-US" smtClean="0"/>
              <a:t>17</a:t>
            </a:fld>
            <a:endParaRPr lang="en-US"/>
          </a:p>
        </p:txBody>
      </p:sp>
    </p:spTree>
    <p:extLst>
      <p:ext uri="{BB962C8B-B14F-4D97-AF65-F5344CB8AC3E}">
        <p14:creationId xmlns:p14="http://schemas.microsoft.com/office/powerpoint/2010/main" val="3142384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rPr>
              <a:t>We’re going to begin with a true story about two sisters…actually two sister </a:t>
            </a:r>
            <a:r>
              <a:rPr lang="en-US" sz="1200" i="1" dirty="0">
                <a:effectLst/>
                <a:latin typeface="Times New Roman" panose="02020603050405020304" pitchFamily="18" charset="0"/>
              </a:rPr>
              <a:t>ships</a:t>
            </a:r>
            <a:r>
              <a:rPr lang="en-US" sz="1200" dirty="0">
                <a:effectLst/>
                <a:latin typeface="Times New Roman" panose="02020603050405020304" pitchFamily="18" charset="0"/>
              </a:rPr>
              <a:t>. One that you’ve heard of, the other most likely not.  Both impacted the world greatly, but in entirely different ways.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rPr>
              <a:t>The names of these sisters - the Titanic and the Britannic.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Times New Roman" panose="02020603050405020304" pitchFamily="18" charset="0"/>
              </a:rPr>
              <a:t>These sister ships were extremely large transatlantic vessels belonging to the White Star Line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Times New Roman" panose="02020603050405020304" pitchFamily="18" charset="0"/>
              </a:rPr>
              <a:t>The Titanic is legendary (due to the epic failures that occurred) while the Britannic is relatively unknown.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Times New Roman" panose="02020603050405020304" pitchFamily="18" charset="0"/>
              </a:rPr>
              <a:t>One involved a catastrophic loss of life…while the other added life - by being converted into a hospital ship that served during WWI. </a:t>
            </a:r>
          </a:p>
          <a:p>
            <a:pPr marL="171450" indent="-171450">
              <a:buFont typeface="Arial" panose="020B0604020202020204" pitchFamily="34" charset="0"/>
              <a:buChar char="•"/>
            </a:pPr>
            <a:r>
              <a:rPr lang="en-US" sz="1200" dirty="0">
                <a:effectLst/>
                <a:latin typeface="Times New Roman" panose="02020603050405020304" pitchFamily="18" charset="0"/>
              </a:rPr>
              <a:t>The difference between the two is that </a:t>
            </a:r>
            <a:r>
              <a:rPr lang="en-US" dirty="0"/>
              <a:t>BOTH were provided forecasting abilities – but only one used the information. The Titanic was forewarned about the dangerous conditions ahead…but disregarded the evidence.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the slides ahead, we’re going to learn about a tool that can forecast our revenues in the upcoming quarters. Knowing this information in advance, can help us make critical decisions today that may decide whether we keep our clients, investors and employees tomorrow.</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At the end of this presentation, we’ll be presented with a choice - will we use it…or will we disregard the data and potentially suffer a fate similar to the Titanic?</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3B933BA3-47C0-46E4-985D-8AFCF8D48E4C}" type="slidenum">
              <a:rPr lang="en-US" smtClean="0"/>
              <a:t>2</a:t>
            </a:fld>
            <a:endParaRPr lang="en-US"/>
          </a:p>
        </p:txBody>
      </p:sp>
    </p:spTree>
    <p:extLst>
      <p:ext uri="{BB962C8B-B14F-4D97-AF65-F5344CB8AC3E}">
        <p14:creationId xmlns:p14="http://schemas.microsoft.com/office/powerpoint/2010/main" val="1813645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are two critical issues facing First American: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first is limited resources.  We simply do not have enough time, personnel, equipment and capital to achieve every profitable initiative on our list.  This forces us to make tough decisions regarding what initiatives are approved and those that are side-lined.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second critical area is the agility of the business.  As of 2019, over 18K employees were actively employed and these employees are located throughout the world.  With this number of personnel, a key question to ask is how quickly can be we react to opportunities in the market?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First American was a vessel, it would be similar in size to the sister ships we just discussed…and these ocean liners are not known to be agile.  They need plenty of time and space to execute a maneuver.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 we’re in a difficult spot.  A question that some of you may be asking is where can we gain insight to overcome these issues?  The answer can be found by observing other large organizations to see how they respond.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dirty="0"/>
              <a:t>Let’s take a look at some of these organizations and their methods. </a:t>
            </a:r>
          </a:p>
        </p:txBody>
      </p:sp>
      <p:sp>
        <p:nvSpPr>
          <p:cNvPr id="4" name="Slide Number Placeholder 3"/>
          <p:cNvSpPr>
            <a:spLocks noGrp="1"/>
          </p:cNvSpPr>
          <p:nvPr>
            <p:ph type="sldNum" sz="quarter" idx="5"/>
          </p:nvPr>
        </p:nvSpPr>
        <p:spPr/>
        <p:txBody>
          <a:bodyPr/>
          <a:lstStyle/>
          <a:p>
            <a:fld id="{3B933BA3-47C0-46E4-985D-8AFCF8D48E4C}" type="slidenum">
              <a:rPr lang="en-US" smtClean="0"/>
              <a:t>3</a:t>
            </a:fld>
            <a:endParaRPr lang="en-US"/>
          </a:p>
        </p:txBody>
      </p:sp>
    </p:spTree>
    <p:extLst>
      <p:ext uri="{BB962C8B-B14F-4D97-AF65-F5344CB8AC3E}">
        <p14:creationId xmlns:p14="http://schemas.microsoft.com/office/powerpoint/2010/main" val="717545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conducting research on this topic, we didn’t have to look too far before we identified other groups that faced similar issues.</a:t>
            </a:r>
          </a:p>
          <a:p>
            <a:endParaRPr lang="en-US" dirty="0"/>
          </a:p>
          <a:p>
            <a:r>
              <a:rPr lang="en-US" dirty="0"/>
              <a:t>For example, the Federal &amp; State Governments and other large organizations are in the same challenging position as First American.  We are all struggling with limited resources and having large numbers of people to manage.</a:t>
            </a:r>
          </a:p>
          <a:p>
            <a:endParaRPr lang="en-US" dirty="0"/>
          </a:p>
          <a:p>
            <a:r>
              <a:rPr lang="en-US" dirty="0"/>
              <a:t>So, what do </a:t>
            </a:r>
            <a:r>
              <a:rPr lang="en-US" u="sng" dirty="0"/>
              <a:t>they</a:t>
            </a:r>
            <a:r>
              <a:rPr lang="en-US" dirty="0"/>
              <a:t> do to overcome these issues?</a:t>
            </a:r>
          </a:p>
          <a:p>
            <a:endParaRPr lang="en-US" dirty="0"/>
          </a:p>
          <a:p>
            <a:r>
              <a:rPr lang="en-US" dirty="0"/>
              <a:t>One critical approach they take is analyzing Macro-economic indicators.</a:t>
            </a:r>
          </a:p>
          <a:p>
            <a:endParaRPr lang="en-US" dirty="0"/>
          </a:p>
          <a:p>
            <a:r>
              <a:rPr lang="en-US" dirty="0"/>
              <a:t>Generally speaking, macro-economic indicators:</a:t>
            </a:r>
          </a:p>
          <a:p>
            <a:pPr marL="1143000" lvl="2" indent="-228600">
              <a:buFont typeface="Arial" panose="020B0604020202020204" pitchFamily="34" charset="0"/>
              <a:buChar char="•"/>
            </a:pPr>
            <a:r>
              <a:rPr lang="en-US" dirty="0"/>
              <a:t>Focus on the overall economy</a:t>
            </a:r>
          </a:p>
          <a:p>
            <a:pPr marL="1143000" lvl="2" indent="-228600">
              <a:buFont typeface="Arial" panose="020B0604020202020204" pitchFamily="34" charset="0"/>
              <a:buChar char="•"/>
            </a:pPr>
            <a:r>
              <a:rPr lang="en-US" dirty="0"/>
              <a:t>Pertain to specific attributes of the economy</a:t>
            </a:r>
          </a:p>
          <a:p>
            <a:pPr marL="1143000" lvl="2" indent="-228600">
              <a:buFont typeface="Arial" panose="020B0604020202020204" pitchFamily="34" charset="0"/>
              <a:buChar char="•"/>
            </a:pPr>
            <a:r>
              <a:rPr lang="en-US" dirty="0"/>
              <a:t>Provide insight into the overall health</a:t>
            </a:r>
          </a:p>
          <a:p>
            <a:pPr marL="1143000" lvl="2" indent="-228600">
              <a:buFont typeface="Arial" panose="020B0604020202020204" pitchFamily="34" charset="0"/>
              <a:buChar char="•"/>
            </a:pPr>
            <a:r>
              <a:rPr lang="en-US" dirty="0"/>
              <a:t>A few examples – Gross National Product, Housing Starts and Industrial Production</a:t>
            </a:r>
          </a:p>
          <a:p>
            <a:pPr lvl="2"/>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By analyzing leading macro-economic indicators, these organizations obtain critical insights into the health of the economy and their operations. This enables them to take action today that will enable them to meet the demands of tomorrow. </a:t>
            </a:r>
            <a:endParaRPr lang="en-US" dirty="0"/>
          </a:p>
          <a:p>
            <a:endParaRPr lang="en-US" dirty="0"/>
          </a:p>
          <a:p>
            <a:r>
              <a:rPr lang="en-US" sz="1800" dirty="0">
                <a:effectLst/>
                <a:latin typeface="Times New Roman" panose="02020603050405020304" pitchFamily="18" charset="0"/>
              </a:rPr>
              <a:t>So let’s take a look at a few ways this indicators are being utilized.</a:t>
            </a:r>
          </a:p>
        </p:txBody>
      </p:sp>
      <p:sp>
        <p:nvSpPr>
          <p:cNvPr id="4" name="Slide Number Placeholder 3"/>
          <p:cNvSpPr>
            <a:spLocks noGrp="1"/>
          </p:cNvSpPr>
          <p:nvPr>
            <p:ph type="sldNum" sz="quarter" idx="5"/>
          </p:nvPr>
        </p:nvSpPr>
        <p:spPr/>
        <p:txBody>
          <a:bodyPr/>
          <a:lstStyle/>
          <a:p>
            <a:fld id="{3B933BA3-47C0-46E4-985D-8AFCF8D48E4C}" type="slidenum">
              <a:rPr lang="en-US" smtClean="0"/>
              <a:t>4</a:t>
            </a:fld>
            <a:endParaRPr lang="en-US"/>
          </a:p>
        </p:txBody>
      </p:sp>
    </p:spTree>
    <p:extLst>
      <p:ext uri="{BB962C8B-B14F-4D97-AF65-F5344CB8AC3E}">
        <p14:creationId xmlns:p14="http://schemas.microsoft.com/office/powerpoint/2010/main" val="3363640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literature review on this topic provided numerous example of how macro-economic indicators are being used.</a:t>
            </a:r>
          </a:p>
          <a:p>
            <a:endParaRPr lang="en-US" dirty="0"/>
          </a:p>
          <a:p>
            <a:r>
              <a:rPr lang="en-US" dirty="0"/>
              <a:t>For example,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sz="1200" dirty="0"/>
              <a:t>3-Month Treasury bill index has been identified as an accurate tool to use to predict U.S. Retail Sales </a:t>
            </a:r>
            <a:r>
              <a:rPr lang="en-US" sz="1200" dirty="0">
                <a:effectLst/>
                <a:latin typeface="Times New Roman" panose="02020603050405020304" pitchFamily="18" charset="0"/>
                <a:ea typeface="Calibri" panose="020F0502020204030204" pitchFamily="34" charset="0"/>
              </a:rPr>
              <a:t>(</a:t>
            </a:r>
            <a:r>
              <a:rPr lang="en-US" sz="1200" dirty="0">
                <a:solidFill>
                  <a:srgbClr val="000000"/>
                </a:solidFill>
                <a:effectLst/>
                <a:latin typeface="Times New Roman" panose="02020603050405020304" pitchFamily="18" charset="0"/>
                <a:ea typeface="Calibri" panose="020F0502020204030204" pitchFamily="34" charset="0"/>
              </a:rPr>
              <a:t>Joseph &amp; Larrain, 2012</a:t>
            </a:r>
            <a:r>
              <a:rPr lang="en-US" sz="1200" dirty="0">
                <a:effectLst/>
                <a:latin typeface="Times New Roman" panose="02020603050405020304" pitchFamily="18" charset="0"/>
                <a:ea typeface="Calibri" panose="020F0502020204030204" pitchFamily="34" charset="0"/>
              </a:rPr>
              <a:t>).  You can expect that Target, Walmart and other retailers are monitoring this indicator closely.</a:t>
            </a:r>
            <a:endParaRPr lang="en-US" sz="1200" dirty="0"/>
          </a:p>
          <a:p>
            <a:endParaRPr lang="en-US" dirty="0"/>
          </a:p>
          <a:p>
            <a:r>
              <a:rPr lang="en-US" sz="1800" dirty="0">
                <a:effectLst/>
                <a:latin typeface="Times New Roman" panose="02020603050405020304" pitchFamily="18" charset="0"/>
                <a:ea typeface="Calibri" panose="020F0502020204030204" pitchFamily="34" charset="0"/>
              </a:rPr>
              <a:t>U.S. Housing Starts data is a macro-economic indicator that used to accurately forecast U.S. Vehicle Sales.  Think of the automakers – GM, Ford, Hyundai and Mercedes.  </a:t>
            </a:r>
          </a:p>
          <a:p>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Although many experts failed to predict the financial crisis of 2007 – 2009, there were researchers that accurately predicted this event by using macro-economic data. Using 3-Month Treasury Bill and Interest Rates Spread data, analysts predicted that a very difficult economic climate was approaching (Joseph et al., 2014).  The success of their methods has led other researchers to use macro-economic indicators to forecast other areas in business (Joseph et al., 2014).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Finally, Macro-economic data has also been used towards predicting sales results at an organizational level.  Companies, especially those operating within emerging economies, are particularly susceptible to the fluctuations of the macro-economic forces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Adeola, 2016</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 them to succeed, they must closely track the macro-economic data and adjust their sales and marketing plans accordingly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Adeola, 2016</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These are just a few of the many examples on how organizations are utilizing these economic indicators to gain insight into the health of the economy. By understanding the business prospects ahead, organizations can implement the preparations necessary to maximize their response.</a:t>
            </a:r>
          </a:p>
          <a:p>
            <a:endParaRPr lang="en-US" dirty="0"/>
          </a:p>
          <a:p>
            <a:endParaRPr lang="en-US" dirty="0"/>
          </a:p>
        </p:txBody>
      </p:sp>
      <p:sp>
        <p:nvSpPr>
          <p:cNvPr id="4" name="Slide Number Placeholder 3"/>
          <p:cNvSpPr>
            <a:spLocks noGrp="1"/>
          </p:cNvSpPr>
          <p:nvPr>
            <p:ph type="sldNum" sz="quarter" idx="5"/>
          </p:nvPr>
        </p:nvSpPr>
        <p:spPr/>
        <p:txBody>
          <a:bodyPr/>
          <a:lstStyle/>
          <a:p>
            <a:fld id="{3B933BA3-47C0-46E4-985D-8AFCF8D48E4C}" type="slidenum">
              <a:rPr lang="en-US" smtClean="0"/>
              <a:t>5</a:t>
            </a:fld>
            <a:endParaRPr lang="en-US"/>
          </a:p>
        </p:txBody>
      </p:sp>
    </p:spTree>
    <p:extLst>
      <p:ext uri="{BB962C8B-B14F-4D97-AF65-F5344CB8AC3E}">
        <p14:creationId xmlns:p14="http://schemas.microsoft.com/office/powerpoint/2010/main" val="976208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background leads us to our project focus: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we’ve seen that macro-economic indicators are being used to forecast demand and to help guide their decisions, we need to ask a question.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other organizations are using these indicators, can First American do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First American can accurately predict their revenue in the upcoming quarters, they can determine if they have the right amount of resources to meet the expected demand.  If revenues are expected to surge, the company can take appropriate action today to ensure this added volume can be processed effectively.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Before moving forward, it is critical to ensure that we are working with reliable data sources. Is this data being conjured up by some lone-wolf researcher locked up in his basement? Or are we working with credible data? Let’s take a look to ensure we build from a solid foundation.</a:t>
            </a:r>
          </a:p>
        </p:txBody>
      </p:sp>
      <p:sp>
        <p:nvSpPr>
          <p:cNvPr id="4" name="Slide Number Placeholder 3"/>
          <p:cNvSpPr>
            <a:spLocks noGrp="1"/>
          </p:cNvSpPr>
          <p:nvPr>
            <p:ph type="sldNum" sz="quarter" idx="5"/>
          </p:nvPr>
        </p:nvSpPr>
        <p:spPr/>
        <p:txBody>
          <a:bodyPr/>
          <a:lstStyle/>
          <a:p>
            <a:fld id="{3B933BA3-47C0-46E4-985D-8AFCF8D48E4C}" type="slidenum">
              <a:rPr lang="en-US" smtClean="0"/>
              <a:t>6</a:t>
            </a:fld>
            <a:endParaRPr lang="en-US"/>
          </a:p>
        </p:txBody>
      </p:sp>
    </p:spTree>
    <p:extLst>
      <p:ext uri="{BB962C8B-B14F-4D97-AF65-F5344CB8AC3E}">
        <p14:creationId xmlns:p14="http://schemas.microsoft.com/office/powerpoint/2010/main" val="3707001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research performed to this point leads us to develop our Hypothesis.</a:t>
            </a:r>
          </a:p>
          <a:p>
            <a:endParaRPr lang="en-US" dirty="0"/>
          </a:p>
          <a:p>
            <a:r>
              <a:rPr lang="en-US" dirty="0"/>
              <a:t>We start off with the null hypothesis – which states that quarterly revenue CANNOT be forecasted using macro-economic indicators.  </a:t>
            </a:r>
          </a:p>
          <a:p>
            <a:endParaRPr lang="en-US" dirty="0"/>
          </a:p>
          <a:p>
            <a:r>
              <a:rPr lang="en-US" dirty="0"/>
              <a:t>The exact opposite of this is our alternate hypothesis, which states that quarterly revenue can be forecasted using these indicators. </a:t>
            </a:r>
          </a:p>
          <a:p>
            <a:endParaRPr lang="en-US" dirty="0"/>
          </a:p>
          <a:p>
            <a:r>
              <a:rPr lang="en-US" dirty="0"/>
              <a:t>Before any statistical tests are performed, our assumption is that the indicators do not work.  Therefore, the burden of proof is on our shoulders to show otherwise.  To overcome this assumption, the test results </a:t>
            </a:r>
            <a:r>
              <a:rPr lang="en-US" u="none" dirty="0"/>
              <a:t>must be so unexpected that they only would only occur less than 5% of the time. </a:t>
            </a:r>
          </a:p>
          <a:p>
            <a:endParaRPr lang="en-US"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Spoiler alert –  the results that were found happened less than that 5% of time.  </a:t>
            </a:r>
          </a:p>
          <a:p>
            <a:endParaRPr lang="en-US" dirty="0"/>
          </a:p>
          <a:p>
            <a:endParaRPr lang="en-US" dirty="0"/>
          </a:p>
          <a:p>
            <a:endParaRPr lang="en-US" dirty="0"/>
          </a:p>
          <a:p>
            <a:endParaRPr lang="en-US" dirty="0"/>
          </a:p>
          <a:p>
            <a:endParaRPr lang="en-US" dirty="0"/>
          </a:p>
          <a:p>
            <a:r>
              <a:rPr lang="en-US" dirty="0"/>
              <a:t>The To understand the approach taken within this study and why it is so important -  it will may be helpful to first take a quick look at our judicial system.  </a:t>
            </a:r>
          </a:p>
          <a:p>
            <a:endParaRPr lang="en-US" dirty="0"/>
          </a:p>
          <a:p>
            <a:r>
              <a:rPr lang="en-US" dirty="0"/>
              <a:t>In a court room, the defendant has certain rights that are protected by the law.  One of the most important of these is that, regardless of the crime, they have the </a:t>
            </a:r>
            <a:r>
              <a:rPr lang="en-US" u="sng" dirty="0"/>
              <a:t>protection</a:t>
            </a:r>
            <a:r>
              <a:rPr lang="en-US" u="none" dirty="0"/>
              <a:t> of being assumed innocent until proven guilty.  The prosecution must build a case, using facts and observations that must demonstrate beyond a reasonable doubt that the individual is actually guilty.  If they cannot, the defendant is cleared of all charges.</a:t>
            </a:r>
          </a:p>
          <a:p>
            <a:endParaRPr lang="en-US" u="none" dirty="0"/>
          </a:p>
          <a:p>
            <a:r>
              <a:rPr lang="en-US" u="none" dirty="0"/>
              <a:t>Now, in this data analytics project, the exact opposite approach is taken.  We start off by with the assumption that macro-economic indicators CANNOT predict quarterly revenue.  </a:t>
            </a:r>
          </a:p>
          <a:p>
            <a:endParaRPr lang="en-US" u="none" dirty="0"/>
          </a:p>
          <a:p>
            <a:r>
              <a:rPr lang="en-US" u="none" dirty="0"/>
              <a:t>To reject this assumption…to conclude that these indicators </a:t>
            </a:r>
            <a:r>
              <a:rPr lang="en-US" i="1" u="none" dirty="0"/>
              <a:t>can</a:t>
            </a:r>
            <a:r>
              <a:rPr lang="en-US" u="none" dirty="0"/>
              <a:t> predict quarterly income…the statistical results, the evidence, must be so unexpected that they only occur less than 5% of the time.  </a:t>
            </a:r>
          </a:p>
          <a:p>
            <a:endParaRPr lang="en-US" u="none" dirty="0"/>
          </a:p>
          <a:p>
            <a:endParaRPr lang="en-US" dirty="0"/>
          </a:p>
          <a:p>
            <a:r>
              <a:rPr lang="en-US" dirty="0"/>
              <a:t>Data – rigorously examined for features such as abnormalities, missing and/or wrong values.</a:t>
            </a:r>
          </a:p>
          <a:p>
            <a:endParaRPr lang="en-US" dirty="0"/>
          </a:p>
          <a:p>
            <a:r>
              <a:rPr lang="en-US" dirty="0"/>
              <a:t>During the Correlation testing – our goal was to </a:t>
            </a:r>
            <a:r>
              <a:rPr lang="en-US" sz="1200" dirty="0">
                <a:solidFill>
                  <a:schemeClr val="tx1"/>
                </a:solidFill>
                <a:latin typeface="Times New Roman" panose="02020603050405020304" pitchFamily="18" charset="0"/>
                <a:cs typeface="Times New Roman" panose="02020603050405020304" pitchFamily="18" charset="0"/>
              </a:rPr>
              <a:t>prove that there is a relationship between the indicators and quarterly revenue</a:t>
            </a:r>
            <a:endParaRPr lang="en-US" dirty="0"/>
          </a:p>
          <a:p>
            <a:endParaRPr lang="en-US" dirty="0"/>
          </a:p>
          <a:p>
            <a:r>
              <a:rPr lang="en-US" dirty="0"/>
              <a:t>Finally, we engaged in a regression analysis – which enabled us to develop a model using Personal consumption and First American’s quarterly revenue.  </a:t>
            </a:r>
          </a:p>
          <a:p>
            <a:endParaRPr lang="en-US" dirty="0"/>
          </a:p>
          <a:p>
            <a:r>
              <a:rPr lang="en-US" dirty="0"/>
              <a:t>Before we share the results, lets first take a look at a couple of graphs that represent First American’s quarterly revenue.</a:t>
            </a:r>
          </a:p>
          <a:p>
            <a:endParaRPr lang="en-US" dirty="0"/>
          </a:p>
          <a:p>
            <a:endParaRPr lang="en-US" dirty="0"/>
          </a:p>
          <a:p>
            <a:endParaRPr lang="en-US" dirty="0"/>
          </a:p>
          <a:p>
            <a:r>
              <a:rPr lang="en-US" dirty="0"/>
              <a:t>Backup info (if needed):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found a strongest relationship between the macro-economic indicator Personal Consumption and First American’s quarterly revenue.  In fact, since moderate-to-strong associations were found between Personal Consumption and the other indicators, we had to remove all the other indicators in this study.  If they were kept in, the results would have been negatively affected. </a:t>
            </a:r>
          </a:p>
          <a:p>
            <a:endParaRPr lang="en-US" dirty="0"/>
          </a:p>
          <a:p>
            <a:r>
              <a:rPr lang="en-US" dirty="0"/>
              <a:t>Why regression testing?  Continuous data, normally distributed, linear relationship between the variables</a:t>
            </a:r>
          </a:p>
          <a:p>
            <a:r>
              <a:rPr lang="en-US" dirty="0"/>
              <a:t>.</a:t>
            </a:r>
          </a:p>
        </p:txBody>
      </p:sp>
      <p:sp>
        <p:nvSpPr>
          <p:cNvPr id="4" name="Slide Number Placeholder 3"/>
          <p:cNvSpPr>
            <a:spLocks noGrp="1"/>
          </p:cNvSpPr>
          <p:nvPr>
            <p:ph type="sldNum" sz="quarter" idx="5"/>
          </p:nvPr>
        </p:nvSpPr>
        <p:spPr/>
        <p:txBody>
          <a:bodyPr/>
          <a:lstStyle/>
          <a:p>
            <a:fld id="{3B933BA3-47C0-46E4-985D-8AFCF8D48E4C}" type="slidenum">
              <a:rPr lang="en-US" smtClean="0"/>
              <a:t>7</a:t>
            </a:fld>
            <a:endParaRPr lang="en-US"/>
          </a:p>
        </p:txBody>
      </p:sp>
    </p:spTree>
    <p:extLst>
      <p:ext uri="{BB962C8B-B14F-4D97-AF65-F5344CB8AC3E}">
        <p14:creationId xmlns:p14="http://schemas.microsoft.com/office/powerpoint/2010/main" val="610215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our hypothesis in mind, we need to map out our objectives. They 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indent="-228600">
              <a:lnSpc>
                <a:spcPct val="200000"/>
              </a:lnSpc>
              <a:spcBef>
                <a:spcPts val="0"/>
              </a:spcBef>
              <a:spcAft>
                <a:spcPts val="1000"/>
              </a:spcAft>
              <a:buFont typeface="+mj-lt"/>
              <a:buAutoNum type="arabicPeriod"/>
            </a:pP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Collect U.S. macro-economic data and quarterly revenue data</a:t>
            </a:r>
          </a:p>
          <a:p>
            <a:pPr marL="228600" marR="0" indent="-228600">
              <a:lnSpc>
                <a:spcPct val="200000"/>
              </a:lnSpc>
              <a:spcBef>
                <a:spcPts val="0"/>
              </a:spcBef>
              <a:spcAft>
                <a:spcPts val="1000"/>
              </a:spcAft>
              <a:buFont typeface="+mj-lt"/>
              <a:buAutoNum type="arabicPeriod"/>
            </a:pP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Determine </a:t>
            </a: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distribution of each independent and dependent variable</a:t>
            </a:r>
          </a:p>
          <a:p>
            <a:pPr marL="228600" marR="0" indent="-228600">
              <a:lnSpc>
                <a:spcPct val="200000"/>
              </a:lnSpc>
              <a:spcBef>
                <a:spcPts val="0"/>
              </a:spcBef>
              <a:spcAft>
                <a:spcPts val="1000"/>
              </a:spcAft>
              <a:buFont typeface="+mj-lt"/>
              <a:buAutoNum type="arabicPeriod"/>
            </a:pP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Perform transformations on any </a:t>
            </a: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variable(s) that have failed the normality test </a:t>
            </a:r>
          </a:p>
          <a:p>
            <a:pPr marL="228600" marR="0" indent="-228600">
              <a:lnSpc>
                <a:spcPct val="200000"/>
              </a:lnSpc>
              <a:spcBef>
                <a:spcPts val="0"/>
              </a:spcBef>
              <a:spcAft>
                <a:spcPts val="1000"/>
              </a:spcAft>
              <a:buFont typeface="+mj-lt"/>
              <a:buAutoNum type="arabicPeriod"/>
            </a:pP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Determine correlations between the variables</a:t>
            </a:r>
          </a:p>
          <a:p>
            <a:pPr marL="228600" marR="0" indent="-228600">
              <a:lnSpc>
                <a:spcPct val="200000"/>
              </a:lnSpc>
              <a:spcBef>
                <a:spcPts val="0"/>
              </a:spcBef>
              <a:spcAft>
                <a:spcPts val="1000"/>
              </a:spcAft>
              <a:buFont typeface="+mj-lt"/>
              <a:buAutoNum type="arabicPeriod"/>
            </a:pP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Develop a regression model to predict quarterly revenue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process begins with our ability to collect reliable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take a look at our data 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develop a regression model between the macro-economic variable(s) and the quarterly revenue such that the p-value of the F-test is lower than an alpha of .05 and the model demonstrates an R² value greater than .70.</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B933BA3-47C0-46E4-985D-8AFCF8D48E4C}" type="slidenum">
              <a:rPr lang="en-US" smtClean="0"/>
              <a:t>8</a:t>
            </a:fld>
            <a:endParaRPr lang="en-US"/>
          </a:p>
        </p:txBody>
      </p:sp>
    </p:spTree>
    <p:extLst>
      <p:ext uri="{BB962C8B-B14F-4D97-AF65-F5344CB8AC3E}">
        <p14:creationId xmlns:p14="http://schemas.microsoft.com/office/powerpoint/2010/main" val="3691261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Fortunately, there are two primary data sources that we can use.</a:t>
            </a:r>
          </a:p>
          <a:p>
            <a:endParaRPr lang="en-US" dirty="0"/>
          </a:p>
          <a:p>
            <a:r>
              <a:rPr lang="en-US" dirty="0"/>
              <a:t>The first is from the Federal Reserve Bank of St. Louis, while the second is from the U.S. Securities and Exchange Commission.</a:t>
            </a:r>
          </a:p>
          <a:p>
            <a:endParaRPr lang="en-US" dirty="0"/>
          </a:p>
          <a:p>
            <a:r>
              <a:rPr lang="en-US" dirty="0"/>
              <a:t>Within the Federal Reserve, macro-economic indicators such as the GNP, Housing Starts, 3 Month Treasury Bill Index and hundreds of other indicators are being tracked.</a:t>
            </a:r>
          </a:p>
          <a:p>
            <a:endParaRPr lang="en-US" dirty="0"/>
          </a:p>
          <a:p>
            <a:r>
              <a:rPr lang="en-US" dirty="0"/>
              <a:t>Within the SEC are the annual reports, quarterly reports and others required reporting submitted companies to satisfy the requirements of the Securities and Exchange Commission. </a:t>
            </a:r>
          </a:p>
          <a:p>
            <a:endParaRPr lang="en-US" dirty="0"/>
          </a:p>
          <a:p>
            <a:r>
              <a:rPr lang="en-US" dirty="0"/>
              <a:t>As these sites contain official Reports from the Federal Reserve Bank of St. Louis AND the U.S. Securities and Exchange Commission, I think we would agree that it would be a challenge to come up with a stronger data set.  </a:t>
            </a:r>
          </a:p>
          <a:p>
            <a:endParaRPr lang="en-US" dirty="0"/>
          </a:p>
          <a:p>
            <a:r>
              <a:rPr lang="en-US" dirty="0"/>
              <a:t>With the data obtained, we can begin looking at some of the results. We’ll start off by looking at Quarterly revenue..</a:t>
            </a:r>
          </a:p>
        </p:txBody>
      </p:sp>
      <p:sp>
        <p:nvSpPr>
          <p:cNvPr id="4" name="Slide Number Placeholder 3"/>
          <p:cNvSpPr>
            <a:spLocks noGrp="1"/>
          </p:cNvSpPr>
          <p:nvPr>
            <p:ph type="sldNum" sz="quarter" idx="5"/>
          </p:nvPr>
        </p:nvSpPr>
        <p:spPr/>
        <p:txBody>
          <a:bodyPr/>
          <a:lstStyle/>
          <a:p>
            <a:fld id="{3B933BA3-47C0-46E4-985D-8AFCF8D48E4C}" type="slidenum">
              <a:rPr lang="en-US" smtClean="0"/>
              <a:t>9</a:t>
            </a:fld>
            <a:endParaRPr lang="en-US"/>
          </a:p>
        </p:txBody>
      </p:sp>
    </p:spTree>
    <p:extLst>
      <p:ext uri="{BB962C8B-B14F-4D97-AF65-F5344CB8AC3E}">
        <p14:creationId xmlns:p14="http://schemas.microsoft.com/office/powerpoint/2010/main" val="3663320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3035DA-D5E5-4725-ADAA-5D13D775F857}"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1159D6F-C6B9-4788-B526-349AD78F070E}" type="slidenum">
              <a:rPr lang="en-US" smtClean="0"/>
              <a:t>‹#›</a:t>
            </a:fld>
            <a:endParaRPr lang="en-US"/>
          </a:p>
        </p:txBody>
      </p:sp>
    </p:spTree>
    <p:extLst>
      <p:ext uri="{BB962C8B-B14F-4D97-AF65-F5344CB8AC3E}">
        <p14:creationId xmlns:p14="http://schemas.microsoft.com/office/powerpoint/2010/main" val="4046807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3035DA-D5E5-4725-ADAA-5D13D775F857}"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1159D6F-C6B9-4788-B526-349AD78F070E}" type="slidenum">
              <a:rPr lang="en-US" smtClean="0"/>
              <a:t>‹#›</a:t>
            </a:fld>
            <a:endParaRPr lang="en-US"/>
          </a:p>
        </p:txBody>
      </p:sp>
    </p:spTree>
    <p:extLst>
      <p:ext uri="{BB962C8B-B14F-4D97-AF65-F5344CB8AC3E}">
        <p14:creationId xmlns:p14="http://schemas.microsoft.com/office/powerpoint/2010/main" val="550262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3035DA-D5E5-4725-ADAA-5D13D775F857}"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1159D6F-C6B9-4788-B526-349AD78F070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76484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D3035DA-D5E5-4725-ADAA-5D13D775F857}"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1159D6F-C6B9-4788-B526-349AD78F070E}" type="slidenum">
              <a:rPr lang="en-US" smtClean="0"/>
              <a:t>‹#›</a:t>
            </a:fld>
            <a:endParaRPr lang="en-US"/>
          </a:p>
        </p:txBody>
      </p:sp>
    </p:spTree>
    <p:extLst>
      <p:ext uri="{BB962C8B-B14F-4D97-AF65-F5344CB8AC3E}">
        <p14:creationId xmlns:p14="http://schemas.microsoft.com/office/powerpoint/2010/main" val="300590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D3035DA-D5E5-4725-ADAA-5D13D775F857}"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1159D6F-C6B9-4788-B526-349AD78F070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97888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D3035DA-D5E5-4725-ADAA-5D13D775F857}"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1159D6F-C6B9-4788-B526-349AD78F070E}" type="slidenum">
              <a:rPr lang="en-US" smtClean="0"/>
              <a:t>‹#›</a:t>
            </a:fld>
            <a:endParaRPr lang="en-US"/>
          </a:p>
        </p:txBody>
      </p:sp>
    </p:spTree>
    <p:extLst>
      <p:ext uri="{BB962C8B-B14F-4D97-AF65-F5344CB8AC3E}">
        <p14:creationId xmlns:p14="http://schemas.microsoft.com/office/powerpoint/2010/main" val="1157664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3035DA-D5E5-4725-ADAA-5D13D775F857}"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159D6F-C6B9-4788-B526-349AD78F070E}" type="slidenum">
              <a:rPr lang="en-US" smtClean="0"/>
              <a:t>‹#›</a:t>
            </a:fld>
            <a:endParaRPr lang="en-US"/>
          </a:p>
        </p:txBody>
      </p:sp>
    </p:spTree>
    <p:extLst>
      <p:ext uri="{BB962C8B-B14F-4D97-AF65-F5344CB8AC3E}">
        <p14:creationId xmlns:p14="http://schemas.microsoft.com/office/powerpoint/2010/main" val="3252485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3035DA-D5E5-4725-ADAA-5D13D775F857}"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159D6F-C6B9-4788-B526-349AD78F070E}" type="slidenum">
              <a:rPr lang="en-US" smtClean="0"/>
              <a:t>‹#›</a:t>
            </a:fld>
            <a:endParaRPr lang="en-US"/>
          </a:p>
        </p:txBody>
      </p:sp>
    </p:spTree>
    <p:extLst>
      <p:ext uri="{BB962C8B-B14F-4D97-AF65-F5344CB8AC3E}">
        <p14:creationId xmlns:p14="http://schemas.microsoft.com/office/powerpoint/2010/main" val="868536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3035DA-D5E5-4725-ADAA-5D13D775F857}"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159D6F-C6B9-4788-B526-349AD78F070E}" type="slidenum">
              <a:rPr lang="en-US" smtClean="0"/>
              <a:t>‹#›</a:t>
            </a:fld>
            <a:endParaRPr lang="en-US"/>
          </a:p>
        </p:txBody>
      </p:sp>
    </p:spTree>
    <p:extLst>
      <p:ext uri="{BB962C8B-B14F-4D97-AF65-F5344CB8AC3E}">
        <p14:creationId xmlns:p14="http://schemas.microsoft.com/office/powerpoint/2010/main" val="3016470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3035DA-D5E5-4725-ADAA-5D13D775F857}"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1159D6F-C6B9-4788-B526-349AD78F070E}" type="slidenum">
              <a:rPr lang="en-US" smtClean="0"/>
              <a:t>‹#›</a:t>
            </a:fld>
            <a:endParaRPr lang="en-US"/>
          </a:p>
        </p:txBody>
      </p:sp>
    </p:spTree>
    <p:extLst>
      <p:ext uri="{BB962C8B-B14F-4D97-AF65-F5344CB8AC3E}">
        <p14:creationId xmlns:p14="http://schemas.microsoft.com/office/powerpoint/2010/main" val="2431235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3035DA-D5E5-4725-ADAA-5D13D775F857}"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1159D6F-C6B9-4788-B526-349AD78F070E}" type="slidenum">
              <a:rPr lang="en-US" smtClean="0"/>
              <a:t>‹#›</a:t>
            </a:fld>
            <a:endParaRPr lang="en-US"/>
          </a:p>
        </p:txBody>
      </p:sp>
    </p:spTree>
    <p:extLst>
      <p:ext uri="{BB962C8B-B14F-4D97-AF65-F5344CB8AC3E}">
        <p14:creationId xmlns:p14="http://schemas.microsoft.com/office/powerpoint/2010/main" val="4283785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3035DA-D5E5-4725-ADAA-5D13D775F857}" type="datetimeFigureOut">
              <a:rPr lang="en-US" smtClean="0"/>
              <a:t>10/31/2020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1159D6F-C6B9-4788-B526-349AD78F070E}" type="slidenum">
              <a:rPr lang="en-US" smtClean="0"/>
              <a:t>‹#›</a:t>
            </a:fld>
            <a:endParaRPr lang="en-US"/>
          </a:p>
        </p:txBody>
      </p:sp>
    </p:spTree>
    <p:extLst>
      <p:ext uri="{BB962C8B-B14F-4D97-AF65-F5344CB8AC3E}">
        <p14:creationId xmlns:p14="http://schemas.microsoft.com/office/powerpoint/2010/main" val="2567176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3035DA-D5E5-4725-ADAA-5D13D775F857}" type="datetimeFigureOut">
              <a:rPr lang="en-US" smtClean="0"/>
              <a:t>10/31/2020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1159D6F-C6B9-4788-B526-349AD78F070E}" type="slidenum">
              <a:rPr lang="en-US" smtClean="0"/>
              <a:t>‹#›</a:t>
            </a:fld>
            <a:endParaRPr lang="en-US"/>
          </a:p>
        </p:txBody>
      </p:sp>
    </p:spTree>
    <p:extLst>
      <p:ext uri="{BB962C8B-B14F-4D97-AF65-F5344CB8AC3E}">
        <p14:creationId xmlns:p14="http://schemas.microsoft.com/office/powerpoint/2010/main" val="1942858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3035DA-D5E5-4725-ADAA-5D13D775F857}" type="datetimeFigureOut">
              <a:rPr lang="en-US" smtClean="0"/>
              <a:t>10/31/2020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1159D6F-C6B9-4788-B526-349AD78F070E}" type="slidenum">
              <a:rPr lang="en-US" smtClean="0"/>
              <a:t>‹#›</a:t>
            </a:fld>
            <a:endParaRPr lang="en-US"/>
          </a:p>
        </p:txBody>
      </p:sp>
    </p:spTree>
    <p:extLst>
      <p:ext uri="{BB962C8B-B14F-4D97-AF65-F5344CB8AC3E}">
        <p14:creationId xmlns:p14="http://schemas.microsoft.com/office/powerpoint/2010/main" val="4026587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3035DA-D5E5-4725-ADAA-5D13D775F857}"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1159D6F-C6B9-4788-B526-349AD78F070E}" type="slidenum">
              <a:rPr lang="en-US" smtClean="0"/>
              <a:t>‹#›</a:t>
            </a:fld>
            <a:endParaRPr lang="en-US"/>
          </a:p>
        </p:txBody>
      </p:sp>
    </p:spTree>
    <p:extLst>
      <p:ext uri="{BB962C8B-B14F-4D97-AF65-F5344CB8AC3E}">
        <p14:creationId xmlns:p14="http://schemas.microsoft.com/office/powerpoint/2010/main" val="4210298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3035DA-D5E5-4725-ADAA-5D13D775F857}"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1159D6F-C6B9-4788-B526-349AD78F070E}" type="slidenum">
              <a:rPr lang="en-US" smtClean="0"/>
              <a:t>‹#›</a:t>
            </a:fld>
            <a:endParaRPr lang="en-US"/>
          </a:p>
        </p:txBody>
      </p:sp>
    </p:spTree>
    <p:extLst>
      <p:ext uri="{BB962C8B-B14F-4D97-AF65-F5344CB8AC3E}">
        <p14:creationId xmlns:p14="http://schemas.microsoft.com/office/powerpoint/2010/main" val="903520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D3035DA-D5E5-4725-ADAA-5D13D775F857}" type="datetimeFigureOut">
              <a:rPr lang="en-US" smtClean="0"/>
              <a:t>10/31/2020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1159D6F-C6B9-4788-B526-349AD78F070E}" type="slidenum">
              <a:rPr lang="en-US" smtClean="0"/>
              <a:t>‹#›</a:t>
            </a:fld>
            <a:endParaRPr lang="en-US"/>
          </a:p>
        </p:txBody>
      </p:sp>
    </p:spTree>
    <p:extLst>
      <p:ext uri="{BB962C8B-B14F-4D97-AF65-F5344CB8AC3E}">
        <p14:creationId xmlns:p14="http://schemas.microsoft.com/office/powerpoint/2010/main" val="811136168"/>
      </p:ext>
    </p:extLst>
  </p:cSld>
  <p:clrMap bg1="lt1" tx1="dk1" bg2="lt2" tx2="dk2" accent1="accent1" accent2="accent2" accent3="accent3" accent4="accent4" accent5="accent5" accent6="accent6" hlink="hlink" folHlink="folHlink"/>
  <p:sldLayoutIdLst>
    <p:sldLayoutId id="2147484137" r:id="rId1"/>
    <p:sldLayoutId id="2147484138" r:id="rId2"/>
    <p:sldLayoutId id="2147484139" r:id="rId3"/>
    <p:sldLayoutId id="2147484140" r:id="rId4"/>
    <p:sldLayoutId id="2147484141" r:id="rId5"/>
    <p:sldLayoutId id="2147484142" r:id="rId6"/>
    <p:sldLayoutId id="2147484143" r:id="rId7"/>
    <p:sldLayoutId id="2147484144" r:id="rId8"/>
    <p:sldLayoutId id="2147484145" r:id="rId9"/>
    <p:sldLayoutId id="2147484146" r:id="rId10"/>
    <p:sldLayoutId id="2147484147" r:id="rId11"/>
    <p:sldLayoutId id="2147484148" r:id="rId12"/>
    <p:sldLayoutId id="2147484149" r:id="rId13"/>
    <p:sldLayoutId id="2147484150" r:id="rId14"/>
    <p:sldLayoutId id="2147484151" r:id="rId15"/>
    <p:sldLayoutId id="2147484152"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eds.a.ebscohost.com.csuglobal.idm.oclc.org/eds/pdfviewer/pdfviewer?vid=5&amp;sid=3d5199e1-fb5c-4176-89f1-35c81dd403e5%40sessionmgr4008"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eds.b.ebscohost.com.csuglobal.idm.oclc.org/eds/detail/detail?vid=6&amp;sid=e5c68f15-8b9e-4e83-902b-15cec11e0a7c%40pdc-v-sessmgr03&amp;bdata=JnNpdGU9ZWRzLWxpdmU%3d#AN=S1877050914013337&amp;db=edsel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CEB79-6152-4708-A045-BBA4B4FFA013}"/>
              </a:ext>
            </a:extLst>
          </p:cNvPr>
          <p:cNvSpPr>
            <a:spLocks noGrp="1"/>
          </p:cNvSpPr>
          <p:nvPr>
            <p:ph type="ctrTitle"/>
          </p:nvPr>
        </p:nvSpPr>
        <p:spPr>
          <a:xfrm>
            <a:off x="2388746" y="1160441"/>
            <a:ext cx="7414508" cy="2268559"/>
          </a:xfrm>
        </p:spPr>
        <p:txBody>
          <a:bodyPr>
            <a:normAutofit/>
          </a:bodyPr>
          <a:lstStyle/>
          <a:p>
            <a:pPr algn="ctr"/>
            <a:r>
              <a:rPr lang="en-US" sz="4000" dirty="0">
                <a:effectLst/>
                <a:latin typeface="Times New Roman" panose="02020603050405020304" pitchFamily="18" charset="0"/>
                <a:ea typeface="Calibri" panose="020F0502020204030204" pitchFamily="34" charset="0"/>
              </a:rPr>
              <a:t>Forecasting Quarterly Revenue Using Macro-Economic Indicators</a:t>
            </a:r>
            <a:endParaRPr lang="en-US" sz="4000" dirty="0"/>
          </a:p>
        </p:txBody>
      </p:sp>
      <p:sp>
        <p:nvSpPr>
          <p:cNvPr id="3" name="Subtitle 2">
            <a:extLst>
              <a:ext uri="{FF2B5EF4-FFF2-40B4-BE49-F238E27FC236}">
                <a16:creationId xmlns:a16="http://schemas.microsoft.com/office/drawing/2014/main" id="{E1EF614E-AB17-4543-92A6-380EE6838B84}"/>
              </a:ext>
            </a:extLst>
          </p:cNvPr>
          <p:cNvSpPr>
            <a:spLocks noGrp="1"/>
          </p:cNvSpPr>
          <p:nvPr>
            <p:ph type="subTitle" idx="1"/>
          </p:nvPr>
        </p:nvSpPr>
        <p:spPr>
          <a:xfrm>
            <a:off x="2324577" y="3874753"/>
            <a:ext cx="7542845" cy="2387599"/>
          </a:xfrm>
        </p:spPr>
        <p:txBody>
          <a:bodyPr>
            <a:normAutofit fontScale="62500" lnSpcReduction="20000"/>
          </a:bodyPr>
          <a:lstStyle/>
          <a:p>
            <a:pPr marL="0" marR="0" algn="ctr">
              <a:lnSpc>
                <a:spcPct val="200000"/>
              </a:lnSpc>
              <a:spcBef>
                <a:spcPts val="0"/>
              </a:spcBef>
              <a:spcAft>
                <a:spcPts val="0"/>
              </a:spcAft>
            </a:pP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Jeff M. Paul</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200000"/>
              </a:lnSpc>
              <a:spcBef>
                <a:spcPts val="0"/>
              </a:spcBef>
              <a:spcAft>
                <a:spcPts val="0"/>
              </a:spcAft>
            </a:pP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Colorado State University Global</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200000"/>
              </a:lnSpc>
              <a:spcBef>
                <a:spcPts val="0"/>
              </a:spcBef>
              <a:spcAft>
                <a:spcPts val="0"/>
              </a:spcAft>
            </a:pP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MIS581: Capstone Project – Business Intelligence and Data Analytics</a:t>
            </a:r>
          </a:p>
          <a:p>
            <a:pPr marL="0" marR="0" algn="ctr">
              <a:lnSpc>
                <a:spcPct val="200000"/>
              </a:lnSpc>
              <a:spcBef>
                <a:spcPts val="0"/>
              </a:spcBef>
              <a:spcAft>
                <a:spcPts val="0"/>
              </a:spcAft>
            </a:pP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Dr. Kimberly A. Ford</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200000"/>
              </a:lnSpc>
              <a:spcBef>
                <a:spcPts val="0"/>
              </a:spcBef>
              <a:spcAft>
                <a:spcPts val="0"/>
              </a:spcAft>
            </a:pP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11/01/20</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39718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3CBA-62E5-4EDA-8CF4-65267A646DCA}"/>
              </a:ext>
            </a:extLst>
          </p:cNvPr>
          <p:cNvSpPr>
            <a:spLocks noGrp="1"/>
          </p:cNvSpPr>
          <p:nvPr>
            <p:ph type="title"/>
          </p:nvPr>
        </p:nvSpPr>
        <p:spPr/>
        <p:txBody>
          <a:bodyPr/>
          <a:lstStyle/>
          <a:p>
            <a:pPr algn="ctr"/>
            <a:r>
              <a:rPr lang="en-US" dirty="0"/>
              <a:t>Quarterly Revenue - Trendline</a:t>
            </a:r>
          </a:p>
        </p:txBody>
      </p:sp>
      <p:pic>
        <p:nvPicPr>
          <p:cNvPr id="4" name="Content Placeholder 3">
            <a:extLst>
              <a:ext uri="{FF2B5EF4-FFF2-40B4-BE49-F238E27FC236}">
                <a16:creationId xmlns:a16="http://schemas.microsoft.com/office/drawing/2014/main" id="{18610232-1FCC-4C51-9512-59D2D0D2CE09}"/>
              </a:ext>
            </a:extLst>
          </p:cNvPr>
          <p:cNvPicPr>
            <a:picLocks noGrp="1"/>
          </p:cNvPicPr>
          <p:nvPr>
            <p:ph idx="1"/>
          </p:nvPr>
        </p:nvPicPr>
        <p:blipFill>
          <a:blip r:embed="rId3"/>
          <a:stretch>
            <a:fillRect/>
          </a:stretch>
        </p:blipFill>
        <p:spPr>
          <a:xfrm>
            <a:off x="2592925" y="1572125"/>
            <a:ext cx="8476128" cy="494096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933694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FB090-818A-4DBE-8BA0-20915944914F}"/>
              </a:ext>
            </a:extLst>
          </p:cNvPr>
          <p:cNvSpPr>
            <a:spLocks noGrp="1"/>
          </p:cNvSpPr>
          <p:nvPr>
            <p:ph type="title"/>
          </p:nvPr>
        </p:nvSpPr>
        <p:spPr/>
        <p:txBody>
          <a:bodyPr/>
          <a:lstStyle/>
          <a:p>
            <a:pPr algn="ctr"/>
            <a:r>
              <a:rPr lang="en-US" dirty="0"/>
              <a:t>Quarterly Box Plot Analysis </a:t>
            </a:r>
          </a:p>
        </p:txBody>
      </p:sp>
      <p:sp>
        <p:nvSpPr>
          <p:cNvPr id="10" name="Content Placeholder 9">
            <a:extLst>
              <a:ext uri="{FF2B5EF4-FFF2-40B4-BE49-F238E27FC236}">
                <a16:creationId xmlns:a16="http://schemas.microsoft.com/office/drawing/2014/main" id="{930B612E-B715-4B59-8A7F-7679B0C3E4BF}"/>
              </a:ext>
            </a:extLst>
          </p:cNvPr>
          <p:cNvSpPr>
            <a:spLocks noGrp="1"/>
          </p:cNvSpPr>
          <p:nvPr>
            <p:ph sz="half" idx="1"/>
          </p:nvPr>
        </p:nvSpPr>
        <p:spPr>
          <a:xfrm>
            <a:off x="838200" y="1825625"/>
            <a:ext cx="6019800" cy="4351338"/>
          </a:xfrm>
        </p:spPr>
        <p:txBody>
          <a:bodyPr/>
          <a:lstStyle/>
          <a:p>
            <a:pPr marL="0" indent="0">
              <a:buNone/>
            </a:pPr>
            <a:r>
              <a:rPr lang="en-US" sz="2400" dirty="0">
                <a:solidFill>
                  <a:schemeClr val="tx1"/>
                </a:solidFill>
                <a:latin typeface="Times New Roman" panose="02020603050405020304" pitchFamily="18" charset="0"/>
                <a:cs typeface="Times New Roman" panose="02020603050405020304" pitchFamily="18" charset="0"/>
              </a:rPr>
              <a:t>Box plot benefits:</a:t>
            </a:r>
          </a:p>
          <a:p>
            <a:r>
              <a:rPr lang="en-US" sz="2400" dirty="0">
                <a:solidFill>
                  <a:schemeClr val="tx1"/>
                </a:solidFill>
                <a:latin typeface="Times New Roman" panose="02020603050405020304" pitchFamily="18" charset="0"/>
                <a:cs typeface="Times New Roman" panose="02020603050405020304" pitchFamily="18" charset="0"/>
              </a:rPr>
              <a:t>Side by side comparison of quarterly revenues</a:t>
            </a:r>
          </a:p>
          <a:p>
            <a:r>
              <a:rPr lang="en-US" sz="2400" dirty="0">
                <a:solidFill>
                  <a:schemeClr val="tx1"/>
                </a:solidFill>
                <a:latin typeface="Times New Roman" panose="02020603050405020304" pitchFamily="18" charset="0"/>
                <a:cs typeface="Times New Roman" panose="02020603050405020304" pitchFamily="18" charset="0"/>
              </a:rPr>
              <a:t>Displays the range in revenues within each quarter</a:t>
            </a:r>
          </a:p>
          <a:p>
            <a:r>
              <a:rPr lang="en-US" sz="2400" dirty="0">
                <a:solidFill>
                  <a:schemeClr val="tx1"/>
                </a:solidFill>
                <a:latin typeface="Times New Roman" panose="02020603050405020304" pitchFamily="18" charset="0"/>
                <a:cs typeface="Times New Roman" panose="02020603050405020304" pitchFamily="18" charset="0"/>
              </a:rPr>
              <a:t>Areas within the box demonstrate where quarterly revenues occurred 50% of time</a:t>
            </a:r>
          </a:p>
          <a:p>
            <a:pPr marL="0" indent="0">
              <a:buNone/>
            </a:pPr>
            <a:endParaRPr lang="en-US" dirty="0"/>
          </a:p>
          <a:p>
            <a:pPr marL="0" indent="0">
              <a:buNone/>
            </a:pPr>
            <a:endParaRPr lang="en-US" dirty="0"/>
          </a:p>
        </p:txBody>
      </p:sp>
      <p:pic>
        <p:nvPicPr>
          <p:cNvPr id="13" name="Content Placeholder 5">
            <a:extLst>
              <a:ext uri="{FF2B5EF4-FFF2-40B4-BE49-F238E27FC236}">
                <a16:creationId xmlns:a16="http://schemas.microsoft.com/office/drawing/2014/main" id="{4EB6E1DE-B24B-414E-A096-FA82C067F375}"/>
              </a:ext>
            </a:extLst>
          </p:cNvPr>
          <p:cNvPicPr>
            <a:picLocks noGrp="1"/>
          </p:cNvPicPr>
          <p:nvPr>
            <p:ph sz="half" idx="2"/>
          </p:nvPr>
        </p:nvPicPr>
        <p:blipFill>
          <a:blip r:embed="rId3"/>
          <a:stretch>
            <a:fillRect/>
          </a:stretch>
        </p:blipFill>
        <p:spPr>
          <a:xfrm>
            <a:off x="6673516" y="1825625"/>
            <a:ext cx="3916842" cy="407828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17805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3CBA-62E5-4EDA-8CF4-65267A646DCA}"/>
              </a:ext>
            </a:extLst>
          </p:cNvPr>
          <p:cNvSpPr>
            <a:spLocks noGrp="1"/>
          </p:cNvSpPr>
          <p:nvPr>
            <p:ph type="title"/>
          </p:nvPr>
        </p:nvSpPr>
        <p:spPr/>
        <p:txBody>
          <a:bodyPr>
            <a:normAutofit/>
          </a:bodyPr>
          <a:lstStyle/>
          <a:p>
            <a:pPr algn="ctr"/>
            <a:r>
              <a:rPr lang="en-US" dirty="0"/>
              <a:t>Quarterly Revenue – Personal Consumption</a:t>
            </a:r>
          </a:p>
        </p:txBody>
      </p:sp>
      <p:pic>
        <p:nvPicPr>
          <p:cNvPr id="6" name="Content Placeholder 5">
            <a:extLst>
              <a:ext uri="{FF2B5EF4-FFF2-40B4-BE49-F238E27FC236}">
                <a16:creationId xmlns:a16="http://schemas.microsoft.com/office/drawing/2014/main" id="{26808D42-1D1A-4C52-A7D7-3853F8FFF42D}"/>
              </a:ext>
            </a:extLst>
          </p:cNvPr>
          <p:cNvPicPr>
            <a:picLocks noGrp="1"/>
          </p:cNvPicPr>
          <p:nvPr>
            <p:ph idx="1"/>
          </p:nvPr>
        </p:nvPicPr>
        <p:blipFill>
          <a:blip r:embed="rId3"/>
          <a:stretch>
            <a:fillRect/>
          </a:stretch>
        </p:blipFill>
        <p:spPr>
          <a:xfrm>
            <a:off x="2592925" y="1905000"/>
            <a:ext cx="7914654" cy="4624137"/>
          </a:xfrm>
          <a:prstGeom prst="rect">
            <a:avLst/>
          </a:prstGeom>
        </p:spPr>
      </p:pic>
    </p:spTree>
    <p:extLst>
      <p:ext uri="{BB962C8B-B14F-4D97-AF65-F5344CB8AC3E}">
        <p14:creationId xmlns:p14="http://schemas.microsoft.com/office/powerpoint/2010/main" val="4177308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3CBA-62E5-4EDA-8CF4-65267A646DCA}"/>
              </a:ext>
            </a:extLst>
          </p:cNvPr>
          <p:cNvSpPr>
            <a:spLocks noGrp="1"/>
          </p:cNvSpPr>
          <p:nvPr>
            <p:ph type="title"/>
          </p:nvPr>
        </p:nvSpPr>
        <p:spPr/>
        <p:txBody>
          <a:bodyPr/>
          <a:lstStyle/>
          <a:p>
            <a:pPr algn="ctr"/>
            <a:r>
              <a:rPr lang="en-US" dirty="0"/>
              <a:t>Quarterly Revenue Prediction</a:t>
            </a:r>
          </a:p>
        </p:txBody>
      </p:sp>
      <p:sp>
        <p:nvSpPr>
          <p:cNvPr id="3" name="Content Placeholder 2">
            <a:extLst>
              <a:ext uri="{FF2B5EF4-FFF2-40B4-BE49-F238E27FC236}">
                <a16:creationId xmlns:a16="http://schemas.microsoft.com/office/drawing/2014/main" id="{267F2C2F-F150-4F43-9075-BDB6571E219C}"/>
              </a:ext>
            </a:extLst>
          </p:cNvPr>
          <p:cNvSpPr>
            <a:spLocks noGrp="1"/>
          </p:cNvSpPr>
          <p:nvPr>
            <p:ph idx="1"/>
          </p:nvPr>
        </p:nvSpPr>
        <p:spPr>
          <a:xfrm>
            <a:off x="2589212" y="1704975"/>
            <a:ext cx="8915400" cy="4100290"/>
          </a:xfrm>
        </p:spPr>
        <p:txBody>
          <a:bodyPr>
            <a:normAutofit/>
          </a:bodyPr>
          <a:lstStyle/>
          <a:p>
            <a:pPr marL="0" indent="0">
              <a:buNone/>
            </a:pPr>
            <a:endParaRPr lang="en-US" sz="1800" dirty="0">
              <a:effectLst/>
              <a:latin typeface="Times New Roman" panose="02020603050405020304" pitchFamily="18" charset="0"/>
              <a:ea typeface="Calibri" panose="020F0502020204030204" pitchFamily="34" charset="0"/>
            </a:endParaRPr>
          </a:p>
          <a:p>
            <a:r>
              <a:rPr lang="en-US" sz="2800" dirty="0">
                <a:solidFill>
                  <a:schemeClr val="tx1"/>
                </a:solidFill>
                <a:effectLst/>
                <a:latin typeface="Times New Roman" panose="02020603050405020304" pitchFamily="18" charset="0"/>
                <a:ea typeface="Calibri" panose="020F0502020204030204" pitchFamily="34" charset="0"/>
              </a:rPr>
              <a:t>FAF Quarterly Revenue = -303,638 + (127.532) * Personal Consumption </a:t>
            </a:r>
          </a:p>
          <a:p>
            <a:endParaRPr lang="en-US" sz="2800" dirty="0">
              <a:solidFill>
                <a:schemeClr val="tx1"/>
              </a:solidFill>
              <a:latin typeface="Times New Roman" panose="02020603050405020304" pitchFamily="18" charset="0"/>
              <a:ea typeface="Calibri" panose="020F0502020204030204" pitchFamily="34" charset="0"/>
            </a:endParaRPr>
          </a:p>
          <a:p>
            <a:r>
              <a:rPr lang="en-US" sz="2800" dirty="0">
                <a:solidFill>
                  <a:schemeClr val="tx1"/>
                </a:solidFill>
                <a:effectLst/>
                <a:latin typeface="Times New Roman" panose="02020603050405020304" pitchFamily="18" charset="0"/>
                <a:ea typeface="Calibri" panose="020F0502020204030204" pitchFamily="34" charset="0"/>
              </a:rPr>
              <a:t>Strength – 79.54%</a:t>
            </a:r>
          </a:p>
          <a:p>
            <a:endParaRPr lang="en-US" sz="2800" dirty="0">
              <a:solidFill>
                <a:schemeClr val="tx1"/>
              </a:solidFill>
              <a:latin typeface="Times New Roman" panose="02020603050405020304" pitchFamily="18" charset="0"/>
              <a:ea typeface="Calibri" panose="020F0502020204030204" pitchFamily="34" charset="0"/>
            </a:endParaRPr>
          </a:p>
          <a:p>
            <a:r>
              <a:rPr lang="en-US" sz="2800" dirty="0">
                <a:solidFill>
                  <a:schemeClr val="tx1"/>
                </a:solidFill>
                <a:latin typeface="Times New Roman" panose="02020603050405020304" pitchFamily="18" charset="0"/>
                <a:ea typeface="Calibri" panose="020F0502020204030204" pitchFamily="34" charset="0"/>
              </a:rPr>
              <a:t>80% of FAF quarterly revenue can be explained by this model.</a:t>
            </a:r>
          </a:p>
          <a:p>
            <a:pPr marL="0" indent="0">
              <a:buNone/>
            </a:pPr>
            <a:endParaRPr lang="en-US" sz="1800" dirty="0">
              <a:effectLst/>
              <a:latin typeface="Times New Roman" panose="02020603050405020304" pitchFamily="18" charset="0"/>
              <a:ea typeface="Calibri" panose="020F0502020204030204" pitchFamily="34" charset="0"/>
            </a:endParaRPr>
          </a:p>
          <a:p>
            <a:endParaRPr lang="en-US" dirty="0"/>
          </a:p>
          <a:p>
            <a:endParaRPr lang="en-US" dirty="0"/>
          </a:p>
        </p:txBody>
      </p:sp>
    </p:spTree>
    <p:extLst>
      <p:ext uri="{BB962C8B-B14F-4D97-AF65-F5344CB8AC3E}">
        <p14:creationId xmlns:p14="http://schemas.microsoft.com/office/powerpoint/2010/main" val="3606585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3CBA-62E5-4EDA-8CF4-65267A646DCA}"/>
              </a:ext>
            </a:extLst>
          </p:cNvPr>
          <p:cNvSpPr>
            <a:spLocks noGrp="1"/>
          </p:cNvSpPr>
          <p:nvPr>
            <p:ph type="title"/>
          </p:nvPr>
        </p:nvSpPr>
        <p:spPr/>
        <p:txBody>
          <a:bodyPr/>
          <a:lstStyle/>
          <a:p>
            <a:pPr algn="ctr"/>
            <a:r>
              <a:rPr lang="en-US" dirty="0"/>
              <a:t>Revenue Model Benefits</a:t>
            </a:r>
          </a:p>
        </p:txBody>
      </p:sp>
      <p:sp>
        <p:nvSpPr>
          <p:cNvPr id="3" name="Content Placeholder 2">
            <a:extLst>
              <a:ext uri="{FF2B5EF4-FFF2-40B4-BE49-F238E27FC236}">
                <a16:creationId xmlns:a16="http://schemas.microsoft.com/office/drawing/2014/main" id="{267F2C2F-F150-4F43-9075-BDB6571E219C}"/>
              </a:ext>
            </a:extLst>
          </p:cNvPr>
          <p:cNvSpPr>
            <a:spLocks noGrp="1"/>
          </p:cNvSpPr>
          <p:nvPr>
            <p:ph idx="1"/>
          </p:nvPr>
        </p:nvSpPr>
        <p:spPr>
          <a:xfrm>
            <a:off x="2589212" y="1636295"/>
            <a:ext cx="8915400" cy="4812631"/>
          </a:xfrm>
        </p:spPr>
        <p:txBody>
          <a:bodyPr>
            <a:normAutofit lnSpcReduction="10000"/>
          </a:bodyPr>
          <a:lstStyle/>
          <a:p>
            <a:r>
              <a:rPr lang="en-US" sz="2800" dirty="0">
                <a:solidFill>
                  <a:schemeClr val="tx1"/>
                </a:solidFill>
                <a:latin typeface="Times New Roman" panose="02020603050405020304" pitchFamily="18" charset="0"/>
                <a:cs typeface="Times New Roman" panose="02020603050405020304" pitchFamily="18" charset="0"/>
              </a:rPr>
              <a:t>Easily understood </a:t>
            </a:r>
          </a:p>
          <a:p>
            <a:r>
              <a:rPr lang="en-US" sz="2800" dirty="0">
                <a:solidFill>
                  <a:schemeClr val="tx1"/>
                </a:solidFill>
                <a:latin typeface="Times New Roman" panose="02020603050405020304" pitchFamily="18" charset="0"/>
                <a:cs typeface="Times New Roman" panose="02020603050405020304" pitchFamily="18" charset="0"/>
              </a:rPr>
              <a:t>Statistically supported</a:t>
            </a:r>
          </a:p>
          <a:p>
            <a:r>
              <a:rPr lang="en-US" sz="2800" dirty="0">
                <a:solidFill>
                  <a:schemeClr val="tx1"/>
                </a:solidFill>
                <a:latin typeface="Times New Roman" panose="02020603050405020304" pitchFamily="18" charset="0"/>
                <a:cs typeface="Times New Roman" panose="02020603050405020304" pitchFamily="18" charset="0"/>
              </a:rPr>
              <a:t>Use in conjunction with other forecasting models </a:t>
            </a:r>
          </a:p>
          <a:p>
            <a:r>
              <a:rPr lang="en-US" sz="2800" dirty="0">
                <a:solidFill>
                  <a:schemeClr val="tx1"/>
                </a:solidFill>
                <a:latin typeface="Times New Roman" panose="02020603050405020304" pitchFamily="18" charset="0"/>
                <a:cs typeface="Times New Roman" panose="02020603050405020304" pitchFamily="18" charset="0"/>
              </a:rPr>
              <a:t>Enhance resource allocation decisions</a:t>
            </a:r>
          </a:p>
          <a:p>
            <a:pPr marL="914400" lvl="1" indent="-457200">
              <a:buFont typeface="+mj-lt"/>
              <a:buAutoNum type="arabicPeriod"/>
            </a:pPr>
            <a:r>
              <a:rPr lang="en-US" sz="2800" dirty="0">
                <a:solidFill>
                  <a:schemeClr val="tx1"/>
                </a:solidFill>
                <a:latin typeface="Times New Roman" panose="02020603050405020304" pitchFamily="18" charset="0"/>
                <a:cs typeface="Times New Roman" panose="02020603050405020304" pitchFamily="18" charset="0"/>
              </a:rPr>
              <a:t>Increase profitability</a:t>
            </a:r>
          </a:p>
          <a:p>
            <a:pPr marL="914400" lvl="1" indent="-457200">
              <a:buFont typeface="+mj-lt"/>
              <a:buAutoNum type="arabicPeriod"/>
            </a:pPr>
            <a:r>
              <a:rPr lang="en-US" sz="2800" dirty="0">
                <a:solidFill>
                  <a:schemeClr val="tx1"/>
                </a:solidFill>
                <a:latin typeface="Times New Roman" panose="02020603050405020304" pitchFamily="18" charset="0"/>
                <a:cs typeface="Times New Roman" panose="02020603050405020304" pitchFamily="18" charset="0"/>
              </a:rPr>
              <a:t>Boost customer satisfaction</a:t>
            </a:r>
          </a:p>
          <a:p>
            <a:pPr marL="914400" lvl="1" indent="-457200">
              <a:buFont typeface="+mj-lt"/>
              <a:buAutoNum type="arabicPeriod"/>
            </a:pPr>
            <a:r>
              <a:rPr lang="en-US" sz="2800" dirty="0">
                <a:solidFill>
                  <a:schemeClr val="tx1"/>
                </a:solidFill>
                <a:latin typeface="Times New Roman" panose="02020603050405020304" pitchFamily="18" charset="0"/>
                <a:cs typeface="Times New Roman" panose="02020603050405020304" pitchFamily="18" charset="0"/>
              </a:rPr>
              <a:t>Improve employee satisfaction</a:t>
            </a:r>
          </a:p>
          <a:p>
            <a:pPr marL="914400" lvl="1" indent="-457200">
              <a:buFont typeface="+mj-lt"/>
              <a:buAutoNum type="arabicPeriod"/>
            </a:pPr>
            <a:r>
              <a:rPr lang="en-US" sz="2800" dirty="0">
                <a:solidFill>
                  <a:schemeClr val="tx1"/>
                </a:solidFill>
                <a:latin typeface="Times New Roman" panose="02020603050405020304" pitchFamily="18" charset="0"/>
                <a:cs typeface="Times New Roman" panose="02020603050405020304" pitchFamily="18" charset="0"/>
              </a:rPr>
              <a:t>Enhance quality</a:t>
            </a:r>
          </a:p>
          <a:p>
            <a:pPr marL="914400" lvl="1" indent="-457200">
              <a:buFont typeface="+mj-lt"/>
              <a:buAutoNum type="arabicPeriod"/>
            </a:pPr>
            <a:r>
              <a:rPr lang="en-US" sz="2800" dirty="0">
                <a:solidFill>
                  <a:schemeClr val="tx1"/>
                </a:solidFill>
                <a:latin typeface="Times New Roman" panose="02020603050405020304" pitchFamily="18" charset="0"/>
                <a:cs typeface="Times New Roman" panose="02020603050405020304" pitchFamily="18" charset="0"/>
              </a:rPr>
              <a:t>Increase market share</a:t>
            </a:r>
          </a:p>
          <a:p>
            <a:endParaRPr lang="en-US" dirty="0"/>
          </a:p>
        </p:txBody>
      </p:sp>
    </p:spTree>
    <p:extLst>
      <p:ext uri="{BB962C8B-B14F-4D97-AF65-F5344CB8AC3E}">
        <p14:creationId xmlns:p14="http://schemas.microsoft.com/office/powerpoint/2010/main" val="2180702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3CBA-62E5-4EDA-8CF4-65267A646DCA}"/>
              </a:ext>
            </a:extLst>
          </p:cNvPr>
          <p:cNvSpPr>
            <a:spLocks noGrp="1"/>
          </p:cNvSpPr>
          <p:nvPr>
            <p:ph type="title"/>
          </p:nvPr>
        </p:nvSpPr>
        <p:spPr/>
        <p:txBody>
          <a:bodyPr/>
          <a:lstStyle/>
          <a:p>
            <a:pPr algn="ctr"/>
            <a:r>
              <a:rPr lang="en-US" dirty="0"/>
              <a:t>Recap</a:t>
            </a:r>
          </a:p>
        </p:txBody>
      </p:sp>
      <p:sp>
        <p:nvSpPr>
          <p:cNvPr id="3" name="Content Placeholder 2">
            <a:extLst>
              <a:ext uri="{FF2B5EF4-FFF2-40B4-BE49-F238E27FC236}">
                <a16:creationId xmlns:a16="http://schemas.microsoft.com/office/drawing/2014/main" id="{267F2C2F-F150-4F43-9075-BDB6571E219C}"/>
              </a:ext>
            </a:extLst>
          </p:cNvPr>
          <p:cNvSpPr>
            <a:spLocks noGrp="1"/>
          </p:cNvSpPr>
          <p:nvPr>
            <p:ph idx="1"/>
          </p:nvPr>
        </p:nvSpPr>
        <p:spPr>
          <a:xfrm>
            <a:off x="2197768" y="1894794"/>
            <a:ext cx="9306844" cy="4339096"/>
          </a:xfrm>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Government agencies &amp; individual companies utilize macro-economic indicators to forecast business environment</a:t>
            </a:r>
          </a:p>
          <a:p>
            <a:r>
              <a:rPr lang="en-US" sz="2800" dirty="0">
                <a:solidFill>
                  <a:schemeClr val="tx1"/>
                </a:solidFill>
                <a:latin typeface="Times New Roman" panose="02020603050405020304" pitchFamily="18" charset="0"/>
                <a:cs typeface="Times New Roman" panose="02020603050405020304" pitchFamily="18" charset="0"/>
              </a:rPr>
              <a:t>Can these indicators also benefit First American? </a:t>
            </a:r>
          </a:p>
          <a:p>
            <a:r>
              <a:rPr lang="en-US" sz="2800" dirty="0">
                <a:solidFill>
                  <a:schemeClr val="tx1"/>
                </a:solidFill>
                <a:latin typeface="Times New Roman" panose="02020603050405020304" pitchFamily="18" charset="0"/>
                <a:cs typeface="Times New Roman" panose="02020603050405020304" pitchFamily="18" charset="0"/>
              </a:rPr>
              <a:t>Utilized reliable data sets from Federal Reserve and the SEC</a:t>
            </a:r>
          </a:p>
          <a:p>
            <a:r>
              <a:rPr lang="en-US" sz="2800" dirty="0">
                <a:solidFill>
                  <a:schemeClr val="tx1"/>
                </a:solidFill>
                <a:latin typeface="Times New Roman" panose="02020603050405020304" pitchFamily="18" charset="0"/>
                <a:cs typeface="Times New Roman" panose="02020603050405020304" pitchFamily="18" charset="0"/>
              </a:rPr>
              <a:t>Discovered a strong association between Personal Consumption and Quarterly Revenues</a:t>
            </a:r>
          </a:p>
          <a:p>
            <a:r>
              <a:rPr lang="en-US" sz="2800" dirty="0">
                <a:solidFill>
                  <a:schemeClr val="tx1"/>
                </a:solidFill>
                <a:latin typeface="Times New Roman" panose="02020603050405020304" pitchFamily="18" charset="0"/>
                <a:cs typeface="Times New Roman" panose="02020603050405020304" pitchFamily="18" charset="0"/>
              </a:rPr>
              <a:t>Created Regression model to forecast - 80% explanation.</a:t>
            </a:r>
          </a:p>
          <a:p>
            <a:endParaRPr lang="en-US" dirty="0"/>
          </a:p>
        </p:txBody>
      </p:sp>
    </p:spTree>
    <p:extLst>
      <p:ext uri="{BB962C8B-B14F-4D97-AF65-F5344CB8AC3E}">
        <p14:creationId xmlns:p14="http://schemas.microsoft.com/office/powerpoint/2010/main" val="4209487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3CBA-62E5-4EDA-8CF4-65267A646DCA}"/>
              </a:ext>
            </a:extLst>
          </p:cNvPr>
          <p:cNvSpPr>
            <a:spLocks noGrp="1"/>
          </p:cNvSpPr>
          <p:nvPr>
            <p:ph type="title"/>
          </p:nvPr>
        </p:nvSpPr>
        <p:spPr/>
        <p:txBody>
          <a:bodyPr/>
          <a:lstStyle/>
          <a:p>
            <a:pPr algn="ctr"/>
            <a:r>
              <a:rPr lang="en-US" dirty="0"/>
              <a:t>Next Steps</a:t>
            </a:r>
          </a:p>
        </p:txBody>
      </p:sp>
      <p:sp>
        <p:nvSpPr>
          <p:cNvPr id="3" name="Content Placeholder 2">
            <a:extLst>
              <a:ext uri="{FF2B5EF4-FFF2-40B4-BE49-F238E27FC236}">
                <a16:creationId xmlns:a16="http://schemas.microsoft.com/office/drawing/2014/main" id="{267F2C2F-F150-4F43-9075-BDB6571E219C}"/>
              </a:ext>
            </a:extLst>
          </p:cNvPr>
          <p:cNvSpPr>
            <a:spLocks noGrp="1"/>
          </p:cNvSpPr>
          <p:nvPr>
            <p:ph idx="1"/>
          </p:nvPr>
        </p:nvSpPr>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Implement model</a:t>
            </a:r>
          </a:p>
          <a:p>
            <a:r>
              <a:rPr lang="en-US" sz="2800" dirty="0">
                <a:solidFill>
                  <a:schemeClr val="tx1"/>
                </a:solidFill>
                <a:latin typeface="Times New Roman" panose="02020603050405020304" pitchFamily="18" charset="0"/>
                <a:cs typeface="Times New Roman" panose="02020603050405020304" pitchFamily="18" charset="0"/>
              </a:rPr>
              <a:t>Closely track monthly Personal Consumption data</a:t>
            </a:r>
          </a:p>
          <a:p>
            <a:r>
              <a:rPr lang="en-US" sz="2800" dirty="0">
                <a:solidFill>
                  <a:schemeClr val="tx1"/>
                </a:solidFill>
                <a:latin typeface="Times New Roman" panose="02020603050405020304" pitchFamily="18" charset="0"/>
                <a:cs typeface="Times New Roman" panose="02020603050405020304" pitchFamily="18" charset="0"/>
              </a:rPr>
              <a:t>Triangulate results with other factors being used</a:t>
            </a:r>
          </a:p>
          <a:p>
            <a:r>
              <a:rPr lang="en-US" sz="2800" dirty="0">
                <a:solidFill>
                  <a:schemeClr val="tx1"/>
                </a:solidFill>
                <a:latin typeface="Times New Roman" panose="02020603050405020304" pitchFamily="18" charset="0"/>
                <a:cs typeface="Times New Roman" panose="02020603050405020304" pitchFamily="18" charset="0"/>
              </a:rPr>
              <a:t>Demonstrate results</a:t>
            </a:r>
          </a:p>
          <a:p>
            <a:r>
              <a:rPr lang="en-US" sz="2800" dirty="0">
                <a:solidFill>
                  <a:schemeClr val="tx1"/>
                </a:solidFill>
                <a:latin typeface="Times New Roman" panose="02020603050405020304" pitchFamily="18" charset="0"/>
                <a:cs typeface="Times New Roman" panose="02020603050405020304" pitchFamily="18" charset="0"/>
              </a:rPr>
              <a:t>Research other economic indicators and predictive tools such as time-series analysis.</a:t>
            </a:r>
          </a:p>
        </p:txBody>
      </p:sp>
    </p:spTree>
    <p:extLst>
      <p:ext uri="{BB962C8B-B14F-4D97-AF65-F5344CB8AC3E}">
        <p14:creationId xmlns:p14="http://schemas.microsoft.com/office/powerpoint/2010/main" val="1051853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3CBA-62E5-4EDA-8CF4-65267A646DCA}"/>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267F2C2F-F150-4F43-9075-BDB6571E219C}"/>
              </a:ext>
            </a:extLst>
          </p:cNvPr>
          <p:cNvSpPr>
            <a:spLocks noGrp="1"/>
          </p:cNvSpPr>
          <p:nvPr>
            <p:ph idx="1"/>
          </p:nvPr>
        </p:nvSpPr>
        <p:spPr>
          <a:xfrm>
            <a:off x="1556084" y="1459832"/>
            <a:ext cx="9797716" cy="5145505"/>
          </a:xfrm>
        </p:spPr>
        <p:txBody>
          <a:bodyPr>
            <a:noAutofit/>
          </a:bodyPr>
          <a:lstStyle/>
          <a:p>
            <a:pPr marL="400050" indent="-400050">
              <a:lnSpc>
                <a:spcPct val="200000"/>
              </a:lnSpc>
              <a:spcBef>
                <a:spcPts val="0"/>
              </a:spcBef>
              <a:spcAft>
                <a:spcPts val="1000"/>
              </a:spcAft>
            </a:pP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Adeola, O. (2016).  The impact of macroeconomic conditions on sales performance in Nigeria.  </a:t>
            </a:r>
            <a:r>
              <a:rPr lang="en-US" sz="160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Journal of Developing Areas</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Retrieved from </a:t>
            </a:r>
            <a:r>
              <a:rPr lang="en-US" sz="1600"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http://eds.a.ebscohost.com.csuglobal.idm.oclc.org/eds/pdfviewer/pdfviewer?vid=5&amp;sid=3d5199e1-fb5c-4176-89f1-35c81dd403e5%40sessionmgr4008</a:t>
            </a:r>
            <a:endParaRPr lang="en-US" sz="1600"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00050" indent="-400050">
              <a:lnSpc>
                <a:spcPct val="200000"/>
              </a:lnSpc>
              <a:spcBef>
                <a:spcPts val="0"/>
              </a:spcBef>
              <a:spcAft>
                <a:spcPts val="1000"/>
              </a:spcAf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FRED Economic Research. (2020). </a:t>
            </a:r>
            <a:r>
              <a:rPr lang="en-US" sz="180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FRED economic data</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FRED Economic Data | St. Louis Fed. Retrieved 10/10/20, from https://fred.stlouisfed.org/</a:t>
            </a:r>
            <a:endParaRPr lang="en-US" sz="16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00050" indent="-400050">
              <a:lnSpc>
                <a:spcPct val="200000"/>
              </a:lnSpc>
              <a:spcBef>
                <a:spcPts val="0"/>
              </a:spcBef>
              <a:spcAft>
                <a:spcPts val="1000"/>
              </a:spcAft>
            </a:pP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Homareau, J. (2015). Forecasting sales volumes with economic indicators. </a:t>
            </a:r>
            <a:r>
              <a:rPr lang="en-US" sz="16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Journal of Business Forecasting</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Fall 2015, Vol. 34, Issue 3, pgs. 32-34. https://www-proquest-com.csuglobal.idm.oclc.org/docview/1770021221?accountid=38569</a:t>
            </a:r>
          </a:p>
        </p:txBody>
      </p:sp>
    </p:spTree>
    <p:extLst>
      <p:ext uri="{BB962C8B-B14F-4D97-AF65-F5344CB8AC3E}">
        <p14:creationId xmlns:p14="http://schemas.microsoft.com/office/powerpoint/2010/main" val="3347173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3CBA-62E5-4EDA-8CF4-65267A646DCA}"/>
              </a:ext>
            </a:extLst>
          </p:cNvPr>
          <p:cNvSpPr>
            <a:spLocks noGrp="1"/>
          </p:cNvSpPr>
          <p:nvPr>
            <p:ph type="title"/>
          </p:nvPr>
        </p:nvSpPr>
        <p:spPr/>
        <p:txBody>
          <a:bodyPr/>
          <a:lstStyle/>
          <a:p>
            <a:pPr algn="ctr"/>
            <a:r>
              <a:rPr lang="en-US" dirty="0"/>
              <a:t>References continued</a:t>
            </a:r>
          </a:p>
        </p:txBody>
      </p:sp>
      <p:sp>
        <p:nvSpPr>
          <p:cNvPr id="3" name="Content Placeholder 2">
            <a:extLst>
              <a:ext uri="{FF2B5EF4-FFF2-40B4-BE49-F238E27FC236}">
                <a16:creationId xmlns:a16="http://schemas.microsoft.com/office/drawing/2014/main" id="{267F2C2F-F150-4F43-9075-BDB6571E219C}"/>
              </a:ext>
            </a:extLst>
          </p:cNvPr>
          <p:cNvSpPr>
            <a:spLocks noGrp="1"/>
          </p:cNvSpPr>
          <p:nvPr>
            <p:ph idx="1"/>
          </p:nvPr>
        </p:nvSpPr>
        <p:spPr>
          <a:xfrm>
            <a:off x="1524000" y="1572126"/>
            <a:ext cx="9980612" cy="4339096"/>
          </a:xfrm>
        </p:spPr>
        <p:txBody>
          <a:bodyPr>
            <a:normAutofit fontScale="85000" lnSpcReduction="10000"/>
          </a:bodyPr>
          <a:lstStyle/>
          <a:p>
            <a:pPr marL="400050" indent="-400050">
              <a:lnSpc>
                <a:spcPct val="200000"/>
              </a:lnSpc>
              <a:spcBef>
                <a:spcPts val="0"/>
              </a:spcBef>
              <a:spcAft>
                <a:spcPts val="1000"/>
              </a:spcAft>
            </a:pPr>
            <a:r>
              <a:rPr lang="en-US" sz="17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Joseph, A., &amp; Larrain, M. (2012). Housing Starts forecast of Retail Sales through the 2007-2009 Recession.  </a:t>
            </a:r>
            <a:r>
              <a:rPr lang="en-US" sz="17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Procedia Computer Science. </a:t>
            </a:r>
            <a:r>
              <a:rPr lang="en-US" sz="17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2012.  Vol. 12, pgs. 271-275. https://www-sciencedirect-com.csuglobal.idm.oclc.org/science/article/pii/S187705091200659X?via%3Dihub</a:t>
            </a:r>
          </a:p>
          <a:p>
            <a:pPr marL="400050" marR="0" indent="-400050">
              <a:lnSpc>
                <a:spcPct val="200000"/>
              </a:lnSpc>
              <a:spcBef>
                <a:spcPts val="0"/>
              </a:spcBef>
              <a:spcAft>
                <a:spcPts val="1000"/>
              </a:spcAft>
            </a:pPr>
            <a:r>
              <a:rPr lang="en-US" sz="17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Joseph, A., Larrain, M., &amp; Turner, C. (2014). The Treasury Bill rate, the Great Recession, and Neural Networks estimates of Real Business Sales.  </a:t>
            </a:r>
            <a:r>
              <a:rPr lang="en-US" sz="17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Procedia Computer Science. </a:t>
            </a:r>
            <a:r>
              <a:rPr lang="en-US" sz="17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2014, Vol. 36, pgs. 227-233. </a:t>
            </a:r>
            <a:r>
              <a:rPr lang="en-US" sz="17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http://eds.b.ebscohost.com.csuglobal.idm.oclc.org/eds/detail/detail?vid=6&amp;sid=e5c68f15-8b9e-4e83-902b-15cec11e0a7c%40pdc-v-sessmgr03&amp;bdata=JnNpdGU9ZWRzLWxpdmU%3d#AN=S1877050914013337&amp;db=edselp</a:t>
            </a:r>
            <a:endParaRPr lang="en-US" sz="17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00050" indent="-400050">
              <a:lnSpc>
                <a:spcPct val="200000"/>
              </a:lnSpc>
              <a:spcBef>
                <a:spcPts val="0"/>
              </a:spcBef>
              <a:spcAft>
                <a:spcPts val="1000"/>
              </a:spcAft>
            </a:pPr>
            <a:r>
              <a:rPr lang="en-US" sz="17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 Securities and Exchange Commission. (2020).  </a:t>
            </a:r>
            <a:r>
              <a:rPr lang="en-US" sz="17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Edgar Company findings</a:t>
            </a:r>
            <a:r>
              <a:rPr lang="en-US" sz="17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U.S. Securities and Exchange Commission. Retrieved 10/10/20 from https://www.sec.gov/edgar/searchedgar/companysearch.html</a:t>
            </a:r>
          </a:p>
          <a:p>
            <a:pPr marL="400050" marR="0" indent="-400050">
              <a:lnSpc>
                <a:spcPct val="200000"/>
              </a:lnSpc>
              <a:spcBef>
                <a:spcPts val="0"/>
              </a:spcBef>
              <a:spcAft>
                <a:spcPts val="10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4082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1C11D-B3B5-41C6-B335-D2409EF10F30}"/>
              </a:ext>
            </a:extLst>
          </p:cNvPr>
          <p:cNvSpPr>
            <a:spLocks noGrp="1"/>
          </p:cNvSpPr>
          <p:nvPr>
            <p:ph type="title"/>
          </p:nvPr>
        </p:nvSpPr>
        <p:spPr>
          <a:xfrm>
            <a:off x="2592924" y="624110"/>
            <a:ext cx="8911687" cy="787595"/>
          </a:xfrm>
          <a:ln>
            <a:solidFill>
              <a:schemeClr val="tx1"/>
            </a:solidFill>
          </a:ln>
        </p:spPr>
        <p:txBody>
          <a:bodyPr/>
          <a:lstStyle/>
          <a:p>
            <a:pPr algn="ctr"/>
            <a:r>
              <a:rPr lang="en-US" dirty="0"/>
              <a:t>A Tale of Two Sisters</a:t>
            </a:r>
            <a:endParaRPr lang="en-US" i="1" dirty="0"/>
          </a:p>
        </p:txBody>
      </p:sp>
      <p:sp>
        <p:nvSpPr>
          <p:cNvPr id="3" name="Text Placeholder 2">
            <a:extLst>
              <a:ext uri="{FF2B5EF4-FFF2-40B4-BE49-F238E27FC236}">
                <a16:creationId xmlns:a16="http://schemas.microsoft.com/office/drawing/2014/main" id="{1E75B093-E043-40AB-B22C-21B33EAC72B2}"/>
              </a:ext>
            </a:extLst>
          </p:cNvPr>
          <p:cNvSpPr>
            <a:spLocks noGrp="1"/>
          </p:cNvSpPr>
          <p:nvPr>
            <p:ph type="body" idx="1"/>
          </p:nvPr>
        </p:nvSpPr>
        <p:spPr/>
        <p:txBody>
          <a:bodyPr>
            <a:normAutofit fontScale="92500" lnSpcReduction="20000"/>
          </a:bodyPr>
          <a:lstStyle/>
          <a:p>
            <a:pPr algn="ctr"/>
            <a:r>
              <a:rPr lang="en-US" sz="4000" dirty="0">
                <a:solidFill>
                  <a:schemeClr val="tx1"/>
                </a:solidFill>
              </a:rPr>
              <a:t>Titanic</a:t>
            </a:r>
          </a:p>
        </p:txBody>
      </p:sp>
      <p:sp>
        <p:nvSpPr>
          <p:cNvPr id="4" name="Content Placeholder 3">
            <a:extLst>
              <a:ext uri="{FF2B5EF4-FFF2-40B4-BE49-F238E27FC236}">
                <a16:creationId xmlns:a16="http://schemas.microsoft.com/office/drawing/2014/main" id="{E488E76E-4396-4762-AD64-BA8E72383102}"/>
              </a:ext>
            </a:extLst>
          </p:cNvPr>
          <p:cNvSpPr>
            <a:spLocks noGrp="1"/>
          </p:cNvSpPr>
          <p:nvPr>
            <p:ph sz="half" idx="2"/>
          </p:nvPr>
        </p:nvSpPr>
        <p:spPr>
          <a:ln>
            <a:solidFill>
              <a:schemeClr val="tx1"/>
            </a:solidFill>
          </a:ln>
        </p:spPr>
        <p:txBody>
          <a:bodyPr>
            <a:normAutofit/>
          </a:bodyPr>
          <a:lstStyle/>
          <a:p>
            <a:endParaRPr lang="en-US" dirty="0"/>
          </a:p>
          <a:p>
            <a:r>
              <a:rPr lang="en-US" sz="2400" dirty="0">
                <a:solidFill>
                  <a:schemeClr val="tx1"/>
                </a:solidFill>
                <a:latin typeface="Times New Roman" panose="02020603050405020304" pitchFamily="18" charset="0"/>
                <a:cs typeface="Times New Roman" panose="02020603050405020304" pitchFamily="18" charset="0"/>
              </a:rPr>
              <a:t>Transatlantic Luxury Steamship</a:t>
            </a:r>
          </a:p>
          <a:p>
            <a:r>
              <a:rPr lang="en-US" sz="2400" dirty="0">
                <a:solidFill>
                  <a:schemeClr val="tx1"/>
                </a:solidFill>
                <a:latin typeface="Times New Roman" panose="02020603050405020304" pitchFamily="18" charset="0"/>
                <a:cs typeface="Times New Roman" panose="02020603050405020304" pitchFamily="18" charset="0"/>
              </a:rPr>
              <a:t>Legendary name</a:t>
            </a:r>
          </a:p>
          <a:p>
            <a:r>
              <a:rPr lang="en-US" sz="2400" dirty="0">
                <a:solidFill>
                  <a:schemeClr val="tx1"/>
                </a:solidFill>
                <a:latin typeface="Times New Roman" panose="02020603050405020304" pitchFamily="18" charset="0"/>
                <a:cs typeface="Times New Roman" panose="02020603050405020304" pitchFamily="18" charset="0"/>
              </a:rPr>
              <a:t>Catastrophic loss</a:t>
            </a:r>
          </a:p>
          <a:p>
            <a:r>
              <a:rPr lang="en-US" sz="2400" dirty="0">
                <a:solidFill>
                  <a:schemeClr val="tx1"/>
                </a:solidFill>
                <a:latin typeface="Times New Roman" panose="02020603050405020304" pitchFamily="18" charset="0"/>
                <a:cs typeface="Times New Roman" panose="02020603050405020304" pitchFamily="18" charset="0"/>
              </a:rPr>
              <a:t>Disregarded the forecast</a:t>
            </a:r>
          </a:p>
        </p:txBody>
      </p:sp>
      <p:sp>
        <p:nvSpPr>
          <p:cNvPr id="5" name="Text Placeholder 4">
            <a:extLst>
              <a:ext uri="{FF2B5EF4-FFF2-40B4-BE49-F238E27FC236}">
                <a16:creationId xmlns:a16="http://schemas.microsoft.com/office/drawing/2014/main" id="{D206438B-8B4D-466D-AF10-5B69E52EA557}"/>
              </a:ext>
            </a:extLst>
          </p:cNvPr>
          <p:cNvSpPr>
            <a:spLocks noGrp="1"/>
          </p:cNvSpPr>
          <p:nvPr>
            <p:ph type="body" sz="quarter" idx="3"/>
          </p:nvPr>
        </p:nvSpPr>
        <p:spPr/>
        <p:txBody>
          <a:bodyPr>
            <a:normAutofit fontScale="92500" lnSpcReduction="20000"/>
          </a:bodyPr>
          <a:lstStyle/>
          <a:p>
            <a:pPr algn="ctr"/>
            <a:r>
              <a:rPr lang="en-US" sz="4000" dirty="0">
                <a:solidFill>
                  <a:schemeClr val="tx1"/>
                </a:solidFill>
              </a:rPr>
              <a:t>Britannic</a:t>
            </a:r>
          </a:p>
        </p:txBody>
      </p:sp>
      <p:sp>
        <p:nvSpPr>
          <p:cNvPr id="6" name="Content Placeholder 5">
            <a:extLst>
              <a:ext uri="{FF2B5EF4-FFF2-40B4-BE49-F238E27FC236}">
                <a16:creationId xmlns:a16="http://schemas.microsoft.com/office/drawing/2014/main" id="{2F176704-E95C-4C2F-82BA-E30899B4315D}"/>
              </a:ext>
            </a:extLst>
          </p:cNvPr>
          <p:cNvSpPr>
            <a:spLocks noGrp="1"/>
          </p:cNvSpPr>
          <p:nvPr>
            <p:ph sz="quarter" idx="4"/>
          </p:nvPr>
        </p:nvSpPr>
        <p:spPr>
          <a:ln>
            <a:solidFill>
              <a:schemeClr val="tx1"/>
            </a:solidFill>
          </a:ln>
        </p:spPr>
        <p:txBody>
          <a:bodyPr>
            <a:normAutofit/>
          </a:bodyPr>
          <a:lstStyle/>
          <a:p>
            <a:endParaRPr lang="en-US" dirty="0"/>
          </a:p>
          <a:p>
            <a:r>
              <a:rPr lang="en-US" sz="2400" dirty="0">
                <a:solidFill>
                  <a:schemeClr val="tx1"/>
                </a:solidFill>
                <a:latin typeface="Times New Roman" panose="02020603050405020304" pitchFamily="18" charset="0"/>
                <a:cs typeface="Times New Roman" panose="02020603050405020304" pitchFamily="18" charset="0"/>
              </a:rPr>
              <a:t>Transatlantic Luxury Steamship</a:t>
            </a:r>
          </a:p>
          <a:p>
            <a:r>
              <a:rPr lang="en-US" sz="2400" dirty="0">
                <a:solidFill>
                  <a:schemeClr val="tx1"/>
                </a:solidFill>
                <a:latin typeface="Times New Roman" panose="02020603050405020304" pitchFamily="18" charset="0"/>
                <a:cs typeface="Times New Roman" panose="02020603050405020304" pitchFamily="18" charset="0"/>
              </a:rPr>
              <a:t>Relatively unknown</a:t>
            </a:r>
          </a:p>
          <a:p>
            <a:r>
              <a:rPr lang="en-US" sz="2400" dirty="0">
                <a:solidFill>
                  <a:schemeClr val="tx1"/>
                </a:solidFill>
                <a:latin typeface="Times New Roman" panose="02020603050405020304" pitchFamily="18" charset="0"/>
                <a:cs typeface="Times New Roman" panose="02020603050405020304" pitchFamily="18" charset="0"/>
              </a:rPr>
              <a:t>Saved thousands of lives</a:t>
            </a:r>
          </a:p>
          <a:p>
            <a:r>
              <a:rPr lang="en-US" sz="2400" dirty="0">
                <a:solidFill>
                  <a:schemeClr val="tx1"/>
                </a:solidFill>
                <a:latin typeface="Times New Roman" panose="02020603050405020304" pitchFamily="18" charset="0"/>
                <a:cs typeface="Times New Roman" panose="02020603050405020304" pitchFamily="18" charset="0"/>
              </a:rPr>
              <a:t>Acted upon the forecast</a:t>
            </a:r>
          </a:p>
          <a:p>
            <a:endParaRPr lang="en-US" dirty="0"/>
          </a:p>
        </p:txBody>
      </p:sp>
    </p:spTree>
    <p:extLst>
      <p:ext uri="{BB962C8B-B14F-4D97-AF65-F5344CB8AC3E}">
        <p14:creationId xmlns:p14="http://schemas.microsoft.com/office/powerpoint/2010/main" val="2504107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3CBA-62E5-4EDA-8CF4-65267A646DCA}"/>
              </a:ext>
            </a:extLst>
          </p:cNvPr>
          <p:cNvSpPr>
            <a:spLocks noGrp="1"/>
          </p:cNvSpPr>
          <p:nvPr>
            <p:ph type="title"/>
          </p:nvPr>
        </p:nvSpPr>
        <p:spPr/>
        <p:txBody>
          <a:bodyPr/>
          <a:lstStyle/>
          <a:p>
            <a:pPr algn="ctr"/>
            <a:r>
              <a:rPr lang="en-US" dirty="0"/>
              <a:t>Critical Issues facing First American</a:t>
            </a:r>
          </a:p>
        </p:txBody>
      </p:sp>
      <p:sp>
        <p:nvSpPr>
          <p:cNvPr id="3" name="Content Placeholder 2">
            <a:extLst>
              <a:ext uri="{FF2B5EF4-FFF2-40B4-BE49-F238E27FC236}">
                <a16:creationId xmlns:a16="http://schemas.microsoft.com/office/drawing/2014/main" id="{267F2C2F-F150-4F43-9075-BDB6571E219C}"/>
              </a:ext>
            </a:extLst>
          </p:cNvPr>
          <p:cNvSpPr>
            <a:spLocks noGrp="1"/>
          </p:cNvSpPr>
          <p:nvPr>
            <p:ph idx="1"/>
          </p:nvPr>
        </p:nvSpPr>
        <p:spPr>
          <a:xfrm>
            <a:off x="2454442" y="1484751"/>
            <a:ext cx="8765005" cy="3905395"/>
          </a:xfrm>
        </p:spPr>
        <p:txBody>
          <a:bodyPr>
            <a:noAutofit/>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1. Limited resources</a:t>
            </a:r>
          </a:p>
          <a:p>
            <a:pPr lvl="1"/>
            <a:r>
              <a:rPr lang="en-US" sz="2000" dirty="0">
                <a:solidFill>
                  <a:schemeClr val="tx1"/>
                </a:solidFill>
                <a:latin typeface="Times New Roman" panose="02020603050405020304" pitchFamily="18" charset="0"/>
                <a:cs typeface="Times New Roman" panose="02020603050405020304" pitchFamily="18" charset="0"/>
              </a:rPr>
              <a:t>Time </a:t>
            </a:r>
          </a:p>
          <a:p>
            <a:pPr lvl="1"/>
            <a:r>
              <a:rPr lang="en-US" sz="2000" dirty="0">
                <a:solidFill>
                  <a:schemeClr val="tx1"/>
                </a:solidFill>
                <a:latin typeface="Times New Roman" panose="02020603050405020304" pitchFamily="18" charset="0"/>
                <a:cs typeface="Times New Roman" panose="02020603050405020304" pitchFamily="18" charset="0"/>
              </a:rPr>
              <a:t>Personnel</a:t>
            </a:r>
          </a:p>
          <a:p>
            <a:pPr lvl="1"/>
            <a:r>
              <a:rPr lang="en-US" sz="2000" dirty="0">
                <a:solidFill>
                  <a:schemeClr val="tx1"/>
                </a:solidFill>
                <a:latin typeface="Times New Roman" panose="02020603050405020304" pitchFamily="18" charset="0"/>
                <a:cs typeface="Times New Roman" panose="02020603050405020304" pitchFamily="18" charset="0"/>
              </a:rPr>
              <a:t>Equipment &amp; Capital</a:t>
            </a:r>
          </a:p>
          <a:p>
            <a:pPr marL="457200" lvl="1"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dirty="0">
                <a:solidFill>
                  <a:schemeClr val="tx1"/>
                </a:solidFill>
                <a:latin typeface="Times New Roman" panose="02020603050405020304" pitchFamily="18" charset="0"/>
                <a:cs typeface="Times New Roman" panose="02020603050405020304" pitchFamily="18" charset="0"/>
              </a:rPr>
              <a:t>2. Agility </a:t>
            </a:r>
          </a:p>
          <a:p>
            <a:pPr lvl="1"/>
            <a:r>
              <a:rPr lang="en-US" sz="2000" dirty="0">
                <a:solidFill>
                  <a:schemeClr val="tx1"/>
                </a:solidFill>
                <a:latin typeface="Times New Roman" panose="02020603050405020304" pitchFamily="18" charset="0"/>
                <a:cs typeface="Times New Roman" panose="02020603050405020304" pitchFamily="18" charset="0"/>
              </a:rPr>
              <a:t>18,000+ employees (worldwide)</a:t>
            </a:r>
          </a:p>
          <a:p>
            <a:pPr lvl="1"/>
            <a:r>
              <a:rPr lang="en-US" sz="2000" dirty="0">
                <a:solidFill>
                  <a:schemeClr val="tx1"/>
                </a:solidFill>
                <a:latin typeface="Times New Roman" panose="02020603050405020304" pitchFamily="18" charset="0"/>
                <a:cs typeface="Times New Roman" panose="02020603050405020304" pitchFamily="18" charset="0"/>
              </a:rPr>
              <a:t>How quickly can the organization react to opportunities in the market? </a:t>
            </a:r>
          </a:p>
          <a:p>
            <a:pPr marL="0" indent="0">
              <a:buNone/>
            </a:pPr>
            <a:endParaRPr lang="en-US" sz="2400" dirty="0"/>
          </a:p>
        </p:txBody>
      </p:sp>
      <p:sp>
        <p:nvSpPr>
          <p:cNvPr id="4" name="TextBox 3">
            <a:extLst>
              <a:ext uri="{FF2B5EF4-FFF2-40B4-BE49-F238E27FC236}">
                <a16:creationId xmlns:a16="http://schemas.microsoft.com/office/drawing/2014/main" id="{0DC2990F-08F7-407C-B440-667139CF3540}"/>
              </a:ext>
            </a:extLst>
          </p:cNvPr>
          <p:cNvSpPr txBox="1"/>
          <p:nvPr/>
        </p:nvSpPr>
        <p:spPr>
          <a:xfrm>
            <a:off x="2454442" y="5373249"/>
            <a:ext cx="8899358" cy="1292662"/>
          </a:xfrm>
          <a:prstGeom prst="rect">
            <a:avLst/>
          </a:prstGeom>
          <a:noFill/>
          <a:ln w="3175">
            <a:solidFill>
              <a:schemeClr val="tx1"/>
            </a:solidFill>
          </a:ln>
        </p:spPr>
        <p:txBody>
          <a:bodyPr wrap="square" rtlCol="0">
            <a:spAutoFit/>
          </a:bodyPr>
          <a:lstStyle/>
          <a:p>
            <a:r>
              <a:rPr lang="en-US" sz="2000" dirty="0">
                <a:latin typeface="Times New Roman" panose="02020603050405020304" pitchFamily="18" charset="0"/>
                <a:cs typeface="Times New Roman" panose="02020603050405020304" pitchFamily="18" charset="0"/>
              </a:rPr>
              <a:t>Key takeaways: </a:t>
            </a:r>
          </a:p>
          <a:p>
            <a:pPr marL="342900" indent="-342900">
              <a:buAutoNum type="arabicPeriod"/>
            </a:pPr>
            <a:r>
              <a:rPr lang="en-US" sz="2000" dirty="0">
                <a:latin typeface="Times New Roman" panose="02020603050405020304" pitchFamily="18" charset="0"/>
                <a:cs typeface="Times New Roman" panose="02020603050405020304" pitchFamily="18" charset="0"/>
              </a:rPr>
              <a:t>Difficult resource decisions must be made everyday </a:t>
            </a:r>
          </a:p>
          <a:p>
            <a:pPr marL="342900" indent="-342900">
              <a:buAutoNum type="arabicPeriod"/>
            </a:pPr>
            <a:r>
              <a:rPr lang="en-US" sz="2000" dirty="0">
                <a:latin typeface="Times New Roman" panose="02020603050405020304" pitchFamily="18" charset="0"/>
                <a:cs typeface="Times New Roman" panose="02020603050405020304" pitchFamily="18" charset="0"/>
              </a:rPr>
              <a:t>First American needs as much lead time as possible to make these decisions.</a:t>
            </a:r>
          </a:p>
          <a:p>
            <a:endParaRPr lang="en-US" dirty="0"/>
          </a:p>
        </p:txBody>
      </p:sp>
    </p:spTree>
    <p:extLst>
      <p:ext uri="{BB962C8B-B14F-4D97-AF65-F5344CB8AC3E}">
        <p14:creationId xmlns:p14="http://schemas.microsoft.com/office/powerpoint/2010/main" val="1716440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3CBA-62E5-4EDA-8CF4-65267A646DCA}"/>
              </a:ext>
            </a:extLst>
          </p:cNvPr>
          <p:cNvSpPr>
            <a:spLocks noGrp="1"/>
          </p:cNvSpPr>
          <p:nvPr>
            <p:ph type="title"/>
          </p:nvPr>
        </p:nvSpPr>
        <p:spPr/>
        <p:txBody>
          <a:bodyPr/>
          <a:lstStyle/>
          <a:p>
            <a:pPr algn="ctr"/>
            <a:r>
              <a:rPr lang="en-US" dirty="0"/>
              <a:t>Research </a:t>
            </a:r>
          </a:p>
        </p:txBody>
      </p:sp>
      <p:sp>
        <p:nvSpPr>
          <p:cNvPr id="3" name="Content Placeholder 2">
            <a:extLst>
              <a:ext uri="{FF2B5EF4-FFF2-40B4-BE49-F238E27FC236}">
                <a16:creationId xmlns:a16="http://schemas.microsoft.com/office/drawing/2014/main" id="{267F2C2F-F150-4F43-9075-BDB6571E219C}"/>
              </a:ext>
            </a:extLst>
          </p:cNvPr>
          <p:cNvSpPr>
            <a:spLocks noGrp="1"/>
          </p:cNvSpPr>
          <p:nvPr>
            <p:ph idx="1"/>
          </p:nvPr>
        </p:nvSpPr>
        <p:spPr>
          <a:xfrm>
            <a:off x="1556084" y="1568951"/>
            <a:ext cx="9797716" cy="5168734"/>
          </a:xfrm>
        </p:spPr>
        <p:txBody>
          <a:bodyPr>
            <a:normAutofit fontScale="47500" lnSpcReduction="20000"/>
          </a:bodyPr>
          <a:lstStyle/>
          <a:p>
            <a:pPr lvl="1"/>
            <a:r>
              <a:rPr lang="en-US" sz="4400" dirty="0">
                <a:solidFill>
                  <a:schemeClr val="tx1"/>
                </a:solidFill>
                <a:latin typeface="Times New Roman" panose="02020603050405020304" pitchFamily="18" charset="0"/>
                <a:cs typeface="Times New Roman" panose="02020603050405020304" pitchFamily="18" charset="0"/>
              </a:rPr>
              <a:t>Entities facing similar issues</a:t>
            </a:r>
          </a:p>
          <a:p>
            <a:pPr lvl="2"/>
            <a:r>
              <a:rPr lang="en-US" sz="4400" dirty="0">
                <a:solidFill>
                  <a:schemeClr val="tx1"/>
                </a:solidFill>
                <a:latin typeface="Times New Roman" panose="02020603050405020304" pitchFamily="18" charset="0"/>
                <a:cs typeface="Times New Roman" panose="02020603050405020304" pitchFamily="18" charset="0"/>
              </a:rPr>
              <a:t>Federal &amp; State Governments</a:t>
            </a:r>
          </a:p>
          <a:p>
            <a:pPr lvl="2"/>
            <a:r>
              <a:rPr lang="en-US" sz="4400" dirty="0">
                <a:solidFill>
                  <a:schemeClr val="tx1"/>
                </a:solidFill>
                <a:latin typeface="Times New Roman" panose="02020603050405020304" pitchFamily="18" charset="0"/>
                <a:cs typeface="Times New Roman" panose="02020603050405020304" pitchFamily="18" charset="0"/>
              </a:rPr>
              <a:t>Policymakers</a:t>
            </a:r>
          </a:p>
          <a:p>
            <a:pPr lvl="2"/>
            <a:r>
              <a:rPr lang="en-US" sz="4400" dirty="0">
                <a:solidFill>
                  <a:schemeClr val="tx1"/>
                </a:solidFill>
                <a:latin typeface="Times New Roman" panose="02020603050405020304" pitchFamily="18" charset="0"/>
                <a:cs typeface="Times New Roman" panose="02020603050405020304" pitchFamily="18" charset="0"/>
              </a:rPr>
              <a:t>Large organizations </a:t>
            </a:r>
          </a:p>
          <a:p>
            <a:pPr lvl="1"/>
            <a:endParaRPr lang="en-US" sz="4400" dirty="0">
              <a:solidFill>
                <a:schemeClr val="tx1"/>
              </a:solidFill>
              <a:latin typeface="Times New Roman" panose="02020603050405020304" pitchFamily="18" charset="0"/>
              <a:cs typeface="Times New Roman" panose="02020603050405020304" pitchFamily="18" charset="0"/>
            </a:endParaRPr>
          </a:p>
          <a:p>
            <a:pPr lvl="1"/>
            <a:r>
              <a:rPr lang="en-US" sz="4400" dirty="0">
                <a:solidFill>
                  <a:schemeClr val="tx1"/>
                </a:solidFill>
                <a:latin typeface="Times New Roman" panose="02020603050405020304" pitchFamily="18" charset="0"/>
                <a:cs typeface="Times New Roman" panose="02020603050405020304" pitchFamily="18" charset="0"/>
              </a:rPr>
              <a:t>Macro-economic indicators</a:t>
            </a:r>
          </a:p>
          <a:p>
            <a:pPr lvl="2"/>
            <a:r>
              <a:rPr lang="en-US" sz="4400" dirty="0">
                <a:solidFill>
                  <a:schemeClr val="tx1"/>
                </a:solidFill>
                <a:latin typeface="Times New Roman" panose="02020603050405020304" pitchFamily="18" charset="0"/>
                <a:cs typeface="Times New Roman" panose="02020603050405020304" pitchFamily="18" charset="0"/>
              </a:rPr>
              <a:t>Focus on the overall economy</a:t>
            </a:r>
          </a:p>
          <a:p>
            <a:pPr lvl="2"/>
            <a:r>
              <a:rPr lang="en-US" sz="4400" dirty="0">
                <a:solidFill>
                  <a:schemeClr val="tx1"/>
                </a:solidFill>
                <a:latin typeface="Times New Roman" panose="02020603050405020304" pitchFamily="18" charset="0"/>
                <a:cs typeface="Times New Roman" panose="02020603050405020304" pitchFamily="18" charset="0"/>
              </a:rPr>
              <a:t>Pertain to specific attributes of the economy</a:t>
            </a:r>
          </a:p>
          <a:p>
            <a:pPr lvl="2"/>
            <a:r>
              <a:rPr lang="en-US" sz="4400" dirty="0">
                <a:solidFill>
                  <a:schemeClr val="tx1"/>
                </a:solidFill>
                <a:latin typeface="Times New Roman" panose="02020603050405020304" pitchFamily="18" charset="0"/>
                <a:cs typeface="Times New Roman" panose="02020603050405020304" pitchFamily="18" charset="0"/>
              </a:rPr>
              <a:t>Provide the overall health</a:t>
            </a:r>
          </a:p>
          <a:p>
            <a:pPr lvl="2"/>
            <a:r>
              <a:rPr lang="en-US" sz="4400" dirty="0">
                <a:solidFill>
                  <a:schemeClr val="tx1"/>
                </a:solidFill>
                <a:latin typeface="Times New Roman" panose="02020603050405020304" pitchFamily="18" charset="0"/>
                <a:cs typeface="Times New Roman" panose="02020603050405020304" pitchFamily="18" charset="0"/>
              </a:rPr>
              <a:t>Examples – Gross National Product, Housing Starts, Industrial Production</a:t>
            </a:r>
          </a:p>
          <a:p>
            <a:pPr lvl="1"/>
            <a:endParaRPr lang="en-US" sz="4400" dirty="0">
              <a:solidFill>
                <a:schemeClr val="tx1"/>
              </a:solidFill>
              <a:latin typeface="Times New Roman" panose="02020603050405020304" pitchFamily="18" charset="0"/>
              <a:cs typeface="Times New Roman" panose="02020603050405020304" pitchFamily="18" charset="0"/>
            </a:endParaRPr>
          </a:p>
          <a:p>
            <a:pPr lvl="1"/>
            <a:r>
              <a:rPr lang="en-US" sz="4400" dirty="0">
                <a:solidFill>
                  <a:schemeClr val="tx1"/>
                </a:solidFill>
                <a:latin typeface="Times New Roman" panose="02020603050405020304" pitchFamily="18" charset="0"/>
                <a:cs typeface="Times New Roman" panose="02020603050405020304" pitchFamily="18" charset="0"/>
              </a:rPr>
              <a:t>Regularly analyze these indicators, obtain insight and take action today to meet the demands of tomorrow </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4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Joseph et al. 2014</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4400" dirty="0">
                <a:latin typeface="Times New Roman" panose="02020603050405020304" pitchFamily="18" charset="0"/>
                <a:cs typeface="Times New Roman" panose="02020603050405020304" pitchFamily="18" charset="0"/>
              </a:rPr>
              <a:t>. </a:t>
            </a:r>
          </a:p>
          <a:p>
            <a:pPr lvl="1"/>
            <a:endParaRPr lang="en-US" sz="3100" dirty="0"/>
          </a:p>
          <a:p>
            <a:pPr lvl="1"/>
            <a:endParaRPr lang="en-US" dirty="0"/>
          </a:p>
        </p:txBody>
      </p:sp>
    </p:spTree>
    <p:extLst>
      <p:ext uri="{BB962C8B-B14F-4D97-AF65-F5344CB8AC3E}">
        <p14:creationId xmlns:p14="http://schemas.microsoft.com/office/powerpoint/2010/main" val="3807947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3CBA-62E5-4EDA-8CF4-65267A646DCA}"/>
              </a:ext>
            </a:extLst>
          </p:cNvPr>
          <p:cNvSpPr>
            <a:spLocks noGrp="1"/>
          </p:cNvSpPr>
          <p:nvPr>
            <p:ph type="title"/>
          </p:nvPr>
        </p:nvSpPr>
        <p:spPr/>
        <p:txBody>
          <a:bodyPr/>
          <a:lstStyle/>
          <a:p>
            <a:pPr algn="ctr"/>
            <a:r>
              <a:rPr lang="en-US" dirty="0"/>
              <a:t>Research – Literature Review </a:t>
            </a:r>
          </a:p>
        </p:txBody>
      </p:sp>
      <p:sp>
        <p:nvSpPr>
          <p:cNvPr id="3" name="Content Placeholder 2">
            <a:extLst>
              <a:ext uri="{FF2B5EF4-FFF2-40B4-BE49-F238E27FC236}">
                <a16:creationId xmlns:a16="http://schemas.microsoft.com/office/drawing/2014/main" id="{267F2C2F-F150-4F43-9075-BDB6571E219C}"/>
              </a:ext>
            </a:extLst>
          </p:cNvPr>
          <p:cNvSpPr>
            <a:spLocks noGrp="1"/>
          </p:cNvSpPr>
          <p:nvPr>
            <p:ph idx="1"/>
          </p:nvPr>
        </p:nvSpPr>
        <p:spPr>
          <a:xfrm>
            <a:off x="2101516" y="1484396"/>
            <a:ext cx="9403096" cy="5173579"/>
          </a:xfrm>
        </p:spPr>
        <p:txBody>
          <a:bodyPr>
            <a:normAutofit fontScale="25000" lnSpcReduction="20000"/>
          </a:bodyPr>
          <a:lstStyle/>
          <a:p>
            <a:pPr marL="457200" lvl="1" indent="0">
              <a:buNone/>
            </a:pPr>
            <a:r>
              <a:rPr lang="en-US" sz="9600" dirty="0">
                <a:solidFill>
                  <a:schemeClr val="tx1"/>
                </a:solidFill>
                <a:latin typeface="Times New Roman" panose="02020603050405020304" pitchFamily="18" charset="0"/>
                <a:cs typeface="Times New Roman" panose="02020603050405020304" pitchFamily="18" charset="0"/>
              </a:rPr>
              <a:t>How are macro-economic indicators being used?</a:t>
            </a:r>
          </a:p>
          <a:p>
            <a:pPr marL="457200" lvl="1" indent="0">
              <a:buNone/>
            </a:pPr>
            <a:endParaRPr lang="en-US" sz="9600" dirty="0">
              <a:solidFill>
                <a:schemeClr val="tx1"/>
              </a:solidFill>
              <a:latin typeface="Times New Roman" panose="02020603050405020304" pitchFamily="18" charset="0"/>
              <a:cs typeface="Times New Roman" panose="02020603050405020304" pitchFamily="18" charset="0"/>
            </a:endParaRPr>
          </a:p>
          <a:p>
            <a:pPr lvl="1"/>
            <a:r>
              <a:rPr lang="en-US" sz="9600" dirty="0">
                <a:solidFill>
                  <a:schemeClr val="tx1"/>
                </a:solidFill>
                <a:latin typeface="Times New Roman" panose="02020603050405020304" pitchFamily="18" charset="0"/>
                <a:cs typeface="Times New Roman" panose="02020603050405020304" pitchFamily="18" charset="0"/>
              </a:rPr>
              <a:t>3-Month Treasury Bill index is used to predict U.S. Retail Sales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(Joseph &amp; Larrain, 2012)</a:t>
            </a:r>
            <a:endParaRPr lang="en-US" sz="9600" dirty="0">
              <a:solidFill>
                <a:schemeClr val="tx1"/>
              </a:solidFill>
              <a:latin typeface="Times New Roman" panose="02020603050405020304" pitchFamily="18" charset="0"/>
              <a:cs typeface="Times New Roman" panose="02020603050405020304" pitchFamily="18" charset="0"/>
            </a:endParaRPr>
          </a:p>
          <a:p>
            <a:pPr lvl="1"/>
            <a:endParaRPr lang="en-US" sz="9600" dirty="0">
              <a:solidFill>
                <a:schemeClr val="tx1"/>
              </a:solidFill>
              <a:latin typeface="Times New Roman" panose="02020603050405020304" pitchFamily="18" charset="0"/>
              <a:cs typeface="Times New Roman" panose="02020603050405020304" pitchFamily="18" charset="0"/>
            </a:endParaRPr>
          </a:p>
          <a:p>
            <a:pPr lvl="1"/>
            <a:r>
              <a:rPr lang="en-US" sz="9600" dirty="0">
                <a:solidFill>
                  <a:schemeClr val="tx1"/>
                </a:solidFill>
                <a:latin typeface="Times New Roman" panose="02020603050405020304" pitchFamily="18" charset="0"/>
                <a:cs typeface="Times New Roman" panose="02020603050405020304" pitchFamily="18" charset="0"/>
              </a:rPr>
              <a:t>U.S. Housing Starts data is effectively forecasting U.S. Vehicle Sales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(Homareau, 2015)</a:t>
            </a:r>
            <a:endParaRPr lang="en-US" sz="9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lvl="1" indent="0">
              <a:buNone/>
            </a:pPr>
            <a:endParaRPr lang="en-US" sz="9600" dirty="0">
              <a:solidFill>
                <a:schemeClr val="tx1"/>
              </a:solidFill>
              <a:latin typeface="Times New Roman" panose="02020603050405020304" pitchFamily="18" charset="0"/>
              <a:cs typeface="Times New Roman" panose="02020603050405020304" pitchFamily="18" charset="0"/>
            </a:endParaRPr>
          </a:p>
          <a:p>
            <a:pPr lvl="1"/>
            <a:r>
              <a:rPr lang="en-US" sz="9600" dirty="0">
                <a:solidFill>
                  <a:schemeClr val="tx1"/>
                </a:solidFill>
                <a:latin typeface="Times New Roman" panose="02020603050405020304" pitchFamily="18" charset="0"/>
                <a:cs typeface="Times New Roman" panose="02020603050405020304" pitchFamily="18" charset="0"/>
              </a:rPr>
              <a:t>3-Month Treasury Bill index and Interest Rates Spread enabled several researchers to identify the pending financial crisis of 2007-2009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(Joseph et al., 2014)</a:t>
            </a:r>
            <a:endParaRPr lang="en-US" sz="96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9600" dirty="0">
              <a:solidFill>
                <a:schemeClr val="tx1"/>
              </a:solidFill>
              <a:latin typeface="Times New Roman" panose="02020603050405020304" pitchFamily="18" charset="0"/>
              <a:cs typeface="Times New Roman" panose="02020603050405020304" pitchFamily="18" charset="0"/>
            </a:endParaRPr>
          </a:p>
          <a:p>
            <a:pPr lvl="1"/>
            <a:r>
              <a:rPr lang="en-US" sz="9600" dirty="0">
                <a:solidFill>
                  <a:schemeClr val="tx1"/>
                </a:solidFill>
                <a:latin typeface="Times New Roman" panose="02020603050405020304" pitchFamily="18" charset="0"/>
                <a:cs typeface="Times New Roman" panose="02020603050405020304" pitchFamily="18" charset="0"/>
              </a:rPr>
              <a:t>Companies within emerging markets are formulating their sales and marketing strategies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9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Adeola, 2016</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9600" dirty="0">
              <a:solidFill>
                <a:schemeClr val="tx1"/>
              </a:solidFill>
              <a:latin typeface="Times New Roman" panose="02020603050405020304" pitchFamily="18" charset="0"/>
              <a:cs typeface="Times New Roman" panose="02020603050405020304" pitchFamily="18" charset="0"/>
            </a:endParaRPr>
          </a:p>
          <a:p>
            <a:endParaRPr lang="en-US" dirty="0"/>
          </a:p>
          <a:p>
            <a:pPr lvl="1"/>
            <a:endParaRPr lang="en-US" dirty="0"/>
          </a:p>
        </p:txBody>
      </p:sp>
    </p:spTree>
    <p:extLst>
      <p:ext uri="{BB962C8B-B14F-4D97-AF65-F5344CB8AC3E}">
        <p14:creationId xmlns:p14="http://schemas.microsoft.com/office/powerpoint/2010/main" val="3575664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3CBA-62E5-4EDA-8CF4-65267A646DCA}"/>
              </a:ext>
            </a:extLst>
          </p:cNvPr>
          <p:cNvSpPr>
            <a:spLocks noGrp="1"/>
          </p:cNvSpPr>
          <p:nvPr>
            <p:ph type="title"/>
          </p:nvPr>
        </p:nvSpPr>
        <p:spPr/>
        <p:txBody>
          <a:bodyPr/>
          <a:lstStyle/>
          <a:p>
            <a:pPr algn="ctr"/>
            <a:r>
              <a:rPr lang="en-US" dirty="0"/>
              <a:t>Business Question and Goal</a:t>
            </a:r>
          </a:p>
        </p:txBody>
      </p:sp>
      <p:sp>
        <p:nvSpPr>
          <p:cNvPr id="3" name="Content Placeholder 2">
            <a:extLst>
              <a:ext uri="{FF2B5EF4-FFF2-40B4-BE49-F238E27FC236}">
                <a16:creationId xmlns:a16="http://schemas.microsoft.com/office/drawing/2014/main" id="{267F2C2F-F150-4F43-9075-BDB6571E219C}"/>
              </a:ext>
            </a:extLst>
          </p:cNvPr>
          <p:cNvSpPr>
            <a:spLocks noGrp="1"/>
          </p:cNvSpPr>
          <p:nvPr>
            <p:ph idx="1"/>
          </p:nvPr>
        </p:nvSpPr>
        <p:spPr>
          <a:xfrm>
            <a:off x="2589212" y="2133600"/>
            <a:ext cx="8915400" cy="4235116"/>
          </a:xfrm>
        </p:spPr>
        <p:txBody>
          <a:bodyPr>
            <a:noAutofit/>
          </a:bodyPr>
          <a:lstStyle/>
          <a:p>
            <a:r>
              <a:rPr lang="en-US" sz="2400" dirty="0">
                <a:solidFill>
                  <a:schemeClr val="tx1"/>
                </a:solidFill>
                <a:latin typeface="Times New Roman" panose="02020603050405020304" pitchFamily="18" charset="0"/>
                <a:cs typeface="Times New Roman" panose="02020603050405020304" pitchFamily="18" charset="0"/>
              </a:rPr>
              <a:t>Can First American forecast quarterly revenues using macro-economic data?</a:t>
            </a:r>
          </a:p>
          <a:p>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Goal – build an accurate forecasting model and use it to guide decisions regarding allocation of resources and in other areas</a:t>
            </a: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Effect – increase profitability, customer satisfaction, quality, employee satisfaction and market share.</a:t>
            </a:r>
          </a:p>
        </p:txBody>
      </p:sp>
    </p:spTree>
    <p:extLst>
      <p:ext uri="{BB962C8B-B14F-4D97-AF65-F5344CB8AC3E}">
        <p14:creationId xmlns:p14="http://schemas.microsoft.com/office/powerpoint/2010/main" val="3426420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3CBA-62E5-4EDA-8CF4-65267A646DCA}"/>
              </a:ext>
            </a:extLst>
          </p:cNvPr>
          <p:cNvSpPr>
            <a:spLocks noGrp="1"/>
          </p:cNvSpPr>
          <p:nvPr>
            <p:ph type="title"/>
          </p:nvPr>
        </p:nvSpPr>
        <p:spPr/>
        <p:txBody>
          <a:bodyPr/>
          <a:lstStyle/>
          <a:p>
            <a:pPr algn="ctr"/>
            <a:r>
              <a:rPr lang="en-US" dirty="0"/>
              <a:t>Hypothesis</a:t>
            </a:r>
          </a:p>
        </p:txBody>
      </p:sp>
      <p:sp>
        <p:nvSpPr>
          <p:cNvPr id="3" name="Content Placeholder 2">
            <a:extLst>
              <a:ext uri="{FF2B5EF4-FFF2-40B4-BE49-F238E27FC236}">
                <a16:creationId xmlns:a16="http://schemas.microsoft.com/office/drawing/2014/main" id="{267F2C2F-F150-4F43-9075-BDB6571E219C}"/>
              </a:ext>
            </a:extLst>
          </p:cNvPr>
          <p:cNvSpPr>
            <a:spLocks noGrp="1"/>
          </p:cNvSpPr>
          <p:nvPr>
            <p:ph idx="1"/>
          </p:nvPr>
        </p:nvSpPr>
        <p:spPr>
          <a:xfrm>
            <a:off x="2589212" y="1770174"/>
            <a:ext cx="8915400" cy="4887801"/>
          </a:xfrm>
        </p:spPr>
        <p:txBody>
          <a:bodyPr>
            <a:noAutofit/>
          </a:bodyPr>
          <a:lstStyle/>
          <a:p>
            <a:pPr marL="0" marR="0">
              <a:lnSpc>
                <a:spcPct val="200000"/>
              </a:lnSpc>
              <a:spcBef>
                <a:spcPts val="0"/>
              </a:spcBef>
              <a:spcAft>
                <a:spcPts val="0"/>
              </a:spcAft>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Null hypothesis (H₀)  - the regression coefficients between the dependent variable (quarterly revenue) and each of the independent macro-economic variables are equal to zero. </a:t>
            </a:r>
          </a:p>
          <a:p>
            <a:pPr marL="0" marR="0" indent="0">
              <a:lnSpc>
                <a:spcPct val="200000"/>
              </a:lnSpc>
              <a:spcBef>
                <a:spcPts val="0"/>
              </a:spcBef>
              <a:spcAft>
                <a:spcPts val="0"/>
              </a:spcAft>
              <a:buNone/>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H₀: Β₁=0, B₂=0,…,Bᵢ=0. </a:t>
            </a:r>
          </a:p>
          <a:p>
            <a:pPr marL="0" marR="0">
              <a:lnSpc>
                <a:spcPct val="200000"/>
              </a:lnSpc>
              <a:spcBef>
                <a:spcPts val="0"/>
              </a:spcBef>
              <a:spcAft>
                <a:spcPts val="0"/>
              </a:spcAft>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Alternate hypothesis (H₁) - the regression coefficients between the dependent variable (quarterly revenue) and each of the independent macro-economic variables are not equal to zero.</a:t>
            </a:r>
          </a:p>
          <a:p>
            <a:pPr marL="0" marR="0" indent="0">
              <a:lnSpc>
                <a:spcPct val="200000"/>
              </a:lnSpc>
              <a:spcBef>
                <a:spcPts val="0"/>
              </a:spcBef>
              <a:spcAft>
                <a:spcPts val="0"/>
              </a:spcAft>
              <a:buNone/>
            </a:pP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H₁: Β₁≠0, B₂≠0,…,Bᵢ≠0. </a:t>
            </a:r>
          </a:p>
        </p:txBody>
      </p:sp>
    </p:spTree>
    <p:extLst>
      <p:ext uri="{BB962C8B-B14F-4D97-AF65-F5344CB8AC3E}">
        <p14:creationId xmlns:p14="http://schemas.microsoft.com/office/powerpoint/2010/main" val="2179401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3CBA-62E5-4EDA-8CF4-65267A646DCA}"/>
              </a:ext>
            </a:extLst>
          </p:cNvPr>
          <p:cNvSpPr>
            <a:spLocks noGrp="1"/>
          </p:cNvSpPr>
          <p:nvPr>
            <p:ph type="title"/>
          </p:nvPr>
        </p:nvSpPr>
        <p:spPr/>
        <p:txBody>
          <a:bodyPr/>
          <a:lstStyle/>
          <a:p>
            <a:pPr algn="ctr"/>
            <a:r>
              <a:rPr lang="en-US" dirty="0"/>
              <a:t>Objectives</a:t>
            </a:r>
          </a:p>
        </p:txBody>
      </p:sp>
      <p:sp>
        <p:nvSpPr>
          <p:cNvPr id="3" name="Content Placeholder 2">
            <a:extLst>
              <a:ext uri="{FF2B5EF4-FFF2-40B4-BE49-F238E27FC236}">
                <a16:creationId xmlns:a16="http://schemas.microsoft.com/office/drawing/2014/main" id="{267F2C2F-F150-4F43-9075-BDB6571E219C}"/>
              </a:ext>
            </a:extLst>
          </p:cNvPr>
          <p:cNvSpPr>
            <a:spLocks noGrp="1"/>
          </p:cNvSpPr>
          <p:nvPr>
            <p:ph idx="1"/>
          </p:nvPr>
        </p:nvSpPr>
        <p:spPr>
          <a:xfrm>
            <a:off x="2627312" y="1905000"/>
            <a:ext cx="8915400" cy="4235116"/>
          </a:xfrm>
        </p:spPr>
        <p:txBody>
          <a:bodyPr>
            <a:noAutofit/>
          </a:bodyPr>
          <a:lstStyle/>
          <a:p>
            <a:pPr marL="0" marR="0">
              <a:lnSpc>
                <a:spcPct val="200000"/>
              </a:lnSpc>
              <a:spcBef>
                <a:spcPts val="0"/>
              </a:spcBef>
              <a:spcAft>
                <a:spcPts val="1000"/>
              </a:spcAft>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Collect U.S. macro-economic data and quarterly revenue data</a:t>
            </a:r>
          </a:p>
          <a:p>
            <a:pPr marL="0" marR="0">
              <a:lnSpc>
                <a:spcPct val="200000"/>
              </a:lnSpc>
              <a:spcBef>
                <a:spcPts val="0"/>
              </a:spcBef>
              <a:spcAft>
                <a:spcPts val="1000"/>
              </a:spcAft>
            </a:pP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Determine </a:t>
            </a: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distribution of each independent and dependent variable</a:t>
            </a:r>
          </a:p>
          <a:p>
            <a:pPr marL="0" marR="0">
              <a:lnSpc>
                <a:spcPct val="200000"/>
              </a:lnSpc>
              <a:spcBef>
                <a:spcPts val="0"/>
              </a:spcBef>
              <a:spcAft>
                <a:spcPts val="1000"/>
              </a:spcAft>
            </a:pP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Transform </a:t>
            </a: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variable(s) that have failed the normality test </a:t>
            </a:r>
          </a:p>
          <a:p>
            <a:pPr marL="0" marR="0">
              <a:lnSpc>
                <a:spcPct val="200000"/>
              </a:lnSpc>
              <a:spcBef>
                <a:spcPts val="0"/>
              </a:spcBef>
              <a:spcAft>
                <a:spcPts val="1000"/>
              </a:spcAft>
            </a:pP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Determine correlations between the variables</a:t>
            </a:r>
          </a:p>
          <a:p>
            <a:pPr marL="0" marR="0">
              <a:lnSpc>
                <a:spcPct val="200000"/>
              </a:lnSpc>
              <a:spcBef>
                <a:spcPts val="0"/>
              </a:spcBef>
              <a:spcAft>
                <a:spcPts val="1000"/>
              </a:spcAft>
            </a:pP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Develop a regression model to predict quarterly revenue</a:t>
            </a:r>
          </a:p>
          <a:p>
            <a:pPr marL="0" marR="0">
              <a:lnSpc>
                <a:spcPct val="200000"/>
              </a:lnSpc>
              <a:spcBef>
                <a:spcPts val="0"/>
              </a:spcBef>
              <a:spcAft>
                <a:spcPts val="1000"/>
              </a:spcAft>
            </a:pPr>
            <a:endPar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488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3CBA-62E5-4EDA-8CF4-65267A646DCA}"/>
              </a:ext>
            </a:extLst>
          </p:cNvPr>
          <p:cNvSpPr>
            <a:spLocks noGrp="1"/>
          </p:cNvSpPr>
          <p:nvPr>
            <p:ph type="title"/>
          </p:nvPr>
        </p:nvSpPr>
        <p:spPr/>
        <p:txBody>
          <a:bodyPr/>
          <a:lstStyle/>
          <a:p>
            <a:pPr algn="ctr"/>
            <a:r>
              <a:rPr lang="en-US" dirty="0"/>
              <a:t>Data Sources</a:t>
            </a:r>
          </a:p>
        </p:txBody>
      </p:sp>
      <p:sp>
        <p:nvSpPr>
          <p:cNvPr id="3" name="Content Placeholder 2">
            <a:extLst>
              <a:ext uri="{FF2B5EF4-FFF2-40B4-BE49-F238E27FC236}">
                <a16:creationId xmlns:a16="http://schemas.microsoft.com/office/drawing/2014/main" id="{267F2C2F-F150-4F43-9075-BDB6571E219C}"/>
              </a:ext>
            </a:extLst>
          </p:cNvPr>
          <p:cNvSpPr>
            <a:spLocks noGrp="1"/>
          </p:cNvSpPr>
          <p:nvPr>
            <p:ph idx="1"/>
          </p:nvPr>
        </p:nvSpPr>
        <p:spPr>
          <a:xfrm>
            <a:off x="2589212" y="1507958"/>
            <a:ext cx="8915400" cy="4725932"/>
          </a:xfrm>
        </p:spPr>
        <p:txBody>
          <a:bodyPr>
            <a:noAutofit/>
          </a:bodyPr>
          <a:lstStyle/>
          <a:p>
            <a:pPr marL="0" indent="0">
              <a:buNone/>
            </a:pPr>
            <a:r>
              <a:rPr lang="en-US" sz="2400" dirty="0">
                <a:solidFill>
                  <a:schemeClr val="tx1"/>
                </a:solidFill>
                <a:latin typeface="Times New Roman" panose="02020603050405020304" pitchFamily="18" charset="0"/>
                <a:cs typeface="Times New Roman" panose="02020603050405020304" pitchFamily="18" charset="0"/>
              </a:rPr>
              <a:t>1. Federal Reserve Bank of St. Louis (FRED Economic Research, 2020)</a:t>
            </a:r>
          </a:p>
          <a:p>
            <a:pPr lvl="1"/>
            <a:r>
              <a:rPr lang="en-US" sz="2400" dirty="0">
                <a:solidFill>
                  <a:schemeClr val="tx1"/>
                </a:solidFill>
                <a:latin typeface="Times New Roman" panose="02020603050405020304" pitchFamily="18" charset="0"/>
                <a:cs typeface="Times New Roman" panose="02020603050405020304" pitchFamily="18" charset="0"/>
              </a:rPr>
              <a:t>Gross National Product</a:t>
            </a:r>
          </a:p>
          <a:p>
            <a:pPr lvl="1"/>
            <a:r>
              <a:rPr lang="en-US" sz="2400" dirty="0">
                <a:solidFill>
                  <a:schemeClr val="tx1"/>
                </a:solidFill>
                <a:latin typeface="Times New Roman" panose="02020603050405020304" pitchFamily="18" charset="0"/>
                <a:cs typeface="Times New Roman" panose="02020603050405020304" pitchFamily="18" charset="0"/>
              </a:rPr>
              <a:t>Housing Starts</a:t>
            </a:r>
          </a:p>
          <a:p>
            <a:pPr lvl="1"/>
            <a:r>
              <a:rPr lang="en-US" sz="2400" dirty="0">
                <a:solidFill>
                  <a:schemeClr val="tx1"/>
                </a:solidFill>
                <a:latin typeface="Times New Roman" panose="02020603050405020304" pitchFamily="18" charset="0"/>
                <a:cs typeface="Times New Roman" panose="02020603050405020304" pitchFamily="18" charset="0"/>
              </a:rPr>
              <a:t>3-Month Treasury Bill Index</a:t>
            </a:r>
          </a:p>
          <a:p>
            <a:pPr lvl="1"/>
            <a:r>
              <a:rPr lang="en-US" sz="2400" dirty="0">
                <a:solidFill>
                  <a:schemeClr val="tx1"/>
                </a:solidFill>
                <a:latin typeface="Times New Roman" panose="02020603050405020304" pitchFamily="18" charset="0"/>
                <a:cs typeface="Times New Roman" panose="02020603050405020304" pitchFamily="18" charset="0"/>
              </a:rPr>
              <a:t>Hundreds of other indicators</a:t>
            </a:r>
          </a:p>
          <a:p>
            <a:pPr lvl="1"/>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a:solidFill>
                  <a:schemeClr val="tx1"/>
                </a:solidFill>
                <a:latin typeface="Times New Roman" panose="02020603050405020304" pitchFamily="18" charset="0"/>
                <a:cs typeface="Times New Roman" panose="02020603050405020304" pitchFamily="18" charset="0"/>
              </a:rPr>
              <a:t>2. U.S. Securities and Exchange Commission (U.S. Securities and Exchange Commission, 2020)</a:t>
            </a:r>
          </a:p>
          <a:p>
            <a:pPr lvl="1"/>
            <a:r>
              <a:rPr lang="en-US" sz="2400" dirty="0">
                <a:solidFill>
                  <a:schemeClr val="tx1"/>
                </a:solidFill>
                <a:latin typeface="Times New Roman" panose="02020603050405020304" pitchFamily="18" charset="0"/>
                <a:cs typeface="Times New Roman" panose="02020603050405020304" pitchFamily="18" charset="0"/>
              </a:rPr>
              <a:t>Quarterly revenue of FAF</a:t>
            </a:r>
          </a:p>
        </p:txBody>
      </p:sp>
    </p:spTree>
    <p:extLst>
      <p:ext uri="{BB962C8B-B14F-4D97-AF65-F5344CB8AC3E}">
        <p14:creationId xmlns:p14="http://schemas.microsoft.com/office/powerpoint/2010/main" val="201612121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1291</TotalTime>
  <Words>3892</Words>
  <Application>Microsoft Office PowerPoint</Application>
  <PresentationFormat>Widescreen</PresentationFormat>
  <Paragraphs>348</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Wisp</vt:lpstr>
      <vt:lpstr>Forecasting Quarterly Revenue Using Macro-Economic Indicators</vt:lpstr>
      <vt:lpstr>A Tale of Two Sisters</vt:lpstr>
      <vt:lpstr>Critical Issues facing First American</vt:lpstr>
      <vt:lpstr>Research </vt:lpstr>
      <vt:lpstr>Research – Literature Review </vt:lpstr>
      <vt:lpstr>Business Question and Goal</vt:lpstr>
      <vt:lpstr>Hypothesis</vt:lpstr>
      <vt:lpstr>Objectives</vt:lpstr>
      <vt:lpstr>Data Sources</vt:lpstr>
      <vt:lpstr>Quarterly Revenue - Trendline</vt:lpstr>
      <vt:lpstr>Quarterly Box Plot Analysis </vt:lpstr>
      <vt:lpstr>Quarterly Revenue – Personal Consumption</vt:lpstr>
      <vt:lpstr>Quarterly Revenue Prediction</vt:lpstr>
      <vt:lpstr>Revenue Model Benefits</vt:lpstr>
      <vt:lpstr>Recap</vt:lpstr>
      <vt:lpstr>Next Steps</vt:lpstr>
      <vt:lpstr>References</vt:lpstr>
      <vt:lpstr>References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Quarterly Revenue using Macro-economic Indicators</dc:title>
  <dc:creator>Jeff Paul</dc:creator>
  <cp:lastModifiedBy>Jeff Paul</cp:lastModifiedBy>
  <cp:revision>250</cp:revision>
  <dcterms:created xsi:type="dcterms:W3CDTF">2020-10-24T12:27:22Z</dcterms:created>
  <dcterms:modified xsi:type="dcterms:W3CDTF">2020-10-31T14:47:25Z</dcterms:modified>
</cp:coreProperties>
</file>