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473" r:id="rId2"/>
    <p:sldId id="475" r:id="rId3"/>
    <p:sldId id="478" r:id="rId4"/>
    <p:sldId id="480" r:id="rId5"/>
    <p:sldId id="479" r:id="rId6"/>
    <p:sldId id="477" r:id="rId7"/>
    <p:sldId id="4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9"/>
    <p:restoredTop sz="93663" autoAdjust="0"/>
  </p:normalViewPr>
  <p:slideViewPr>
    <p:cSldViewPr snapToGrid="0" snapToObjects="1">
      <p:cViewPr varScale="1">
        <p:scale>
          <a:sx n="152" d="100"/>
          <a:sy n="152" d="100"/>
        </p:scale>
        <p:origin x="1086" y="19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4T12:22:35.565" idx="1">
    <p:pos x="124" y="205"/>
    <p:text>Can we check with CoCT if this will be the case? I thought they wanted to give access to different universities, not just UCT. In fact Kelsey (who runs the project) is at Santa Barbara. Should they be much higher than SFUSD? Where would they sit compared to PCRI (who allow any academic researchers?)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5F76-9064-0840-B7BD-54E57059BB4C}" type="datetimeFigureOut">
              <a:rPr lang="en-US" smtClean="0"/>
              <a:t>2020-11-25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D463-C12F-484E-BD86-934646F224BA}" type="slidenum">
              <a:rPr lang="en-US" smtClean="0"/>
              <a:t>‹#›</a:t>
            </a:fld>
            <a:endParaRPr lang="en-US"/>
          </a:p>
        </p:txBody>
      </p:sp>
    </p:spTree>
    <p:extLst>
      <p:ext uri="{BB962C8B-B14F-4D97-AF65-F5344CB8AC3E}">
        <p14:creationId xmlns:p14="http://schemas.microsoft.com/office/powerpoint/2010/main" val="108990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1</a:t>
            </a:fld>
            <a:endParaRPr lang="en-US"/>
          </a:p>
        </p:txBody>
      </p:sp>
    </p:spTree>
    <p:extLst>
      <p:ext uri="{BB962C8B-B14F-4D97-AF65-F5344CB8AC3E}">
        <p14:creationId xmlns:p14="http://schemas.microsoft.com/office/powerpoint/2010/main" val="405382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2</a:t>
            </a:fld>
            <a:endParaRPr lang="en-US"/>
          </a:p>
        </p:txBody>
      </p:sp>
    </p:spTree>
    <p:extLst>
      <p:ext uri="{BB962C8B-B14F-4D97-AF65-F5344CB8AC3E}">
        <p14:creationId xmlns:p14="http://schemas.microsoft.com/office/powerpoint/2010/main" val="176618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4</a:t>
            </a:fld>
            <a:endParaRPr lang="en-US"/>
          </a:p>
        </p:txBody>
      </p:sp>
    </p:spTree>
    <p:extLst>
      <p:ext uri="{BB962C8B-B14F-4D97-AF65-F5344CB8AC3E}">
        <p14:creationId xmlns:p14="http://schemas.microsoft.com/office/powerpoint/2010/main" val="1479262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IAB: work with researchers at institutions all over the world, only data source is German labor market data</a:t>
            </a:r>
          </a:p>
          <a:p>
            <a:r>
              <a:rPr lang="en-US" dirty="0"/>
              <a:t>Cape Town: (same as SFUSD, offset is for display) </a:t>
            </a:r>
          </a:p>
          <a:p>
            <a:r>
              <a:rPr lang="en-US" dirty="0"/>
              <a:t>SFUSD: Specialized relationship between one data provider and one research institution </a:t>
            </a:r>
          </a:p>
          <a:p>
            <a:r>
              <a:rPr lang="en-US" dirty="0"/>
              <a:t>Aurora: One main data provider (Aurora) but a second one is involved due to the nature of Aurora’s data (National Decision Support Company or NDSC). Research institution is just MIT. </a:t>
            </a:r>
          </a:p>
          <a:p>
            <a:r>
              <a:rPr lang="en-US" dirty="0"/>
              <a:t>NB-IRDT: many social protection agencies within New Brunswick are data providers. Research access is only through U of NB</a:t>
            </a:r>
          </a:p>
          <a:p>
            <a:r>
              <a:rPr lang="en-US" dirty="0"/>
              <a:t>Indonesia: (not sure on this one) Research institutions are limited but &gt;1, </a:t>
            </a:r>
            <a:r>
              <a:rPr lang="en-US" dirty="0" err="1"/>
              <a:t>ie</a:t>
            </a:r>
            <a:r>
              <a:rPr lang="en-US" dirty="0"/>
              <a:t> MIT and World Bank. Access is based on credentials and relationships. Data provider is Gov’t of Indonesia, but I am not sure whether to count this as one or to say there are more than one due to the different types of data (census, tax, </a:t>
            </a:r>
            <a:r>
              <a:rPr lang="en-US" dirty="0" err="1"/>
              <a:t>Raskin</a:t>
            </a:r>
            <a:r>
              <a:rPr lang="en-US" dirty="0"/>
              <a:t> benefits) </a:t>
            </a:r>
          </a:p>
          <a:p>
            <a:r>
              <a:rPr lang="en-US" dirty="0"/>
              <a:t>OLDA: Research institutions expand beyond Ohio State U, but still require mostly in Ohio. Data comes from various agencies/institutions, but they are all within the state of Ohio. </a:t>
            </a:r>
          </a:p>
          <a:p>
            <a:r>
              <a:rPr lang="en-US" dirty="0"/>
              <a:t>PCRI: Researchers must have academic credentials to access data. Includes data from a few providers. </a:t>
            </a:r>
          </a:p>
          <a:p>
            <a:r>
              <a:rPr lang="en-US" dirty="0"/>
              <a:t>IMF: same as DIME </a:t>
            </a:r>
          </a:p>
          <a:p>
            <a:r>
              <a:rPr lang="en-US" dirty="0"/>
              <a:t>DIME: Works with diverse data partners, research team is a highly specialized internal group </a:t>
            </a:r>
          </a:p>
        </p:txBody>
      </p:sp>
      <p:sp>
        <p:nvSpPr>
          <p:cNvPr id="4" name="Slide Number Placeholder 3"/>
          <p:cNvSpPr>
            <a:spLocks noGrp="1"/>
          </p:cNvSpPr>
          <p:nvPr>
            <p:ph type="sldNum" sz="quarter" idx="5"/>
          </p:nvPr>
        </p:nvSpPr>
        <p:spPr/>
        <p:txBody>
          <a:bodyPr/>
          <a:lstStyle/>
          <a:p>
            <a:fld id="{CE0BD463-C12F-484E-BD86-934646F224BA}" type="slidenum">
              <a:rPr lang="en-US" smtClean="0"/>
              <a:t>7</a:t>
            </a:fld>
            <a:endParaRPr lang="en-US"/>
          </a:p>
        </p:txBody>
      </p:sp>
    </p:spTree>
    <p:extLst>
      <p:ext uri="{BB962C8B-B14F-4D97-AF65-F5344CB8AC3E}">
        <p14:creationId xmlns:p14="http://schemas.microsoft.com/office/powerpoint/2010/main" val="282460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J-PAL Intro Slide">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752600"/>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8" name="Graphic 7">
            <a:extLst>
              <a:ext uri="{FF2B5EF4-FFF2-40B4-BE49-F238E27FC236}">
                <a16:creationId xmlns:a16="http://schemas.microsoft.com/office/drawing/2014/main" id="{6A7C0FF9-DBF8-BB4D-9441-659D4042DA8E}"/>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33500248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PAL Two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5"/>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5"/>
            <a:ext cx="5384800" cy="4129963"/>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Text Placeholder 6"/>
          <p:cNvSpPr>
            <a:spLocks noGrp="1"/>
          </p:cNvSpPr>
          <p:nvPr>
            <p:ph type="body" sz="quarter" idx="13"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28954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PAL Comparis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58241"/>
          </a:xfrm>
        </p:spPr>
        <p:txBody>
          <a:bodyPr anchor="ctr"/>
          <a:lstStyle>
            <a:lvl1pPr>
              <a:defRPr spc="0" baseline="0"/>
            </a:lvl1pPr>
          </a:lstStyle>
          <a:p>
            <a:r>
              <a:rPr lang="en-US" dirty="0"/>
              <a:t>Click to edit title style</a:t>
            </a:r>
          </a:p>
        </p:txBody>
      </p:sp>
      <p:sp>
        <p:nvSpPr>
          <p:cNvPr id="3" name="Text Placeholder 2"/>
          <p:cNvSpPr>
            <a:spLocks noGrp="1"/>
          </p:cNvSpPr>
          <p:nvPr>
            <p:ph type="body" idx="1" hasCustomPrompt="1"/>
          </p:nvPr>
        </p:nvSpPr>
        <p:spPr>
          <a:xfrm>
            <a:off x="609600" y="1472185"/>
            <a:ext cx="5386917" cy="438912"/>
          </a:xfrm>
        </p:spPr>
        <p:txBody>
          <a:bodyPr anchor="t">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4" name="Content Placeholder 3"/>
          <p:cNvSpPr>
            <a:spLocks noGrp="1"/>
          </p:cNvSpPr>
          <p:nvPr>
            <p:ph sz="half" idx="2"/>
          </p:nvPr>
        </p:nvSpPr>
        <p:spPr>
          <a:xfrm>
            <a:off x="609600" y="1911098"/>
            <a:ext cx="5386917"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5" name="Text Placeholder 4"/>
          <p:cNvSpPr>
            <a:spLocks noGrp="1"/>
          </p:cNvSpPr>
          <p:nvPr>
            <p:ph type="body" sz="quarter" idx="3" hasCustomPrompt="1"/>
          </p:nvPr>
        </p:nvSpPr>
        <p:spPr>
          <a:xfrm>
            <a:off x="6193368" y="1472185"/>
            <a:ext cx="5389033" cy="438912"/>
          </a:xfrm>
        </p:spPr>
        <p:txBody>
          <a:bodyPr anchor="t">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 styles</a:t>
            </a:r>
          </a:p>
        </p:txBody>
      </p:sp>
      <p:sp>
        <p:nvSpPr>
          <p:cNvPr id="6" name="Content Placeholder 5"/>
          <p:cNvSpPr>
            <a:spLocks noGrp="1"/>
          </p:cNvSpPr>
          <p:nvPr>
            <p:ph sz="quarter" idx="4"/>
          </p:nvPr>
        </p:nvSpPr>
        <p:spPr>
          <a:xfrm>
            <a:off x="6193368" y="1911098"/>
            <a:ext cx="5389033" cy="4279391"/>
          </a:xfrm>
        </p:spPr>
        <p:txBody>
          <a:bodyPr>
            <a:normAutofit/>
          </a:bodyPr>
          <a:lstStyle>
            <a:lvl1pPr>
              <a:defRPr sz="22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0" name="Footer Placeholder 4"/>
          <p:cNvSpPr>
            <a:spLocks noGrp="1"/>
          </p:cNvSpPr>
          <p:nvPr>
            <p:ph type="ftr" sz="quarter" idx="10"/>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1" name="Slide Number Placeholder 5"/>
          <p:cNvSpPr>
            <a:spLocks noGrp="1"/>
          </p:cNvSpPr>
          <p:nvPr>
            <p:ph type="sldNum" sz="quarter" idx="11"/>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15893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PAL Image &amp; Caption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42629"/>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hasCustomPrompt="1"/>
          </p:nvPr>
        </p:nvSpPr>
        <p:spPr>
          <a:xfrm>
            <a:off x="7776519" y="1474574"/>
            <a:ext cx="3805880" cy="3456937"/>
          </a:xfrm>
        </p:spPr>
        <p:txBody>
          <a:bodyPr>
            <a:normAutofit/>
          </a:bodyPr>
          <a:lstStyle>
            <a:lvl1pPr marL="0" indent="0">
              <a:buNone/>
              <a:defRPr sz="2200" baseline="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598" y="1474574"/>
            <a:ext cx="6862765" cy="4651591"/>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4" name="Content Placeholder 2"/>
          <p:cNvSpPr>
            <a:spLocks noGrp="1"/>
          </p:cNvSpPr>
          <p:nvPr>
            <p:ph sz="half" idx="13" hasCustomPrompt="1"/>
          </p:nvPr>
        </p:nvSpPr>
        <p:spPr>
          <a:xfrm>
            <a:off x="7776519" y="5129452"/>
            <a:ext cx="3805880" cy="996713"/>
          </a:xfrm>
        </p:spPr>
        <p:txBody>
          <a:bodyPr lIns="0" rIns="91440">
            <a:normAutofit/>
          </a:bodyPr>
          <a:lstStyle>
            <a:lvl1pPr marL="0" indent="0">
              <a:lnSpc>
                <a:spcPct val="100000"/>
              </a:lnSpc>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7776518" y="4931511"/>
            <a:ext cx="3805881" cy="197941"/>
          </a:xfrm>
          <a:ln>
            <a:noFill/>
          </a:ln>
        </p:spPr>
        <p:txBody>
          <a:bodyPr lIns="0" tIns="18288"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42358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PAL Image &amp; Caption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2"/>
            <a:ext cx="10972800" cy="1164171"/>
          </a:xfrm>
        </p:spPr>
        <p:txBody>
          <a:bodyPr anchor="ctr"/>
          <a:lstStyle>
            <a:lvl1pPr>
              <a:defRPr baseline="0"/>
            </a:lvl1pPr>
          </a:lstStyle>
          <a:p>
            <a:r>
              <a:rPr lang="en-US" dirty="0"/>
              <a:t>Click to edit </a:t>
            </a:r>
            <a:r>
              <a:rPr lang="en-US"/>
              <a:t>title style</a:t>
            </a:r>
            <a:endParaRPr lang="en-US" dirty="0"/>
          </a:p>
        </p:txBody>
      </p:sp>
      <p:sp>
        <p:nvSpPr>
          <p:cNvPr id="4" name="Content Placeholder 3"/>
          <p:cNvSpPr>
            <a:spLocks noGrp="1"/>
          </p:cNvSpPr>
          <p:nvPr>
            <p:ph sz="half" idx="2"/>
          </p:nvPr>
        </p:nvSpPr>
        <p:spPr>
          <a:xfrm>
            <a:off x="4700588" y="1474574"/>
            <a:ext cx="6881813" cy="465159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3" name="Content Placeholder 2"/>
          <p:cNvSpPr>
            <a:spLocks noGrp="1"/>
          </p:cNvSpPr>
          <p:nvPr>
            <p:ph sz="half" idx="1" hasCustomPrompt="1"/>
          </p:nvPr>
        </p:nvSpPr>
        <p:spPr>
          <a:xfrm>
            <a:off x="609601" y="1474574"/>
            <a:ext cx="3805881" cy="3456936"/>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Content Placeholder 2"/>
          <p:cNvSpPr>
            <a:spLocks noGrp="1"/>
          </p:cNvSpPr>
          <p:nvPr>
            <p:ph sz="half" idx="13" hasCustomPrompt="1"/>
          </p:nvPr>
        </p:nvSpPr>
        <p:spPr>
          <a:xfrm>
            <a:off x="609601" y="5129452"/>
            <a:ext cx="3805881" cy="996713"/>
          </a:xfrm>
        </p:spPr>
        <p:txBody>
          <a:bodyPr lIns="0" rIns="91440">
            <a:normAutofit/>
          </a:bodyPr>
          <a:lstStyle>
            <a:lvl1pPr marL="0" indent="0">
              <a:buNone/>
              <a:defRPr sz="1400" i="1" baseline="0">
                <a:solidFill>
                  <a:schemeClr val="accent6"/>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caption</a:t>
            </a:r>
          </a:p>
        </p:txBody>
      </p:sp>
      <p:sp>
        <p:nvSpPr>
          <p:cNvPr id="15" name="Text Placeholder 6"/>
          <p:cNvSpPr>
            <a:spLocks noGrp="1"/>
          </p:cNvSpPr>
          <p:nvPr>
            <p:ph type="body" sz="quarter" idx="14" hasCustomPrompt="1"/>
          </p:nvPr>
        </p:nvSpPr>
        <p:spPr>
          <a:xfrm>
            <a:off x="609600" y="4931511"/>
            <a:ext cx="3805883" cy="197941"/>
          </a:xfrm>
          <a:ln>
            <a:noFill/>
          </a:ln>
        </p:spPr>
        <p:txBody>
          <a:bodyPr lIns="0" tIns="18288"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9"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10247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PAL Image w/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58241"/>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7790687" y="1484903"/>
            <a:ext cx="3791711" cy="4439158"/>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609600" y="1484904"/>
            <a:ext cx="6862764" cy="463709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2" name="Text Placeholder 6"/>
          <p:cNvSpPr>
            <a:spLocks noGrp="1"/>
          </p:cNvSpPr>
          <p:nvPr>
            <p:ph type="body" sz="quarter" idx="14" hasCustomPrompt="1"/>
          </p:nvPr>
        </p:nvSpPr>
        <p:spPr>
          <a:xfrm>
            <a:off x="7790687" y="5924062"/>
            <a:ext cx="3791712"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75005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J-PAL Image w/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1"/>
            <a:ext cx="10972800" cy="1164173"/>
          </a:xfrm>
        </p:spPr>
        <p:txBody>
          <a:bodyPr anchor="ctr"/>
          <a:lstStyle>
            <a:lvl1pPr>
              <a:defRPr baseline="0"/>
            </a:lvl1pPr>
          </a:lstStyle>
          <a:p>
            <a:r>
              <a:rPr lang="en-US" dirty="0"/>
              <a:t>Click to edit title style</a:t>
            </a:r>
          </a:p>
        </p:txBody>
      </p:sp>
      <p:sp>
        <p:nvSpPr>
          <p:cNvPr id="3" name="Content Placeholder 2"/>
          <p:cNvSpPr>
            <a:spLocks noGrp="1"/>
          </p:cNvSpPr>
          <p:nvPr>
            <p:ph sz="half" idx="1" hasCustomPrompt="1"/>
          </p:nvPr>
        </p:nvSpPr>
        <p:spPr>
          <a:xfrm>
            <a:off x="609600" y="1474574"/>
            <a:ext cx="3791713" cy="4449487"/>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4" name="Content Placeholder 3"/>
          <p:cNvSpPr>
            <a:spLocks noGrp="1"/>
          </p:cNvSpPr>
          <p:nvPr>
            <p:ph sz="half" idx="2"/>
          </p:nvPr>
        </p:nvSpPr>
        <p:spPr>
          <a:xfrm>
            <a:off x="4700588" y="1474574"/>
            <a:ext cx="6881812" cy="4647429"/>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10" name="Text Placeholder 6"/>
          <p:cNvSpPr>
            <a:spLocks noGrp="1"/>
          </p:cNvSpPr>
          <p:nvPr>
            <p:ph type="body" sz="quarter" idx="14" hasCustomPrompt="1"/>
          </p:nvPr>
        </p:nvSpPr>
        <p:spPr>
          <a:xfrm>
            <a:off x="609599" y="5924062"/>
            <a:ext cx="3791715"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127284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J-PAL Two Content Slide w/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64171"/>
          </a:xfrm>
        </p:spPr>
        <p:txBody>
          <a:bodyPr anchor="ctr"/>
          <a:lstStyle>
            <a:lvl1pPr>
              <a:defRPr baseline="0"/>
            </a:lvl1pPr>
          </a:lstStyle>
          <a:p>
            <a:r>
              <a:rPr lang="en-US" dirty="0"/>
              <a:t>Click to edit title style</a:t>
            </a:r>
          </a:p>
        </p:txBody>
      </p:sp>
      <p:sp>
        <p:nvSpPr>
          <p:cNvPr id="3" name="Content Placeholder 2"/>
          <p:cNvSpPr>
            <a:spLocks noGrp="1"/>
          </p:cNvSpPr>
          <p:nvPr>
            <p:ph sz="half" idx="1"/>
          </p:nvPr>
        </p:nvSpPr>
        <p:spPr>
          <a:xfrm>
            <a:off x="609600"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4" name="Content Placeholder 3"/>
          <p:cNvSpPr>
            <a:spLocks noGrp="1"/>
          </p:cNvSpPr>
          <p:nvPr>
            <p:ph sz="half" idx="2"/>
          </p:nvPr>
        </p:nvSpPr>
        <p:spPr>
          <a:xfrm>
            <a:off x="6251944" y="4608576"/>
            <a:ext cx="5330456" cy="1517586"/>
          </a:xfrm>
        </p:spPr>
        <p:txBody>
          <a:bodyPr lIns="0">
            <a:normAutofit/>
          </a:bodyPr>
          <a:lstStyle>
            <a:lvl1pPr marL="0" indent="0">
              <a:lnSpc>
                <a:spcPct val="110000"/>
              </a:lnSpc>
              <a:buNone/>
              <a:defRPr sz="18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p:txBody>
      </p:sp>
      <p:sp>
        <p:nvSpPr>
          <p:cNvPr id="8" name="Content Placeholder 2"/>
          <p:cNvSpPr>
            <a:spLocks noGrp="1"/>
          </p:cNvSpPr>
          <p:nvPr>
            <p:ph sz="half" idx="13" hasCustomPrompt="1"/>
          </p:nvPr>
        </p:nvSpPr>
        <p:spPr>
          <a:xfrm>
            <a:off x="609600" y="1487924"/>
            <a:ext cx="5330456" cy="2863134"/>
          </a:xfrm>
        </p:spPr>
        <p:txBody>
          <a:bodyPr>
            <a:normAutofit/>
          </a:bodyPr>
          <a:lstStyle>
            <a:lvl1pPr marL="0" indent="0">
              <a:buNone/>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9" name="Content Placeholder 3"/>
          <p:cNvSpPr>
            <a:spLocks noGrp="1"/>
          </p:cNvSpPr>
          <p:nvPr>
            <p:ph sz="half" idx="14" hasCustomPrompt="1"/>
          </p:nvPr>
        </p:nvSpPr>
        <p:spPr>
          <a:xfrm>
            <a:off x="6251944" y="1487924"/>
            <a:ext cx="5330456" cy="2863134"/>
          </a:xfrm>
        </p:spPr>
        <p:txBody>
          <a:bodyPr>
            <a:normAutofit/>
          </a:bodyPr>
          <a:lstStyle>
            <a:lvl1pPr marL="0" indent="0">
              <a:buNone/>
              <a:defRPr sz="2200" baseline="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add photo or infographic</a:t>
            </a:r>
          </a:p>
        </p:txBody>
      </p:sp>
      <p:sp>
        <p:nvSpPr>
          <p:cNvPr id="14" name="Text Placeholder 6"/>
          <p:cNvSpPr>
            <a:spLocks noGrp="1"/>
          </p:cNvSpPr>
          <p:nvPr>
            <p:ph type="body" sz="quarter" idx="15" hasCustomPrompt="1"/>
          </p:nvPr>
        </p:nvSpPr>
        <p:spPr>
          <a:xfrm>
            <a:off x="609600" y="4351058"/>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15" name="Text Placeholder 6"/>
          <p:cNvSpPr>
            <a:spLocks noGrp="1"/>
          </p:cNvSpPr>
          <p:nvPr>
            <p:ph type="body" sz="quarter" idx="16" hasCustomPrompt="1"/>
          </p:nvPr>
        </p:nvSpPr>
        <p:spPr>
          <a:xfrm>
            <a:off x="6251945" y="4351058"/>
            <a:ext cx="5330457" cy="197941"/>
          </a:xfrm>
          <a:ln>
            <a:noFill/>
          </a:ln>
        </p:spPr>
        <p:txBody>
          <a:bodyPr lIns="0" tIns="9144" rIns="0" bIns="18288" anchor="t">
            <a:noAutofit/>
          </a:bodyPr>
          <a:lstStyle>
            <a:lvl1pPr marL="0" indent="0">
              <a:buNone/>
              <a:defRPr sz="700" baseline="0">
                <a:solidFill>
                  <a:schemeClr val="bg2">
                    <a:lumMod val="7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
        <p:nvSpPr>
          <p:cNvPr id="11"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2"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63399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J-PAL Full Bleed Image Slid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129"/>
            <a:ext cx="12192000" cy="6858000"/>
          </a:xfrm>
        </p:spPr>
        <p:txBody>
          <a:bodyPr anchor="ctr"/>
          <a:lstStyle>
            <a:lvl1pPr marL="0" indent="0" algn="ctr">
              <a:buNone/>
              <a:defRPr baseline="0">
                <a:solidFill>
                  <a:schemeClr val="tx1"/>
                </a:solidFill>
              </a:defRPr>
            </a:lvl1pPr>
          </a:lstStyle>
          <a:p>
            <a:r>
              <a:rPr lang="en-US" dirty="0"/>
              <a:t>Click to add full bleed photo</a:t>
            </a:r>
          </a:p>
        </p:txBody>
      </p:sp>
      <p:pic>
        <p:nvPicPr>
          <p:cNvPr id="7" name="Picture 6"/>
          <p:cNvPicPr>
            <a:picLocks noChangeAspect="1"/>
          </p:cNvPicPr>
          <p:nvPr/>
        </p:nvPicPr>
        <p:blipFill rotWithShape="1">
          <a:blip r:embed="rId2" cstate="hqprint">
            <a:biLevel thresh="25000"/>
            <a:alphaModFix amt="70000"/>
            <a:extLst>
              <a:ext uri="{28A0092B-C50C-407E-A947-70E740481C1C}">
                <a14:useLocalDpi xmlns:a14="http://schemas.microsoft.com/office/drawing/2010/main"/>
              </a:ext>
            </a:extLst>
          </a:blip>
          <a:srcRect l="71406" r="1630"/>
          <a:stretch/>
        </p:blipFill>
        <p:spPr>
          <a:xfrm>
            <a:off x="9277627" y="4733"/>
            <a:ext cx="2914373" cy="6858000"/>
          </a:xfrm>
          <a:prstGeom prst="rect">
            <a:avLst/>
          </a:prstGeom>
          <a:noFill/>
          <a:ln>
            <a:noFill/>
          </a:ln>
        </p:spPr>
      </p:pic>
      <p:sp>
        <p:nvSpPr>
          <p:cNvPr id="8" name="Text Placeholder 6"/>
          <p:cNvSpPr>
            <a:spLocks noGrp="1"/>
          </p:cNvSpPr>
          <p:nvPr>
            <p:ph type="body" sz="quarter" idx="15" hasCustomPrompt="1"/>
          </p:nvPr>
        </p:nvSpPr>
        <p:spPr>
          <a:xfrm>
            <a:off x="316992" y="6567964"/>
            <a:ext cx="5330457" cy="197941"/>
          </a:xfrm>
          <a:ln>
            <a:noFill/>
          </a:ln>
        </p:spPr>
        <p:txBody>
          <a:bodyPr lIns="0" tIns="9144" rIns="0" bIns="18288" anchor="t">
            <a:noAutofit/>
          </a:bodyPr>
          <a:lstStyle>
            <a:lvl1pPr marL="0" indent="0">
              <a:buNone/>
              <a:defRPr sz="700" baseline="0">
                <a:solidFill>
                  <a:schemeClr val="bg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photo/infographic credit</a:t>
            </a:r>
          </a:p>
        </p:txBody>
      </p:sp>
    </p:spTree>
    <p:extLst>
      <p:ext uri="{BB962C8B-B14F-4D97-AF65-F5344CB8AC3E}">
        <p14:creationId xmlns:p14="http://schemas.microsoft.com/office/powerpoint/2010/main" val="175460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J-P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946"/>
            <a:ext cx="10972800" cy="1153298"/>
          </a:xfrm>
        </p:spPr>
        <p:txBody>
          <a:bodyPr anchor="ctr"/>
          <a:lstStyle/>
          <a:p>
            <a:r>
              <a:rPr lang="en-US" dirty="0"/>
              <a:t>Click to edit title style</a:t>
            </a:r>
          </a:p>
        </p:txBody>
      </p:sp>
      <p:sp>
        <p:nvSpPr>
          <p:cNvPr id="5"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3835223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941"/>
            <a:ext cx="12192000" cy="20818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311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1">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752600"/>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2" y="757430"/>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pic>
        <p:nvPicPr>
          <p:cNvPr id="8" name="Picture 7"/>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10" name="Graphic 9">
            <a:extLst>
              <a:ext uri="{FF2B5EF4-FFF2-40B4-BE49-F238E27FC236}">
                <a16:creationId xmlns:a16="http://schemas.microsoft.com/office/drawing/2014/main" id="{6B22C8BA-FB16-8A4F-89C4-55E2A55D76D7}"/>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258134052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J-PAL Figure/Graph/Info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609600" y="1573213"/>
            <a:ext cx="10972800" cy="4608512"/>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J-PAL Intro Co-Branded Slide | Option 2">
    <p:bg>
      <p:bgRef idx="1001">
        <a:schemeClr val="bg2"/>
      </p:bgRef>
    </p:bg>
    <p:spTree>
      <p:nvGrpSpPr>
        <p:cNvPr id="1" name=""/>
        <p:cNvGrpSpPr/>
        <p:nvPr/>
      </p:nvGrpSpPr>
      <p:grpSpPr>
        <a:xfrm>
          <a:off x="0" y="0"/>
          <a:ext cx="0" cy="0"/>
          <a:chOff x="0" y="0"/>
          <a:chExt cx="0" cy="0"/>
        </a:xfrm>
      </p:grpSpPr>
      <p:sp>
        <p:nvSpPr>
          <p:cNvPr id="12" name="Rectangle 11"/>
          <p:cNvSpPr/>
          <p:nvPr/>
        </p:nvSpPr>
        <p:spPr>
          <a:xfrm>
            <a:off x="0" y="13878"/>
            <a:ext cx="12192000" cy="68510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842749" y="2553629"/>
            <a:ext cx="8638217" cy="1470025"/>
          </a:xfrm>
        </p:spPr>
        <p:txBody>
          <a:bodyPr anchor="b"/>
          <a:lstStyle>
            <a:lvl1pPr>
              <a:defRPr spc="0"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6025" y="4406548"/>
            <a:ext cx="8638217" cy="1526892"/>
          </a:xfrm>
        </p:spPr>
        <p:txBody>
          <a:bodyPr>
            <a:normAutofit/>
          </a:bodyPr>
          <a:lstStyle>
            <a:lvl1pPr marL="0" indent="0" algn="l">
              <a:spcAft>
                <a:spcPts val="300"/>
              </a:spcAft>
              <a:buNone/>
              <a:defRPr sz="2200" spc="100" baseline="0">
                <a:solidFill>
                  <a:srgbClr val="2828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Picture Placeholder 5"/>
          <p:cNvSpPr>
            <a:spLocks noGrp="1"/>
          </p:cNvSpPr>
          <p:nvPr>
            <p:ph type="pic" sz="quarter" idx="10" hasCustomPrompt="1"/>
          </p:nvPr>
        </p:nvSpPr>
        <p:spPr>
          <a:xfrm>
            <a:off x="3751272" y="825215"/>
            <a:ext cx="2649531" cy="544513"/>
          </a:xfrm>
        </p:spPr>
        <p:txBody>
          <a:bodyPr>
            <a:normAutofit/>
          </a:bodyPr>
          <a:lstStyle>
            <a:lvl1pPr marL="0" indent="0">
              <a:buNone/>
              <a:defRPr sz="1000" baseline="0">
                <a:solidFill>
                  <a:schemeClr val="accent6"/>
                </a:solidFill>
              </a:defRPr>
            </a:lvl1pPr>
          </a:lstStyle>
          <a:p>
            <a:r>
              <a:rPr lang="en-US" sz="1000" dirty="0"/>
              <a:t>Click to add logo for </a:t>
            </a:r>
            <a:br>
              <a:rPr lang="en-US" sz="1000" dirty="0"/>
            </a:br>
            <a:r>
              <a:rPr lang="en-US" sz="1000" dirty="0"/>
              <a:t>co-branded presentations</a:t>
            </a:r>
            <a:endParaRPr lang="en-US" dirty="0"/>
          </a:p>
        </p:txBody>
      </p:sp>
      <p:sp>
        <p:nvSpPr>
          <p:cNvPr id="10" name="Picture Placeholder 5"/>
          <p:cNvSpPr>
            <a:spLocks noGrp="1"/>
          </p:cNvSpPr>
          <p:nvPr>
            <p:ph type="pic" sz="quarter" idx="11" hasCustomPrompt="1"/>
          </p:nvPr>
        </p:nvSpPr>
        <p:spPr>
          <a:xfrm>
            <a:off x="854940"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1" name="Picture Placeholder 5"/>
          <p:cNvSpPr>
            <a:spLocks noGrp="1"/>
          </p:cNvSpPr>
          <p:nvPr>
            <p:ph type="pic" sz="quarter" idx="12" hasCustomPrompt="1"/>
          </p:nvPr>
        </p:nvSpPr>
        <p:spPr>
          <a:xfrm>
            <a:off x="3837091"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sp>
        <p:nvSpPr>
          <p:cNvPr id="14" name="Picture Placeholder 5"/>
          <p:cNvSpPr>
            <a:spLocks noGrp="1"/>
          </p:cNvSpPr>
          <p:nvPr>
            <p:ph type="pic" sz="quarter" idx="13" hasCustomPrompt="1"/>
          </p:nvPr>
        </p:nvSpPr>
        <p:spPr>
          <a:xfrm>
            <a:off x="6831434" y="6014764"/>
            <a:ext cx="2649531" cy="548640"/>
          </a:xfrm>
        </p:spPr>
        <p:txBody>
          <a:bodyPr>
            <a:normAutofit/>
          </a:bodyPr>
          <a:lstStyle>
            <a:lvl1pPr marL="0" indent="0">
              <a:buNone/>
              <a:defRPr sz="1000" baseline="0">
                <a:solidFill>
                  <a:schemeClr val="accent6"/>
                </a:solidFill>
              </a:defRPr>
            </a:lvl1pPr>
          </a:lstStyle>
          <a:p>
            <a:r>
              <a:rPr lang="en-US" sz="1000" dirty="0"/>
              <a:t>Click to add partner logo</a:t>
            </a:r>
            <a:endParaRPr lang="en-US" dirty="0"/>
          </a:p>
        </p:txBody>
      </p:sp>
      <p:pic>
        <p:nvPicPr>
          <p:cNvPr id="16" name="Picture 1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pic>
        <p:nvPicPr>
          <p:cNvPr id="13" name="Graphic 12">
            <a:extLst>
              <a:ext uri="{FF2B5EF4-FFF2-40B4-BE49-F238E27FC236}">
                <a16:creationId xmlns:a16="http://schemas.microsoft.com/office/drawing/2014/main" id="{B79248FE-62F7-2249-A353-A6B698189848}"/>
              </a:ext>
            </a:extLst>
          </p:cNvPr>
          <p:cNvPicPr>
            <a:picLocks noChangeAspect="1"/>
          </p:cNvPicPr>
          <p:nvPr userDrawn="1"/>
        </p:nvPicPr>
        <p:blipFill>
          <a:blip/>
          <a:stretch>
            <a:fillRect/>
          </a:stretch>
        </p:blipFill>
        <p:spPr>
          <a:xfrm>
            <a:off x="842749" y="749755"/>
            <a:ext cx="2320127" cy="697379"/>
          </a:xfrm>
          <a:prstGeom prst="rect">
            <a:avLst/>
          </a:prstGeom>
        </p:spPr>
      </p:pic>
    </p:spTree>
    <p:extLst>
      <p:ext uri="{BB962C8B-B14F-4D97-AF65-F5344CB8AC3E}">
        <p14:creationId xmlns:p14="http://schemas.microsoft.com/office/powerpoint/2010/main" val="19848657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PAL Section Divider | Option 1">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ctrTitle"/>
          </p:nvPr>
        </p:nvSpPr>
        <p:spPr>
          <a:xfrm>
            <a:off x="862793" y="2810174"/>
            <a:ext cx="8607272" cy="1470025"/>
          </a:xfrm>
          <a:noFill/>
        </p:spPr>
        <p:txBody>
          <a:bodyPr anchor="b"/>
          <a:lstStyle>
            <a:lvl1pPr>
              <a:defRPr>
                <a:solidFill>
                  <a:schemeClr val="accent1"/>
                </a:solidFill>
              </a:defRPr>
            </a:lvl1pPr>
          </a:lstStyle>
          <a:p>
            <a:r>
              <a:rPr lang="en-US"/>
              <a:t>Click to edit Master title style</a:t>
            </a:r>
            <a:endParaRPr lang="en-US" dirty="0"/>
          </a:p>
        </p:txBody>
      </p:sp>
      <p:sp>
        <p:nvSpPr>
          <p:cNvPr id="12" name="Subtitle 2"/>
          <p:cNvSpPr>
            <a:spLocks noGrp="1"/>
          </p:cNvSpPr>
          <p:nvPr>
            <p:ph type="subTitle" idx="1"/>
          </p:nvPr>
        </p:nvSpPr>
        <p:spPr>
          <a:xfrm>
            <a:off x="862793" y="4500566"/>
            <a:ext cx="8607272" cy="1646235"/>
          </a:xfrm>
          <a:noFill/>
        </p:spPr>
        <p:txBody>
          <a:bodyPr>
            <a:normAutofit/>
          </a:bodyPr>
          <a:lstStyle>
            <a:lvl1pPr marL="0" indent="0" algn="l">
              <a:spcAft>
                <a:spcPts val="300"/>
              </a:spcAft>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spTree>
    <p:extLst>
      <p:ext uri="{BB962C8B-B14F-4D97-AF65-F5344CB8AC3E}">
        <p14:creationId xmlns:p14="http://schemas.microsoft.com/office/powerpoint/2010/main" val="389344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J-PAL Section Divider | Option 2">
    <p:spTree>
      <p:nvGrpSpPr>
        <p:cNvPr id="1" name=""/>
        <p:cNvGrpSpPr/>
        <p:nvPr/>
      </p:nvGrpSpPr>
      <p:grpSpPr>
        <a:xfrm>
          <a:off x="0" y="0"/>
          <a:ext cx="0" cy="0"/>
          <a:chOff x="0" y="0"/>
          <a:chExt cx="0" cy="0"/>
        </a:xfrm>
      </p:grpSpPr>
      <p:sp>
        <p:nvSpPr>
          <p:cNvPr id="10" name="Rectangle 9"/>
          <p:cNvSpPr/>
          <p:nvPr/>
        </p:nvSpPr>
        <p:spPr>
          <a:xfrm>
            <a:off x="0" y="0"/>
            <a:ext cx="12192000" cy="68649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0" hasCustomPrompt="1"/>
          </p:nvPr>
        </p:nvSpPr>
        <p:spPr>
          <a:xfrm>
            <a:off x="609600" y="457201"/>
            <a:ext cx="8607272" cy="5953125"/>
          </a:xfrm>
        </p:spPr>
        <p:txBody>
          <a:bodyPr anchor="ctr">
            <a:normAutofit/>
          </a:bodyPr>
          <a:lstStyle>
            <a:lvl1pPr marL="571500" indent="-571500">
              <a:lnSpc>
                <a:spcPct val="100000"/>
              </a:lnSpc>
              <a:spcAft>
                <a:spcPts val="1500"/>
              </a:spcAft>
              <a:buFont typeface="+mj-lt"/>
              <a:buAutoNum type="romanUcPeriod"/>
              <a:defRPr sz="3200" baseline="0">
                <a:solidFill>
                  <a:schemeClr val="tx1">
                    <a:lumMod val="85000"/>
                    <a:lumOff val="15000"/>
                  </a:schemeClr>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a:t>Click to add section names (bold section presenting)</a:t>
            </a:r>
          </a:p>
        </p:txBody>
      </p:sp>
      <p:pic>
        <p:nvPicPr>
          <p:cNvPr id="5" name="Picture 4"/>
          <p:cNvPicPr>
            <a:picLocks noChangeAspect="1"/>
          </p:cNvPicPr>
          <p:nvPr/>
        </p:nvPicPr>
        <p:blipFill rotWithShape="1">
          <a:blip r:embed="rId2" cstate="hqprint">
            <a:extLst>
              <a:ext uri="{28A0092B-C50C-407E-A947-70E740481C1C}">
                <a14:useLocalDpi xmlns:a14="http://schemas.microsoft.com/office/drawing/2010/main"/>
              </a:ext>
            </a:extLst>
          </a:blip>
          <a:srcRect l="71549" t="1" r="1063" b="-443"/>
          <a:stretch/>
        </p:blipFill>
        <p:spPr>
          <a:xfrm>
            <a:off x="9758363" y="-14698"/>
            <a:ext cx="2433637" cy="6898640"/>
          </a:xfrm>
          <a:prstGeom prst="rect">
            <a:avLst/>
          </a:prstGeom>
          <a:noFill/>
          <a:ln>
            <a:noFill/>
          </a:ln>
        </p:spPr>
      </p:pic>
    </p:spTree>
    <p:extLst>
      <p:ext uri="{BB962C8B-B14F-4D97-AF65-F5344CB8AC3E}">
        <p14:creationId xmlns:p14="http://schemas.microsoft.com/office/powerpoint/2010/main" val="364022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J-PAL Content Slide">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09600" y="1472183"/>
            <a:ext cx="10972800" cy="47095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609600" y="195072"/>
            <a:ext cx="10972800" cy="1158240"/>
          </a:xfrm>
          <a:prstGeom prst="rect">
            <a:avLst/>
          </a:prstGeom>
        </p:spPr>
        <p:txBody>
          <a:bodyPr vert="horz" lIns="91440" tIns="45720" rIns="91440" bIns="45720" rtlCol="0" anchor="ctr">
            <a:normAutofit/>
          </a:bodyPr>
          <a:lstStyle>
            <a:lvl1pPr>
              <a:defRPr spc="0" baseline="0"/>
            </a:lvl1pPr>
          </a:lstStyle>
          <a:p>
            <a:r>
              <a:rPr lang="en-US" dirty="0"/>
              <a:t>Click to edit title style</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4360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J-PAL Content Slide w/ ci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0"/>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p:nvPr>
        </p:nvSpPr>
        <p:spPr>
          <a:xfrm>
            <a:off x="609600" y="1472185"/>
            <a:ext cx="10972800" cy="4129963"/>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0" name="Text Placeholder 6"/>
          <p:cNvSpPr>
            <a:spLocks noGrp="1"/>
          </p:cNvSpPr>
          <p:nvPr>
            <p:ph type="body" sz="quarter" idx="14"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Tree>
    <p:extLst>
      <p:ext uri="{BB962C8B-B14F-4D97-AF65-F5344CB8AC3E}">
        <p14:creationId xmlns:p14="http://schemas.microsoft.com/office/powerpoint/2010/main" val="901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PAL Content Slide w/ citation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95072"/>
            <a:ext cx="10972800" cy="1158239"/>
          </a:xfrm>
        </p:spPr>
        <p:txBody>
          <a:bodyPr anchor="ctr">
            <a:noAutofit/>
          </a:bodyPr>
          <a:lstStyle>
            <a:lvl1pPr algn="l">
              <a:defRPr sz="3200" b="0" u="none" kern="1200" cap="none" spc="0" normalizeH="0" baseline="0">
                <a:solidFill>
                  <a:schemeClr val="accent1"/>
                </a:solidFill>
              </a:defRPr>
            </a:lvl1pPr>
          </a:lstStyle>
          <a:p>
            <a:r>
              <a:rPr lang="en-US" dirty="0"/>
              <a:t>Click to edit title style</a:t>
            </a:r>
          </a:p>
        </p:txBody>
      </p:sp>
      <p:sp>
        <p:nvSpPr>
          <p:cNvPr id="3" name="Content Placeholder 2"/>
          <p:cNvSpPr>
            <a:spLocks noGrp="1"/>
          </p:cNvSpPr>
          <p:nvPr>
            <p:ph idx="1" hasCustomPrompt="1"/>
          </p:nvPr>
        </p:nvSpPr>
        <p:spPr>
          <a:xfrm>
            <a:off x="609600" y="2103120"/>
            <a:ext cx="10972800" cy="3499028"/>
          </a:xfrm>
        </p:spPr>
        <p:txBody>
          <a:bodyPr>
            <a:normAutofit/>
          </a:bodyPr>
          <a:lstStyle>
            <a:lvl1pPr>
              <a:spcAft>
                <a:spcPts val="300"/>
              </a:spcAft>
              <a:defRPr sz="2200" baseline="0">
                <a:solidFill>
                  <a:schemeClr val="tx1"/>
                </a:solidFill>
              </a:defRPr>
            </a:lvl1pPr>
            <a:lvl2pPr>
              <a:spcAft>
                <a:spcPts val="300"/>
              </a:spcAft>
              <a:defRPr sz="2000" baseline="0">
                <a:solidFill>
                  <a:schemeClr val="tx1"/>
                </a:solidFill>
              </a:defRPr>
            </a:lvl2pPr>
            <a:lvl3pPr>
              <a:spcAft>
                <a:spcPts val="300"/>
              </a:spcAft>
              <a:defRPr sz="1800" baseline="0">
                <a:solidFill>
                  <a:schemeClr val="tx1"/>
                </a:solidFill>
              </a:defRPr>
            </a:lvl3pPr>
            <a:lvl4pPr>
              <a:spcAft>
                <a:spcPts val="300"/>
              </a:spcAft>
              <a:defRPr sz="1600" baseline="0">
                <a:solidFill>
                  <a:schemeClr val="tx1"/>
                </a:solidFill>
              </a:defRPr>
            </a:lvl4pPr>
            <a:lvl5pPr>
              <a:spcAft>
                <a:spcPts val="300"/>
              </a:spcAft>
              <a:defRPr sz="1600" baseline="0">
                <a:solidFill>
                  <a:schemeClr val="tx1"/>
                </a:solidFill>
              </a:defRPr>
            </a:lvl5pPr>
          </a:lstStyle>
          <a:p>
            <a:pPr lvl="0"/>
            <a:r>
              <a:rPr lang="en-US" dirty="0"/>
              <a:t>Click to edit Master text styles (can also be used for maps and infographics)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hasCustomPrompt="1"/>
          </p:nvPr>
        </p:nvSpPr>
        <p:spPr>
          <a:xfrm>
            <a:off x="609601" y="1471614"/>
            <a:ext cx="10972799" cy="631825"/>
          </a:xfrm>
        </p:spPr>
        <p:txBody>
          <a:bodyPr>
            <a:normAutofit/>
          </a:bodyPr>
          <a:lstStyle>
            <a:lvl1pPr marL="0" indent="0">
              <a:buNone/>
              <a:defRPr sz="1600" baseline="0">
                <a:solidFill>
                  <a:schemeClr val="accent6"/>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subtitle text here</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10"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
        <p:nvSpPr>
          <p:cNvPr id="11" name="Text Placeholder 6"/>
          <p:cNvSpPr>
            <a:spLocks noGrp="1"/>
          </p:cNvSpPr>
          <p:nvPr>
            <p:ph type="body" sz="quarter" idx="15" hasCustomPrompt="1"/>
          </p:nvPr>
        </p:nvSpPr>
        <p:spPr>
          <a:xfrm>
            <a:off x="609600" y="5602148"/>
            <a:ext cx="10972800" cy="590691"/>
          </a:xfrm>
        </p:spPr>
        <p:txBody>
          <a:bodyPr anchor="b">
            <a:noAutofit/>
          </a:bodyPr>
          <a:lstStyle>
            <a:lvl1pPr marL="0" indent="0">
              <a:buNone/>
              <a:defRPr sz="1400" baseline="0">
                <a:solidFill>
                  <a:schemeClr val="tx2"/>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add citation text here.</a:t>
            </a:r>
          </a:p>
        </p:txBody>
      </p:sp>
    </p:spTree>
    <p:extLst>
      <p:ext uri="{BB962C8B-B14F-4D97-AF65-F5344CB8AC3E}">
        <p14:creationId xmlns:p14="http://schemas.microsoft.com/office/powerpoint/2010/main" val="10081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J-PAL Two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95072"/>
            <a:ext cx="10972800" cy="1158241"/>
          </a:xfrm>
        </p:spPr>
        <p:txBody>
          <a:bodyPr anchor="ctr"/>
          <a:lstStyle>
            <a:lvl1pPr>
              <a:defRPr spc="0" baseline="0"/>
            </a:lvl1pPr>
          </a:lstStyle>
          <a:p>
            <a:r>
              <a:rPr lang="en-US" dirty="0"/>
              <a:t>Click to edit title style</a:t>
            </a:r>
          </a:p>
        </p:txBody>
      </p:sp>
      <p:sp>
        <p:nvSpPr>
          <p:cNvPr id="3" name="Content Placeholder 2"/>
          <p:cNvSpPr>
            <a:spLocks noGrp="1"/>
          </p:cNvSpPr>
          <p:nvPr>
            <p:ph sz="half" idx="1"/>
          </p:nvPr>
        </p:nvSpPr>
        <p:spPr>
          <a:xfrm>
            <a:off x="609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Content Placeholder 3"/>
          <p:cNvSpPr>
            <a:spLocks noGrp="1"/>
          </p:cNvSpPr>
          <p:nvPr>
            <p:ph sz="half" idx="2"/>
          </p:nvPr>
        </p:nvSpPr>
        <p:spPr>
          <a:xfrm>
            <a:off x="6197600" y="1472184"/>
            <a:ext cx="5384800" cy="4709160"/>
          </a:xfrm>
        </p:spPr>
        <p:txBody>
          <a:bodyPr>
            <a:normAutofit/>
          </a:bodyPr>
          <a:lstStyle>
            <a:lvl1pPr>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9"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93963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85739"/>
            <a:ext cx="10972800" cy="1157286"/>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609600" y="1457326"/>
            <a:ext cx="10972800" cy="47196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09599" y="6446570"/>
            <a:ext cx="9663113" cy="222323"/>
          </a:xfrm>
          <a:prstGeom prst="rect">
            <a:avLst/>
          </a:prstGeom>
        </p:spPr>
        <p:txBody>
          <a:bodyPr vert="horz" lIns="91440" tIns="45720" rIns="91440" bIns="45720" rtlCol="0" anchor="t"/>
          <a:lstStyle>
            <a:lvl1pPr algn="l">
              <a:defRPr sz="1100" kern="700" cap="small" spc="50" baseline="0">
                <a:solidFill>
                  <a:schemeClr val="tx1">
                    <a:lumMod val="50000"/>
                    <a:lumOff val="50000"/>
                  </a:schemeClr>
                </a:solidFill>
              </a:defRPr>
            </a:lvl1pPr>
          </a:lstStyle>
          <a:p>
            <a:endParaRPr lang="en-US"/>
          </a:p>
        </p:txBody>
      </p:sp>
      <p:sp>
        <p:nvSpPr>
          <p:cNvPr id="8" name="Slide Number Placeholder 5"/>
          <p:cNvSpPr>
            <a:spLocks noGrp="1"/>
          </p:cNvSpPr>
          <p:nvPr>
            <p:ph type="sldNum" sz="quarter" idx="4"/>
          </p:nvPr>
        </p:nvSpPr>
        <p:spPr>
          <a:xfrm>
            <a:off x="10446059" y="6446570"/>
            <a:ext cx="1136341" cy="222323"/>
          </a:xfrm>
          <a:prstGeom prst="rect">
            <a:avLst/>
          </a:prstGeom>
        </p:spPr>
        <p:txBody>
          <a:bodyPr vert="horz" lIns="91440" tIns="45720" rIns="91440" bIns="45720" rtlCol="0" anchor="t"/>
          <a:lstStyle>
            <a:lvl1pPr algn="r">
              <a:defRPr sz="1100">
                <a:solidFill>
                  <a:schemeClr val="tx1">
                    <a:lumMod val="50000"/>
                    <a:lumOff val="50000"/>
                  </a:schemeClr>
                </a:solidFill>
              </a:defRPr>
            </a:lvl1pPr>
          </a:lstStyle>
          <a:p>
            <a:fld id="{5EBB66C6-48C6-7E4E-AA48-510AB6A5EF45}" type="slidenum">
              <a:rPr lang="en-US" smtClean="0"/>
              <a:t>‹#›</a:t>
            </a:fld>
            <a:endParaRPr lang="en-US"/>
          </a:p>
        </p:txBody>
      </p:sp>
    </p:spTree>
    <p:extLst>
      <p:ext uri="{BB962C8B-B14F-4D97-AF65-F5344CB8AC3E}">
        <p14:creationId xmlns:p14="http://schemas.microsoft.com/office/powerpoint/2010/main" val="1965325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609585" rtl="0" eaLnBrk="1" latinLnBrk="0" hangingPunct="1">
        <a:spcBef>
          <a:spcPct val="0"/>
        </a:spcBef>
        <a:buNone/>
        <a:defRPr sz="3200" u="none" kern="1200" cap="none" spc="0" baseline="0">
          <a:solidFill>
            <a:schemeClr val="accent1"/>
          </a:solidFill>
          <a:latin typeface="+mj-lt"/>
          <a:ea typeface="+mj-ea"/>
          <a:cs typeface="+mj-cs"/>
        </a:defRPr>
      </a:lvl1pPr>
    </p:titleStyle>
    <p:bodyStyle>
      <a:lvl1pPr marL="457189" indent="-457189" algn="l" defTabSz="609585" rtl="0" eaLnBrk="1" latinLnBrk="0" hangingPunct="1">
        <a:spcBef>
          <a:spcPct val="20000"/>
        </a:spcBef>
        <a:spcAft>
          <a:spcPts val="800"/>
        </a:spcAft>
        <a:buFont typeface="Arial"/>
        <a:buChar char="•"/>
        <a:defRPr sz="2200" kern="1200" spc="67">
          <a:solidFill>
            <a:schemeClr val="tx1"/>
          </a:solidFill>
          <a:latin typeface="+mn-lt"/>
          <a:ea typeface="+mn-ea"/>
          <a:cs typeface="+mn-cs"/>
        </a:defRPr>
      </a:lvl1pPr>
      <a:lvl2pPr marL="990575" indent="-380990" algn="l" defTabSz="609585" rtl="0" eaLnBrk="1" latinLnBrk="0" hangingPunct="1">
        <a:spcBef>
          <a:spcPct val="20000"/>
        </a:spcBef>
        <a:spcAft>
          <a:spcPts val="800"/>
        </a:spcAft>
        <a:buFont typeface="Arial"/>
        <a:buChar char="–"/>
        <a:defRPr sz="1800" kern="1200" spc="67">
          <a:solidFill>
            <a:schemeClr val="tx1"/>
          </a:solidFill>
          <a:latin typeface="+mn-lt"/>
          <a:ea typeface="+mn-ea"/>
          <a:cs typeface="+mn-cs"/>
        </a:defRPr>
      </a:lvl2pPr>
      <a:lvl3pPr marL="1523962" indent="-304792" algn="l" defTabSz="609585" rtl="0" eaLnBrk="1" latinLnBrk="0" hangingPunct="1">
        <a:spcBef>
          <a:spcPct val="20000"/>
        </a:spcBef>
        <a:spcAft>
          <a:spcPts val="800"/>
        </a:spcAft>
        <a:buFont typeface="Arial"/>
        <a:buChar char="•"/>
        <a:defRPr sz="1800" kern="1200" spc="67">
          <a:solidFill>
            <a:schemeClr val="tx1"/>
          </a:solidFill>
          <a:latin typeface="+mn-lt"/>
          <a:ea typeface="+mn-ea"/>
          <a:cs typeface="+mn-cs"/>
        </a:defRPr>
      </a:lvl3pPr>
      <a:lvl4pPr marL="2133547" indent="-304792" algn="l" defTabSz="609585" rtl="0" eaLnBrk="1" latinLnBrk="0" hangingPunct="1">
        <a:spcBef>
          <a:spcPct val="20000"/>
        </a:spcBef>
        <a:spcAft>
          <a:spcPts val="800"/>
        </a:spcAft>
        <a:buFont typeface="Arial"/>
        <a:buChar char="–"/>
        <a:defRPr sz="1600" kern="1200" spc="67">
          <a:solidFill>
            <a:schemeClr val="tx1"/>
          </a:solidFill>
          <a:latin typeface="+mn-lt"/>
          <a:ea typeface="+mn-ea"/>
          <a:cs typeface="+mn-cs"/>
        </a:defRPr>
      </a:lvl4pPr>
      <a:lvl5pPr marL="2743131" indent="-304792" algn="l" defTabSz="609585" rtl="0" eaLnBrk="1" latinLnBrk="0" hangingPunct="1">
        <a:spcBef>
          <a:spcPct val="20000"/>
        </a:spcBef>
        <a:spcAft>
          <a:spcPts val="800"/>
        </a:spcAft>
        <a:buFont typeface="Arial"/>
        <a:buChar char="»"/>
        <a:defRPr sz="1400" kern="1200" spc="67">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1QOJs0fXgLJp9W74SpWCti2_glpmonHC/view?usp=shar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p:txBody>
          <a:bodyPr/>
          <a:lstStyle/>
          <a:p>
            <a:r>
              <a:rPr lang="en-US" dirty="0"/>
              <a:t>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1698171" y="1353312"/>
            <a:ext cx="0" cy="3904488"/>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1" y="5257800"/>
            <a:ext cx="4435929" cy="0"/>
          </a:xfrm>
          <a:prstGeom prst="straightConnector1">
            <a:avLst/>
          </a:prstGeom>
          <a:ln w="63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4" y="5878286"/>
            <a:ext cx="2922815" cy="369296"/>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454283"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6"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8"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4"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3"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3"/>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5"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1"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09" y="5009503"/>
            <a:ext cx="696702"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3"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5"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3665923" y="3192973"/>
            <a:ext cx="696702"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59"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6"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6" y="3392180"/>
            <a:ext cx="1475016"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7"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5"/>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4"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3049094" y="4074420"/>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8" y="4892163"/>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29659" y="506010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p:cNvCxnSpPr>
          <p:nvPr/>
        </p:nvCxnSpPr>
        <p:spPr>
          <a:xfrm>
            <a:off x="1908309" y="5330745"/>
            <a:ext cx="5546376" cy="343758"/>
          </a:xfrm>
          <a:prstGeom prst="bentConnector3">
            <a:avLst>
              <a:gd name="adj1" fmla="val -18"/>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p:cNvCxnSpPr>
          <p:nvPr/>
        </p:nvCxnSpPr>
        <p:spPr>
          <a:xfrm flipV="1">
            <a:off x="6067191" y="4228308"/>
            <a:ext cx="1380039" cy="714920"/>
          </a:xfrm>
          <a:prstGeom prst="bentConnector3">
            <a:avLst>
              <a:gd name="adj1" fmla="val 50000"/>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1" y="2564350"/>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4" y="1600199"/>
            <a:ext cx="5103371" cy="7354"/>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959966"/>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5140251"/>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Tree>
    <p:extLst>
      <p:ext uri="{BB962C8B-B14F-4D97-AF65-F5344CB8AC3E}">
        <p14:creationId xmlns:p14="http://schemas.microsoft.com/office/powerpoint/2010/main" val="17676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Version 2: How many institutions are involved…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5874985"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3634548"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7495254" y="4466898"/>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7822745"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7536045"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7140307" y="4877245"/>
            <a:ext cx="509202"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3941765" y="2047195"/>
            <a:ext cx="136670"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4037920" y="1853386"/>
            <a:ext cx="556983" cy="307777"/>
          </a:xfrm>
          <a:prstGeom prst="rect">
            <a:avLst/>
          </a:prstGeom>
          <a:noFill/>
        </p:spPr>
        <p:txBody>
          <a:bodyPr wrap="square" rtlCol="0">
            <a:spAutoFit/>
          </a:bodyPr>
          <a:lstStyle/>
          <a:p>
            <a:r>
              <a:rPr lang="en-US" sz="1400" dirty="0">
                <a:solidFill>
                  <a:schemeClr val="accent5"/>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3810820" y="4389951"/>
            <a:ext cx="696702" cy="307777"/>
          </a:xfrm>
          <a:prstGeom prst="rect">
            <a:avLst/>
          </a:prstGeom>
          <a:noFill/>
        </p:spPr>
        <p:txBody>
          <a:bodyPr wrap="square" rtlCol="0">
            <a:spAutoFit/>
          </a:bodyPr>
          <a:lstStyle/>
          <a:p>
            <a:r>
              <a:rPr lang="en-US" sz="1400" dirty="0">
                <a:solidFill>
                  <a:schemeClr val="accent4"/>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4226400" y="287752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4325745" y="2817516"/>
            <a:ext cx="1475016" cy="307777"/>
          </a:xfrm>
          <a:prstGeom prst="rect">
            <a:avLst/>
          </a:prstGeom>
          <a:noFill/>
        </p:spPr>
        <p:txBody>
          <a:bodyPr wrap="square" rtlCol="0">
            <a:spAutoFit/>
          </a:bodyPr>
          <a:lstStyle/>
          <a:p>
            <a:r>
              <a:rPr lang="en-US" sz="1400" dirty="0">
                <a:solidFill>
                  <a:schemeClr val="tx2"/>
                </a:solidFill>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3713166"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5988605" y="2048820"/>
            <a:ext cx="696702" cy="307777"/>
          </a:xfrm>
          <a:prstGeom prst="rect">
            <a:avLst/>
          </a:prstGeom>
          <a:noFill/>
        </p:spPr>
        <p:txBody>
          <a:bodyPr wrap="square" rtlCol="0">
            <a:spAutoFit/>
          </a:bodyPr>
          <a:lstStyle/>
          <a:p>
            <a:r>
              <a:rPr lang="en-US" sz="1400" dirty="0">
                <a:solidFill>
                  <a:schemeClr val="accent1"/>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6038569"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6767605"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6835337" y="2886165"/>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4952714"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4952714" y="5115580"/>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6035654" y="5310878"/>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6222198" y="5261974"/>
            <a:ext cx="1475016" cy="307777"/>
          </a:xfrm>
          <a:prstGeom prst="rect">
            <a:avLst/>
          </a:prstGeom>
          <a:noFill/>
        </p:spPr>
        <p:txBody>
          <a:bodyPr wrap="square" rtlCol="0">
            <a:spAutoFit/>
          </a:bodyPr>
          <a:lstStyle/>
          <a:p>
            <a:r>
              <a:rPr lang="en-US" sz="1400" dirty="0">
                <a:solidFill>
                  <a:schemeClr val="tx2"/>
                </a:solidFill>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6092474" y="4197991"/>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6037994"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4178207" y="915436"/>
            <a:ext cx="3401578" cy="523220"/>
          </a:xfrm>
          <a:prstGeom prst="rect">
            <a:avLst/>
          </a:prstGeom>
          <a:noFill/>
        </p:spPr>
        <p:txBody>
          <a:bodyPr wrap="square" rtlCol="0">
            <a:spAutoFit/>
          </a:bodyPr>
          <a:lstStyle/>
          <a:p>
            <a:pPr algn="ctr"/>
            <a:r>
              <a:rPr lang="en-US" sz="1400" dirty="0"/>
              <a:t>Diverse set of users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4171272" y="5814979"/>
            <a:ext cx="3401578" cy="523220"/>
          </a:xfrm>
          <a:prstGeom prst="rect">
            <a:avLst/>
          </a:prstGeom>
          <a:noFill/>
        </p:spPr>
        <p:txBody>
          <a:bodyPr wrap="square" rtlCol="0">
            <a:spAutoFit/>
          </a:bodyPr>
          <a:lstStyle/>
          <a:p>
            <a:pPr algn="ctr"/>
            <a:r>
              <a:rPr lang="en-US" sz="1400" dirty="0"/>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232970" y="3459327"/>
            <a:ext cx="3401578" cy="738664"/>
          </a:xfrm>
          <a:prstGeom prst="rect">
            <a:avLst/>
          </a:prstGeom>
          <a:noFill/>
        </p:spPr>
        <p:txBody>
          <a:bodyPr wrap="square" rtlCol="0">
            <a:spAutoFit/>
          </a:bodyPr>
          <a:lstStyle/>
          <a:p>
            <a:pPr algn="ctr"/>
            <a:r>
              <a:rPr lang="en-US" sz="1400" dirty="0"/>
              <a:t>Close collaboration with one (public) data provider and one type of data</a:t>
            </a:r>
          </a:p>
          <a:p>
            <a:pPr algn="ctr"/>
            <a:endParaRPr lang="en-US" sz="1400" dirty="0"/>
          </a:p>
        </p:txBody>
      </p:sp>
      <p:sp>
        <p:nvSpPr>
          <p:cNvPr id="48" name="TextBox 47">
            <a:extLst>
              <a:ext uri="{FF2B5EF4-FFF2-40B4-BE49-F238E27FC236}">
                <a16:creationId xmlns:a16="http://schemas.microsoft.com/office/drawing/2014/main" id="{06A5049F-A347-DC4E-A263-DC00B58421EE}"/>
              </a:ext>
            </a:extLst>
          </p:cNvPr>
          <p:cNvSpPr txBox="1"/>
          <p:nvPr/>
        </p:nvSpPr>
        <p:spPr>
          <a:xfrm>
            <a:off x="7897434" y="3482922"/>
            <a:ext cx="3401578" cy="523220"/>
          </a:xfrm>
          <a:prstGeom prst="rect">
            <a:avLst/>
          </a:prstGeom>
          <a:noFill/>
        </p:spPr>
        <p:txBody>
          <a:bodyPr wrap="square" rtlCol="0">
            <a:spAutoFit/>
          </a:bodyPr>
          <a:lstStyle/>
          <a:p>
            <a:pPr algn="ctr"/>
            <a:r>
              <a:rPr lang="en-US" sz="1400" dirty="0"/>
              <a:t>Diverse set of data sources and public and private data providers</a:t>
            </a:r>
          </a:p>
        </p:txBody>
      </p:sp>
    </p:spTree>
    <p:extLst>
      <p:ext uri="{BB962C8B-B14F-4D97-AF65-F5344CB8AC3E}">
        <p14:creationId xmlns:p14="http://schemas.microsoft.com/office/powerpoint/2010/main" val="21896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412A9F-4B0C-D848-9201-4B4C82676BD8}"/>
              </a:ext>
            </a:extLst>
          </p:cNvPr>
          <p:cNvGrpSpPr/>
          <p:nvPr/>
        </p:nvGrpSpPr>
        <p:grpSpPr>
          <a:xfrm>
            <a:off x="4054286" y="1787269"/>
            <a:ext cx="4567330" cy="3750684"/>
            <a:chOff x="7288873" y="1229328"/>
            <a:chExt cx="4567330" cy="3750684"/>
          </a:xfrm>
        </p:grpSpPr>
        <p:sp>
          <p:nvSpPr>
            <p:cNvPr id="5" name="TextBox 4">
              <a:extLst>
                <a:ext uri="{FF2B5EF4-FFF2-40B4-BE49-F238E27FC236}">
                  <a16:creationId xmlns:a16="http://schemas.microsoft.com/office/drawing/2014/main" id="{9FB9BE0A-F4AA-AF45-B5DC-66AB342DE0BA}"/>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6" name="TextBox 5">
              <a:extLst>
                <a:ext uri="{FF2B5EF4-FFF2-40B4-BE49-F238E27FC236}">
                  <a16:creationId xmlns:a16="http://schemas.microsoft.com/office/drawing/2014/main" id="{FD084EDA-3B11-5B41-89B0-CC09C3D7F5AA}"/>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 name="TextBox 6">
              <a:extLst>
                <a:ext uri="{FF2B5EF4-FFF2-40B4-BE49-F238E27FC236}">
                  <a16:creationId xmlns:a16="http://schemas.microsoft.com/office/drawing/2014/main" id="{3974C756-DAED-2B44-B3F8-CE518BBAA74B}"/>
                </a:ext>
              </a:extLst>
            </p:cNvPr>
            <p:cNvSpPr txBox="1"/>
            <p:nvPr/>
          </p:nvSpPr>
          <p:spPr>
            <a:xfrm>
              <a:off x="7447230" y="3402027"/>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8" name="TextBox 7">
              <a:extLst>
                <a:ext uri="{FF2B5EF4-FFF2-40B4-BE49-F238E27FC236}">
                  <a16:creationId xmlns:a16="http://schemas.microsoft.com/office/drawing/2014/main" id="{5EBCD37E-34C5-B64E-8239-CC13140F9703}"/>
                </a:ext>
              </a:extLst>
            </p:cNvPr>
            <p:cNvSpPr txBox="1"/>
            <p:nvPr/>
          </p:nvSpPr>
          <p:spPr>
            <a:xfrm>
              <a:off x="7447230" y="4241348"/>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9" name="Oval 8">
              <a:extLst>
                <a:ext uri="{FF2B5EF4-FFF2-40B4-BE49-F238E27FC236}">
                  <a16:creationId xmlns:a16="http://schemas.microsoft.com/office/drawing/2014/main" id="{6C63854B-E04E-E647-8191-64111E11E59C}"/>
                </a:ext>
                <a:ext uri="{C183D7F6-B498-43B3-948B-1728B52AA6E4}">
                  <adec:decorative xmlns:adec="http://schemas.microsoft.com/office/drawing/2017/decorative" val="0"/>
                </a:ext>
              </a:extLst>
            </p:cNvPr>
            <p:cNvSpPr>
              <a:spLocks noChangeAspect="1"/>
            </p:cNvSpPr>
            <p:nvPr/>
          </p:nvSpPr>
          <p:spPr>
            <a:xfrm>
              <a:off x="7288873" y="1311165"/>
              <a:ext cx="146304" cy="14630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DE0B07-780C-5949-BF62-E7BD7BB445D5}"/>
                </a:ext>
                <a:ext uri="{C183D7F6-B498-43B3-948B-1728B52AA6E4}">
                  <adec:decorative xmlns:adec="http://schemas.microsoft.com/office/drawing/2017/decorative" val="0"/>
                </a:ext>
              </a:extLst>
            </p:cNvPr>
            <p:cNvSpPr>
              <a:spLocks noChangeAspect="1"/>
            </p:cNvSpPr>
            <p:nvPr/>
          </p:nvSpPr>
          <p:spPr>
            <a:xfrm>
              <a:off x="7294267" y="2439728"/>
              <a:ext cx="146304"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3F83BA1-21AC-3B4E-A0FF-2637FB1A2B16}"/>
                </a:ext>
                <a:ext uri="{C183D7F6-B498-43B3-948B-1728B52AA6E4}">
                  <adec:decorative xmlns:adec="http://schemas.microsoft.com/office/drawing/2017/decorative" val="0"/>
                </a:ext>
              </a:extLst>
            </p:cNvPr>
            <p:cNvSpPr>
              <a:spLocks noChangeAspect="1"/>
            </p:cNvSpPr>
            <p:nvPr/>
          </p:nvSpPr>
          <p:spPr>
            <a:xfrm>
              <a:off x="7297001" y="3523433"/>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A6C6BE6-5BD4-9E42-87AC-B11B60E15690}"/>
                </a:ext>
                <a:ext uri="{C183D7F6-B498-43B3-948B-1728B52AA6E4}">
                  <adec:decorative xmlns:adec="http://schemas.microsoft.com/office/drawing/2017/decorative" val="0"/>
                </a:ext>
              </a:extLst>
            </p:cNvPr>
            <p:cNvSpPr>
              <a:spLocks noChangeAspect="1"/>
            </p:cNvSpPr>
            <p:nvPr/>
          </p:nvSpPr>
          <p:spPr>
            <a:xfrm>
              <a:off x="7309967" y="4318908"/>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63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latin typeface="Helvetica" pitchFamily="2" charset="0"/>
              </a:rPr>
              <a:t>Version 2: condensed</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856112" y="1683876"/>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15675" y="3731085"/>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703DBF-8D36-AB47-9A6A-A9D920773F86}"/>
              </a:ext>
            </a:extLst>
          </p:cNvPr>
          <p:cNvSpPr txBox="1"/>
          <p:nvPr/>
        </p:nvSpPr>
        <p:spPr>
          <a:xfrm>
            <a:off x="5476381" y="4466898"/>
            <a:ext cx="696702" cy="307777"/>
          </a:xfrm>
          <a:prstGeom prst="rect">
            <a:avLst/>
          </a:prstGeom>
          <a:noFill/>
        </p:spPr>
        <p:txBody>
          <a:bodyPr wrap="square" rtlCol="0">
            <a:spAutoFit/>
          </a:bodyPr>
          <a:lstStyle/>
          <a:p>
            <a:r>
              <a:rPr lang="en-US" sz="1400" dirty="0">
                <a:solidFill>
                  <a:schemeClr val="accent2"/>
                </a:solidFill>
                <a:latin typeface="Helvetica" pitchFamily="2" charset="0"/>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803872" y="475914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517172" y="487111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5" name="TextBox 24">
            <a:extLst>
              <a:ext uri="{FF2B5EF4-FFF2-40B4-BE49-F238E27FC236}">
                <a16:creationId xmlns:a16="http://schemas.microsoft.com/office/drawing/2014/main" id="{530E7991-E68A-CE47-A51F-CB9079430B8F}"/>
              </a:ext>
            </a:extLst>
          </p:cNvPr>
          <p:cNvSpPr txBox="1"/>
          <p:nvPr/>
        </p:nvSpPr>
        <p:spPr>
          <a:xfrm>
            <a:off x="5121434" y="4877245"/>
            <a:ext cx="509202" cy="307777"/>
          </a:xfrm>
          <a:prstGeom prst="rect">
            <a:avLst/>
          </a:prstGeom>
          <a:noFill/>
        </p:spPr>
        <p:txBody>
          <a:bodyPr wrap="square" rtlCol="0">
            <a:spAutoFit/>
          </a:bodyPr>
          <a:lstStyle/>
          <a:p>
            <a:r>
              <a:rPr lang="en-US" sz="1400" dirty="0">
                <a:solidFill>
                  <a:schemeClr val="tx2"/>
                </a:solidFill>
                <a:latin typeface="Helvetica" pitchFamily="2" charset="0"/>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922892" y="2047195"/>
            <a:ext cx="136670" cy="13606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7" name="TextBox 26">
            <a:extLst>
              <a:ext uri="{FF2B5EF4-FFF2-40B4-BE49-F238E27FC236}">
                <a16:creationId xmlns:a16="http://schemas.microsoft.com/office/drawing/2014/main" id="{3471E8B2-94E2-1F47-868E-1595EE8FAAB5}"/>
              </a:ext>
            </a:extLst>
          </p:cNvPr>
          <p:cNvSpPr txBox="1"/>
          <p:nvPr/>
        </p:nvSpPr>
        <p:spPr>
          <a:xfrm>
            <a:off x="2019047" y="1853386"/>
            <a:ext cx="556983" cy="307777"/>
          </a:xfrm>
          <a:prstGeom prst="rect">
            <a:avLst/>
          </a:prstGeom>
          <a:noFill/>
        </p:spPr>
        <p:txBody>
          <a:bodyPr wrap="square" rtlCol="0">
            <a:spAutoFit/>
          </a:bodyPr>
          <a:lstStyle/>
          <a:p>
            <a:r>
              <a:rPr lang="en-US" sz="1400" dirty="0">
                <a:solidFill>
                  <a:schemeClr val="accent5"/>
                </a:solidFill>
                <a:latin typeface="Helvetica" pitchFamily="2" charset="0"/>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791945" y="4389951"/>
            <a:ext cx="1141895" cy="738664"/>
          </a:xfrm>
          <a:prstGeom prst="rect">
            <a:avLst/>
          </a:prstGeom>
          <a:noFill/>
        </p:spPr>
        <p:txBody>
          <a:bodyPr wrap="square" rtlCol="0">
            <a:spAutoFit/>
          </a:bodyPr>
          <a:lstStyle/>
          <a:p>
            <a:r>
              <a:rPr lang="en-US" sz="1400" dirty="0">
                <a:solidFill>
                  <a:schemeClr val="accent4"/>
                </a:solidFill>
                <a:latin typeface="Helvetica" pitchFamily="2" charset="0"/>
              </a:rPr>
              <a:t>Stanford-SFUSD</a:t>
            </a:r>
          </a:p>
          <a:p>
            <a:r>
              <a:rPr lang="en-US" sz="1400" dirty="0">
                <a:solidFill>
                  <a:schemeClr val="accent4"/>
                </a:solidFill>
                <a:latin typeface="Helvetica" pitchFamily="2" charset="0"/>
              </a:rPr>
              <a:t>Partnership</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2207527" y="287752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1" name="TextBox 30">
            <a:extLst>
              <a:ext uri="{FF2B5EF4-FFF2-40B4-BE49-F238E27FC236}">
                <a16:creationId xmlns:a16="http://schemas.microsoft.com/office/drawing/2014/main" id="{2238B2F8-7DB2-E545-8116-71981B48C2E1}"/>
              </a:ext>
            </a:extLst>
          </p:cNvPr>
          <p:cNvSpPr txBox="1"/>
          <p:nvPr/>
        </p:nvSpPr>
        <p:spPr>
          <a:xfrm>
            <a:off x="2306872" y="2817516"/>
            <a:ext cx="1475016" cy="307777"/>
          </a:xfrm>
          <a:prstGeom prst="rect">
            <a:avLst/>
          </a:prstGeom>
          <a:noFill/>
        </p:spPr>
        <p:txBody>
          <a:bodyPr wrap="square" rtlCol="0">
            <a:spAutoFit/>
          </a:bodyPr>
          <a:lstStyle/>
          <a:p>
            <a:r>
              <a:rPr lang="en-US" sz="1400" dirty="0">
                <a:solidFill>
                  <a:schemeClr val="tx2"/>
                </a:solidFill>
                <a:latin typeface="Helvetica" pitchFamily="2" charset="0"/>
              </a:rPr>
              <a:t>CCT</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694293" y="4445859"/>
            <a:ext cx="146957" cy="14630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2" name="TextBox 31">
            <a:extLst>
              <a:ext uri="{FF2B5EF4-FFF2-40B4-BE49-F238E27FC236}">
                <a16:creationId xmlns:a16="http://schemas.microsoft.com/office/drawing/2014/main" id="{CFFDB8AE-9B17-5047-B9C9-E925D4676E75}"/>
              </a:ext>
            </a:extLst>
          </p:cNvPr>
          <p:cNvSpPr txBox="1"/>
          <p:nvPr/>
        </p:nvSpPr>
        <p:spPr>
          <a:xfrm>
            <a:off x="3969732" y="2048820"/>
            <a:ext cx="696702" cy="307777"/>
          </a:xfrm>
          <a:prstGeom prst="rect">
            <a:avLst/>
          </a:prstGeom>
          <a:noFill/>
        </p:spPr>
        <p:txBody>
          <a:bodyPr wrap="square" rtlCol="0">
            <a:spAutoFit/>
          </a:bodyPr>
          <a:lstStyle/>
          <a:p>
            <a:r>
              <a:rPr lang="en-US" sz="1400" dirty="0">
                <a:solidFill>
                  <a:schemeClr val="accent1"/>
                </a:solidFill>
                <a:latin typeface="Helvetica" pitchFamily="2" charset="0"/>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4019696" y="2340849"/>
            <a:ext cx="146957" cy="14630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748732" y="2772377"/>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5" name="TextBox 34">
            <a:extLst>
              <a:ext uri="{FF2B5EF4-FFF2-40B4-BE49-F238E27FC236}">
                <a16:creationId xmlns:a16="http://schemas.microsoft.com/office/drawing/2014/main" id="{FFEDD09C-88E2-844A-8A51-046EDB11B0D6}"/>
              </a:ext>
            </a:extLst>
          </p:cNvPr>
          <p:cNvSpPr txBox="1"/>
          <p:nvPr/>
        </p:nvSpPr>
        <p:spPr>
          <a:xfrm>
            <a:off x="4816464" y="2886165"/>
            <a:ext cx="683677" cy="307777"/>
          </a:xfrm>
          <a:prstGeom prst="rect">
            <a:avLst/>
          </a:prstGeom>
          <a:noFill/>
        </p:spPr>
        <p:txBody>
          <a:bodyPr wrap="square" rtlCol="0">
            <a:spAutoFit/>
          </a:bodyPr>
          <a:lstStyle/>
          <a:p>
            <a:r>
              <a:rPr lang="en-US" sz="1400" dirty="0">
                <a:solidFill>
                  <a:schemeClr val="tx2"/>
                </a:solidFill>
                <a:latin typeface="Helvetica" pitchFamily="2" charset="0"/>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2933841" y="53625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7" name="TextBox 36">
            <a:extLst>
              <a:ext uri="{FF2B5EF4-FFF2-40B4-BE49-F238E27FC236}">
                <a16:creationId xmlns:a16="http://schemas.microsoft.com/office/drawing/2014/main" id="{76B8B46B-5C0D-DB42-BAC0-7EBB93375F35}"/>
              </a:ext>
            </a:extLst>
          </p:cNvPr>
          <p:cNvSpPr txBox="1"/>
          <p:nvPr/>
        </p:nvSpPr>
        <p:spPr>
          <a:xfrm>
            <a:off x="2933841" y="5115580"/>
            <a:ext cx="1475016" cy="307777"/>
          </a:xfrm>
          <a:prstGeom prst="rect">
            <a:avLst/>
          </a:prstGeom>
          <a:noFill/>
        </p:spPr>
        <p:txBody>
          <a:bodyPr wrap="square" rtlCol="0">
            <a:spAutoFit/>
          </a:bodyPr>
          <a:lstStyle/>
          <a:p>
            <a:r>
              <a:rPr lang="en-US" sz="1400" dirty="0">
                <a:solidFill>
                  <a:schemeClr val="tx2"/>
                </a:solidFill>
                <a:latin typeface="Helvetica" pitchFamily="2" charset="0"/>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4016781" y="5310878"/>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9" name="TextBox 38">
            <a:extLst>
              <a:ext uri="{FF2B5EF4-FFF2-40B4-BE49-F238E27FC236}">
                <a16:creationId xmlns:a16="http://schemas.microsoft.com/office/drawing/2014/main" id="{82F9F723-2868-6F45-8D26-19B15BDAC70E}"/>
              </a:ext>
            </a:extLst>
          </p:cNvPr>
          <p:cNvSpPr txBox="1"/>
          <p:nvPr/>
        </p:nvSpPr>
        <p:spPr>
          <a:xfrm>
            <a:off x="4203325" y="5261974"/>
            <a:ext cx="1475016" cy="307777"/>
          </a:xfrm>
          <a:prstGeom prst="rect">
            <a:avLst/>
          </a:prstGeom>
          <a:noFill/>
        </p:spPr>
        <p:txBody>
          <a:bodyPr wrap="square" rtlCol="0">
            <a:spAutoFit/>
          </a:bodyPr>
          <a:lstStyle/>
          <a:p>
            <a:r>
              <a:rPr lang="en-US" sz="1400" dirty="0">
                <a:solidFill>
                  <a:schemeClr val="tx2"/>
                </a:solidFill>
                <a:latin typeface="Helvetica" pitchFamily="2" charset="0"/>
              </a:rPr>
              <a:t>GoI</a:t>
            </a:r>
          </a:p>
        </p:txBody>
      </p:sp>
      <p:sp>
        <p:nvSpPr>
          <p:cNvPr id="40" name="TextBox 39">
            <a:extLst>
              <a:ext uri="{FF2B5EF4-FFF2-40B4-BE49-F238E27FC236}">
                <a16:creationId xmlns:a16="http://schemas.microsoft.com/office/drawing/2014/main" id="{5CF34B9C-29D5-F647-BF58-4B55B7DEA432}"/>
              </a:ext>
            </a:extLst>
          </p:cNvPr>
          <p:cNvSpPr txBox="1"/>
          <p:nvPr/>
        </p:nvSpPr>
        <p:spPr>
          <a:xfrm>
            <a:off x="4073601" y="4197991"/>
            <a:ext cx="986451" cy="307777"/>
          </a:xfrm>
          <a:prstGeom prst="rect">
            <a:avLst/>
          </a:prstGeom>
          <a:noFill/>
        </p:spPr>
        <p:txBody>
          <a:bodyPr wrap="square" rtlCol="0">
            <a:spAutoFit/>
          </a:bodyPr>
          <a:lstStyle/>
          <a:p>
            <a:r>
              <a:rPr lang="en-US" sz="1400" dirty="0">
                <a:solidFill>
                  <a:schemeClr val="tx2"/>
                </a:solidFill>
                <a:latin typeface="Helvetica" pitchFamily="2" charset="0"/>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4019121" y="447441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latin typeface="Helvetica" pitchFamily="2" charset="0"/>
            </a:endParaRPr>
          </a:p>
        </p:txBody>
      </p:sp>
      <p:sp>
        <p:nvSpPr>
          <p:cNvPr id="2" name="TextBox 1">
            <a:extLst>
              <a:ext uri="{FF2B5EF4-FFF2-40B4-BE49-F238E27FC236}">
                <a16:creationId xmlns:a16="http://schemas.microsoft.com/office/drawing/2014/main" id="{948BE563-C892-E640-B495-09A60F529FD6}"/>
              </a:ext>
            </a:extLst>
          </p:cNvPr>
          <p:cNvSpPr txBox="1"/>
          <p:nvPr/>
        </p:nvSpPr>
        <p:spPr>
          <a:xfrm>
            <a:off x="2159334" y="915436"/>
            <a:ext cx="3401578" cy="523220"/>
          </a:xfrm>
          <a:prstGeom prst="rect">
            <a:avLst/>
          </a:prstGeom>
          <a:noFill/>
        </p:spPr>
        <p:txBody>
          <a:bodyPr wrap="square" rtlCol="0">
            <a:spAutoFit/>
          </a:bodyPr>
          <a:lstStyle/>
          <a:p>
            <a:pPr algn="ctr"/>
            <a:r>
              <a:rPr lang="en-US" sz="1400" dirty="0">
                <a:latin typeface="Helvetica" pitchFamily="2" charset="0"/>
              </a:rPr>
              <a:t>Diverse set of researchers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152399" y="5814979"/>
            <a:ext cx="3401578" cy="523220"/>
          </a:xfrm>
          <a:prstGeom prst="rect">
            <a:avLst/>
          </a:prstGeom>
          <a:noFill/>
        </p:spPr>
        <p:txBody>
          <a:bodyPr wrap="square" rtlCol="0">
            <a:spAutoFit/>
          </a:bodyPr>
          <a:lstStyle/>
          <a:p>
            <a:pPr algn="ctr"/>
            <a:r>
              <a:rPr lang="en-US" sz="1400" dirty="0">
                <a:latin typeface="Helvetica" pitchFamily="2" charset="0"/>
              </a:rPr>
              <a:t>Access restricted to closed group of researchers at one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a:off x="100549" y="2893455"/>
            <a:ext cx="1515125" cy="1600438"/>
          </a:xfrm>
          <a:prstGeom prst="rect">
            <a:avLst/>
          </a:prstGeom>
          <a:noFill/>
        </p:spPr>
        <p:txBody>
          <a:bodyPr wrap="square" rtlCol="0">
            <a:spAutoFit/>
          </a:bodyPr>
          <a:lstStyle/>
          <a:p>
            <a:pPr algn="ctr"/>
            <a:r>
              <a:rPr lang="en-US" sz="1400" dirty="0">
                <a:latin typeface="Helvetica" pitchFamily="2" charset="0"/>
              </a:rPr>
              <a:t>Close collaboration with one (public) data provider, focusing on one or few types of data</a:t>
            </a:r>
          </a:p>
        </p:txBody>
      </p:sp>
      <p:sp>
        <p:nvSpPr>
          <p:cNvPr id="48" name="TextBox 47">
            <a:extLst>
              <a:ext uri="{FF2B5EF4-FFF2-40B4-BE49-F238E27FC236}">
                <a16:creationId xmlns:a16="http://schemas.microsoft.com/office/drawing/2014/main" id="{06A5049F-A347-DC4E-A263-DC00B58421EE}"/>
              </a:ext>
            </a:extLst>
          </p:cNvPr>
          <p:cNvSpPr txBox="1"/>
          <p:nvPr/>
        </p:nvSpPr>
        <p:spPr>
          <a:xfrm>
            <a:off x="5993287" y="3040053"/>
            <a:ext cx="1402505" cy="1169551"/>
          </a:xfrm>
          <a:prstGeom prst="rect">
            <a:avLst/>
          </a:prstGeom>
          <a:noFill/>
        </p:spPr>
        <p:txBody>
          <a:bodyPr wrap="square" rtlCol="0">
            <a:spAutoFit/>
          </a:bodyPr>
          <a:lstStyle/>
          <a:p>
            <a:pPr algn="ctr"/>
            <a:r>
              <a:rPr lang="en-US" sz="1400" dirty="0">
                <a:latin typeface="Helvetica" pitchFamily="2" charset="0"/>
              </a:rPr>
              <a:t>Diverse set of data sources and public and private data providers</a:t>
            </a:r>
          </a:p>
        </p:txBody>
      </p:sp>
      <p:grpSp>
        <p:nvGrpSpPr>
          <p:cNvPr id="68" name="Group 67">
            <a:extLst>
              <a:ext uri="{FF2B5EF4-FFF2-40B4-BE49-F238E27FC236}">
                <a16:creationId xmlns:a16="http://schemas.microsoft.com/office/drawing/2014/main" id="{0F31087B-8641-421C-A6F8-2B05AF1D1EDB}"/>
              </a:ext>
            </a:extLst>
          </p:cNvPr>
          <p:cNvGrpSpPr/>
          <p:nvPr/>
        </p:nvGrpSpPr>
        <p:grpSpPr>
          <a:xfrm>
            <a:off x="7508671" y="1064017"/>
            <a:ext cx="2523994" cy="5012572"/>
            <a:chOff x="7294267" y="1229328"/>
            <a:chExt cx="2832315" cy="3966127"/>
          </a:xfrm>
        </p:grpSpPr>
        <p:sp>
          <p:nvSpPr>
            <p:cNvPr id="69" name="TextBox 68">
              <a:extLst>
                <a:ext uri="{FF2B5EF4-FFF2-40B4-BE49-F238E27FC236}">
                  <a16:creationId xmlns:a16="http://schemas.microsoft.com/office/drawing/2014/main" id="{6234FF5F-0EEA-45D4-BF0A-66145CF45678}"/>
                </a:ext>
              </a:extLst>
            </p:cNvPr>
            <p:cNvSpPr txBox="1"/>
            <p:nvPr/>
          </p:nvSpPr>
          <p:spPr>
            <a:xfrm>
              <a:off x="7454686" y="1229328"/>
              <a:ext cx="2671890" cy="925391"/>
            </a:xfrm>
            <a:prstGeom prst="rect">
              <a:avLst/>
            </a:prstGeom>
            <a:noFill/>
          </p:spPr>
          <p:txBody>
            <a:bodyPr wrap="square" rtlCol="0">
              <a:spAutoFit/>
            </a:bodyPr>
            <a:lstStyle/>
            <a:p>
              <a:r>
                <a:rPr lang="en-US" sz="1400" dirty="0">
                  <a:latin typeface="Helvetica" pitchFamily="2" charset="0"/>
                </a:rPr>
                <a:t>The IAB partners with researchers at organizations in multiple countries and provides specialized access to German labor market data</a:t>
              </a:r>
            </a:p>
          </p:txBody>
        </p:sp>
        <p:sp>
          <p:nvSpPr>
            <p:cNvPr id="70" name="TextBox 69">
              <a:extLst>
                <a:ext uri="{FF2B5EF4-FFF2-40B4-BE49-F238E27FC236}">
                  <a16:creationId xmlns:a16="http://schemas.microsoft.com/office/drawing/2014/main" id="{86B6D79B-3B7F-44E7-8936-43984C33E3BA}"/>
                </a:ext>
              </a:extLst>
            </p:cNvPr>
            <p:cNvSpPr txBox="1"/>
            <p:nvPr/>
          </p:nvSpPr>
          <p:spPr>
            <a:xfrm>
              <a:off x="7447231" y="2337427"/>
              <a:ext cx="2679345" cy="925391"/>
            </a:xfrm>
            <a:prstGeom prst="rect">
              <a:avLst/>
            </a:prstGeom>
            <a:noFill/>
          </p:spPr>
          <p:txBody>
            <a:bodyPr wrap="square" rtlCol="0">
              <a:spAutoFit/>
            </a:bodyPr>
            <a:lstStyle/>
            <a:p>
              <a:r>
                <a:rPr lang="en-US" sz="1400" dirty="0">
                  <a:latin typeface="Helvetica" pitchFamily="2" charset="0"/>
                </a:rPr>
                <a:t>OLDA partners with researchers at multiple institutions and with a variety of data providers within the state of Ohio </a:t>
              </a:r>
            </a:p>
          </p:txBody>
        </p:sp>
        <p:sp>
          <p:nvSpPr>
            <p:cNvPr id="71" name="TextBox 70">
              <a:extLst>
                <a:ext uri="{FF2B5EF4-FFF2-40B4-BE49-F238E27FC236}">
                  <a16:creationId xmlns:a16="http://schemas.microsoft.com/office/drawing/2014/main" id="{8F28FA57-02BF-4859-9B00-120530EC12EA}"/>
                </a:ext>
              </a:extLst>
            </p:cNvPr>
            <p:cNvSpPr txBox="1"/>
            <p:nvPr/>
          </p:nvSpPr>
          <p:spPr>
            <a:xfrm>
              <a:off x="7447231" y="3402027"/>
              <a:ext cx="2679351" cy="754924"/>
            </a:xfrm>
            <a:prstGeom prst="rect">
              <a:avLst/>
            </a:prstGeom>
            <a:noFill/>
          </p:spPr>
          <p:txBody>
            <a:bodyPr wrap="square" rtlCol="0">
              <a:spAutoFit/>
            </a:bodyPr>
            <a:lstStyle/>
            <a:p>
              <a:r>
                <a:rPr lang="en-US" sz="1400" dirty="0">
                  <a:latin typeface="Helvetica" pitchFamily="2" charset="0"/>
                </a:rPr>
                <a:t>DIME works with diverse data globally, with a highly specialized internal research team</a:t>
              </a:r>
            </a:p>
          </p:txBody>
        </p:sp>
        <p:sp>
          <p:nvSpPr>
            <p:cNvPr id="72" name="TextBox 71">
              <a:extLst>
                <a:ext uri="{FF2B5EF4-FFF2-40B4-BE49-F238E27FC236}">
                  <a16:creationId xmlns:a16="http://schemas.microsoft.com/office/drawing/2014/main" id="{D986D1CD-983A-483E-A294-0CBD45EE6C63}"/>
                </a:ext>
              </a:extLst>
            </p:cNvPr>
            <p:cNvSpPr txBox="1"/>
            <p:nvPr/>
          </p:nvSpPr>
          <p:spPr>
            <a:xfrm>
              <a:off x="7447231" y="4241348"/>
              <a:ext cx="2679345" cy="954107"/>
            </a:xfrm>
            <a:prstGeom prst="rect">
              <a:avLst/>
            </a:prstGeom>
            <a:noFill/>
          </p:spPr>
          <p:txBody>
            <a:bodyPr wrap="square" rtlCol="0">
              <a:spAutoFit/>
            </a:bodyPr>
            <a:lstStyle/>
            <a:p>
              <a:r>
                <a:rPr lang="en-US" sz="1400" dirty="0">
                  <a:latin typeface="Helvetica" pitchFamily="2" charset="0"/>
                </a:rPr>
                <a:t>The Stanford-SFUSD Partnership builds a close relationship between one research institution and one data provider </a:t>
              </a:r>
            </a:p>
          </p:txBody>
        </p:sp>
        <p:sp>
          <p:nvSpPr>
            <p:cNvPr id="73" name="Oval 72">
              <a:extLst>
                <a:ext uri="{FF2B5EF4-FFF2-40B4-BE49-F238E27FC236}">
                  <a16:creationId xmlns:a16="http://schemas.microsoft.com/office/drawing/2014/main" id="{6D523353-D5DA-474C-8AF2-527C1555A41F}"/>
                </a:ext>
                <a:ext uri="{C183D7F6-B498-43B3-948B-1728B52AA6E4}">
                  <adec:decorative xmlns:adec="http://schemas.microsoft.com/office/drawing/2017/decorative" val="0"/>
                </a:ext>
              </a:extLst>
            </p:cNvPr>
            <p:cNvSpPr>
              <a:spLocks noChangeAspect="1"/>
            </p:cNvSpPr>
            <p:nvPr/>
          </p:nvSpPr>
          <p:spPr>
            <a:xfrm>
              <a:off x="7297001" y="1289323"/>
              <a:ext cx="189295" cy="14470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4" name="Oval 73">
              <a:extLst>
                <a:ext uri="{FF2B5EF4-FFF2-40B4-BE49-F238E27FC236}">
                  <a16:creationId xmlns:a16="http://schemas.microsoft.com/office/drawing/2014/main" id="{B46095D4-D20B-468B-B969-D1CBC1DDAFD5}"/>
                </a:ext>
                <a:ext uri="{C183D7F6-B498-43B3-948B-1728B52AA6E4}">
                  <adec:decorative xmlns:adec="http://schemas.microsoft.com/office/drawing/2017/decorative" val="0"/>
                </a:ext>
              </a:extLst>
            </p:cNvPr>
            <p:cNvSpPr>
              <a:spLocks noChangeAspect="1"/>
            </p:cNvSpPr>
            <p:nvPr/>
          </p:nvSpPr>
          <p:spPr>
            <a:xfrm>
              <a:off x="7294267" y="2399333"/>
              <a:ext cx="189295" cy="14470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75" name="Oval 74">
              <a:extLst>
                <a:ext uri="{FF2B5EF4-FFF2-40B4-BE49-F238E27FC236}">
                  <a16:creationId xmlns:a16="http://schemas.microsoft.com/office/drawing/2014/main" id="{26C7D64A-A0A6-491C-BE21-446DC5832B85}"/>
                </a:ext>
                <a:ext uri="{C183D7F6-B498-43B3-948B-1728B52AA6E4}">
                  <adec:decorative xmlns:adec="http://schemas.microsoft.com/office/drawing/2017/decorative" val="0"/>
                </a:ext>
              </a:extLst>
            </p:cNvPr>
            <p:cNvSpPr>
              <a:spLocks noChangeAspect="1"/>
            </p:cNvSpPr>
            <p:nvPr/>
          </p:nvSpPr>
          <p:spPr>
            <a:xfrm>
              <a:off x="7297001" y="3464463"/>
              <a:ext cx="189295" cy="14470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pitchFamily="2" charset="0"/>
              </a:endParaRPr>
            </a:p>
          </p:txBody>
        </p:sp>
        <p:sp>
          <p:nvSpPr>
            <p:cNvPr id="76" name="Oval 75">
              <a:extLst>
                <a:ext uri="{FF2B5EF4-FFF2-40B4-BE49-F238E27FC236}">
                  <a16:creationId xmlns:a16="http://schemas.microsoft.com/office/drawing/2014/main" id="{16B1DC5F-6810-4756-AD0A-972590984317}"/>
                </a:ext>
                <a:ext uri="{C183D7F6-B498-43B3-948B-1728B52AA6E4}">
                  <adec:decorative xmlns:adec="http://schemas.microsoft.com/office/drawing/2017/decorative" val="0"/>
                </a:ext>
              </a:extLst>
            </p:cNvPr>
            <p:cNvSpPr>
              <a:spLocks noChangeAspect="1"/>
            </p:cNvSpPr>
            <p:nvPr/>
          </p:nvSpPr>
          <p:spPr>
            <a:xfrm>
              <a:off x="7295579" y="4294143"/>
              <a:ext cx="189295" cy="14470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grpSp>
    </p:spTree>
    <p:extLst>
      <p:ext uri="{BB962C8B-B14F-4D97-AF65-F5344CB8AC3E}">
        <p14:creationId xmlns:p14="http://schemas.microsoft.com/office/powerpoint/2010/main" val="45534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2385E6-4F60-4839-90E8-78406DE9BA59}"/>
              </a:ext>
            </a:extLst>
          </p:cNvPr>
          <p:cNvSpPr>
            <a:spLocks noGrp="1"/>
          </p:cNvSpPr>
          <p:nvPr>
            <p:ph sz="quarter" idx="14"/>
          </p:nvPr>
        </p:nvSpPr>
        <p:spPr/>
        <p:txBody>
          <a:bodyPr/>
          <a:lstStyle/>
          <a:p>
            <a:endParaRPr lang="en-US"/>
          </a:p>
        </p:txBody>
      </p:sp>
      <p:sp>
        <p:nvSpPr>
          <p:cNvPr id="3" name="Title 2">
            <a:extLst>
              <a:ext uri="{FF2B5EF4-FFF2-40B4-BE49-F238E27FC236}">
                <a16:creationId xmlns:a16="http://schemas.microsoft.com/office/drawing/2014/main" id="{5B1E566A-62A6-4ED0-B6E6-9676B058D4E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411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A40D01-29A0-7845-A47E-389B2C9A258A}"/>
              </a:ext>
            </a:extLst>
          </p:cNvPr>
          <p:cNvSpPr>
            <a:spLocks noGrp="1"/>
          </p:cNvSpPr>
          <p:nvPr>
            <p:ph type="title"/>
          </p:nvPr>
        </p:nvSpPr>
        <p:spPr/>
        <p:txBody>
          <a:bodyPr/>
          <a:lstStyle/>
          <a:p>
            <a:r>
              <a:rPr lang="en-US" dirty="0"/>
              <a:t>Handbook chapter descriptive table</a:t>
            </a:r>
          </a:p>
        </p:txBody>
      </p:sp>
      <p:sp>
        <p:nvSpPr>
          <p:cNvPr id="6" name="Content Placeholder 5">
            <a:extLst>
              <a:ext uri="{FF2B5EF4-FFF2-40B4-BE49-F238E27FC236}">
                <a16:creationId xmlns:a16="http://schemas.microsoft.com/office/drawing/2014/main" id="{96D30362-A0EE-334E-AEA6-9E70DF48B955}"/>
              </a:ext>
            </a:extLst>
          </p:cNvPr>
          <p:cNvSpPr>
            <a:spLocks noGrp="1"/>
          </p:cNvSpPr>
          <p:nvPr>
            <p:ph sz="quarter" idx="14"/>
          </p:nvPr>
        </p:nvSpPr>
        <p:spPr/>
        <p:txBody>
          <a:bodyPr/>
          <a:lstStyle/>
          <a:p>
            <a:r>
              <a:rPr lang="en-US" dirty="0">
                <a:hlinkClick r:id="rId2"/>
              </a:rPr>
              <a:t>https://drive.google.com/file/d/11QOJs0fXgLJp9W74SpWCti2_glpmonHC/view?usp=sharing</a:t>
            </a:r>
            <a:r>
              <a:rPr lang="en-US" dirty="0"/>
              <a:t> </a:t>
            </a:r>
          </a:p>
        </p:txBody>
      </p:sp>
    </p:spTree>
    <p:extLst>
      <p:ext uri="{BB962C8B-B14F-4D97-AF65-F5344CB8AC3E}">
        <p14:creationId xmlns:p14="http://schemas.microsoft.com/office/powerpoint/2010/main" val="2356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18872-BD18-E44A-82A7-75244E7AD50A}"/>
              </a:ext>
            </a:extLst>
          </p:cNvPr>
          <p:cNvSpPr>
            <a:spLocks noGrp="1"/>
          </p:cNvSpPr>
          <p:nvPr>
            <p:ph type="title"/>
          </p:nvPr>
        </p:nvSpPr>
        <p:spPr>
          <a:xfrm>
            <a:off x="609600" y="-238880"/>
            <a:ext cx="10972800" cy="1158240"/>
          </a:xfrm>
        </p:spPr>
        <p:txBody>
          <a:bodyPr/>
          <a:lstStyle/>
          <a:p>
            <a:r>
              <a:rPr lang="en-US" dirty="0"/>
              <a:t>Archived: blue lines</a:t>
            </a:r>
          </a:p>
        </p:txBody>
      </p:sp>
      <p:cxnSp>
        <p:nvCxnSpPr>
          <p:cNvPr id="7" name="Straight Arrow Connector 6">
            <a:extLst>
              <a:ext uri="{FF2B5EF4-FFF2-40B4-BE49-F238E27FC236}">
                <a16:creationId xmlns:a16="http://schemas.microsoft.com/office/drawing/2014/main" id="{A3E16948-8534-5246-8F4C-255616643C80}"/>
              </a:ext>
            </a:extLst>
          </p:cNvPr>
          <p:cNvCxnSpPr/>
          <p:nvPr/>
        </p:nvCxnSpPr>
        <p:spPr>
          <a:xfrm flipV="1">
            <a:off x="3938608" y="1412792"/>
            <a:ext cx="0" cy="3904488"/>
          </a:xfrm>
          <a:prstGeom prst="straightConnector1">
            <a:avLst/>
          </a:prstGeom>
          <a:ln w="63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94969F-7984-B846-BB73-1DDA3C359F67}"/>
              </a:ext>
            </a:extLst>
          </p:cNvPr>
          <p:cNvCxnSpPr>
            <a:cxnSpLocks/>
          </p:cNvCxnSpPr>
          <p:nvPr/>
        </p:nvCxnSpPr>
        <p:spPr>
          <a:xfrm>
            <a:off x="1698171" y="3460001"/>
            <a:ext cx="4435929" cy="0"/>
          </a:xfrm>
          <a:prstGeom prst="straightConnector1">
            <a:avLst/>
          </a:prstGeom>
          <a:ln w="6350">
            <a:solidFill>
              <a:schemeClr val="tx1"/>
            </a:solidFill>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8342FC-9952-D748-A21E-7023D0520A93}"/>
              </a:ext>
            </a:extLst>
          </p:cNvPr>
          <p:cNvSpPr txBox="1"/>
          <p:nvPr/>
        </p:nvSpPr>
        <p:spPr>
          <a:xfrm>
            <a:off x="2351314" y="6296740"/>
            <a:ext cx="2922815" cy="369296"/>
          </a:xfrm>
          <a:prstGeom prst="rect">
            <a:avLst/>
          </a:prstGeom>
          <a:noFill/>
        </p:spPr>
        <p:txBody>
          <a:bodyPr wrap="square" rtlCol="0">
            <a:spAutoFit/>
          </a:bodyPr>
          <a:lstStyle/>
          <a:p>
            <a:r>
              <a:rPr lang="en-US" dirty="0"/>
              <a:t>Data provider institutions</a:t>
            </a:r>
          </a:p>
        </p:txBody>
      </p:sp>
      <p:sp>
        <p:nvSpPr>
          <p:cNvPr id="11" name="TextBox 10">
            <a:extLst>
              <a:ext uri="{FF2B5EF4-FFF2-40B4-BE49-F238E27FC236}">
                <a16:creationId xmlns:a16="http://schemas.microsoft.com/office/drawing/2014/main" id="{D6BF22EF-A507-4F42-9233-D9E6BD9FAF6C}"/>
              </a:ext>
            </a:extLst>
          </p:cNvPr>
          <p:cNvSpPr txBox="1"/>
          <p:nvPr/>
        </p:nvSpPr>
        <p:spPr>
          <a:xfrm rot="16200000">
            <a:off x="-624762" y="3120890"/>
            <a:ext cx="2497098" cy="369332"/>
          </a:xfrm>
          <a:prstGeom prst="rect">
            <a:avLst/>
          </a:prstGeom>
          <a:noFill/>
        </p:spPr>
        <p:txBody>
          <a:bodyPr wrap="square" rtlCol="0">
            <a:spAutoFit/>
          </a:bodyPr>
          <a:lstStyle/>
          <a:p>
            <a:r>
              <a:rPr lang="en-US" dirty="0"/>
              <a:t>Research institutions</a:t>
            </a:r>
          </a:p>
        </p:txBody>
      </p:sp>
      <p:sp>
        <p:nvSpPr>
          <p:cNvPr id="14" name="Oval 13">
            <a:extLst>
              <a:ext uri="{FF2B5EF4-FFF2-40B4-BE49-F238E27FC236}">
                <a16:creationId xmlns:a16="http://schemas.microsoft.com/office/drawing/2014/main" id="{2BBC19C8-2A4E-A648-882F-4E26D1E5DA02}"/>
              </a:ext>
              <a:ext uri="{C183D7F6-B498-43B3-948B-1728B52AA6E4}">
                <adec:decorative xmlns:adec="http://schemas.microsoft.com/office/drawing/2017/decorative" val="0"/>
              </a:ext>
            </a:extLst>
          </p:cNvPr>
          <p:cNvSpPr>
            <a:spLocks noChangeAspect="1"/>
          </p:cNvSpPr>
          <p:nvPr/>
        </p:nvSpPr>
        <p:spPr>
          <a:xfrm>
            <a:off x="10300926" y="65386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53FECB-FA25-4A4B-B586-7E95EFED5EEA}"/>
              </a:ext>
            </a:extLst>
          </p:cNvPr>
          <p:cNvSpPr txBox="1"/>
          <p:nvPr/>
        </p:nvSpPr>
        <p:spPr>
          <a:xfrm>
            <a:off x="10447883" y="6382905"/>
            <a:ext cx="1594298" cy="307777"/>
          </a:xfrm>
          <a:prstGeom prst="rect">
            <a:avLst/>
          </a:prstGeom>
          <a:noFill/>
        </p:spPr>
        <p:txBody>
          <a:bodyPr wrap="square" rtlCol="0">
            <a:spAutoFit/>
          </a:bodyPr>
          <a:lstStyle/>
          <a:p>
            <a:r>
              <a:rPr lang="en-US" sz="1400" dirty="0"/>
              <a:t>Template point</a:t>
            </a:r>
          </a:p>
        </p:txBody>
      </p:sp>
      <p:sp>
        <p:nvSpPr>
          <p:cNvPr id="21" name="TextBox 20">
            <a:extLst>
              <a:ext uri="{FF2B5EF4-FFF2-40B4-BE49-F238E27FC236}">
                <a16:creationId xmlns:a16="http://schemas.microsoft.com/office/drawing/2014/main" id="{20703DBF-8D36-AB47-9A6A-A9D920773F86}"/>
              </a:ext>
            </a:extLst>
          </p:cNvPr>
          <p:cNvSpPr txBox="1"/>
          <p:nvPr/>
        </p:nvSpPr>
        <p:spPr>
          <a:xfrm>
            <a:off x="6008898" y="4912104"/>
            <a:ext cx="696702" cy="307777"/>
          </a:xfrm>
          <a:prstGeom prst="rect">
            <a:avLst/>
          </a:prstGeom>
          <a:noFill/>
        </p:spPr>
        <p:txBody>
          <a:bodyPr wrap="square" rtlCol="0">
            <a:spAutoFit/>
          </a:bodyPr>
          <a:lstStyle/>
          <a:p>
            <a:r>
              <a:rPr lang="en-US" sz="1400" dirty="0">
                <a:solidFill>
                  <a:schemeClr val="accent2"/>
                </a:solidFill>
              </a:rPr>
              <a:t>DIME</a:t>
            </a:r>
          </a:p>
        </p:txBody>
      </p:sp>
      <p:sp>
        <p:nvSpPr>
          <p:cNvPr id="22" name="Oval 21">
            <a:extLst>
              <a:ext uri="{FF2B5EF4-FFF2-40B4-BE49-F238E27FC236}">
                <a16:creationId xmlns:a16="http://schemas.microsoft.com/office/drawing/2014/main" id="{D12B1659-0393-D24B-B5F9-A068BD0AB208}"/>
              </a:ext>
              <a:ext uri="{C183D7F6-B498-43B3-948B-1728B52AA6E4}">
                <adec:decorative xmlns:adec="http://schemas.microsoft.com/office/drawing/2017/decorative" val="0"/>
              </a:ext>
            </a:extLst>
          </p:cNvPr>
          <p:cNvSpPr>
            <a:spLocks noChangeAspect="1"/>
          </p:cNvSpPr>
          <p:nvPr/>
        </p:nvSpPr>
        <p:spPr>
          <a:xfrm>
            <a:off x="5920234" y="4951856"/>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FA540A-AD04-A44E-B389-57BDA417F37B}"/>
              </a:ext>
              <a:ext uri="{C183D7F6-B498-43B3-948B-1728B52AA6E4}">
                <adec:decorative xmlns:adec="http://schemas.microsoft.com/office/drawing/2017/decorative" val="0"/>
              </a:ext>
            </a:extLst>
          </p:cNvPr>
          <p:cNvSpPr>
            <a:spLocks noChangeAspect="1"/>
          </p:cNvSpPr>
          <p:nvPr/>
        </p:nvSpPr>
        <p:spPr>
          <a:xfrm>
            <a:off x="5803693" y="4871179"/>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30E7991-E68A-CE47-A51F-CB9079430B8F}"/>
              </a:ext>
            </a:extLst>
          </p:cNvPr>
          <p:cNvSpPr txBox="1"/>
          <p:nvPr/>
        </p:nvSpPr>
        <p:spPr>
          <a:xfrm>
            <a:off x="5803693" y="4624203"/>
            <a:ext cx="1475016" cy="307777"/>
          </a:xfrm>
          <a:prstGeom prst="rect">
            <a:avLst/>
          </a:prstGeom>
          <a:noFill/>
        </p:spPr>
        <p:txBody>
          <a:bodyPr wrap="square" rtlCol="0">
            <a:spAutoFit/>
          </a:bodyPr>
          <a:lstStyle/>
          <a:p>
            <a:r>
              <a:rPr lang="en-US" sz="1400" dirty="0">
                <a:solidFill>
                  <a:schemeClr val="tx2"/>
                </a:solidFill>
              </a:rPr>
              <a:t>IMF</a:t>
            </a:r>
          </a:p>
        </p:txBody>
      </p:sp>
      <p:sp>
        <p:nvSpPr>
          <p:cNvPr id="26" name="Oval 25">
            <a:extLst>
              <a:ext uri="{FF2B5EF4-FFF2-40B4-BE49-F238E27FC236}">
                <a16:creationId xmlns:a16="http://schemas.microsoft.com/office/drawing/2014/main" id="{D6ADB2C3-CA19-274E-85C0-050B5F4DA682}"/>
              </a:ext>
              <a:ext uri="{C183D7F6-B498-43B3-948B-1728B52AA6E4}">
                <adec:decorative xmlns:adec="http://schemas.microsoft.com/office/drawing/2017/decorative" val="0"/>
              </a:ext>
            </a:extLst>
          </p:cNvPr>
          <p:cNvSpPr>
            <a:spLocks noChangeAspect="1"/>
          </p:cNvSpPr>
          <p:nvPr/>
        </p:nvSpPr>
        <p:spPr>
          <a:xfrm>
            <a:off x="1836055" y="16237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71E8B2-94E2-1F47-868E-1595EE8FAAB5}"/>
              </a:ext>
            </a:extLst>
          </p:cNvPr>
          <p:cNvSpPr txBox="1"/>
          <p:nvPr/>
        </p:nvSpPr>
        <p:spPr>
          <a:xfrm>
            <a:off x="1932211" y="1429905"/>
            <a:ext cx="556983" cy="307777"/>
          </a:xfrm>
          <a:prstGeom prst="rect">
            <a:avLst/>
          </a:prstGeom>
          <a:noFill/>
        </p:spPr>
        <p:txBody>
          <a:bodyPr wrap="square" rtlCol="0">
            <a:spAutoFit/>
          </a:bodyPr>
          <a:lstStyle/>
          <a:p>
            <a:r>
              <a:rPr lang="en-US" sz="1400" dirty="0">
                <a:solidFill>
                  <a:schemeClr val="accent2"/>
                </a:solidFill>
              </a:rPr>
              <a:t>IAB</a:t>
            </a:r>
          </a:p>
        </p:txBody>
      </p:sp>
      <p:sp>
        <p:nvSpPr>
          <p:cNvPr id="29" name="TextBox 28">
            <a:extLst>
              <a:ext uri="{FF2B5EF4-FFF2-40B4-BE49-F238E27FC236}">
                <a16:creationId xmlns:a16="http://schemas.microsoft.com/office/drawing/2014/main" id="{EC06B200-043B-FC43-BBBF-8C387FA6DB7E}"/>
              </a:ext>
            </a:extLst>
          </p:cNvPr>
          <p:cNvSpPr txBox="1"/>
          <p:nvPr/>
        </p:nvSpPr>
        <p:spPr>
          <a:xfrm>
            <a:off x="1908309" y="5009503"/>
            <a:ext cx="696702" cy="307777"/>
          </a:xfrm>
          <a:prstGeom prst="rect">
            <a:avLst/>
          </a:prstGeom>
          <a:noFill/>
        </p:spPr>
        <p:txBody>
          <a:bodyPr wrap="square" rtlCol="0">
            <a:spAutoFit/>
          </a:bodyPr>
          <a:lstStyle/>
          <a:p>
            <a:r>
              <a:rPr lang="en-US" sz="1400" dirty="0">
                <a:solidFill>
                  <a:schemeClr val="accent2"/>
                </a:solidFill>
              </a:rPr>
              <a:t>SFUSD</a:t>
            </a:r>
          </a:p>
        </p:txBody>
      </p:sp>
      <p:sp>
        <p:nvSpPr>
          <p:cNvPr id="30" name="Oval 29">
            <a:extLst>
              <a:ext uri="{FF2B5EF4-FFF2-40B4-BE49-F238E27FC236}">
                <a16:creationId xmlns:a16="http://schemas.microsoft.com/office/drawing/2014/main" id="{8E930FDC-70CA-B24F-A4C9-1104FB4B9BDF}"/>
              </a:ext>
              <a:ext uri="{C183D7F6-B498-43B3-948B-1728B52AA6E4}">
                <adec:decorative xmlns:adec="http://schemas.microsoft.com/office/drawing/2017/decorative" val="0"/>
              </a:ext>
            </a:extLst>
          </p:cNvPr>
          <p:cNvSpPr>
            <a:spLocks noChangeAspect="1"/>
          </p:cNvSpPr>
          <p:nvPr/>
        </p:nvSpPr>
        <p:spPr>
          <a:xfrm>
            <a:off x="1866693" y="4943225"/>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38B2F8-7DB2-E545-8116-71981B48C2E1}"/>
              </a:ext>
            </a:extLst>
          </p:cNvPr>
          <p:cNvSpPr txBox="1"/>
          <p:nvPr/>
        </p:nvSpPr>
        <p:spPr>
          <a:xfrm>
            <a:off x="1866693" y="4713103"/>
            <a:ext cx="1475016" cy="307777"/>
          </a:xfrm>
          <a:prstGeom prst="rect">
            <a:avLst/>
          </a:prstGeom>
          <a:noFill/>
        </p:spPr>
        <p:txBody>
          <a:bodyPr wrap="square" rtlCol="0">
            <a:spAutoFit/>
          </a:bodyPr>
          <a:lstStyle/>
          <a:p>
            <a:r>
              <a:rPr lang="en-US" sz="1400" dirty="0">
                <a:solidFill>
                  <a:schemeClr val="tx2"/>
                </a:solidFill>
              </a:rPr>
              <a:t>Cape Town</a:t>
            </a:r>
          </a:p>
        </p:txBody>
      </p:sp>
      <p:sp>
        <p:nvSpPr>
          <p:cNvPr id="28" name="Oval 27">
            <a:extLst>
              <a:ext uri="{FF2B5EF4-FFF2-40B4-BE49-F238E27FC236}">
                <a16:creationId xmlns:a16="http://schemas.microsoft.com/office/drawing/2014/main" id="{22E98072-DB50-184A-9C24-4EAB71BD4C98}"/>
              </a:ext>
              <a:ext uri="{C183D7F6-B498-43B3-948B-1728B52AA6E4}">
                <adec:decorative xmlns:adec="http://schemas.microsoft.com/office/drawing/2017/decorative" val="0"/>
              </a:ext>
            </a:extLst>
          </p:cNvPr>
          <p:cNvSpPr>
            <a:spLocks noChangeAspect="1"/>
          </p:cNvSpPr>
          <p:nvPr/>
        </p:nvSpPr>
        <p:spPr>
          <a:xfrm>
            <a:off x="1810655" y="5065411"/>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FFDB8AE-9B17-5047-B9C9-E925D4676E75}"/>
              </a:ext>
            </a:extLst>
          </p:cNvPr>
          <p:cNvSpPr txBox="1"/>
          <p:nvPr/>
        </p:nvSpPr>
        <p:spPr>
          <a:xfrm>
            <a:off x="2968498" y="2991495"/>
            <a:ext cx="696702" cy="307777"/>
          </a:xfrm>
          <a:prstGeom prst="rect">
            <a:avLst/>
          </a:prstGeom>
          <a:noFill/>
        </p:spPr>
        <p:txBody>
          <a:bodyPr wrap="square" rtlCol="0">
            <a:spAutoFit/>
          </a:bodyPr>
          <a:lstStyle/>
          <a:p>
            <a:r>
              <a:rPr lang="en-US" sz="1400" dirty="0">
                <a:solidFill>
                  <a:schemeClr val="accent2"/>
                </a:solidFill>
              </a:rPr>
              <a:t>OLDA</a:t>
            </a:r>
          </a:p>
        </p:txBody>
      </p:sp>
      <p:sp>
        <p:nvSpPr>
          <p:cNvPr id="33" name="Oval 32">
            <a:extLst>
              <a:ext uri="{FF2B5EF4-FFF2-40B4-BE49-F238E27FC236}">
                <a16:creationId xmlns:a16="http://schemas.microsoft.com/office/drawing/2014/main" id="{CDE9A383-9821-E14C-8E2D-F2FF3A679F3F}"/>
              </a:ext>
              <a:ext uri="{C183D7F6-B498-43B3-948B-1728B52AA6E4}">
                <adec:decorative xmlns:adec="http://schemas.microsoft.com/office/drawing/2017/decorative" val="0"/>
              </a:ext>
            </a:extLst>
          </p:cNvPr>
          <p:cNvSpPr>
            <a:spLocks noChangeAspect="1"/>
          </p:cNvSpPr>
          <p:nvPr/>
        </p:nvSpPr>
        <p:spPr>
          <a:xfrm>
            <a:off x="3577259" y="3232725"/>
            <a:ext cx="146957" cy="14630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58CAC1-2CF4-EA47-A4C0-950270DC31E0}"/>
              </a:ext>
              <a:ext uri="{C183D7F6-B498-43B3-948B-1728B52AA6E4}">
                <adec:decorative xmlns:adec="http://schemas.microsoft.com/office/drawing/2017/decorative" val="0"/>
              </a:ext>
            </a:extLst>
          </p:cNvPr>
          <p:cNvSpPr>
            <a:spLocks noChangeAspect="1"/>
          </p:cNvSpPr>
          <p:nvPr/>
        </p:nvSpPr>
        <p:spPr>
          <a:xfrm>
            <a:off x="4443486" y="363915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FEDD09C-88E2-844A-8A51-046EDB11B0D6}"/>
              </a:ext>
            </a:extLst>
          </p:cNvPr>
          <p:cNvSpPr txBox="1"/>
          <p:nvPr/>
        </p:nvSpPr>
        <p:spPr>
          <a:xfrm>
            <a:off x="4443486" y="3702146"/>
            <a:ext cx="683677" cy="307777"/>
          </a:xfrm>
          <a:prstGeom prst="rect">
            <a:avLst/>
          </a:prstGeom>
          <a:noFill/>
        </p:spPr>
        <p:txBody>
          <a:bodyPr wrap="square" rtlCol="0">
            <a:spAutoFit/>
          </a:bodyPr>
          <a:lstStyle/>
          <a:p>
            <a:r>
              <a:rPr lang="en-US" sz="1400" dirty="0">
                <a:solidFill>
                  <a:schemeClr val="tx2"/>
                </a:solidFill>
              </a:rPr>
              <a:t>PCRI</a:t>
            </a:r>
          </a:p>
        </p:txBody>
      </p:sp>
      <p:sp>
        <p:nvSpPr>
          <p:cNvPr id="36" name="Oval 35">
            <a:extLst>
              <a:ext uri="{FF2B5EF4-FFF2-40B4-BE49-F238E27FC236}">
                <a16:creationId xmlns:a16="http://schemas.microsoft.com/office/drawing/2014/main" id="{F60A7952-972C-0543-AF97-BF7250442CA3}"/>
              </a:ext>
              <a:ext uri="{C183D7F6-B498-43B3-948B-1728B52AA6E4}">
                <adec:decorative xmlns:adec="http://schemas.microsoft.com/office/drawing/2017/decorative" val="0"/>
              </a:ext>
            </a:extLst>
          </p:cNvPr>
          <p:cNvSpPr>
            <a:spLocks noChangeAspect="1"/>
          </p:cNvSpPr>
          <p:nvPr/>
        </p:nvSpPr>
        <p:spPr>
          <a:xfrm>
            <a:off x="3016337" y="5040671"/>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6B8B46B-5C0D-DB42-BAC0-7EBB93375F35}"/>
              </a:ext>
            </a:extLst>
          </p:cNvPr>
          <p:cNvSpPr txBox="1"/>
          <p:nvPr/>
        </p:nvSpPr>
        <p:spPr>
          <a:xfrm>
            <a:off x="3016337" y="4793695"/>
            <a:ext cx="1475016" cy="307777"/>
          </a:xfrm>
          <a:prstGeom prst="rect">
            <a:avLst/>
          </a:prstGeom>
          <a:noFill/>
        </p:spPr>
        <p:txBody>
          <a:bodyPr wrap="square" rtlCol="0">
            <a:spAutoFit/>
          </a:bodyPr>
          <a:lstStyle/>
          <a:p>
            <a:r>
              <a:rPr lang="en-US" sz="1400" dirty="0">
                <a:solidFill>
                  <a:schemeClr val="tx2"/>
                </a:solidFill>
              </a:rPr>
              <a:t>Aurora</a:t>
            </a:r>
          </a:p>
        </p:txBody>
      </p:sp>
      <p:sp>
        <p:nvSpPr>
          <p:cNvPr id="38" name="Oval 37">
            <a:extLst>
              <a:ext uri="{FF2B5EF4-FFF2-40B4-BE49-F238E27FC236}">
                <a16:creationId xmlns:a16="http://schemas.microsoft.com/office/drawing/2014/main" id="{2B019B79-B1A4-BF47-887C-F3F50C9E43F8}"/>
              </a:ext>
              <a:ext uri="{C183D7F6-B498-43B3-948B-1728B52AA6E4}">
                <adec:decorative xmlns:adec="http://schemas.microsoft.com/office/drawing/2017/decorative" val="0"/>
              </a:ext>
            </a:extLst>
          </p:cNvPr>
          <p:cNvSpPr>
            <a:spLocks noChangeAspect="1"/>
          </p:cNvSpPr>
          <p:nvPr/>
        </p:nvSpPr>
        <p:spPr>
          <a:xfrm>
            <a:off x="3049094" y="4321396"/>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2F9F723-2868-6F45-8D26-19B15BDAC70E}"/>
              </a:ext>
            </a:extLst>
          </p:cNvPr>
          <p:cNvSpPr txBox="1"/>
          <p:nvPr/>
        </p:nvSpPr>
        <p:spPr>
          <a:xfrm>
            <a:off x="2119195" y="4136412"/>
            <a:ext cx="1475016" cy="307777"/>
          </a:xfrm>
          <a:prstGeom prst="rect">
            <a:avLst/>
          </a:prstGeom>
          <a:noFill/>
        </p:spPr>
        <p:txBody>
          <a:bodyPr wrap="square" rtlCol="0">
            <a:spAutoFit/>
          </a:bodyPr>
          <a:lstStyle/>
          <a:p>
            <a:r>
              <a:rPr lang="en-US" sz="1400" dirty="0">
                <a:solidFill>
                  <a:schemeClr val="tx2"/>
                </a:solidFill>
              </a:rPr>
              <a:t>Indonesia</a:t>
            </a:r>
          </a:p>
        </p:txBody>
      </p:sp>
      <p:sp>
        <p:nvSpPr>
          <p:cNvPr id="40" name="TextBox 39">
            <a:extLst>
              <a:ext uri="{FF2B5EF4-FFF2-40B4-BE49-F238E27FC236}">
                <a16:creationId xmlns:a16="http://schemas.microsoft.com/office/drawing/2014/main" id="{5CF34B9C-29D5-F647-BF58-4B55B7DEA432}"/>
              </a:ext>
            </a:extLst>
          </p:cNvPr>
          <p:cNvSpPr txBox="1"/>
          <p:nvPr/>
        </p:nvSpPr>
        <p:spPr>
          <a:xfrm>
            <a:off x="3784138" y="4783677"/>
            <a:ext cx="986451" cy="307777"/>
          </a:xfrm>
          <a:prstGeom prst="rect">
            <a:avLst/>
          </a:prstGeom>
          <a:noFill/>
        </p:spPr>
        <p:txBody>
          <a:bodyPr wrap="square" rtlCol="0">
            <a:spAutoFit/>
          </a:bodyPr>
          <a:lstStyle/>
          <a:p>
            <a:r>
              <a:rPr lang="en-US" sz="1400" dirty="0">
                <a:solidFill>
                  <a:schemeClr val="tx2"/>
                </a:solidFill>
              </a:rPr>
              <a:t>NB-IRDT</a:t>
            </a:r>
          </a:p>
        </p:txBody>
      </p:sp>
      <p:sp>
        <p:nvSpPr>
          <p:cNvPr id="41" name="Oval 40">
            <a:extLst>
              <a:ext uri="{FF2B5EF4-FFF2-40B4-BE49-F238E27FC236}">
                <a16:creationId xmlns:a16="http://schemas.microsoft.com/office/drawing/2014/main" id="{77BEB1BC-C746-F745-90CB-47D0C5F1FFE1}"/>
              </a:ext>
              <a:ext uri="{C183D7F6-B498-43B3-948B-1728B52AA6E4}">
                <adec:decorative xmlns:adec="http://schemas.microsoft.com/office/drawing/2017/decorative" val="0"/>
              </a:ext>
            </a:extLst>
          </p:cNvPr>
          <p:cNvSpPr>
            <a:spLocks noChangeAspect="1"/>
          </p:cNvSpPr>
          <p:nvPr/>
        </p:nvSpPr>
        <p:spPr>
          <a:xfrm>
            <a:off x="3791651" y="5060102"/>
            <a:ext cx="146957" cy="146304"/>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43" name="Elbow Connector 42">
            <a:extLst>
              <a:ext uri="{FF2B5EF4-FFF2-40B4-BE49-F238E27FC236}">
                <a16:creationId xmlns:a16="http://schemas.microsoft.com/office/drawing/2014/main" id="{7E336E8A-0CE6-AA48-A8CE-DA1E91D967D0}"/>
              </a:ext>
            </a:extLst>
          </p:cNvPr>
          <p:cNvCxnSpPr>
            <a:cxnSpLocks/>
            <a:endCxn id="78" idx="1"/>
          </p:cNvCxnSpPr>
          <p:nvPr/>
        </p:nvCxnSpPr>
        <p:spPr>
          <a:xfrm flipV="1">
            <a:off x="1932211" y="4610680"/>
            <a:ext cx="5515019" cy="647121"/>
          </a:xfrm>
          <a:prstGeom prst="bentConnector3">
            <a:avLst>
              <a:gd name="adj1" fmla="val 9243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3EF2716C-3D4F-AE4C-93B0-D85E2CFE7D73}"/>
              </a:ext>
            </a:extLst>
          </p:cNvPr>
          <p:cNvCxnSpPr>
            <a:cxnSpLocks/>
            <a:endCxn id="76" idx="1"/>
          </p:cNvCxnSpPr>
          <p:nvPr/>
        </p:nvCxnSpPr>
        <p:spPr>
          <a:xfrm flipV="1">
            <a:off x="6067191" y="3663637"/>
            <a:ext cx="1380039" cy="1279592"/>
          </a:xfrm>
          <a:prstGeom prst="bentConnector3">
            <a:avLst>
              <a:gd name="adj1" fmla="val 15186"/>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711634F7-CA1E-184A-ADE7-50D745665565}"/>
              </a:ext>
            </a:extLst>
          </p:cNvPr>
          <p:cNvCxnSpPr>
            <a:cxnSpLocks/>
          </p:cNvCxnSpPr>
          <p:nvPr/>
        </p:nvCxnSpPr>
        <p:spPr>
          <a:xfrm flipV="1">
            <a:off x="3631081" y="2564350"/>
            <a:ext cx="3823604" cy="631903"/>
          </a:xfrm>
          <a:prstGeom prst="bentConnector3">
            <a:avLst>
              <a:gd name="adj1" fmla="val 144"/>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3CEBA9-7C9F-A640-90DB-23DC44C192EB}"/>
              </a:ext>
            </a:extLst>
          </p:cNvPr>
          <p:cNvCxnSpPr>
            <a:cxnSpLocks/>
          </p:cNvCxnSpPr>
          <p:nvPr/>
        </p:nvCxnSpPr>
        <p:spPr>
          <a:xfrm>
            <a:off x="2351314" y="1600199"/>
            <a:ext cx="5103371" cy="7354"/>
          </a:xfrm>
          <a:prstGeom prst="line">
            <a:avLst/>
          </a:prstGeom>
          <a:ln w="6350">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31547738-F831-4045-A652-CF97E2E11DC7}"/>
              </a:ext>
            </a:extLst>
          </p:cNvPr>
          <p:cNvSpPr txBox="1"/>
          <p:nvPr/>
        </p:nvSpPr>
        <p:spPr>
          <a:xfrm>
            <a:off x="7454685" y="1229328"/>
            <a:ext cx="4401518" cy="954107"/>
          </a:xfrm>
          <a:prstGeom prst="rect">
            <a:avLst/>
          </a:prstGeom>
          <a:noFill/>
        </p:spPr>
        <p:txBody>
          <a:bodyPr wrap="square" rtlCol="0">
            <a:spAutoFit/>
          </a:bodyPr>
          <a:lstStyle/>
          <a:p>
            <a:r>
              <a:rPr lang="en-US" sz="1400" dirty="0"/>
              <a:t>The IAB partners with researchers at organizations in multiple countries, and provides specialized access to German labor market data</a:t>
            </a:r>
          </a:p>
        </p:txBody>
      </p:sp>
      <p:sp>
        <p:nvSpPr>
          <p:cNvPr id="75" name="TextBox 74">
            <a:extLst>
              <a:ext uri="{FF2B5EF4-FFF2-40B4-BE49-F238E27FC236}">
                <a16:creationId xmlns:a16="http://schemas.microsoft.com/office/drawing/2014/main" id="{DFFD31EC-C489-FA46-9448-96224B1587B9}"/>
              </a:ext>
            </a:extLst>
          </p:cNvPr>
          <p:cNvSpPr txBox="1"/>
          <p:nvPr/>
        </p:nvSpPr>
        <p:spPr>
          <a:xfrm>
            <a:off x="7447230" y="2337427"/>
            <a:ext cx="4293030" cy="738664"/>
          </a:xfrm>
          <a:prstGeom prst="rect">
            <a:avLst/>
          </a:prstGeom>
          <a:noFill/>
        </p:spPr>
        <p:txBody>
          <a:bodyPr wrap="square" rtlCol="0">
            <a:spAutoFit/>
          </a:bodyPr>
          <a:lstStyle/>
          <a:p>
            <a:r>
              <a:rPr lang="en-US" sz="1400" dirty="0"/>
              <a:t>OLDA partners with researchers at multiple institutions, and with a variety of data providers within the state of Ohio </a:t>
            </a:r>
          </a:p>
        </p:txBody>
      </p:sp>
      <p:sp>
        <p:nvSpPr>
          <p:cNvPr id="76" name="TextBox 75">
            <a:extLst>
              <a:ext uri="{FF2B5EF4-FFF2-40B4-BE49-F238E27FC236}">
                <a16:creationId xmlns:a16="http://schemas.microsoft.com/office/drawing/2014/main" id="{1616F288-21CF-8E4A-B80D-43F0CB59CA0A}"/>
              </a:ext>
            </a:extLst>
          </p:cNvPr>
          <p:cNvSpPr txBox="1"/>
          <p:nvPr/>
        </p:nvSpPr>
        <p:spPr>
          <a:xfrm>
            <a:off x="7447230" y="3402027"/>
            <a:ext cx="4293030" cy="523220"/>
          </a:xfrm>
          <a:prstGeom prst="rect">
            <a:avLst/>
          </a:prstGeom>
          <a:noFill/>
        </p:spPr>
        <p:txBody>
          <a:bodyPr wrap="square" rtlCol="0">
            <a:spAutoFit/>
          </a:bodyPr>
          <a:lstStyle/>
          <a:p>
            <a:r>
              <a:rPr lang="en-US" sz="1400" dirty="0"/>
              <a:t>DIME works with diverse data globally, with a highly specialized internal research team</a:t>
            </a:r>
          </a:p>
        </p:txBody>
      </p:sp>
      <p:sp>
        <p:nvSpPr>
          <p:cNvPr id="78" name="TextBox 77">
            <a:extLst>
              <a:ext uri="{FF2B5EF4-FFF2-40B4-BE49-F238E27FC236}">
                <a16:creationId xmlns:a16="http://schemas.microsoft.com/office/drawing/2014/main" id="{65FC3CC6-59BE-B342-B38F-AA3054DE47D8}"/>
              </a:ext>
            </a:extLst>
          </p:cNvPr>
          <p:cNvSpPr txBox="1"/>
          <p:nvPr/>
        </p:nvSpPr>
        <p:spPr>
          <a:xfrm>
            <a:off x="7447230" y="4241348"/>
            <a:ext cx="4293030" cy="738664"/>
          </a:xfrm>
          <a:prstGeom prst="rect">
            <a:avLst/>
          </a:prstGeom>
          <a:noFill/>
        </p:spPr>
        <p:txBody>
          <a:bodyPr wrap="square" rtlCol="0">
            <a:spAutoFit/>
          </a:bodyPr>
          <a:lstStyle/>
          <a:p>
            <a:r>
              <a:rPr lang="en-US" sz="1400" dirty="0"/>
              <a:t>The SFUSD partnership builds a close relationship between one research institution and one data provider </a:t>
            </a:r>
          </a:p>
        </p:txBody>
      </p:sp>
      <p:sp>
        <p:nvSpPr>
          <p:cNvPr id="2" name="TextBox 1">
            <a:extLst>
              <a:ext uri="{FF2B5EF4-FFF2-40B4-BE49-F238E27FC236}">
                <a16:creationId xmlns:a16="http://schemas.microsoft.com/office/drawing/2014/main" id="{948BE563-C892-E640-B495-09A60F529FD6}"/>
              </a:ext>
            </a:extLst>
          </p:cNvPr>
          <p:cNvSpPr txBox="1"/>
          <p:nvPr/>
        </p:nvSpPr>
        <p:spPr>
          <a:xfrm>
            <a:off x="2241830" y="778822"/>
            <a:ext cx="3401578" cy="523220"/>
          </a:xfrm>
          <a:prstGeom prst="rect">
            <a:avLst/>
          </a:prstGeom>
          <a:noFill/>
        </p:spPr>
        <p:txBody>
          <a:bodyPr wrap="square" rtlCol="0">
            <a:spAutoFit/>
          </a:bodyPr>
          <a:lstStyle/>
          <a:p>
            <a:pPr algn="ctr"/>
            <a:r>
              <a:rPr lang="en-US" sz="1400" dirty="0"/>
              <a:t>Any kind of user from different institutions and countries</a:t>
            </a:r>
          </a:p>
        </p:txBody>
      </p:sp>
      <p:sp>
        <p:nvSpPr>
          <p:cNvPr id="42" name="TextBox 41">
            <a:extLst>
              <a:ext uri="{FF2B5EF4-FFF2-40B4-BE49-F238E27FC236}">
                <a16:creationId xmlns:a16="http://schemas.microsoft.com/office/drawing/2014/main" id="{302F4790-07A9-1C4A-B1DD-E8F7EE880BDB}"/>
              </a:ext>
            </a:extLst>
          </p:cNvPr>
          <p:cNvSpPr txBox="1"/>
          <p:nvPr/>
        </p:nvSpPr>
        <p:spPr>
          <a:xfrm>
            <a:off x="2234895" y="5395978"/>
            <a:ext cx="3401578" cy="523220"/>
          </a:xfrm>
          <a:prstGeom prst="rect">
            <a:avLst/>
          </a:prstGeom>
          <a:noFill/>
        </p:spPr>
        <p:txBody>
          <a:bodyPr wrap="square" rtlCol="0">
            <a:spAutoFit/>
          </a:bodyPr>
          <a:lstStyle/>
          <a:p>
            <a:pPr algn="ctr"/>
            <a:r>
              <a:rPr lang="en-US" sz="1400" dirty="0"/>
              <a:t>Researchers at one (academic) institution</a:t>
            </a:r>
          </a:p>
        </p:txBody>
      </p:sp>
      <p:sp>
        <p:nvSpPr>
          <p:cNvPr id="46" name="TextBox 45">
            <a:extLst>
              <a:ext uri="{FF2B5EF4-FFF2-40B4-BE49-F238E27FC236}">
                <a16:creationId xmlns:a16="http://schemas.microsoft.com/office/drawing/2014/main" id="{2010B2D6-5F27-2442-8BF4-D1C5B24A07FE}"/>
              </a:ext>
            </a:extLst>
          </p:cNvPr>
          <p:cNvSpPr txBox="1"/>
          <p:nvPr/>
        </p:nvSpPr>
        <p:spPr>
          <a:xfrm rot="16200000">
            <a:off x="-343789" y="3182549"/>
            <a:ext cx="3401578" cy="523220"/>
          </a:xfrm>
          <a:prstGeom prst="rect">
            <a:avLst/>
          </a:prstGeom>
          <a:noFill/>
        </p:spPr>
        <p:txBody>
          <a:bodyPr wrap="square" rtlCol="0">
            <a:spAutoFit/>
          </a:bodyPr>
          <a:lstStyle/>
          <a:p>
            <a:pPr algn="ctr"/>
            <a:r>
              <a:rPr lang="en-US" sz="1400" dirty="0"/>
              <a:t>Close collaboration with one (public) data provider</a:t>
            </a:r>
          </a:p>
        </p:txBody>
      </p:sp>
      <p:sp>
        <p:nvSpPr>
          <p:cNvPr id="48" name="TextBox 47">
            <a:extLst>
              <a:ext uri="{FF2B5EF4-FFF2-40B4-BE49-F238E27FC236}">
                <a16:creationId xmlns:a16="http://schemas.microsoft.com/office/drawing/2014/main" id="{06A5049F-A347-DC4E-A263-DC00B58421EE}"/>
              </a:ext>
            </a:extLst>
          </p:cNvPr>
          <p:cNvSpPr txBox="1"/>
          <p:nvPr/>
        </p:nvSpPr>
        <p:spPr>
          <a:xfrm rot="16200000">
            <a:off x="4861052" y="3195467"/>
            <a:ext cx="3401578" cy="523220"/>
          </a:xfrm>
          <a:prstGeom prst="rect">
            <a:avLst/>
          </a:prstGeom>
          <a:noFill/>
        </p:spPr>
        <p:txBody>
          <a:bodyPr wrap="square" rtlCol="0">
            <a:spAutoFit/>
          </a:bodyPr>
          <a:lstStyle/>
          <a:p>
            <a:pPr algn="ctr"/>
            <a:r>
              <a:rPr lang="en-US" sz="1400" dirty="0"/>
              <a:t>Diverse set of data sources, public and private data providers</a:t>
            </a:r>
          </a:p>
        </p:txBody>
      </p:sp>
    </p:spTree>
    <p:extLst>
      <p:ext uri="{BB962C8B-B14F-4D97-AF65-F5344CB8AC3E}">
        <p14:creationId xmlns:p14="http://schemas.microsoft.com/office/powerpoint/2010/main" val="616306731"/>
      </p:ext>
    </p:extLst>
  </p:cSld>
  <p:clrMapOvr>
    <a:masterClrMapping/>
  </p:clrMapOvr>
</p:sld>
</file>

<file path=ppt/theme/theme1.xml><?xml version="1.0" encoding="utf-8"?>
<a:theme xmlns:a="http://schemas.openxmlformats.org/drawingml/2006/main" name="J-PAL Widescreen">
  <a:themeElements>
    <a:clrScheme name="J-PAL Color Palette">
      <a:dk1>
        <a:srgbClr val="000000"/>
      </a:dk1>
      <a:lt1>
        <a:srgbClr val="FFFFFF"/>
      </a:lt1>
      <a:dk2>
        <a:srgbClr val="919191"/>
      </a:dk2>
      <a:lt2>
        <a:srgbClr val="CACACA"/>
      </a:lt2>
      <a:accent1>
        <a:srgbClr val="E35925"/>
      </a:accent1>
      <a:accent2>
        <a:srgbClr val="2FAA9F"/>
      </a:accent2>
      <a:accent3>
        <a:srgbClr val="F4C300"/>
      </a:accent3>
      <a:accent4>
        <a:srgbClr val="4A9C65"/>
      </a:accent4>
      <a:accent5>
        <a:srgbClr val="2D616E"/>
      </a:accent5>
      <a:accent6>
        <a:srgbClr val="646464"/>
      </a:accent6>
      <a:hlink>
        <a:srgbClr val="2FAA9F"/>
      </a:hlink>
      <a:folHlink>
        <a:srgbClr val="E3591B"/>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PAL Widescreen" id="{691A19DA-2DBA-8A43-9BD7-C4BE1F9082DC}" vid="{0D18E1DE-6654-AB41-B174-7515DFF183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J-PAL Widescreen</Template>
  <TotalTime>11839</TotalTime>
  <Words>1501</Words>
  <Application>Microsoft Office PowerPoint</Application>
  <PresentationFormat>Widescreen</PresentationFormat>
  <Paragraphs>125</Paragraphs>
  <Slides>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Helvetica</vt:lpstr>
      <vt:lpstr>J-PAL Widescreen</vt:lpstr>
      <vt:lpstr>How many institutions are involved…</vt:lpstr>
      <vt:lpstr>Version 2: How many institutions are involved…</vt:lpstr>
      <vt:lpstr>PowerPoint Presentation</vt:lpstr>
      <vt:lpstr>Version 2: condensed</vt:lpstr>
      <vt:lpstr>PowerPoint Presentation</vt:lpstr>
      <vt:lpstr>Handbook chapter descriptive table</vt:lpstr>
      <vt:lpstr>Archived: blue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Bond</dc:creator>
  <cp:lastModifiedBy>Jim Shen</cp:lastModifiedBy>
  <cp:revision>90</cp:revision>
  <dcterms:created xsi:type="dcterms:W3CDTF">2019-07-29T16:28:26Z</dcterms:created>
  <dcterms:modified xsi:type="dcterms:W3CDTF">2020-11-25T18:19:24Z</dcterms:modified>
</cp:coreProperties>
</file>