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4"/>
  </p:notesMasterIdLst>
  <p:handoutMasterIdLst>
    <p:handoutMasterId r:id="rId125"/>
  </p:handoutMasterIdLst>
  <p:sldIdLst>
    <p:sldId id="256" r:id="rId2"/>
    <p:sldId id="259" r:id="rId3"/>
    <p:sldId id="411" r:id="rId4"/>
    <p:sldId id="412" r:id="rId5"/>
    <p:sldId id="413" r:id="rId6"/>
    <p:sldId id="383" r:id="rId7"/>
    <p:sldId id="384" r:id="rId8"/>
    <p:sldId id="300" r:id="rId9"/>
    <p:sldId id="385" r:id="rId10"/>
    <p:sldId id="386" r:id="rId11"/>
    <p:sldId id="387" r:id="rId12"/>
    <p:sldId id="388" r:id="rId13"/>
    <p:sldId id="389" r:id="rId14"/>
    <p:sldId id="390" r:id="rId15"/>
    <p:sldId id="299" r:id="rId16"/>
    <p:sldId id="301" r:id="rId17"/>
    <p:sldId id="302" r:id="rId18"/>
    <p:sldId id="303" r:id="rId19"/>
    <p:sldId id="304" r:id="rId20"/>
    <p:sldId id="305" r:id="rId21"/>
    <p:sldId id="306" r:id="rId22"/>
    <p:sldId id="307" r:id="rId23"/>
    <p:sldId id="308"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258" r:id="rId38"/>
    <p:sldId id="324" r:id="rId39"/>
    <p:sldId id="325" r:id="rId40"/>
    <p:sldId id="326" r:id="rId41"/>
    <p:sldId id="327" r:id="rId42"/>
    <p:sldId id="328" r:id="rId43"/>
    <p:sldId id="329" r:id="rId44"/>
    <p:sldId id="330" r:id="rId45"/>
    <p:sldId id="331" r:id="rId46"/>
    <p:sldId id="332" r:id="rId47"/>
    <p:sldId id="333" r:id="rId48"/>
    <p:sldId id="414"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0" r:id="rId96"/>
    <p:sldId id="415" r:id="rId97"/>
    <p:sldId id="416" r:id="rId98"/>
    <p:sldId id="417" r:id="rId99"/>
    <p:sldId id="418" r:id="rId100"/>
    <p:sldId id="381" r:id="rId101"/>
    <p:sldId id="382" r:id="rId102"/>
    <p:sldId id="419" r:id="rId103"/>
    <p:sldId id="392" r:id="rId104"/>
    <p:sldId id="391" r:id="rId105"/>
    <p:sldId id="393" r:id="rId106"/>
    <p:sldId id="394" r:id="rId107"/>
    <p:sldId id="395" r:id="rId108"/>
    <p:sldId id="397" r:id="rId109"/>
    <p:sldId id="398" r:id="rId110"/>
    <p:sldId id="396" r:id="rId111"/>
    <p:sldId id="399" r:id="rId112"/>
    <p:sldId id="400" r:id="rId113"/>
    <p:sldId id="401" r:id="rId114"/>
    <p:sldId id="402" r:id="rId115"/>
    <p:sldId id="403" r:id="rId116"/>
    <p:sldId id="406" r:id="rId117"/>
    <p:sldId id="407" r:id="rId118"/>
    <p:sldId id="405" r:id="rId119"/>
    <p:sldId id="404" r:id="rId120"/>
    <p:sldId id="408" r:id="rId121"/>
    <p:sldId id="409" r:id="rId122"/>
    <p:sldId id="410"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93907" autoAdjust="0"/>
  </p:normalViewPr>
  <p:slideViewPr>
    <p:cSldViewPr showGuides="1">
      <p:cViewPr varScale="1">
        <p:scale>
          <a:sx n="67" d="100"/>
          <a:sy n="67" d="100"/>
        </p:scale>
        <p:origin x="55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hn%20Abowd\Documents\SVN\OTM2008\text\tables_figures_otmv3_jma_2009042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ohn%20Abowd\Documents\SVN\OTM2008\text\tables_figures_otmv3_jma_20090421.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ohn%20Abowd\Documents\SVN\OTM2008\text\tables_figures_otmv3_jma_2009042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John%20Abowd\Documents\SVN\OTM2008\text\tables_figures_otmv3_jma_2009042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johnabowd:Desktop:jsd_rmise_rounded_with_graphs.xlsb"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johnabowd:Desktop:jsd_rmise_rounded_with_graphs.xlsb"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johnabowd:Desktop:jsd_rmise_rounded_with_graphs.xlsb"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johnabowd:Desktop:jsd_rmise_rounded_with_graphs.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a:pPr>
            <a:r>
              <a:rPr lang="en-US" sz="1600" b="1"/>
              <a:t>Kullback-Leibler Divergence by Epsilon: All Populations</a:t>
            </a:r>
          </a:p>
        </c:rich>
      </c:tx>
      <c:overlay val="0"/>
      <c:spPr>
        <a:noFill/>
        <a:ln w="25400">
          <a:noFill/>
        </a:ln>
      </c:spPr>
    </c:title>
    <c:autoTitleDeleted val="0"/>
    <c:plotArea>
      <c:layout/>
      <c:lineChart>
        <c:grouping val="standard"/>
        <c:varyColors val="0"/>
        <c:ser>
          <c:idx val="0"/>
          <c:order val="0"/>
          <c:tx>
            <c:strRef>
              <c:f>'Figure 1 Data'!$B$1</c:f>
              <c:strCache>
                <c:ptCount val="1"/>
                <c:pt idx="0">
                  <c:v>State C</c:v>
                </c:pt>
              </c:strCache>
            </c:strRef>
          </c:tx>
          <c:spPr>
            <a:ln w="12700">
              <a:solidFill>
                <a:srgbClr val="000000"/>
              </a:solidFill>
              <a:prstDash val="sysDash"/>
            </a:ln>
          </c:spPr>
          <c:marker>
            <c:symbol val="diamond"/>
            <c:size val="5"/>
            <c:spPr>
              <a:solidFill>
                <a:srgbClr val="000000"/>
              </a:solidFill>
              <a:ln>
                <a:solidFill>
                  <a:srgbClr val="000000"/>
                </a:solidFill>
                <a:prstDash val="solid"/>
              </a:ln>
            </c:spPr>
          </c:marker>
          <c:cat>
            <c:numRef>
              <c:f>'Figure 1 Data'!$A$2:$A$5</c:f>
              <c:numCache>
                <c:formatCode>General</c:formatCode>
                <c:ptCount val="4"/>
                <c:pt idx="0">
                  <c:v>2</c:v>
                </c:pt>
                <c:pt idx="1">
                  <c:v>4</c:v>
                </c:pt>
                <c:pt idx="2">
                  <c:v>4.6051701859880918</c:v>
                </c:pt>
                <c:pt idx="3">
                  <c:v>10</c:v>
                </c:pt>
              </c:numCache>
            </c:numRef>
          </c:cat>
          <c:val>
            <c:numRef>
              <c:f>'Figure 1 Data'!$B$2:$B$5</c:f>
              <c:numCache>
                <c:formatCode>0.00</c:formatCode>
                <c:ptCount val="4"/>
                <c:pt idx="0">
                  <c:v>6.0000000000000102E-2</c:v>
                </c:pt>
                <c:pt idx="1">
                  <c:v>0.02</c:v>
                </c:pt>
                <c:pt idx="2">
                  <c:v>0.01</c:v>
                </c:pt>
                <c:pt idx="3">
                  <c:v>0.01</c:v>
                </c:pt>
              </c:numCache>
            </c:numRef>
          </c:val>
          <c:smooth val="0"/>
        </c:ser>
        <c:ser>
          <c:idx val="1"/>
          <c:order val="1"/>
          <c:tx>
            <c:strRef>
              <c:f>'Figure 1 Data'!$C$1</c:f>
              <c:strCache>
                <c:ptCount val="1"/>
                <c:pt idx="0">
                  <c:v>State B</c:v>
                </c:pt>
              </c:strCache>
            </c:strRef>
          </c:tx>
          <c:spPr>
            <a:ln w="12700">
              <a:solidFill>
                <a:srgbClr val="000000"/>
              </a:solidFill>
              <a:prstDash val="solid"/>
            </a:ln>
          </c:spPr>
          <c:marker>
            <c:symbol val="square"/>
            <c:size val="5"/>
            <c:spPr>
              <a:solidFill>
                <a:srgbClr val="000000"/>
              </a:solidFill>
              <a:ln>
                <a:solidFill>
                  <a:srgbClr val="000000"/>
                </a:solidFill>
                <a:prstDash val="solid"/>
              </a:ln>
            </c:spPr>
          </c:marker>
          <c:cat>
            <c:numRef>
              <c:f>'Figure 1 Data'!$A$2:$A$5</c:f>
              <c:numCache>
                <c:formatCode>General</c:formatCode>
                <c:ptCount val="4"/>
                <c:pt idx="0">
                  <c:v>2</c:v>
                </c:pt>
                <c:pt idx="1">
                  <c:v>4</c:v>
                </c:pt>
                <c:pt idx="2">
                  <c:v>4.6051701859880918</c:v>
                </c:pt>
                <c:pt idx="3">
                  <c:v>10</c:v>
                </c:pt>
              </c:numCache>
            </c:numRef>
          </c:cat>
          <c:val>
            <c:numRef>
              <c:f>'Figure 1 Data'!$C$2:$C$5</c:f>
              <c:numCache>
                <c:formatCode>0.00</c:formatCode>
                <c:ptCount val="4"/>
                <c:pt idx="0">
                  <c:v>0.11</c:v>
                </c:pt>
                <c:pt idx="1">
                  <c:v>0.01</c:v>
                </c:pt>
                <c:pt idx="2">
                  <c:v>0.01</c:v>
                </c:pt>
                <c:pt idx="3">
                  <c:v>0</c:v>
                </c:pt>
              </c:numCache>
            </c:numRef>
          </c:val>
          <c:smooth val="0"/>
        </c:ser>
        <c:ser>
          <c:idx val="2"/>
          <c:order val="2"/>
          <c:tx>
            <c:strRef>
              <c:f>'Figure 1 Data'!$D$1</c:f>
              <c:strCache>
                <c:ptCount val="1"/>
                <c:pt idx="0">
                  <c:v>State A</c:v>
                </c:pt>
              </c:strCache>
            </c:strRef>
          </c:tx>
          <c:spPr>
            <a:ln w="12700">
              <a:solidFill>
                <a:srgbClr val="000000"/>
              </a:solidFill>
              <a:prstDash val="lgDash"/>
            </a:ln>
          </c:spPr>
          <c:marker>
            <c:symbol val="triangle"/>
            <c:size val="5"/>
            <c:spPr>
              <a:solidFill>
                <a:srgbClr val="000000"/>
              </a:solidFill>
              <a:ln>
                <a:solidFill>
                  <a:srgbClr val="000000"/>
                </a:solidFill>
                <a:prstDash val="solid"/>
              </a:ln>
            </c:spPr>
          </c:marker>
          <c:cat>
            <c:numRef>
              <c:f>'Figure 1 Data'!$A$2:$A$5</c:f>
              <c:numCache>
                <c:formatCode>General</c:formatCode>
                <c:ptCount val="4"/>
                <c:pt idx="0">
                  <c:v>2</c:v>
                </c:pt>
                <c:pt idx="1">
                  <c:v>4</c:v>
                </c:pt>
                <c:pt idx="2">
                  <c:v>4.6051701859880918</c:v>
                </c:pt>
                <c:pt idx="3">
                  <c:v>10</c:v>
                </c:pt>
              </c:numCache>
            </c:numRef>
          </c:cat>
          <c:val>
            <c:numRef>
              <c:f>'Figure 1 Data'!$D$2:$D$5</c:f>
              <c:numCache>
                <c:formatCode>0.00</c:formatCode>
                <c:ptCount val="4"/>
                <c:pt idx="0">
                  <c:v>7.0000000000000007E-2</c:v>
                </c:pt>
                <c:pt idx="1">
                  <c:v>0.01</c:v>
                </c:pt>
                <c:pt idx="2">
                  <c:v>0.01</c:v>
                </c:pt>
                <c:pt idx="3">
                  <c:v>0</c:v>
                </c:pt>
              </c:numCache>
            </c:numRef>
          </c:val>
          <c:smooth val="0"/>
        </c:ser>
        <c:dLbls>
          <c:showLegendKey val="0"/>
          <c:showVal val="0"/>
          <c:showCatName val="0"/>
          <c:showSerName val="0"/>
          <c:showPercent val="0"/>
          <c:showBubbleSize val="0"/>
        </c:dLbls>
        <c:marker val="1"/>
        <c:smooth val="0"/>
        <c:axId val="462819560"/>
        <c:axId val="462819952"/>
      </c:lineChart>
      <c:catAx>
        <c:axId val="462819560"/>
        <c:scaling>
          <c:orientation val="minMax"/>
        </c:scaling>
        <c:delete val="0"/>
        <c:axPos val="b"/>
        <c:title>
          <c:tx>
            <c:rich>
              <a:bodyPr/>
              <a:lstStyle/>
              <a:p>
                <a:pPr>
                  <a:defRPr sz="1200" b="1"/>
                </a:pPr>
                <a:r>
                  <a:rPr lang="en-US" sz="1200" b="1"/>
                  <a:t>Epsilon</a:t>
                </a:r>
              </a:p>
            </c:rich>
          </c:tx>
          <c:overlay val="0"/>
        </c:title>
        <c:numFmt formatCode="0.0" sourceLinked="0"/>
        <c:majorTickMark val="out"/>
        <c:minorTickMark val="none"/>
        <c:tickLblPos val="nextTo"/>
        <c:spPr>
          <a:ln w="3175">
            <a:solidFill>
              <a:srgbClr val="000000"/>
            </a:solidFill>
            <a:prstDash val="solid"/>
          </a:ln>
        </c:spPr>
        <c:txPr>
          <a:bodyPr rot="0" vert="horz"/>
          <a:lstStyle/>
          <a:p>
            <a:pPr>
              <a:defRPr sz="1200"/>
            </a:pPr>
            <a:endParaRPr lang="en-US"/>
          </a:p>
        </c:txPr>
        <c:crossAx val="462819952"/>
        <c:crossesAt val="-0.12"/>
        <c:auto val="1"/>
        <c:lblAlgn val="ctr"/>
        <c:lblOffset val="100"/>
        <c:tickLblSkip val="1"/>
        <c:tickMarkSkip val="1"/>
        <c:noMultiLvlLbl val="0"/>
      </c:catAx>
      <c:valAx>
        <c:axId val="462819952"/>
        <c:scaling>
          <c:orientation val="minMax"/>
        </c:scaling>
        <c:delete val="0"/>
        <c:axPos val="l"/>
        <c:majorGridlines>
          <c:spPr>
            <a:ln w="3175">
              <a:solidFill>
                <a:srgbClr val="000000"/>
              </a:solidFill>
              <a:prstDash val="solid"/>
            </a:ln>
          </c:spPr>
        </c:majorGridlines>
        <c:title>
          <c:tx>
            <c:rich>
              <a:bodyPr/>
              <a:lstStyle/>
              <a:p>
                <a:pPr>
                  <a:defRPr sz="1200" b="1"/>
                </a:pPr>
                <a:r>
                  <a:rPr lang="en-US" sz="1200" b="1"/>
                  <a:t>Kullback-Leibler Divergence (Posterior from Likelihood)</a:t>
                </a:r>
              </a:p>
            </c:rich>
          </c:tx>
          <c:overlay val="0"/>
          <c:spPr>
            <a:noFill/>
            <a:ln w="25400">
              <a:noFill/>
            </a:ln>
          </c:spPr>
        </c:title>
        <c:numFmt formatCode="0.00" sourceLinked="1"/>
        <c:majorTickMark val="none"/>
        <c:minorTickMark val="none"/>
        <c:tickLblPos val="nextTo"/>
        <c:spPr>
          <a:ln w="3175">
            <a:solidFill>
              <a:srgbClr val="000000"/>
            </a:solidFill>
            <a:prstDash val="solid"/>
          </a:ln>
        </c:spPr>
        <c:txPr>
          <a:bodyPr rot="0" vert="horz"/>
          <a:lstStyle/>
          <a:p>
            <a:pPr>
              <a:defRPr sz="1200"/>
            </a:pPr>
            <a:endParaRPr lang="en-US"/>
          </a:p>
        </c:txPr>
        <c:crossAx val="462819560"/>
        <c:crosses val="autoZero"/>
        <c:crossBetween val="midCat"/>
      </c:valAx>
      <c:spPr>
        <a:solidFill>
          <a:srgbClr val="FFFFFF"/>
        </a:solidFill>
        <a:ln w="12700">
          <a:solidFill>
            <a:srgbClr val="FFFFFF"/>
          </a:solidFill>
          <a:prstDash val="solid"/>
        </a:ln>
      </c:spPr>
    </c:plotArea>
    <c:legend>
      <c:legendPos val="tr"/>
      <c:overlay val="1"/>
      <c:spPr>
        <a:solidFill>
          <a:srgbClr val="FFFFFF"/>
        </a:solidFill>
        <a:ln w="3175">
          <a:solidFill>
            <a:srgbClr val="000000"/>
          </a:solidFill>
          <a:prstDash val="solid"/>
        </a:ln>
      </c:spPr>
      <c:txPr>
        <a:bodyPr/>
        <a:lstStyle/>
        <a:p>
          <a:pPr>
            <a:defRPr sz="1400"/>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975" b="0" i="0" u="none" strike="noStrike" baseline="0">
          <a:solidFill>
            <a:srgbClr val="000000"/>
          </a:solidFill>
          <a:latin typeface="+mn-lt"/>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a:pPr>
            <a:r>
              <a:rPr lang="en-US" sz="1600" b="1"/>
              <a:t>Kullback-Leibler Divergence by Epsilon: Small Populations</a:t>
            </a:r>
          </a:p>
        </c:rich>
      </c:tx>
      <c:overlay val="0"/>
      <c:spPr>
        <a:noFill/>
        <a:ln w="25400">
          <a:noFill/>
        </a:ln>
      </c:spPr>
    </c:title>
    <c:autoTitleDeleted val="0"/>
    <c:plotArea>
      <c:layout/>
      <c:lineChart>
        <c:grouping val="standard"/>
        <c:varyColors val="0"/>
        <c:ser>
          <c:idx val="0"/>
          <c:order val="0"/>
          <c:tx>
            <c:strRef>
              <c:f>'Figure 2 Data'!$B$1</c:f>
              <c:strCache>
                <c:ptCount val="1"/>
                <c:pt idx="0">
                  <c:v>State C</c:v>
                </c:pt>
              </c:strCache>
            </c:strRef>
          </c:tx>
          <c:spPr>
            <a:ln w="12700">
              <a:solidFill>
                <a:srgbClr val="000000"/>
              </a:solidFill>
              <a:prstDash val="sysDash"/>
            </a:ln>
          </c:spPr>
          <c:marker>
            <c:symbol val="diamond"/>
            <c:size val="5"/>
            <c:spPr>
              <a:solidFill>
                <a:srgbClr val="000000"/>
              </a:solidFill>
              <a:ln>
                <a:solidFill>
                  <a:srgbClr val="000000"/>
                </a:solidFill>
                <a:prstDash val="solid"/>
              </a:ln>
            </c:spPr>
          </c:marker>
          <c:cat>
            <c:numRef>
              <c:f>'Figure 2 Data'!$A$2:$A$5</c:f>
              <c:numCache>
                <c:formatCode>General</c:formatCode>
                <c:ptCount val="4"/>
                <c:pt idx="0">
                  <c:v>2</c:v>
                </c:pt>
                <c:pt idx="1">
                  <c:v>4</c:v>
                </c:pt>
                <c:pt idx="2">
                  <c:v>4.6051701859880918</c:v>
                </c:pt>
                <c:pt idx="3">
                  <c:v>10</c:v>
                </c:pt>
              </c:numCache>
            </c:numRef>
          </c:cat>
          <c:val>
            <c:numRef>
              <c:f>'Figure 2 Data'!$B$2:$B$5</c:f>
              <c:numCache>
                <c:formatCode>0.00</c:formatCode>
                <c:ptCount val="4"/>
                <c:pt idx="0">
                  <c:v>0.67000000000000304</c:v>
                </c:pt>
                <c:pt idx="1">
                  <c:v>0.16</c:v>
                </c:pt>
                <c:pt idx="2">
                  <c:v>0.12</c:v>
                </c:pt>
                <c:pt idx="3">
                  <c:v>0.11</c:v>
                </c:pt>
              </c:numCache>
            </c:numRef>
          </c:val>
          <c:smooth val="0"/>
        </c:ser>
        <c:ser>
          <c:idx val="1"/>
          <c:order val="1"/>
          <c:tx>
            <c:strRef>
              <c:f>'Figure 2 Data'!$C$1</c:f>
              <c:strCache>
                <c:ptCount val="1"/>
                <c:pt idx="0">
                  <c:v>State B</c:v>
                </c:pt>
              </c:strCache>
            </c:strRef>
          </c:tx>
          <c:spPr>
            <a:ln w="12700">
              <a:solidFill>
                <a:srgbClr val="000000"/>
              </a:solidFill>
              <a:prstDash val="solid"/>
            </a:ln>
          </c:spPr>
          <c:marker>
            <c:symbol val="square"/>
            <c:size val="5"/>
            <c:spPr>
              <a:solidFill>
                <a:srgbClr val="000000"/>
              </a:solidFill>
              <a:ln>
                <a:solidFill>
                  <a:srgbClr val="000000"/>
                </a:solidFill>
                <a:prstDash val="solid"/>
              </a:ln>
            </c:spPr>
          </c:marker>
          <c:cat>
            <c:numRef>
              <c:f>'Figure 2 Data'!$A$2:$A$5</c:f>
              <c:numCache>
                <c:formatCode>General</c:formatCode>
                <c:ptCount val="4"/>
                <c:pt idx="0">
                  <c:v>2</c:v>
                </c:pt>
                <c:pt idx="1">
                  <c:v>4</c:v>
                </c:pt>
                <c:pt idx="2">
                  <c:v>4.6051701859880918</c:v>
                </c:pt>
                <c:pt idx="3">
                  <c:v>10</c:v>
                </c:pt>
              </c:numCache>
            </c:numRef>
          </c:cat>
          <c:val>
            <c:numRef>
              <c:f>'Figure 2 Data'!$C$2:$C$5</c:f>
              <c:numCache>
                <c:formatCode>0.00</c:formatCode>
                <c:ptCount val="4"/>
                <c:pt idx="0">
                  <c:v>0.630000000000002</c:v>
                </c:pt>
                <c:pt idx="1">
                  <c:v>0.16</c:v>
                </c:pt>
                <c:pt idx="2">
                  <c:v>0.11</c:v>
                </c:pt>
                <c:pt idx="3">
                  <c:v>7.0000000000000007E-2</c:v>
                </c:pt>
              </c:numCache>
            </c:numRef>
          </c:val>
          <c:smooth val="0"/>
        </c:ser>
        <c:ser>
          <c:idx val="2"/>
          <c:order val="2"/>
          <c:tx>
            <c:strRef>
              <c:f>'Figure 2 Data'!$D$1</c:f>
              <c:strCache>
                <c:ptCount val="1"/>
                <c:pt idx="0">
                  <c:v>State A</c:v>
                </c:pt>
              </c:strCache>
            </c:strRef>
          </c:tx>
          <c:spPr>
            <a:ln w="12700">
              <a:solidFill>
                <a:srgbClr val="000000"/>
              </a:solidFill>
              <a:prstDash val="lgDash"/>
            </a:ln>
          </c:spPr>
          <c:marker>
            <c:symbol val="triangle"/>
            <c:size val="5"/>
            <c:spPr>
              <a:solidFill>
                <a:srgbClr val="000000"/>
              </a:solidFill>
              <a:ln>
                <a:solidFill>
                  <a:srgbClr val="000000"/>
                </a:solidFill>
                <a:prstDash val="solid"/>
              </a:ln>
            </c:spPr>
          </c:marker>
          <c:cat>
            <c:numRef>
              <c:f>'Figure 2 Data'!$A$2:$A$5</c:f>
              <c:numCache>
                <c:formatCode>General</c:formatCode>
                <c:ptCount val="4"/>
                <c:pt idx="0">
                  <c:v>2</c:v>
                </c:pt>
                <c:pt idx="1">
                  <c:v>4</c:v>
                </c:pt>
                <c:pt idx="2">
                  <c:v>4.6051701859880918</c:v>
                </c:pt>
                <c:pt idx="3">
                  <c:v>10</c:v>
                </c:pt>
              </c:numCache>
            </c:numRef>
          </c:cat>
          <c:val>
            <c:numRef>
              <c:f>'Figure 2 Data'!$D$2:$D$5</c:f>
              <c:numCache>
                <c:formatCode>0.00</c:formatCode>
                <c:ptCount val="4"/>
                <c:pt idx="0">
                  <c:v>0.71000000000000096</c:v>
                </c:pt>
                <c:pt idx="1">
                  <c:v>0.18</c:v>
                </c:pt>
                <c:pt idx="2">
                  <c:v>0.12</c:v>
                </c:pt>
                <c:pt idx="3">
                  <c:v>0.08</c:v>
                </c:pt>
              </c:numCache>
            </c:numRef>
          </c:val>
          <c:smooth val="0"/>
        </c:ser>
        <c:dLbls>
          <c:showLegendKey val="0"/>
          <c:showVal val="0"/>
          <c:showCatName val="0"/>
          <c:showSerName val="0"/>
          <c:showPercent val="0"/>
          <c:showBubbleSize val="0"/>
        </c:dLbls>
        <c:marker val="1"/>
        <c:smooth val="0"/>
        <c:axId val="353118728"/>
        <c:axId val="353121080"/>
      </c:lineChart>
      <c:catAx>
        <c:axId val="353118728"/>
        <c:scaling>
          <c:orientation val="minMax"/>
        </c:scaling>
        <c:delete val="0"/>
        <c:axPos val="b"/>
        <c:title>
          <c:tx>
            <c:rich>
              <a:bodyPr/>
              <a:lstStyle/>
              <a:p>
                <a:pPr>
                  <a:defRPr sz="1200" b="1"/>
                </a:pPr>
                <a:r>
                  <a:rPr lang="en-US" sz="1200" b="1"/>
                  <a:t>Epsilon</a:t>
                </a:r>
              </a:p>
            </c:rich>
          </c:tx>
          <c:overlay val="0"/>
        </c:title>
        <c:numFmt formatCode="0.0" sourceLinked="0"/>
        <c:majorTickMark val="out"/>
        <c:minorTickMark val="none"/>
        <c:tickLblPos val="nextTo"/>
        <c:spPr>
          <a:ln w="3175">
            <a:solidFill>
              <a:srgbClr val="000000"/>
            </a:solidFill>
            <a:prstDash val="solid"/>
          </a:ln>
        </c:spPr>
        <c:txPr>
          <a:bodyPr rot="0" vert="horz"/>
          <a:lstStyle/>
          <a:p>
            <a:pPr>
              <a:defRPr sz="1200"/>
            </a:pPr>
            <a:endParaRPr lang="en-US"/>
          </a:p>
        </c:txPr>
        <c:crossAx val="353121080"/>
        <c:crossesAt val="-0.8"/>
        <c:auto val="1"/>
        <c:lblAlgn val="ctr"/>
        <c:lblOffset val="100"/>
        <c:tickLblSkip val="1"/>
        <c:tickMarkSkip val="1"/>
        <c:noMultiLvlLbl val="0"/>
      </c:catAx>
      <c:valAx>
        <c:axId val="353121080"/>
        <c:scaling>
          <c:orientation val="minMax"/>
        </c:scaling>
        <c:delete val="0"/>
        <c:axPos val="l"/>
        <c:majorGridlines>
          <c:spPr>
            <a:ln w="3175">
              <a:solidFill>
                <a:srgbClr val="000000"/>
              </a:solidFill>
              <a:prstDash val="solid"/>
            </a:ln>
          </c:spPr>
        </c:majorGridlines>
        <c:title>
          <c:tx>
            <c:rich>
              <a:bodyPr/>
              <a:lstStyle/>
              <a:p>
                <a:pPr>
                  <a:defRPr sz="1200" b="1"/>
                </a:pPr>
                <a:r>
                  <a:rPr lang="en-US" sz="1200" b="1"/>
                  <a:t>Kullback-Leibler Divergence (Posterior from Likelihood)</a:t>
                </a:r>
              </a:p>
            </c:rich>
          </c:tx>
          <c:overlay val="0"/>
          <c:spPr>
            <a:noFill/>
            <a:ln w="25400">
              <a:noFill/>
            </a:ln>
          </c:spPr>
        </c:title>
        <c:numFmt formatCode="0.00" sourceLinked="1"/>
        <c:majorTickMark val="none"/>
        <c:minorTickMark val="none"/>
        <c:tickLblPos val="nextTo"/>
        <c:spPr>
          <a:ln w="3175">
            <a:solidFill>
              <a:srgbClr val="000000"/>
            </a:solidFill>
            <a:prstDash val="solid"/>
          </a:ln>
        </c:spPr>
        <c:txPr>
          <a:bodyPr rot="0" vert="horz"/>
          <a:lstStyle/>
          <a:p>
            <a:pPr>
              <a:defRPr sz="1200"/>
            </a:pPr>
            <a:endParaRPr lang="en-US"/>
          </a:p>
        </c:txPr>
        <c:crossAx val="353118728"/>
        <c:crosses val="autoZero"/>
        <c:crossBetween val="midCat"/>
      </c:valAx>
      <c:spPr>
        <a:solidFill>
          <a:srgbClr val="FFFFFF"/>
        </a:solidFill>
        <a:ln w="12700">
          <a:solidFill>
            <a:srgbClr val="FFFFFF"/>
          </a:solidFill>
          <a:prstDash val="solid"/>
        </a:ln>
      </c:spPr>
    </c:plotArea>
    <c:legend>
      <c:legendPos val="tr"/>
      <c:overlay val="1"/>
      <c:spPr>
        <a:solidFill>
          <a:srgbClr val="FFFFFF"/>
        </a:solidFill>
        <a:ln w="3175">
          <a:solidFill>
            <a:srgbClr val="000000"/>
          </a:solidFill>
          <a:prstDash val="solid"/>
        </a:ln>
      </c:spPr>
      <c:txPr>
        <a:bodyPr/>
        <a:lstStyle/>
        <a:p>
          <a:pPr>
            <a:defRPr sz="1400"/>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125" b="0" i="0" u="none" strike="noStrike" baseline="0">
          <a:solidFill>
            <a:srgbClr val="000000"/>
          </a:solidFill>
          <a:latin typeface="+mn-lt"/>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a:pPr>
            <a:r>
              <a:rPr lang="en-US" sz="1600" b="1"/>
              <a:t>Kullback-Leibler Divergence and Prune-adjusted Epsilon by Minimum Retention Probability in Prune Function: All Populations</a:t>
            </a:r>
          </a:p>
        </c:rich>
      </c:tx>
      <c:layout>
        <c:manualLayout>
          <c:xMode val="edge"/>
          <c:yMode val="edge"/>
          <c:x val="0.16335893891126199"/>
          <c:y val="3.2258064516129302E-2"/>
        </c:manualLayout>
      </c:layout>
      <c:overlay val="0"/>
      <c:spPr>
        <a:noFill/>
        <a:ln w="25400">
          <a:noFill/>
        </a:ln>
      </c:spPr>
    </c:title>
    <c:autoTitleDeleted val="0"/>
    <c:plotArea>
      <c:layout>
        <c:manualLayout>
          <c:layoutTarget val="inner"/>
          <c:xMode val="edge"/>
          <c:yMode val="edge"/>
          <c:x val="0.134485535461913"/>
          <c:y val="0.14178873194265301"/>
          <c:w val="0.76780525511234399"/>
          <c:h val="0.66198479424794099"/>
        </c:manualLayout>
      </c:layout>
      <c:lineChart>
        <c:grouping val="standard"/>
        <c:varyColors val="0"/>
        <c:ser>
          <c:idx val="1"/>
          <c:order val="0"/>
          <c:tx>
            <c:strRef>
              <c:f>'Figure 3 Data'!$C$1</c:f>
              <c:strCache>
                <c:ptCount val="1"/>
                <c:pt idx="0">
                  <c:v>State C</c:v>
                </c:pt>
              </c:strCache>
            </c:strRef>
          </c:tx>
          <c:spPr>
            <a:ln w="12700">
              <a:solidFill>
                <a:srgbClr val="000000"/>
              </a:solidFill>
              <a:prstDash val="sysDash"/>
            </a:ln>
          </c:spPr>
          <c:marker>
            <c:symbol val="diamond"/>
            <c:size val="5"/>
            <c:spPr>
              <a:solidFill>
                <a:srgbClr val="000000"/>
              </a:solidFill>
              <a:ln>
                <a:solidFill>
                  <a:srgbClr val="000000"/>
                </a:solidFill>
                <a:prstDash val="solid"/>
              </a:ln>
            </c:spPr>
          </c:marker>
          <c:cat>
            <c:numRef>
              <c:f>'Figure 3 Data'!$A$8:$A$11</c:f>
              <c:numCache>
                <c:formatCode>General</c:formatCode>
                <c:ptCount val="4"/>
                <c:pt idx="0">
                  <c:v>0.01</c:v>
                </c:pt>
                <c:pt idx="1">
                  <c:v>2.5000000000000001E-2</c:v>
                </c:pt>
                <c:pt idx="2">
                  <c:v>0.05</c:v>
                </c:pt>
                <c:pt idx="3">
                  <c:v>0.1</c:v>
                </c:pt>
              </c:numCache>
            </c:numRef>
          </c:cat>
          <c:val>
            <c:numRef>
              <c:f>'Figure 3 Data'!$C$8:$C$11</c:f>
              <c:numCache>
                <c:formatCode>0.00</c:formatCode>
                <c:ptCount val="4"/>
                <c:pt idx="0">
                  <c:v>0.01</c:v>
                </c:pt>
                <c:pt idx="1">
                  <c:v>0.01</c:v>
                </c:pt>
                <c:pt idx="2">
                  <c:v>0.01</c:v>
                </c:pt>
                <c:pt idx="3">
                  <c:v>0.01</c:v>
                </c:pt>
              </c:numCache>
            </c:numRef>
          </c:val>
          <c:smooth val="0"/>
        </c:ser>
        <c:ser>
          <c:idx val="0"/>
          <c:order val="1"/>
          <c:tx>
            <c:strRef>
              <c:f>'Figure 3 Data'!$D$1</c:f>
              <c:strCache>
                <c:ptCount val="1"/>
                <c:pt idx="0">
                  <c:v>State B</c:v>
                </c:pt>
              </c:strCache>
            </c:strRef>
          </c:tx>
          <c:spPr>
            <a:ln w="12700">
              <a:solidFill>
                <a:srgbClr val="000000"/>
              </a:solidFill>
              <a:prstDash val="solid"/>
            </a:ln>
          </c:spPr>
          <c:marker>
            <c:symbol val="square"/>
            <c:size val="5"/>
            <c:spPr>
              <a:solidFill>
                <a:srgbClr val="000000"/>
              </a:solidFill>
              <a:ln>
                <a:solidFill>
                  <a:srgbClr val="000000"/>
                </a:solidFill>
                <a:prstDash val="solid"/>
              </a:ln>
            </c:spPr>
          </c:marker>
          <c:cat>
            <c:numRef>
              <c:f>'Figure 3 Data'!$A$8:$A$11</c:f>
              <c:numCache>
                <c:formatCode>General</c:formatCode>
                <c:ptCount val="4"/>
                <c:pt idx="0">
                  <c:v>0.01</c:v>
                </c:pt>
                <c:pt idx="1">
                  <c:v>2.5000000000000001E-2</c:v>
                </c:pt>
                <c:pt idx="2">
                  <c:v>0.05</c:v>
                </c:pt>
                <c:pt idx="3">
                  <c:v>0.1</c:v>
                </c:pt>
              </c:numCache>
            </c:numRef>
          </c:cat>
          <c:val>
            <c:numRef>
              <c:f>'Figure 3 Data'!$D$8:$D$11</c:f>
              <c:numCache>
                <c:formatCode>0.00</c:formatCode>
                <c:ptCount val="4"/>
                <c:pt idx="0">
                  <c:v>0</c:v>
                </c:pt>
                <c:pt idx="1">
                  <c:v>0.01</c:v>
                </c:pt>
                <c:pt idx="2">
                  <c:v>0.01</c:v>
                </c:pt>
                <c:pt idx="3">
                  <c:v>0.03</c:v>
                </c:pt>
              </c:numCache>
            </c:numRef>
          </c:val>
          <c:smooth val="0"/>
        </c:ser>
        <c:ser>
          <c:idx val="2"/>
          <c:order val="2"/>
          <c:tx>
            <c:strRef>
              <c:f>'Figure 3 Data'!$E$1</c:f>
              <c:strCache>
                <c:ptCount val="1"/>
                <c:pt idx="0">
                  <c:v>State A</c:v>
                </c:pt>
              </c:strCache>
            </c:strRef>
          </c:tx>
          <c:spPr>
            <a:ln w="12700">
              <a:solidFill>
                <a:srgbClr val="000000"/>
              </a:solidFill>
              <a:prstDash val="lgDash"/>
            </a:ln>
          </c:spPr>
          <c:marker>
            <c:symbol val="triangle"/>
            <c:size val="5"/>
            <c:spPr>
              <a:solidFill>
                <a:srgbClr val="000000"/>
              </a:solidFill>
              <a:ln>
                <a:solidFill>
                  <a:srgbClr val="000000"/>
                </a:solidFill>
                <a:prstDash val="solid"/>
              </a:ln>
            </c:spPr>
          </c:marker>
          <c:cat>
            <c:numRef>
              <c:f>'Figure 3 Data'!$A$8:$A$11</c:f>
              <c:numCache>
                <c:formatCode>General</c:formatCode>
                <c:ptCount val="4"/>
                <c:pt idx="0">
                  <c:v>0.01</c:v>
                </c:pt>
                <c:pt idx="1">
                  <c:v>2.5000000000000001E-2</c:v>
                </c:pt>
                <c:pt idx="2">
                  <c:v>0.05</c:v>
                </c:pt>
                <c:pt idx="3">
                  <c:v>0.1</c:v>
                </c:pt>
              </c:numCache>
            </c:numRef>
          </c:cat>
          <c:val>
            <c:numRef>
              <c:f>'Figure 3 Data'!$E$8:$E$11</c:f>
              <c:numCache>
                <c:formatCode>0.00</c:formatCode>
                <c:ptCount val="4"/>
                <c:pt idx="0">
                  <c:v>0.01</c:v>
                </c:pt>
                <c:pt idx="1">
                  <c:v>0.01</c:v>
                </c:pt>
                <c:pt idx="2">
                  <c:v>0.01</c:v>
                </c:pt>
                <c:pt idx="3">
                  <c:v>0.03</c:v>
                </c:pt>
              </c:numCache>
            </c:numRef>
          </c:val>
          <c:smooth val="0"/>
        </c:ser>
        <c:dLbls>
          <c:showLegendKey val="0"/>
          <c:showVal val="0"/>
          <c:showCatName val="0"/>
          <c:showSerName val="0"/>
          <c:showPercent val="0"/>
          <c:showBubbleSize val="0"/>
        </c:dLbls>
        <c:marker val="1"/>
        <c:smooth val="0"/>
        <c:axId val="353121864"/>
        <c:axId val="462789456"/>
      </c:lineChart>
      <c:lineChart>
        <c:grouping val="standard"/>
        <c:varyColors val="0"/>
        <c:ser>
          <c:idx val="3"/>
          <c:order val="3"/>
          <c:tx>
            <c:strRef>
              <c:f>'Figure 3 Data'!$B$7</c:f>
              <c:strCache>
                <c:ptCount val="1"/>
                <c:pt idx="0">
                  <c:v>Adjusted Epsilon</c:v>
                </c:pt>
              </c:strCache>
            </c:strRef>
          </c:tx>
          <c:spPr>
            <a:ln w="12700">
              <a:solidFill>
                <a:srgbClr val="000000"/>
              </a:solidFill>
              <a:prstDash val="solid"/>
            </a:ln>
          </c:spPr>
          <c:marker>
            <c:symbol val="none"/>
          </c:marker>
          <c:val>
            <c:numRef>
              <c:f>'Figure 3 Data'!$B$8:$B$11</c:f>
              <c:numCache>
                <c:formatCode>General</c:formatCode>
                <c:ptCount val="4"/>
                <c:pt idx="0">
                  <c:v>9.9034875525361752</c:v>
                </c:pt>
                <c:pt idx="1">
                  <c:v>8.9871968206619748</c:v>
                </c:pt>
                <c:pt idx="2">
                  <c:v>8.2940496401020187</c:v>
                </c:pt>
                <c:pt idx="3">
                  <c:v>7.6009024595420787</c:v>
                </c:pt>
              </c:numCache>
            </c:numRef>
          </c:val>
          <c:smooth val="0"/>
        </c:ser>
        <c:dLbls>
          <c:showLegendKey val="0"/>
          <c:showVal val="0"/>
          <c:showCatName val="0"/>
          <c:showSerName val="0"/>
          <c:showPercent val="0"/>
          <c:showBubbleSize val="0"/>
        </c:dLbls>
        <c:marker val="1"/>
        <c:smooth val="0"/>
        <c:axId val="462787888"/>
        <c:axId val="466073032"/>
      </c:lineChart>
      <c:catAx>
        <c:axId val="353121864"/>
        <c:scaling>
          <c:orientation val="minMax"/>
        </c:scaling>
        <c:delete val="0"/>
        <c:axPos val="b"/>
        <c:title>
          <c:tx>
            <c:rich>
              <a:bodyPr/>
              <a:lstStyle/>
              <a:p>
                <a:pPr>
                  <a:defRPr sz="1200" b="1"/>
                </a:pPr>
                <a:r>
                  <a:rPr lang="en-US" sz="1200" b="1"/>
                  <a:t>Minimum Retention Probability in Prune Function</a:t>
                </a:r>
              </a:p>
            </c:rich>
          </c:tx>
          <c:layout>
            <c:manualLayout>
              <c:xMode val="edge"/>
              <c:yMode val="edge"/>
              <c:x val="0.362262986357478"/>
              <c:y val="0.88307438421720896"/>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sz="1200"/>
            </a:pPr>
            <a:endParaRPr lang="en-US"/>
          </a:p>
        </c:txPr>
        <c:crossAx val="462789456"/>
        <c:crossesAt val="-0.04"/>
        <c:auto val="0"/>
        <c:lblAlgn val="ctr"/>
        <c:lblOffset val="100"/>
        <c:tickLblSkip val="1"/>
        <c:tickMarkSkip val="1"/>
        <c:noMultiLvlLbl val="0"/>
      </c:catAx>
      <c:valAx>
        <c:axId val="462789456"/>
        <c:scaling>
          <c:orientation val="minMax"/>
        </c:scaling>
        <c:delete val="0"/>
        <c:axPos val="l"/>
        <c:title>
          <c:tx>
            <c:rich>
              <a:bodyPr/>
              <a:lstStyle/>
              <a:p>
                <a:pPr>
                  <a:defRPr sz="1200" b="1"/>
                </a:pPr>
                <a:r>
                  <a:rPr lang="en-US" sz="1200" b="1"/>
                  <a:t>Kullback-Leibler Divergence (Posterior from Likelihood)</a:t>
                </a:r>
              </a:p>
            </c:rich>
          </c:tx>
          <c:layout>
            <c:manualLayout>
              <c:xMode val="edge"/>
              <c:yMode val="edge"/>
              <c:x val="2.44274465691788E-2"/>
              <c:y val="0.122909510755578"/>
            </c:manualLayout>
          </c:layout>
          <c:overlay val="0"/>
          <c:spPr>
            <a:noFill/>
            <a:ln w="25400">
              <a:noFill/>
            </a:ln>
          </c:spPr>
        </c:title>
        <c:numFmt formatCode="0.00" sourceLinked="1"/>
        <c:majorTickMark val="cross"/>
        <c:minorTickMark val="none"/>
        <c:tickLblPos val="nextTo"/>
        <c:spPr>
          <a:ln w="3175">
            <a:solidFill>
              <a:srgbClr val="000000"/>
            </a:solidFill>
            <a:prstDash val="solid"/>
          </a:ln>
        </c:spPr>
        <c:txPr>
          <a:bodyPr rot="0" vert="horz"/>
          <a:lstStyle/>
          <a:p>
            <a:pPr>
              <a:defRPr sz="1200"/>
            </a:pPr>
            <a:endParaRPr lang="en-US"/>
          </a:p>
        </c:txPr>
        <c:crossAx val="353121864"/>
        <c:crosses val="autoZero"/>
        <c:crossBetween val="between"/>
      </c:valAx>
      <c:catAx>
        <c:axId val="462787888"/>
        <c:scaling>
          <c:orientation val="minMax"/>
        </c:scaling>
        <c:delete val="1"/>
        <c:axPos val="b"/>
        <c:majorTickMark val="out"/>
        <c:minorTickMark val="none"/>
        <c:tickLblPos val="none"/>
        <c:crossAx val="466073032"/>
        <c:crosses val="autoZero"/>
        <c:auto val="0"/>
        <c:lblAlgn val="ctr"/>
        <c:lblOffset val="100"/>
        <c:noMultiLvlLbl val="0"/>
      </c:catAx>
      <c:valAx>
        <c:axId val="466073032"/>
        <c:scaling>
          <c:orientation val="minMax"/>
        </c:scaling>
        <c:delete val="0"/>
        <c:axPos val="r"/>
        <c:title>
          <c:tx>
            <c:rich>
              <a:bodyPr/>
              <a:lstStyle/>
              <a:p>
                <a:pPr>
                  <a:defRPr sz="1200" b="1"/>
                </a:pPr>
                <a:r>
                  <a:rPr lang="en-US" sz="1200" b="1"/>
                  <a:t>Adjusted Epsilon</a:t>
                </a:r>
              </a:p>
            </c:rich>
          </c:tx>
          <c:layout>
            <c:manualLayout>
              <c:xMode val="edge"/>
              <c:yMode val="edge"/>
              <c:x val="0.94198537396565796"/>
              <c:y val="0.34677504021674699"/>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a:pPr>
            <a:endParaRPr lang="en-US"/>
          </a:p>
        </c:txPr>
        <c:crossAx val="462787888"/>
        <c:crosses val="max"/>
        <c:crossBetween val="between"/>
      </c:valAx>
      <c:spPr>
        <a:solidFill>
          <a:srgbClr val="FFFFFF"/>
        </a:solidFill>
        <a:ln w="12700">
          <a:solidFill>
            <a:srgbClr val="808080"/>
          </a:solidFill>
          <a:prstDash val="solid"/>
        </a:ln>
      </c:spPr>
    </c:plotArea>
    <c:legend>
      <c:legendPos val="b"/>
      <c:overlay val="0"/>
      <c:spPr>
        <a:solidFill>
          <a:srgbClr val="FFFFFF"/>
        </a:solidFill>
        <a:ln w="3175">
          <a:solidFill>
            <a:srgbClr val="000000"/>
          </a:solidFill>
          <a:prstDash val="solid"/>
        </a:ln>
      </c:spPr>
      <c:txPr>
        <a:bodyPr/>
        <a:lstStyle/>
        <a:p>
          <a:pPr>
            <a:defRPr sz="1400"/>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mn-lt"/>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b="1" i="0" baseline="0"/>
              <a:t>Kullback-Leibler Divergence and Prune-adjusted Epsilon by Minimum Retention Probability in Prune Function: Small Populations</a:t>
            </a:r>
            <a:endParaRPr lang="en-US" sz="1600"/>
          </a:p>
        </c:rich>
      </c:tx>
      <c:layout>
        <c:manualLayout>
          <c:xMode val="edge"/>
          <c:yMode val="edge"/>
          <c:x val="0.11940284387528501"/>
          <c:y val="3.2258003056646403E-2"/>
        </c:manualLayout>
      </c:layout>
      <c:overlay val="0"/>
      <c:spPr>
        <a:noFill/>
        <a:ln w="25400">
          <a:noFill/>
        </a:ln>
      </c:spPr>
    </c:title>
    <c:autoTitleDeleted val="0"/>
    <c:plotArea>
      <c:layout>
        <c:manualLayout>
          <c:layoutTarget val="inner"/>
          <c:xMode val="edge"/>
          <c:yMode val="edge"/>
          <c:x val="0.12569432667070499"/>
          <c:y val="0.13372319917134701"/>
          <c:w val="0.77659646390354997"/>
          <c:h val="0.67609947659773795"/>
        </c:manualLayout>
      </c:layout>
      <c:lineChart>
        <c:grouping val="standard"/>
        <c:varyColors val="0"/>
        <c:ser>
          <c:idx val="1"/>
          <c:order val="0"/>
          <c:tx>
            <c:strRef>
              <c:f>'Figure 4 data'!$C$1</c:f>
              <c:strCache>
                <c:ptCount val="1"/>
                <c:pt idx="0">
                  <c:v>State C</c:v>
                </c:pt>
              </c:strCache>
            </c:strRef>
          </c:tx>
          <c:spPr>
            <a:ln w="12700">
              <a:solidFill>
                <a:srgbClr val="000000"/>
              </a:solidFill>
              <a:prstDash val="sysDash"/>
            </a:ln>
          </c:spPr>
          <c:marker>
            <c:symbol val="diamond"/>
            <c:size val="5"/>
            <c:spPr>
              <a:solidFill>
                <a:srgbClr val="000000"/>
              </a:solidFill>
              <a:ln>
                <a:solidFill>
                  <a:srgbClr val="000000"/>
                </a:solidFill>
                <a:prstDash val="solid"/>
              </a:ln>
            </c:spPr>
          </c:marker>
          <c:cat>
            <c:numRef>
              <c:f>'Figure 4 data'!$A$8:$A$11</c:f>
              <c:numCache>
                <c:formatCode>General</c:formatCode>
                <c:ptCount val="4"/>
                <c:pt idx="0">
                  <c:v>0.01</c:v>
                </c:pt>
                <c:pt idx="1">
                  <c:v>2.5000000000000001E-2</c:v>
                </c:pt>
                <c:pt idx="2">
                  <c:v>0.05</c:v>
                </c:pt>
                <c:pt idx="3">
                  <c:v>0.1</c:v>
                </c:pt>
              </c:numCache>
            </c:numRef>
          </c:cat>
          <c:val>
            <c:numRef>
              <c:f>'Figure 4 data'!$C$8:$C$11</c:f>
              <c:numCache>
                <c:formatCode>0.00</c:formatCode>
                <c:ptCount val="4"/>
                <c:pt idx="0">
                  <c:v>0.12</c:v>
                </c:pt>
                <c:pt idx="1">
                  <c:v>0.12</c:v>
                </c:pt>
                <c:pt idx="2">
                  <c:v>0.12</c:v>
                </c:pt>
                <c:pt idx="3">
                  <c:v>0.14000000000000001</c:v>
                </c:pt>
              </c:numCache>
            </c:numRef>
          </c:val>
          <c:smooth val="0"/>
        </c:ser>
        <c:ser>
          <c:idx val="0"/>
          <c:order val="1"/>
          <c:tx>
            <c:strRef>
              <c:f>'Figure 4 data'!$D$1</c:f>
              <c:strCache>
                <c:ptCount val="1"/>
                <c:pt idx="0">
                  <c:v>State B</c:v>
                </c:pt>
              </c:strCache>
            </c:strRef>
          </c:tx>
          <c:spPr>
            <a:ln w="12700">
              <a:solidFill>
                <a:srgbClr val="000000"/>
              </a:solidFill>
              <a:prstDash val="solid"/>
            </a:ln>
          </c:spPr>
          <c:marker>
            <c:symbol val="square"/>
            <c:size val="5"/>
            <c:spPr>
              <a:solidFill>
                <a:srgbClr val="000000"/>
              </a:solidFill>
              <a:ln>
                <a:solidFill>
                  <a:srgbClr val="000000"/>
                </a:solidFill>
                <a:prstDash val="solid"/>
              </a:ln>
            </c:spPr>
          </c:marker>
          <c:cat>
            <c:numRef>
              <c:f>'Figure 4 data'!$A$8:$A$11</c:f>
              <c:numCache>
                <c:formatCode>General</c:formatCode>
                <c:ptCount val="4"/>
                <c:pt idx="0">
                  <c:v>0.01</c:v>
                </c:pt>
                <c:pt idx="1">
                  <c:v>2.5000000000000001E-2</c:v>
                </c:pt>
                <c:pt idx="2">
                  <c:v>0.05</c:v>
                </c:pt>
                <c:pt idx="3">
                  <c:v>0.1</c:v>
                </c:pt>
              </c:numCache>
            </c:numRef>
          </c:cat>
          <c:val>
            <c:numRef>
              <c:f>'Figure 4 data'!$D$8:$D$11</c:f>
              <c:numCache>
                <c:formatCode>0.00</c:formatCode>
                <c:ptCount val="4"/>
                <c:pt idx="0">
                  <c:v>0.09</c:v>
                </c:pt>
                <c:pt idx="1">
                  <c:v>0.11</c:v>
                </c:pt>
                <c:pt idx="2">
                  <c:v>0.22</c:v>
                </c:pt>
                <c:pt idx="3">
                  <c:v>0.49</c:v>
                </c:pt>
              </c:numCache>
            </c:numRef>
          </c:val>
          <c:smooth val="0"/>
        </c:ser>
        <c:ser>
          <c:idx val="2"/>
          <c:order val="2"/>
          <c:tx>
            <c:strRef>
              <c:f>'Figure 4 data'!$E$1</c:f>
              <c:strCache>
                <c:ptCount val="1"/>
                <c:pt idx="0">
                  <c:v>State A</c:v>
                </c:pt>
              </c:strCache>
            </c:strRef>
          </c:tx>
          <c:spPr>
            <a:ln w="12700">
              <a:solidFill>
                <a:srgbClr val="000000"/>
              </a:solidFill>
              <a:prstDash val="lgDash"/>
            </a:ln>
          </c:spPr>
          <c:marker>
            <c:symbol val="triangle"/>
            <c:size val="5"/>
            <c:spPr>
              <a:solidFill>
                <a:srgbClr val="000000"/>
              </a:solidFill>
              <a:ln>
                <a:solidFill>
                  <a:srgbClr val="000000"/>
                </a:solidFill>
                <a:prstDash val="solid"/>
              </a:ln>
            </c:spPr>
          </c:marker>
          <c:cat>
            <c:numRef>
              <c:f>'Figure 4 data'!$A$8:$A$11</c:f>
              <c:numCache>
                <c:formatCode>General</c:formatCode>
                <c:ptCount val="4"/>
                <c:pt idx="0">
                  <c:v>0.01</c:v>
                </c:pt>
                <c:pt idx="1">
                  <c:v>2.5000000000000001E-2</c:v>
                </c:pt>
                <c:pt idx="2">
                  <c:v>0.05</c:v>
                </c:pt>
                <c:pt idx="3">
                  <c:v>0.1</c:v>
                </c:pt>
              </c:numCache>
            </c:numRef>
          </c:cat>
          <c:val>
            <c:numRef>
              <c:f>'Figure 4 data'!$E$8:$E$11</c:f>
              <c:numCache>
                <c:formatCode>0.00</c:formatCode>
                <c:ptCount val="4"/>
                <c:pt idx="0">
                  <c:v>0.09</c:v>
                </c:pt>
                <c:pt idx="1">
                  <c:v>0.12</c:v>
                </c:pt>
                <c:pt idx="2">
                  <c:v>0.22</c:v>
                </c:pt>
                <c:pt idx="3">
                  <c:v>0.46</c:v>
                </c:pt>
              </c:numCache>
            </c:numRef>
          </c:val>
          <c:smooth val="0"/>
        </c:ser>
        <c:dLbls>
          <c:showLegendKey val="0"/>
          <c:showVal val="0"/>
          <c:showCatName val="0"/>
          <c:showSerName val="0"/>
          <c:showPercent val="0"/>
          <c:showBubbleSize val="0"/>
        </c:dLbls>
        <c:marker val="1"/>
        <c:smooth val="0"/>
        <c:axId val="462820344"/>
        <c:axId val="474517592"/>
      </c:lineChart>
      <c:lineChart>
        <c:grouping val="standard"/>
        <c:varyColors val="0"/>
        <c:ser>
          <c:idx val="3"/>
          <c:order val="3"/>
          <c:tx>
            <c:strRef>
              <c:f>'Figure 4 data'!$B$7</c:f>
              <c:strCache>
                <c:ptCount val="1"/>
                <c:pt idx="0">
                  <c:v>Adjusted Epsilon</c:v>
                </c:pt>
              </c:strCache>
            </c:strRef>
          </c:tx>
          <c:spPr>
            <a:ln w="12700">
              <a:solidFill>
                <a:srgbClr val="000000"/>
              </a:solidFill>
              <a:prstDash val="solid"/>
            </a:ln>
          </c:spPr>
          <c:marker>
            <c:symbol val="none"/>
          </c:marker>
          <c:val>
            <c:numRef>
              <c:f>'Figure 4 data'!$B$8:$B$11</c:f>
              <c:numCache>
                <c:formatCode>General</c:formatCode>
                <c:ptCount val="4"/>
                <c:pt idx="0">
                  <c:v>9.9034875525361752</c:v>
                </c:pt>
                <c:pt idx="1">
                  <c:v>8.9871968206619748</c:v>
                </c:pt>
                <c:pt idx="2">
                  <c:v>8.2940496401020187</c:v>
                </c:pt>
                <c:pt idx="3">
                  <c:v>7.6009024595420787</c:v>
                </c:pt>
              </c:numCache>
            </c:numRef>
          </c:val>
          <c:smooth val="0"/>
        </c:ser>
        <c:dLbls>
          <c:showLegendKey val="0"/>
          <c:showVal val="0"/>
          <c:showCatName val="0"/>
          <c:showSerName val="0"/>
          <c:showPercent val="0"/>
          <c:showBubbleSize val="0"/>
        </c:dLbls>
        <c:marker val="1"/>
        <c:smooth val="0"/>
        <c:axId val="474519160"/>
        <c:axId val="474517984"/>
      </c:lineChart>
      <c:catAx>
        <c:axId val="462820344"/>
        <c:scaling>
          <c:orientation val="minMax"/>
        </c:scaling>
        <c:delete val="0"/>
        <c:axPos val="b"/>
        <c:title>
          <c:tx>
            <c:rich>
              <a:bodyPr/>
              <a:lstStyle/>
              <a:p>
                <a:pPr>
                  <a:defRPr sz="1200" b="1"/>
                </a:pPr>
                <a:r>
                  <a:rPr lang="en-US" sz="1200" b="1"/>
                  <a:t>Minimum Retention</a:t>
                </a:r>
                <a:r>
                  <a:rPr lang="en-US" sz="1200" b="1" baseline="0"/>
                  <a:t> </a:t>
                </a:r>
                <a:r>
                  <a:rPr lang="en-US" sz="1200" b="1"/>
                  <a:t>Probability in Prune Function</a:t>
                </a:r>
              </a:p>
            </c:rich>
          </c:tx>
          <c:layout>
            <c:manualLayout>
              <c:xMode val="edge"/>
              <c:yMode val="edge"/>
              <c:x val="0.31830694240143098"/>
              <c:y val="0.88912353379569398"/>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a:pPr>
            <a:endParaRPr lang="en-US"/>
          </a:p>
        </c:txPr>
        <c:crossAx val="474517592"/>
        <c:crossesAt val="-0.60000000000000098"/>
        <c:auto val="0"/>
        <c:lblAlgn val="ctr"/>
        <c:lblOffset val="100"/>
        <c:tickLblSkip val="1"/>
        <c:tickMarkSkip val="1"/>
        <c:noMultiLvlLbl val="0"/>
      </c:catAx>
      <c:valAx>
        <c:axId val="474517592"/>
        <c:scaling>
          <c:orientation val="minMax"/>
        </c:scaling>
        <c:delete val="0"/>
        <c:axPos val="l"/>
        <c:title>
          <c:tx>
            <c:rich>
              <a:bodyPr/>
              <a:lstStyle/>
              <a:p>
                <a:pPr>
                  <a:defRPr sz="1200"/>
                </a:pPr>
                <a:r>
                  <a:rPr lang="en-US" sz="1200" b="1" i="0" baseline="0"/>
                  <a:t>Kullback-Leibler Divergence (Posterior from Likelihood)</a:t>
                </a:r>
                <a:endParaRPr lang="en-US" sz="1200"/>
              </a:p>
            </c:rich>
          </c:tx>
          <c:layout>
            <c:manualLayout>
              <c:xMode val="edge"/>
              <c:yMode val="edge"/>
              <c:x val="2.44274465691788E-2"/>
              <c:y val="0.10476206202013701"/>
            </c:manualLayout>
          </c:layout>
          <c:overlay val="0"/>
          <c:spPr>
            <a:noFill/>
            <a:ln w="25400">
              <a:noFill/>
            </a:ln>
          </c:spPr>
        </c:title>
        <c:numFmt formatCode="0.00" sourceLinked="1"/>
        <c:majorTickMark val="cross"/>
        <c:minorTickMark val="none"/>
        <c:tickLblPos val="nextTo"/>
        <c:spPr>
          <a:ln w="3175">
            <a:solidFill>
              <a:srgbClr val="000000"/>
            </a:solidFill>
            <a:prstDash val="solid"/>
          </a:ln>
        </c:spPr>
        <c:txPr>
          <a:bodyPr rot="0" vert="horz"/>
          <a:lstStyle/>
          <a:p>
            <a:pPr>
              <a:defRPr/>
            </a:pPr>
            <a:endParaRPr lang="en-US"/>
          </a:p>
        </c:txPr>
        <c:crossAx val="462820344"/>
        <c:crosses val="autoZero"/>
        <c:crossBetween val="between"/>
      </c:valAx>
      <c:catAx>
        <c:axId val="474519160"/>
        <c:scaling>
          <c:orientation val="minMax"/>
        </c:scaling>
        <c:delete val="1"/>
        <c:axPos val="b"/>
        <c:majorTickMark val="out"/>
        <c:minorTickMark val="none"/>
        <c:tickLblPos val="none"/>
        <c:crossAx val="474517984"/>
        <c:crosses val="autoZero"/>
        <c:auto val="0"/>
        <c:lblAlgn val="ctr"/>
        <c:lblOffset val="100"/>
        <c:noMultiLvlLbl val="0"/>
      </c:catAx>
      <c:valAx>
        <c:axId val="474517984"/>
        <c:scaling>
          <c:orientation val="minMax"/>
        </c:scaling>
        <c:delete val="0"/>
        <c:axPos val="r"/>
        <c:title>
          <c:tx>
            <c:rich>
              <a:bodyPr/>
              <a:lstStyle/>
              <a:p>
                <a:pPr>
                  <a:defRPr sz="1200" b="1"/>
                </a:pPr>
                <a:r>
                  <a:rPr lang="en-US" sz="1200" b="1"/>
                  <a:t>Adjusted Epsilon</a:t>
                </a:r>
              </a:p>
            </c:rich>
          </c:tx>
          <c:layout>
            <c:manualLayout>
              <c:xMode val="edge"/>
              <c:yMode val="edge"/>
              <c:x val="0.94198537396565796"/>
              <c:y val="0.34677504021674699"/>
            </c:manualLayout>
          </c:layout>
          <c:overlay val="0"/>
          <c:spPr>
            <a:noFill/>
            <a:ln w="25400">
              <a:noFill/>
            </a:ln>
          </c:spPr>
        </c:title>
        <c:numFmt formatCode="General" sourceLinked="1"/>
        <c:majorTickMark val="cross"/>
        <c:minorTickMark val="none"/>
        <c:tickLblPos val="nextTo"/>
        <c:spPr>
          <a:ln w="3175">
            <a:solidFill>
              <a:srgbClr val="000000"/>
            </a:solidFill>
            <a:prstDash val="solid"/>
          </a:ln>
        </c:spPr>
        <c:txPr>
          <a:bodyPr rot="0" vert="horz"/>
          <a:lstStyle/>
          <a:p>
            <a:pPr>
              <a:defRPr/>
            </a:pPr>
            <a:endParaRPr lang="en-US"/>
          </a:p>
        </c:txPr>
        <c:crossAx val="474519160"/>
        <c:crosses val="max"/>
        <c:crossBetween val="between"/>
      </c:valAx>
      <c:spPr>
        <a:solidFill>
          <a:srgbClr val="FFFFFF"/>
        </a:solidFill>
        <a:ln w="12700">
          <a:solidFill>
            <a:srgbClr val="808080"/>
          </a:solidFill>
          <a:prstDash val="solid"/>
        </a:ln>
      </c:spPr>
    </c:plotArea>
    <c:legend>
      <c:legendPos val="b"/>
      <c:overlay val="0"/>
      <c:spPr>
        <a:solidFill>
          <a:srgbClr val="FFFFFF"/>
        </a:solidFill>
        <a:ln w="3175">
          <a:solidFill>
            <a:srgbClr val="000000"/>
          </a:solidFill>
          <a:prstDash val="solid"/>
        </a:ln>
      </c:spPr>
      <c:txPr>
        <a:bodyPr/>
        <a:lstStyle/>
        <a:p>
          <a:pPr>
            <a:defRPr sz="1400"/>
          </a:pPr>
          <a:endParaRPr lang="en-US"/>
        </a:p>
      </c:txPr>
    </c:legend>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mn-lt"/>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LODES Quality Measured</a:t>
            </a:r>
            <a:r>
              <a:rPr lang="en-US" baseline="0"/>
              <a:t> by Jensen-Shannon </a:t>
            </a:r>
            <a:r>
              <a:rPr lang="en-US"/>
              <a:t>Divergence</a:t>
            </a:r>
          </a:p>
        </c:rich>
      </c:tx>
      <c:overlay val="0"/>
    </c:title>
    <c:autoTitleDeleted val="0"/>
    <c:plotArea>
      <c:layout>
        <c:manualLayout>
          <c:layoutTarget val="inner"/>
          <c:xMode val="edge"/>
          <c:yMode val="edge"/>
          <c:x val="7.6887765955896706E-2"/>
          <c:y val="9.9384612374784603E-2"/>
          <c:w val="0.86333831021903396"/>
          <c:h val="0.79524456505417196"/>
        </c:manualLayout>
      </c:layout>
      <c:scatterChart>
        <c:scatterStyle val="lineMarker"/>
        <c:varyColors val="0"/>
        <c:ser>
          <c:idx val="0"/>
          <c:order val="0"/>
          <c:tx>
            <c:strRef>
              <c:f>jsd_rmise_rounded!$O$1</c:f>
              <c:strCache>
                <c:ptCount val="1"/>
                <c:pt idx="0">
                  <c:v>Posterior-Likelihood</c:v>
                </c:pt>
              </c:strCache>
            </c:strRef>
          </c:tx>
          <c:spPr>
            <a:ln w="28575">
              <a:solidFill>
                <a:schemeClr val="accent5">
                  <a:alpha val="50000"/>
                </a:schemeClr>
              </a:solidFill>
            </a:ln>
          </c:spPr>
          <c:marker>
            <c:spPr>
              <a:ln>
                <a:solidFill>
                  <a:schemeClr val="accent5">
                    <a:alpha val="50000"/>
                  </a:schemeClr>
                </a:solidFill>
              </a:ln>
            </c:spPr>
          </c:marker>
          <c:xVal>
            <c:numRef>
              <c:f>jsd_rmise_rounded!$M$2:$M$67</c:f>
              <c:numCache>
                <c:formatCode>General</c:formatCode>
                <c:ptCount val="66"/>
                <c:pt idx="0">
                  <c:v>0</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jsd_rmise_rounded!$O$2:$O$67</c:f>
              <c:numCache>
                <c:formatCode>General</c:formatCode>
                <c:ptCount val="66"/>
                <c:pt idx="0">
                  <c:v>0</c:v>
                </c:pt>
                <c:pt idx="1">
                  <c:v>0.65700000000000003</c:v>
                </c:pt>
                <c:pt idx="2">
                  <c:v>0.65700000000000003</c:v>
                </c:pt>
                <c:pt idx="3">
                  <c:v>0.72099999999999997</c:v>
                </c:pt>
                <c:pt idx="4">
                  <c:v>0.72299999999999998</c:v>
                </c:pt>
                <c:pt idx="5">
                  <c:v>0.72</c:v>
                </c:pt>
                <c:pt idx="6">
                  <c:v>0.74099999999999999</c:v>
                </c:pt>
                <c:pt idx="7">
                  <c:v>0.74099999999999999</c:v>
                </c:pt>
                <c:pt idx="8">
                  <c:v>0.74299999999999999</c:v>
                </c:pt>
                <c:pt idx="9">
                  <c:v>0.77</c:v>
                </c:pt>
                <c:pt idx="10">
                  <c:v>0.76800000000000002</c:v>
                </c:pt>
                <c:pt idx="11">
                  <c:v>0.77</c:v>
                </c:pt>
                <c:pt idx="12">
                  <c:v>0.79</c:v>
                </c:pt>
                <c:pt idx="13">
                  <c:v>0.78800000000000003</c:v>
                </c:pt>
                <c:pt idx="14">
                  <c:v>0.79</c:v>
                </c:pt>
                <c:pt idx="15">
                  <c:v>0.80300000000000005</c:v>
                </c:pt>
                <c:pt idx="16">
                  <c:v>0.80500000000000005</c:v>
                </c:pt>
                <c:pt idx="17">
                  <c:v>0.81599999999999995</c:v>
                </c:pt>
                <c:pt idx="18">
                  <c:v>0.81599999999999995</c:v>
                </c:pt>
                <c:pt idx="19">
                  <c:v>0.81499999999999995</c:v>
                </c:pt>
                <c:pt idx="20">
                  <c:v>0.82399999999999995</c:v>
                </c:pt>
                <c:pt idx="21">
                  <c:v>0.82599999999999996</c:v>
                </c:pt>
                <c:pt idx="22">
                  <c:v>0.83199999999999996</c:v>
                </c:pt>
                <c:pt idx="23">
                  <c:v>0.83399999999999996</c:v>
                </c:pt>
                <c:pt idx="24">
                  <c:v>0.83399999999999996</c:v>
                </c:pt>
                <c:pt idx="25">
                  <c:v>0.84</c:v>
                </c:pt>
                <c:pt idx="26">
                  <c:v>0.83899999999999997</c:v>
                </c:pt>
                <c:pt idx="27">
                  <c:v>0.85199999999999998</c:v>
                </c:pt>
                <c:pt idx="28">
                  <c:v>0.85199999999999998</c:v>
                </c:pt>
                <c:pt idx="29">
                  <c:v>0.85199999999999998</c:v>
                </c:pt>
                <c:pt idx="30">
                  <c:v>0.85699999999999998</c:v>
                </c:pt>
                <c:pt idx="31">
                  <c:v>0.85699999999999998</c:v>
                </c:pt>
                <c:pt idx="32">
                  <c:v>0.85499999999999998</c:v>
                </c:pt>
                <c:pt idx="33">
                  <c:v>0.86399999999999999</c:v>
                </c:pt>
                <c:pt idx="34">
                  <c:v>0.86399999999999999</c:v>
                </c:pt>
                <c:pt idx="35">
                  <c:v>0.871</c:v>
                </c:pt>
                <c:pt idx="36">
                  <c:v>0.872</c:v>
                </c:pt>
                <c:pt idx="37">
                  <c:v>0.87</c:v>
                </c:pt>
                <c:pt idx="38">
                  <c:v>0.877</c:v>
                </c:pt>
                <c:pt idx="39">
                  <c:v>0.878</c:v>
                </c:pt>
                <c:pt idx="40">
                  <c:v>0.88100000000000001</c:v>
                </c:pt>
                <c:pt idx="41">
                  <c:v>0.88200000000000001</c:v>
                </c:pt>
                <c:pt idx="42">
                  <c:v>0.88200000000000001</c:v>
                </c:pt>
                <c:pt idx="43">
                  <c:v>0.89100000000000001</c:v>
                </c:pt>
                <c:pt idx="44">
                  <c:v>0.89800000000000002</c:v>
                </c:pt>
                <c:pt idx="45">
                  <c:v>0.89700000000000002</c:v>
                </c:pt>
                <c:pt idx="46">
                  <c:v>0.90200000000000002</c:v>
                </c:pt>
                <c:pt idx="47">
                  <c:v>0.90800000000000003</c:v>
                </c:pt>
                <c:pt idx="48">
                  <c:v>0.90700000000000003</c:v>
                </c:pt>
                <c:pt idx="49">
                  <c:v>0.91100000000000003</c:v>
                </c:pt>
                <c:pt idx="50">
                  <c:v>0.91700000000000004</c:v>
                </c:pt>
                <c:pt idx="51">
                  <c:v>0.91800000000000004</c:v>
                </c:pt>
                <c:pt idx="52">
                  <c:v>0.92300000000000004</c:v>
                </c:pt>
                <c:pt idx="53">
                  <c:v>0.92600000000000005</c:v>
                </c:pt>
                <c:pt idx="54">
                  <c:v>0.92700000000000005</c:v>
                </c:pt>
                <c:pt idx="55">
                  <c:v>0.93</c:v>
                </c:pt>
                <c:pt idx="56">
                  <c:v>0.93300000000000005</c:v>
                </c:pt>
                <c:pt idx="57">
                  <c:v>0.93300000000000005</c:v>
                </c:pt>
                <c:pt idx="58">
                  <c:v>0.93600000000000005</c:v>
                </c:pt>
                <c:pt idx="59">
                  <c:v>0.93799999999999994</c:v>
                </c:pt>
                <c:pt idx="60">
                  <c:v>0.93700000000000006</c:v>
                </c:pt>
                <c:pt idx="61">
                  <c:v>0.95</c:v>
                </c:pt>
                <c:pt idx="62">
                  <c:v>0.95799999999999996</c:v>
                </c:pt>
                <c:pt idx="63">
                  <c:v>0.96099999999999997</c:v>
                </c:pt>
                <c:pt idx="64">
                  <c:v>0.96199999999999997</c:v>
                </c:pt>
                <c:pt idx="65">
                  <c:v>0.96199999999999997</c:v>
                </c:pt>
              </c:numCache>
            </c:numRef>
          </c:yVal>
          <c:smooth val="1"/>
        </c:ser>
        <c:ser>
          <c:idx val="1"/>
          <c:order val="1"/>
          <c:tx>
            <c:strRef>
              <c:f>jsd_rmise_rounded!$P$1</c:f>
              <c:strCache>
                <c:ptCount val="1"/>
                <c:pt idx="0">
                  <c:v>Synthetic-Likelihood</c:v>
                </c:pt>
              </c:strCache>
            </c:strRef>
          </c:tx>
          <c:spPr>
            <a:ln w="28575">
              <a:solidFill>
                <a:schemeClr val="accent6">
                  <a:alpha val="50000"/>
                </a:schemeClr>
              </a:solidFill>
            </a:ln>
          </c:spPr>
          <c:marker>
            <c:spPr>
              <a:ln>
                <a:solidFill>
                  <a:schemeClr val="accent6">
                    <a:alpha val="50000"/>
                  </a:schemeClr>
                </a:solidFill>
              </a:ln>
            </c:spPr>
          </c:marker>
          <c:xVal>
            <c:numRef>
              <c:f>jsd_rmise_rounded!$M$2:$M$67</c:f>
              <c:numCache>
                <c:formatCode>General</c:formatCode>
                <c:ptCount val="66"/>
                <c:pt idx="0">
                  <c:v>0</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jsd_rmise_rounded!$P$2:$P$67</c:f>
              <c:numCache>
                <c:formatCode>General</c:formatCode>
                <c:ptCount val="66"/>
                <c:pt idx="0">
                  <c:v>0</c:v>
                </c:pt>
                <c:pt idx="1">
                  <c:v>0.55700000000000005</c:v>
                </c:pt>
                <c:pt idx="2">
                  <c:v>0.55700000000000005</c:v>
                </c:pt>
                <c:pt idx="3">
                  <c:v>0.60299999999999998</c:v>
                </c:pt>
                <c:pt idx="4">
                  <c:v>0.60499999999999998</c:v>
                </c:pt>
                <c:pt idx="5">
                  <c:v>0.60299999999999998</c:v>
                </c:pt>
                <c:pt idx="6">
                  <c:v>0.61799999999999999</c:v>
                </c:pt>
                <c:pt idx="7">
                  <c:v>0.61799999999999999</c:v>
                </c:pt>
                <c:pt idx="8">
                  <c:v>0.61899999999999999</c:v>
                </c:pt>
                <c:pt idx="9">
                  <c:v>0.63700000000000001</c:v>
                </c:pt>
                <c:pt idx="10">
                  <c:v>0.63600000000000001</c:v>
                </c:pt>
                <c:pt idx="11">
                  <c:v>0.63700000000000001</c:v>
                </c:pt>
                <c:pt idx="12">
                  <c:v>0.65</c:v>
                </c:pt>
                <c:pt idx="13">
                  <c:v>0.64900000000000002</c:v>
                </c:pt>
                <c:pt idx="14">
                  <c:v>0.65</c:v>
                </c:pt>
                <c:pt idx="15">
                  <c:v>0.65800000000000003</c:v>
                </c:pt>
                <c:pt idx="16">
                  <c:v>0.65900000000000003</c:v>
                </c:pt>
                <c:pt idx="17">
                  <c:v>0.66600000000000004</c:v>
                </c:pt>
                <c:pt idx="18">
                  <c:v>0.66700000000000004</c:v>
                </c:pt>
                <c:pt idx="19">
                  <c:v>0.66600000000000004</c:v>
                </c:pt>
                <c:pt idx="20">
                  <c:v>0.67100000000000004</c:v>
                </c:pt>
                <c:pt idx="21">
                  <c:v>0.67200000000000004</c:v>
                </c:pt>
                <c:pt idx="22">
                  <c:v>0.67500000000000004</c:v>
                </c:pt>
                <c:pt idx="23">
                  <c:v>0.67600000000000005</c:v>
                </c:pt>
                <c:pt idx="24">
                  <c:v>0.67600000000000005</c:v>
                </c:pt>
                <c:pt idx="25">
                  <c:v>0.68</c:v>
                </c:pt>
                <c:pt idx="26">
                  <c:v>0.68</c:v>
                </c:pt>
                <c:pt idx="27">
                  <c:v>0.68600000000000005</c:v>
                </c:pt>
                <c:pt idx="28">
                  <c:v>0.68600000000000005</c:v>
                </c:pt>
                <c:pt idx="29">
                  <c:v>0.68600000000000005</c:v>
                </c:pt>
                <c:pt idx="30">
                  <c:v>0.68899999999999995</c:v>
                </c:pt>
                <c:pt idx="31">
                  <c:v>0.68899999999999995</c:v>
                </c:pt>
                <c:pt idx="32">
                  <c:v>0.68799999999999994</c:v>
                </c:pt>
                <c:pt idx="33">
                  <c:v>0.69299999999999995</c:v>
                </c:pt>
                <c:pt idx="34">
                  <c:v>0.69299999999999995</c:v>
                </c:pt>
                <c:pt idx="35">
                  <c:v>0.69599999999999995</c:v>
                </c:pt>
                <c:pt idx="36">
                  <c:v>0.69599999999999995</c:v>
                </c:pt>
                <c:pt idx="37">
                  <c:v>0.69499999999999995</c:v>
                </c:pt>
                <c:pt idx="38">
                  <c:v>0.69899999999999995</c:v>
                </c:pt>
                <c:pt idx="39">
                  <c:v>0.69899999999999995</c:v>
                </c:pt>
                <c:pt idx="40">
                  <c:v>0.70099999999999996</c:v>
                </c:pt>
                <c:pt idx="41">
                  <c:v>0.70099999999999996</c:v>
                </c:pt>
                <c:pt idx="42">
                  <c:v>0.70099999999999996</c:v>
                </c:pt>
                <c:pt idx="43">
                  <c:v>0.70499999999999996</c:v>
                </c:pt>
                <c:pt idx="44">
                  <c:v>0.70799999999999996</c:v>
                </c:pt>
                <c:pt idx="45">
                  <c:v>0.70799999999999996</c:v>
                </c:pt>
                <c:pt idx="46">
                  <c:v>0.71</c:v>
                </c:pt>
                <c:pt idx="47">
                  <c:v>0.71199999999999997</c:v>
                </c:pt>
                <c:pt idx="48">
                  <c:v>0.71099999999999997</c:v>
                </c:pt>
                <c:pt idx="49">
                  <c:v>0.71299999999999997</c:v>
                </c:pt>
                <c:pt idx="50">
                  <c:v>0.71499999999999997</c:v>
                </c:pt>
                <c:pt idx="51">
                  <c:v>0.71499999999999997</c:v>
                </c:pt>
                <c:pt idx="52">
                  <c:v>0.71699999999999997</c:v>
                </c:pt>
                <c:pt idx="53">
                  <c:v>0.71799999999999997</c:v>
                </c:pt>
                <c:pt idx="54">
                  <c:v>0.71799999999999997</c:v>
                </c:pt>
                <c:pt idx="55">
                  <c:v>0.71899999999999997</c:v>
                </c:pt>
                <c:pt idx="56">
                  <c:v>0.72</c:v>
                </c:pt>
                <c:pt idx="57">
                  <c:v>0.72</c:v>
                </c:pt>
                <c:pt idx="58">
                  <c:v>0.72099999999999997</c:v>
                </c:pt>
                <c:pt idx="59">
                  <c:v>0.72199999999999998</c:v>
                </c:pt>
                <c:pt idx="60">
                  <c:v>0.72099999999999997</c:v>
                </c:pt>
                <c:pt idx="61">
                  <c:v>0.72499999999999998</c:v>
                </c:pt>
                <c:pt idx="62">
                  <c:v>0.72599999999999998</c:v>
                </c:pt>
                <c:pt idx="63">
                  <c:v>0.72699999999999998</c:v>
                </c:pt>
                <c:pt idx="64">
                  <c:v>0.72699999999999998</c:v>
                </c:pt>
                <c:pt idx="65">
                  <c:v>0.72699999999999998</c:v>
                </c:pt>
              </c:numCache>
            </c:numRef>
          </c:yVal>
          <c:smooth val="1"/>
        </c:ser>
        <c:dLbls>
          <c:showLegendKey val="0"/>
          <c:showVal val="0"/>
          <c:showCatName val="0"/>
          <c:showSerName val="0"/>
          <c:showPercent val="0"/>
          <c:showBubbleSize val="0"/>
        </c:dLbls>
        <c:axId val="474520728"/>
        <c:axId val="474521120"/>
      </c:scatterChart>
      <c:valAx>
        <c:axId val="474520728"/>
        <c:scaling>
          <c:orientation val="maxMin"/>
          <c:max val="15"/>
        </c:scaling>
        <c:delete val="0"/>
        <c:axPos val="b"/>
        <c:title>
          <c:tx>
            <c:rich>
              <a:bodyPr/>
              <a:lstStyle/>
              <a:p>
                <a:pPr>
                  <a:defRPr/>
                </a:pPr>
                <a:r>
                  <a:rPr lang="en-US"/>
                  <a:t>Expected</a:t>
                </a:r>
                <a:r>
                  <a:rPr lang="en-US" baseline="0"/>
                  <a:t> Ajusted </a:t>
                </a:r>
                <a:r>
                  <a:rPr lang="en-US"/>
                  <a:t>Epsilon</a:t>
                </a:r>
              </a:p>
            </c:rich>
          </c:tx>
          <c:overlay val="0"/>
        </c:title>
        <c:numFmt formatCode="General" sourceLinked="1"/>
        <c:majorTickMark val="none"/>
        <c:minorTickMark val="none"/>
        <c:tickLblPos val="nextTo"/>
        <c:crossAx val="474521120"/>
        <c:crosses val="autoZero"/>
        <c:crossBetween val="midCat"/>
        <c:majorUnit val="1"/>
      </c:valAx>
      <c:valAx>
        <c:axId val="474521120"/>
        <c:scaling>
          <c:orientation val="minMax"/>
          <c:max val="1"/>
        </c:scaling>
        <c:delete val="0"/>
        <c:axPos val="r"/>
        <c:majorGridlines/>
        <c:title>
          <c:tx>
            <c:rich>
              <a:bodyPr/>
              <a:lstStyle/>
              <a:p>
                <a:pPr>
                  <a:defRPr/>
                </a:pPr>
                <a:r>
                  <a:rPr lang="en-US"/>
                  <a:t>1-sqrt(JSD)</a:t>
                </a:r>
              </a:p>
            </c:rich>
          </c:tx>
          <c:overlay val="0"/>
        </c:title>
        <c:numFmt formatCode="General" sourceLinked="1"/>
        <c:majorTickMark val="none"/>
        <c:minorTickMark val="none"/>
        <c:tickLblPos val="nextTo"/>
        <c:crossAx val="474520728"/>
        <c:crosses val="autoZero"/>
        <c:crossBetween val="midCat"/>
      </c:valAx>
    </c:plotArea>
    <c:legend>
      <c:legendPos val="r"/>
      <c:layout>
        <c:manualLayout>
          <c:xMode val="edge"/>
          <c:yMode val="edge"/>
          <c:x val="0.69497439492590896"/>
          <c:y val="0.123421781039114"/>
          <c:w val="0.20583841866569999"/>
          <c:h val="8.7540901851173997E-2"/>
        </c:manualLayou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LODES Quality Measured</a:t>
            </a:r>
            <a:r>
              <a:rPr lang="en-US" baseline="0"/>
              <a:t> by Jensen-Shannon </a:t>
            </a:r>
            <a:r>
              <a:rPr lang="en-US"/>
              <a:t>Divergence (zoomed)</a:t>
            </a:r>
          </a:p>
        </c:rich>
      </c:tx>
      <c:overlay val="0"/>
    </c:title>
    <c:autoTitleDeleted val="0"/>
    <c:plotArea>
      <c:layout>
        <c:manualLayout>
          <c:layoutTarget val="inner"/>
          <c:xMode val="edge"/>
          <c:yMode val="edge"/>
          <c:x val="7.6887765955896706E-2"/>
          <c:y val="9.9384612374784603E-2"/>
          <c:w val="0.85890397465823898"/>
          <c:h val="0.79524456505417196"/>
        </c:manualLayout>
      </c:layout>
      <c:scatterChart>
        <c:scatterStyle val="lineMarker"/>
        <c:varyColors val="0"/>
        <c:ser>
          <c:idx val="0"/>
          <c:order val="0"/>
          <c:tx>
            <c:strRef>
              <c:f>jsd_rmise_rounded!$O$1</c:f>
              <c:strCache>
                <c:ptCount val="1"/>
                <c:pt idx="0">
                  <c:v>Posterior-Likelihood</c:v>
                </c:pt>
              </c:strCache>
            </c:strRef>
          </c:tx>
          <c:spPr>
            <a:ln w="28575">
              <a:solidFill>
                <a:schemeClr val="accent5">
                  <a:alpha val="50000"/>
                </a:schemeClr>
              </a:solidFill>
            </a:ln>
          </c:spPr>
          <c:marker>
            <c:spPr>
              <a:ln>
                <a:solidFill>
                  <a:schemeClr val="accent5">
                    <a:alpha val="50000"/>
                  </a:schemeClr>
                </a:solidFill>
              </a:ln>
            </c:spPr>
          </c:marker>
          <c:xVal>
            <c:numRef>
              <c:f>jsd_rmise_rounded!$M$2:$M$67</c:f>
              <c:numCache>
                <c:formatCode>General</c:formatCode>
                <c:ptCount val="66"/>
                <c:pt idx="0">
                  <c:v>0</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jsd_rmise_rounded!$O$2:$O$67</c:f>
              <c:numCache>
                <c:formatCode>General</c:formatCode>
                <c:ptCount val="66"/>
                <c:pt idx="0">
                  <c:v>0</c:v>
                </c:pt>
                <c:pt idx="1">
                  <c:v>0.65700000000000003</c:v>
                </c:pt>
                <c:pt idx="2">
                  <c:v>0.65700000000000003</c:v>
                </c:pt>
                <c:pt idx="3">
                  <c:v>0.72099999999999997</c:v>
                </c:pt>
                <c:pt idx="4">
                  <c:v>0.72299999999999998</c:v>
                </c:pt>
                <c:pt idx="5">
                  <c:v>0.72</c:v>
                </c:pt>
                <c:pt idx="6">
                  <c:v>0.74099999999999999</c:v>
                </c:pt>
                <c:pt idx="7">
                  <c:v>0.74099999999999999</c:v>
                </c:pt>
                <c:pt idx="8">
                  <c:v>0.74299999999999999</c:v>
                </c:pt>
                <c:pt idx="9">
                  <c:v>0.77</c:v>
                </c:pt>
                <c:pt idx="10">
                  <c:v>0.76800000000000002</c:v>
                </c:pt>
                <c:pt idx="11">
                  <c:v>0.77</c:v>
                </c:pt>
                <c:pt idx="12">
                  <c:v>0.79</c:v>
                </c:pt>
                <c:pt idx="13">
                  <c:v>0.78800000000000003</c:v>
                </c:pt>
                <c:pt idx="14">
                  <c:v>0.79</c:v>
                </c:pt>
                <c:pt idx="15">
                  <c:v>0.80300000000000005</c:v>
                </c:pt>
                <c:pt idx="16">
                  <c:v>0.80500000000000005</c:v>
                </c:pt>
                <c:pt idx="17">
                  <c:v>0.81599999999999995</c:v>
                </c:pt>
                <c:pt idx="18">
                  <c:v>0.81599999999999995</c:v>
                </c:pt>
                <c:pt idx="19">
                  <c:v>0.81499999999999995</c:v>
                </c:pt>
                <c:pt idx="20">
                  <c:v>0.82399999999999995</c:v>
                </c:pt>
                <c:pt idx="21">
                  <c:v>0.82599999999999996</c:v>
                </c:pt>
                <c:pt idx="22">
                  <c:v>0.83199999999999996</c:v>
                </c:pt>
                <c:pt idx="23">
                  <c:v>0.83399999999999996</c:v>
                </c:pt>
                <c:pt idx="24">
                  <c:v>0.83399999999999996</c:v>
                </c:pt>
                <c:pt idx="25">
                  <c:v>0.84</c:v>
                </c:pt>
                <c:pt idx="26">
                  <c:v>0.83899999999999997</c:v>
                </c:pt>
                <c:pt idx="27">
                  <c:v>0.85199999999999998</c:v>
                </c:pt>
                <c:pt idx="28">
                  <c:v>0.85199999999999998</c:v>
                </c:pt>
                <c:pt idx="29">
                  <c:v>0.85199999999999998</c:v>
                </c:pt>
                <c:pt idx="30">
                  <c:v>0.85699999999999998</c:v>
                </c:pt>
                <c:pt idx="31">
                  <c:v>0.85699999999999998</c:v>
                </c:pt>
                <c:pt idx="32">
                  <c:v>0.85499999999999998</c:v>
                </c:pt>
                <c:pt idx="33">
                  <c:v>0.86399999999999999</c:v>
                </c:pt>
                <c:pt idx="34">
                  <c:v>0.86399999999999999</c:v>
                </c:pt>
                <c:pt idx="35">
                  <c:v>0.871</c:v>
                </c:pt>
                <c:pt idx="36">
                  <c:v>0.872</c:v>
                </c:pt>
                <c:pt idx="37">
                  <c:v>0.87</c:v>
                </c:pt>
                <c:pt idx="38">
                  <c:v>0.877</c:v>
                </c:pt>
                <c:pt idx="39">
                  <c:v>0.878</c:v>
                </c:pt>
                <c:pt idx="40">
                  <c:v>0.88100000000000001</c:v>
                </c:pt>
                <c:pt idx="41">
                  <c:v>0.88200000000000001</c:v>
                </c:pt>
                <c:pt idx="42">
                  <c:v>0.88200000000000001</c:v>
                </c:pt>
                <c:pt idx="43">
                  <c:v>0.89100000000000001</c:v>
                </c:pt>
                <c:pt idx="44">
                  <c:v>0.89800000000000002</c:v>
                </c:pt>
                <c:pt idx="45">
                  <c:v>0.89700000000000002</c:v>
                </c:pt>
                <c:pt idx="46">
                  <c:v>0.90200000000000002</c:v>
                </c:pt>
                <c:pt idx="47">
                  <c:v>0.90800000000000003</c:v>
                </c:pt>
                <c:pt idx="48">
                  <c:v>0.90700000000000003</c:v>
                </c:pt>
                <c:pt idx="49">
                  <c:v>0.91100000000000003</c:v>
                </c:pt>
                <c:pt idx="50">
                  <c:v>0.91700000000000004</c:v>
                </c:pt>
                <c:pt idx="51">
                  <c:v>0.91800000000000004</c:v>
                </c:pt>
                <c:pt idx="52">
                  <c:v>0.92300000000000004</c:v>
                </c:pt>
                <c:pt idx="53">
                  <c:v>0.92600000000000005</c:v>
                </c:pt>
                <c:pt idx="54">
                  <c:v>0.92700000000000005</c:v>
                </c:pt>
                <c:pt idx="55">
                  <c:v>0.93</c:v>
                </c:pt>
                <c:pt idx="56">
                  <c:v>0.93300000000000005</c:v>
                </c:pt>
                <c:pt idx="57">
                  <c:v>0.93300000000000005</c:v>
                </c:pt>
                <c:pt idx="58">
                  <c:v>0.93600000000000005</c:v>
                </c:pt>
                <c:pt idx="59">
                  <c:v>0.93799999999999994</c:v>
                </c:pt>
                <c:pt idx="60">
                  <c:v>0.93700000000000006</c:v>
                </c:pt>
                <c:pt idx="61">
                  <c:v>0.95</c:v>
                </c:pt>
                <c:pt idx="62">
                  <c:v>0.95799999999999996</c:v>
                </c:pt>
                <c:pt idx="63">
                  <c:v>0.96099999999999997</c:v>
                </c:pt>
                <c:pt idx="64">
                  <c:v>0.96199999999999997</c:v>
                </c:pt>
                <c:pt idx="65">
                  <c:v>0.96199999999999997</c:v>
                </c:pt>
              </c:numCache>
            </c:numRef>
          </c:yVal>
          <c:smooth val="1"/>
        </c:ser>
        <c:ser>
          <c:idx val="1"/>
          <c:order val="1"/>
          <c:tx>
            <c:strRef>
              <c:f>jsd_rmise_rounded!$P$1</c:f>
              <c:strCache>
                <c:ptCount val="1"/>
                <c:pt idx="0">
                  <c:v>Synthetic-Likelihood</c:v>
                </c:pt>
              </c:strCache>
            </c:strRef>
          </c:tx>
          <c:spPr>
            <a:ln w="28575">
              <a:solidFill>
                <a:schemeClr val="accent6">
                  <a:alpha val="50000"/>
                </a:schemeClr>
              </a:solidFill>
            </a:ln>
          </c:spPr>
          <c:marker>
            <c:spPr>
              <a:ln>
                <a:solidFill>
                  <a:schemeClr val="accent6">
                    <a:alpha val="50000"/>
                  </a:schemeClr>
                </a:solidFill>
              </a:ln>
            </c:spPr>
          </c:marker>
          <c:xVal>
            <c:numRef>
              <c:f>jsd_rmise_rounded!$M$2:$M$67</c:f>
              <c:numCache>
                <c:formatCode>General</c:formatCode>
                <c:ptCount val="66"/>
                <c:pt idx="0">
                  <c:v>0</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jsd_rmise_rounded!$P$2:$P$67</c:f>
              <c:numCache>
                <c:formatCode>General</c:formatCode>
                <c:ptCount val="66"/>
                <c:pt idx="0">
                  <c:v>0</c:v>
                </c:pt>
                <c:pt idx="1">
                  <c:v>0.55700000000000005</c:v>
                </c:pt>
                <c:pt idx="2">
                  <c:v>0.55700000000000005</c:v>
                </c:pt>
                <c:pt idx="3">
                  <c:v>0.60299999999999998</c:v>
                </c:pt>
                <c:pt idx="4">
                  <c:v>0.60499999999999998</c:v>
                </c:pt>
                <c:pt idx="5">
                  <c:v>0.60299999999999998</c:v>
                </c:pt>
                <c:pt idx="6">
                  <c:v>0.61799999999999999</c:v>
                </c:pt>
                <c:pt idx="7">
                  <c:v>0.61799999999999999</c:v>
                </c:pt>
                <c:pt idx="8">
                  <c:v>0.61899999999999999</c:v>
                </c:pt>
                <c:pt idx="9">
                  <c:v>0.63700000000000001</c:v>
                </c:pt>
                <c:pt idx="10">
                  <c:v>0.63600000000000001</c:v>
                </c:pt>
                <c:pt idx="11">
                  <c:v>0.63700000000000001</c:v>
                </c:pt>
                <c:pt idx="12">
                  <c:v>0.65</c:v>
                </c:pt>
                <c:pt idx="13">
                  <c:v>0.64900000000000002</c:v>
                </c:pt>
                <c:pt idx="14">
                  <c:v>0.65</c:v>
                </c:pt>
                <c:pt idx="15">
                  <c:v>0.65800000000000003</c:v>
                </c:pt>
                <c:pt idx="16">
                  <c:v>0.65900000000000003</c:v>
                </c:pt>
                <c:pt idx="17">
                  <c:v>0.66600000000000004</c:v>
                </c:pt>
                <c:pt idx="18">
                  <c:v>0.66700000000000004</c:v>
                </c:pt>
                <c:pt idx="19">
                  <c:v>0.66600000000000004</c:v>
                </c:pt>
                <c:pt idx="20">
                  <c:v>0.67100000000000004</c:v>
                </c:pt>
                <c:pt idx="21">
                  <c:v>0.67200000000000004</c:v>
                </c:pt>
                <c:pt idx="22">
                  <c:v>0.67500000000000004</c:v>
                </c:pt>
                <c:pt idx="23">
                  <c:v>0.67600000000000005</c:v>
                </c:pt>
                <c:pt idx="24">
                  <c:v>0.67600000000000005</c:v>
                </c:pt>
                <c:pt idx="25">
                  <c:v>0.68</c:v>
                </c:pt>
                <c:pt idx="26">
                  <c:v>0.68</c:v>
                </c:pt>
                <c:pt idx="27">
                  <c:v>0.68600000000000005</c:v>
                </c:pt>
                <c:pt idx="28">
                  <c:v>0.68600000000000005</c:v>
                </c:pt>
                <c:pt idx="29">
                  <c:v>0.68600000000000005</c:v>
                </c:pt>
                <c:pt idx="30">
                  <c:v>0.68899999999999995</c:v>
                </c:pt>
                <c:pt idx="31">
                  <c:v>0.68899999999999995</c:v>
                </c:pt>
                <c:pt idx="32">
                  <c:v>0.68799999999999994</c:v>
                </c:pt>
                <c:pt idx="33">
                  <c:v>0.69299999999999995</c:v>
                </c:pt>
                <c:pt idx="34">
                  <c:v>0.69299999999999995</c:v>
                </c:pt>
                <c:pt idx="35">
                  <c:v>0.69599999999999995</c:v>
                </c:pt>
                <c:pt idx="36">
                  <c:v>0.69599999999999995</c:v>
                </c:pt>
                <c:pt idx="37">
                  <c:v>0.69499999999999995</c:v>
                </c:pt>
                <c:pt idx="38">
                  <c:v>0.69899999999999995</c:v>
                </c:pt>
                <c:pt idx="39">
                  <c:v>0.69899999999999995</c:v>
                </c:pt>
                <c:pt idx="40">
                  <c:v>0.70099999999999996</c:v>
                </c:pt>
                <c:pt idx="41">
                  <c:v>0.70099999999999996</c:v>
                </c:pt>
                <c:pt idx="42">
                  <c:v>0.70099999999999996</c:v>
                </c:pt>
                <c:pt idx="43">
                  <c:v>0.70499999999999996</c:v>
                </c:pt>
                <c:pt idx="44">
                  <c:v>0.70799999999999996</c:v>
                </c:pt>
                <c:pt idx="45">
                  <c:v>0.70799999999999996</c:v>
                </c:pt>
                <c:pt idx="46">
                  <c:v>0.71</c:v>
                </c:pt>
                <c:pt idx="47">
                  <c:v>0.71199999999999997</c:v>
                </c:pt>
                <c:pt idx="48">
                  <c:v>0.71099999999999997</c:v>
                </c:pt>
                <c:pt idx="49">
                  <c:v>0.71299999999999997</c:v>
                </c:pt>
                <c:pt idx="50">
                  <c:v>0.71499999999999997</c:v>
                </c:pt>
                <c:pt idx="51">
                  <c:v>0.71499999999999997</c:v>
                </c:pt>
                <c:pt idx="52">
                  <c:v>0.71699999999999997</c:v>
                </c:pt>
                <c:pt idx="53">
                  <c:v>0.71799999999999997</c:v>
                </c:pt>
                <c:pt idx="54">
                  <c:v>0.71799999999999997</c:v>
                </c:pt>
                <c:pt idx="55">
                  <c:v>0.71899999999999997</c:v>
                </c:pt>
                <c:pt idx="56">
                  <c:v>0.72</c:v>
                </c:pt>
                <c:pt idx="57">
                  <c:v>0.72</c:v>
                </c:pt>
                <c:pt idx="58">
                  <c:v>0.72099999999999997</c:v>
                </c:pt>
                <c:pt idx="59">
                  <c:v>0.72199999999999998</c:v>
                </c:pt>
                <c:pt idx="60">
                  <c:v>0.72099999999999997</c:v>
                </c:pt>
                <c:pt idx="61">
                  <c:v>0.72499999999999998</c:v>
                </c:pt>
                <c:pt idx="62">
                  <c:v>0.72599999999999998</c:v>
                </c:pt>
                <c:pt idx="63">
                  <c:v>0.72699999999999998</c:v>
                </c:pt>
                <c:pt idx="64">
                  <c:v>0.72699999999999998</c:v>
                </c:pt>
                <c:pt idx="65">
                  <c:v>0.72699999999999998</c:v>
                </c:pt>
              </c:numCache>
            </c:numRef>
          </c:yVal>
          <c:smooth val="1"/>
        </c:ser>
        <c:dLbls>
          <c:showLegendKey val="0"/>
          <c:showVal val="0"/>
          <c:showCatName val="0"/>
          <c:showSerName val="0"/>
          <c:showPercent val="0"/>
          <c:showBubbleSize val="0"/>
        </c:dLbls>
        <c:axId val="474519944"/>
        <c:axId val="474520336"/>
      </c:scatterChart>
      <c:valAx>
        <c:axId val="474519944"/>
        <c:scaling>
          <c:orientation val="maxMin"/>
          <c:max val="12"/>
        </c:scaling>
        <c:delete val="0"/>
        <c:axPos val="b"/>
        <c:title>
          <c:tx>
            <c:rich>
              <a:bodyPr/>
              <a:lstStyle/>
              <a:p>
                <a:pPr>
                  <a:defRPr/>
                </a:pPr>
                <a:r>
                  <a:rPr lang="en-US"/>
                  <a:t>Expected</a:t>
                </a:r>
                <a:r>
                  <a:rPr lang="en-US" baseline="0"/>
                  <a:t> Adjusted</a:t>
                </a:r>
                <a:r>
                  <a:rPr lang="en-US"/>
                  <a:t> Epsilon</a:t>
                </a:r>
              </a:p>
            </c:rich>
          </c:tx>
          <c:overlay val="0"/>
        </c:title>
        <c:numFmt formatCode="General" sourceLinked="1"/>
        <c:majorTickMark val="none"/>
        <c:minorTickMark val="none"/>
        <c:tickLblPos val="nextTo"/>
        <c:crossAx val="474520336"/>
        <c:crosses val="autoZero"/>
        <c:crossBetween val="midCat"/>
        <c:majorUnit val="1"/>
      </c:valAx>
      <c:valAx>
        <c:axId val="474520336"/>
        <c:scaling>
          <c:orientation val="minMax"/>
          <c:max val="1"/>
          <c:min val="0.5"/>
        </c:scaling>
        <c:delete val="0"/>
        <c:axPos val="r"/>
        <c:majorGridlines/>
        <c:title>
          <c:tx>
            <c:rich>
              <a:bodyPr/>
              <a:lstStyle/>
              <a:p>
                <a:pPr>
                  <a:defRPr/>
                </a:pPr>
                <a:r>
                  <a:rPr lang="en-US"/>
                  <a:t>1-sqrt(JSD)</a:t>
                </a:r>
              </a:p>
            </c:rich>
          </c:tx>
          <c:overlay val="0"/>
        </c:title>
        <c:numFmt formatCode="General" sourceLinked="1"/>
        <c:majorTickMark val="none"/>
        <c:minorTickMark val="none"/>
        <c:tickLblPos val="nextTo"/>
        <c:crossAx val="474519944"/>
        <c:crosses val="autoZero"/>
        <c:crossBetween val="midCat"/>
      </c:valAx>
    </c:plotArea>
    <c:legend>
      <c:legendPos val="r"/>
      <c:layout>
        <c:manualLayout>
          <c:xMode val="edge"/>
          <c:yMode val="edge"/>
          <c:x val="0.68464451302495399"/>
          <c:y val="0.123421781039114"/>
          <c:w val="0.216168253440925"/>
          <c:h val="8.7540901851173997E-2"/>
        </c:manualLayout>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a:defRPr/>
            </a:pPr>
            <a:r>
              <a:rPr lang="en-US" sz="1800" b="1" i="0" baseline="0">
                <a:effectLst/>
              </a:rPr>
              <a:t>LODES Quality Measured by Jensen-Shannon Divergence (small tracts)</a:t>
            </a:r>
            <a:endParaRPr lang="en-US">
              <a:effectLst/>
            </a:endParaRPr>
          </a:p>
        </c:rich>
      </c:tx>
      <c:overlay val="0"/>
    </c:title>
    <c:autoTitleDeleted val="0"/>
    <c:plotArea>
      <c:layout>
        <c:manualLayout>
          <c:layoutTarget val="inner"/>
          <c:xMode val="edge"/>
          <c:yMode val="edge"/>
          <c:x val="7.6887765955896706E-2"/>
          <c:y val="9.9384612374784603E-2"/>
          <c:w val="0.86182432247141205"/>
          <c:h val="0.79524456505417196"/>
        </c:manualLayout>
      </c:layout>
      <c:scatterChart>
        <c:scatterStyle val="lineMarker"/>
        <c:varyColors val="0"/>
        <c:ser>
          <c:idx val="0"/>
          <c:order val="0"/>
          <c:tx>
            <c:strRef>
              <c:f>jsd_rmise_rounded!$O$233</c:f>
              <c:strCache>
                <c:ptCount val="1"/>
                <c:pt idx="0">
                  <c:v>Posterior-Likelihood</c:v>
                </c:pt>
              </c:strCache>
            </c:strRef>
          </c:tx>
          <c:spPr>
            <a:ln w="47625">
              <a:noFill/>
            </a:ln>
          </c:spPr>
          <c:xVal>
            <c:numRef>
              <c:f>jsd_rmise_rounded!$M$234:$M$299</c:f>
              <c:numCache>
                <c:formatCode>General</c:formatCode>
                <c:ptCount val="66"/>
                <c:pt idx="0">
                  <c:v>4</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jsd_rmise_rounded!$O$234:$O$299</c:f>
              <c:numCache>
                <c:formatCode>General</c:formatCode>
                <c:ptCount val="66"/>
                <c:pt idx="0">
                  <c:v>0</c:v>
                </c:pt>
                <c:pt idx="1">
                  <c:v>0.20100000000000001</c:v>
                </c:pt>
                <c:pt idx="2">
                  <c:v>0.22</c:v>
                </c:pt>
                <c:pt idx="3">
                  <c:v>0.32100000000000001</c:v>
                </c:pt>
                <c:pt idx="4">
                  <c:v>0.314</c:v>
                </c:pt>
                <c:pt idx="5">
                  <c:v>0.3</c:v>
                </c:pt>
                <c:pt idx="6">
                  <c:v>0.36</c:v>
                </c:pt>
                <c:pt idx="7">
                  <c:v>0.34799999999999998</c:v>
                </c:pt>
                <c:pt idx="8">
                  <c:v>0.36199999999999999</c:v>
                </c:pt>
                <c:pt idx="9">
                  <c:v>0.43099999999999999</c:v>
                </c:pt>
                <c:pt idx="10">
                  <c:v>0.39500000000000002</c:v>
                </c:pt>
                <c:pt idx="11">
                  <c:v>0.42499999999999999</c:v>
                </c:pt>
                <c:pt idx="12">
                  <c:v>0.47699999999999998</c:v>
                </c:pt>
                <c:pt idx="13">
                  <c:v>0.44800000000000001</c:v>
                </c:pt>
                <c:pt idx="14">
                  <c:v>0.5</c:v>
                </c:pt>
                <c:pt idx="15">
                  <c:v>0.48799999999999999</c:v>
                </c:pt>
                <c:pt idx="16">
                  <c:v>0.50600000000000001</c:v>
                </c:pt>
                <c:pt idx="17">
                  <c:v>0.502</c:v>
                </c:pt>
                <c:pt idx="18">
                  <c:v>0.53900000000000003</c:v>
                </c:pt>
                <c:pt idx="19">
                  <c:v>0.52800000000000002</c:v>
                </c:pt>
                <c:pt idx="20">
                  <c:v>0.54700000000000004</c:v>
                </c:pt>
                <c:pt idx="21">
                  <c:v>0.57199999999999995</c:v>
                </c:pt>
                <c:pt idx="22">
                  <c:v>0.55900000000000005</c:v>
                </c:pt>
                <c:pt idx="23">
                  <c:v>0.58799999999999997</c:v>
                </c:pt>
                <c:pt idx="24">
                  <c:v>0.59799999999999998</c:v>
                </c:pt>
                <c:pt idx="25">
                  <c:v>0.57699999999999996</c:v>
                </c:pt>
                <c:pt idx="26">
                  <c:v>0.59899999999999998</c:v>
                </c:pt>
                <c:pt idx="27">
                  <c:v>0.624</c:v>
                </c:pt>
                <c:pt idx="28">
                  <c:v>0.63600000000000001</c:v>
                </c:pt>
                <c:pt idx="29">
                  <c:v>0.61599999999999999</c:v>
                </c:pt>
                <c:pt idx="30">
                  <c:v>0.61299999999999999</c:v>
                </c:pt>
                <c:pt idx="31">
                  <c:v>0.61099999999999999</c:v>
                </c:pt>
                <c:pt idx="32">
                  <c:v>0.62</c:v>
                </c:pt>
                <c:pt idx="33">
                  <c:v>0.61699999999999999</c:v>
                </c:pt>
                <c:pt idx="34">
                  <c:v>0.64900000000000002</c:v>
                </c:pt>
                <c:pt idx="35">
                  <c:v>0.65200000000000002</c:v>
                </c:pt>
                <c:pt idx="36">
                  <c:v>0.64300000000000002</c:v>
                </c:pt>
                <c:pt idx="37">
                  <c:v>0.64800000000000002</c:v>
                </c:pt>
                <c:pt idx="38">
                  <c:v>0.69199999999999995</c:v>
                </c:pt>
                <c:pt idx="39">
                  <c:v>0.65800000000000003</c:v>
                </c:pt>
                <c:pt idx="40">
                  <c:v>0.69299999999999995</c:v>
                </c:pt>
                <c:pt idx="41">
                  <c:v>0.68899999999999995</c:v>
                </c:pt>
                <c:pt idx="42">
                  <c:v>0.69499999999999995</c:v>
                </c:pt>
                <c:pt idx="43">
                  <c:v>0.72299999999999998</c:v>
                </c:pt>
                <c:pt idx="44">
                  <c:v>0.71599999999999997</c:v>
                </c:pt>
                <c:pt idx="45">
                  <c:v>0.75600000000000001</c:v>
                </c:pt>
                <c:pt idx="46">
                  <c:v>0.72899999999999998</c:v>
                </c:pt>
                <c:pt idx="47">
                  <c:v>0.754</c:v>
                </c:pt>
                <c:pt idx="48">
                  <c:v>0.72899999999999998</c:v>
                </c:pt>
                <c:pt idx="49">
                  <c:v>0.75</c:v>
                </c:pt>
                <c:pt idx="50">
                  <c:v>0.76500000000000001</c:v>
                </c:pt>
                <c:pt idx="51">
                  <c:v>0.77200000000000002</c:v>
                </c:pt>
                <c:pt idx="52">
                  <c:v>0.76600000000000001</c:v>
                </c:pt>
                <c:pt idx="53">
                  <c:v>0.79900000000000004</c:v>
                </c:pt>
                <c:pt idx="54">
                  <c:v>0.78500000000000003</c:v>
                </c:pt>
                <c:pt idx="55">
                  <c:v>0.79800000000000004</c:v>
                </c:pt>
                <c:pt idx="56">
                  <c:v>0.79300000000000004</c:v>
                </c:pt>
                <c:pt idx="57">
                  <c:v>0.78900000000000003</c:v>
                </c:pt>
                <c:pt idx="58">
                  <c:v>0.80300000000000005</c:v>
                </c:pt>
                <c:pt idx="59">
                  <c:v>0.81399999999999995</c:v>
                </c:pt>
                <c:pt idx="60">
                  <c:v>0.80800000000000005</c:v>
                </c:pt>
                <c:pt idx="61">
                  <c:v>0.83499999999999996</c:v>
                </c:pt>
                <c:pt idx="62">
                  <c:v>0.878</c:v>
                </c:pt>
                <c:pt idx="63">
                  <c:v>0.89300000000000002</c:v>
                </c:pt>
                <c:pt idx="64">
                  <c:v>0.89300000000000002</c:v>
                </c:pt>
                <c:pt idx="65">
                  <c:v>0.89300000000000002</c:v>
                </c:pt>
              </c:numCache>
            </c:numRef>
          </c:yVal>
          <c:smooth val="0"/>
        </c:ser>
        <c:ser>
          <c:idx val="1"/>
          <c:order val="1"/>
          <c:tx>
            <c:strRef>
              <c:f>jsd_rmise_rounded!$P$233</c:f>
              <c:strCache>
                <c:ptCount val="1"/>
                <c:pt idx="0">
                  <c:v>Synthetic-Likelihood</c:v>
                </c:pt>
              </c:strCache>
            </c:strRef>
          </c:tx>
          <c:spPr>
            <a:ln w="47625">
              <a:noFill/>
            </a:ln>
          </c:spPr>
          <c:xVal>
            <c:numRef>
              <c:f>jsd_rmise_rounded!$M$234:$M$299</c:f>
              <c:numCache>
                <c:formatCode>General</c:formatCode>
                <c:ptCount val="66"/>
                <c:pt idx="0">
                  <c:v>4</c:v>
                </c:pt>
                <c:pt idx="1">
                  <c:v>5.38</c:v>
                </c:pt>
                <c:pt idx="2">
                  <c:v>5.38</c:v>
                </c:pt>
                <c:pt idx="3">
                  <c:v>6.38</c:v>
                </c:pt>
                <c:pt idx="4">
                  <c:v>6.38</c:v>
                </c:pt>
                <c:pt idx="5">
                  <c:v>6.38</c:v>
                </c:pt>
                <c:pt idx="6">
                  <c:v>6.68</c:v>
                </c:pt>
                <c:pt idx="7">
                  <c:v>6.68</c:v>
                </c:pt>
                <c:pt idx="8">
                  <c:v>6.68</c:v>
                </c:pt>
                <c:pt idx="9">
                  <c:v>7.09</c:v>
                </c:pt>
                <c:pt idx="10">
                  <c:v>7.09</c:v>
                </c:pt>
                <c:pt idx="11">
                  <c:v>7.09</c:v>
                </c:pt>
                <c:pt idx="12">
                  <c:v>7.38</c:v>
                </c:pt>
                <c:pt idx="13">
                  <c:v>7.38</c:v>
                </c:pt>
                <c:pt idx="14">
                  <c:v>7.38</c:v>
                </c:pt>
                <c:pt idx="15">
                  <c:v>7.6</c:v>
                </c:pt>
                <c:pt idx="16">
                  <c:v>7.6</c:v>
                </c:pt>
                <c:pt idx="17">
                  <c:v>7.78</c:v>
                </c:pt>
                <c:pt idx="18">
                  <c:v>7.78</c:v>
                </c:pt>
                <c:pt idx="19">
                  <c:v>7.78</c:v>
                </c:pt>
                <c:pt idx="20">
                  <c:v>7.94</c:v>
                </c:pt>
                <c:pt idx="21">
                  <c:v>7.94</c:v>
                </c:pt>
                <c:pt idx="22">
                  <c:v>8.07</c:v>
                </c:pt>
                <c:pt idx="23">
                  <c:v>8.07</c:v>
                </c:pt>
                <c:pt idx="24">
                  <c:v>8.07</c:v>
                </c:pt>
                <c:pt idx="25">
                  <c:v>8.19</c:v>
                </c:pt>
                <c:pt idx="26">
                  <c:v>8.19</c:v>
                </c:pt>
                <c:pt idx="27">
                  <c:v>8.39</c:v>
                </c:pt>
                <c:pt idx="28">
                  <c:v>8.39</c:v>
                </c:pt>
                <c:pt idx="29">
                  <c:v>8.39</c:v>
                </c:pt>
                <c:pt idx="30">
                  <c:v>8.48</c:v>
                </c:pt>
                <c:pt idx="31">
                  <c:v>8.48</c:v>
                </c:pt>
                <c:pt idx="32">
                  <c:v>8.48</c:v>
                </c:pt>
                <c:pt idx="33">
                  <c:v>8.6300000000000008</c:v>
                </c:pt>
                <c:pt idx="34">
                  <c:v>8.6300000000000008</c:v>
                </c:pt>
                <c:pt idx="35">
                  <c:v>8.76</c:v>
                </c:pt>
                <c:pt idx="36">
                  <c:v>8.76</c:v>
                </c:pt>
                <c:pt idx="37">
                  <c:v>8.76</c:v>
                </c:pt>
                <c:pt idx="38">
                  <c:v>8.8800000000000008</c:v>
                </c:pt>
                <c:pt idx="39">
                  <c:v>8.8800000000000008</c:v>
                </c:pt>
                <c:pt idx="40">
                  <c:v>8.99</c:v>
                </c:pt>
                <c:pt idx="41">
                  <c:v>8.99</c:v>
                </c:pt>
                <c:pt idx="42">
                  <c:v>8.99</c:v>
                </c:pt>
                <c:pt idx="43">
                  <c:v>9.17</c:v>
                </c:pt>
                <c:pt idx="44">
                  <c:v>9.32</c:v>
                </c:pt>
                <c:pt idx="45">
                  <c:v>9.32</c:v>
                </c:pt>
                <c:pt idx="46">
                  <c:v>9.4600000000000009</c:v>
                </c:pt>
                <c:pt idx="47">
                  <c:v>9.57</c:v>
                </c:pt>
                <c:pt idx="48">
                  <c:v>9.57</c:v>
                </c:pt>
                <c:pt idx="49">
                  <c:v>9.68</c:v>
                </c:pt>
                <c:pt idx="50">
                  <c:v>9.86</c:v>
                </c:pt>
                <c:pt idx="51">
                  <c:v>9.86</c:v>
                </c:pt>
                <c:pt idx="52">
                  <c:v>10</c:v>
                </c:pt>
                <c:pt idx="53">
                  <c:v>10.199999999999999</c:v>
                </c:pt>
                <c:pt idx="54">
                  <c:v>10.199999999999999</c:v>
                </c:pt>
                <c:pt idx="55">
                  <c:v>10.3</c:v>
                </c:pt>
                <c:pt idx="56">
                  <c:v>10.4</c:v>
                </c:pt>
                <c:pt idx="57">
                  <c:v>10.4</c:v>
                </c:pt>
                <c:pt idx="58">
                  <c:v>10.5</c:v>
                </c:pt>
                <c:pt idx="59">
                  <c:v>10.6</c:v>
                </c:pt>
                <c:pt idx="60">
                  <c:v>10.6</c:v>
                </c:pt>
                <c:pt idx="61">
                  <c:v>11.4</c:v>
                </c:pt>
                <c:pt idx="62">
                  <c:v>12.4</c:v>
                </c:pt>
                <c:pt idx="63">
                  <c:v>13.4</c:v>
                </c:pt>
                <c:pt idx="64">
                  <c:v>14.4</c:v>
                </c:pt>
                <c:pt idx="65">
                  <c:v>15</c:v>
                </c:pt>
              </c:numCache>
            </c:numRef>
          </c:xVal>
          <c:yVal>
            <c:numRef>
              <c:f>jsd_rmise_rounded!$P$234:$P$299</c:f>
              <c:numCache>
                <c:formatCode>General</c:formatCode>
                <c:ptCount val="66"/>
                <c:pt idx="0">
                  <c:v>0</c:v>
                </c:pt>
                <c:pt idx="1">
                  <c:v>6.9099999999999995E-2</c:v>
                </c:pt>
                <c:pt idx="2">
                  <c:v>0.13</c:v>
                </c:pt>
                <c:pt idx="3">
                  <c:v>0.251</c:v>
                </c:pt>
                <c:pt idx="4">
                  <c:v>0.156</c:v>
                </c:pt>
                <c:pt idx="5">
                  <c:v>0.128</c:v>
                </c:pt>
                <c:pt idx="6">
                  <c:v>0.20100000000000001</c:v>
                </c:pt>
                <c:pt idx="7">
                  <c:v>0.23100000000000001</c:v>
                </c:pt>
                <c:pt idx="8">
                  <c:v>0.255</c:v>
                </c:pt>
                <c:pt idx="9">
                  <c:v>0.21199999999999999</c:v>
                </c:pt>
                <c:pt idx="10">
                  <c:v>0.28499999999999998</c:v>
                </c:pt>
                <c:pt idx="11">
                  <c:v>0.33700000000000002</c:v>
                </c:pt>
                <c:pt idx="12">
                  <c:v>0.29199999999999998</c:v>
                </c:pt>
                <c:pt idx="13">
                  <c:v>0.29099999999999998</c:v>
                </c:pt>
                <c:pt idx="14">
                  <c:v>0.29899999999999999</c:v>
                </c:pt>
                <c:pt idx="15">
                  <c:v>0.311</c:v>
                </c:pt>
                <c:pt idx="16">
                  <c:v>0.33700000000000002</c:v>
                </c:pt>
                <c:pt idx="17">
                  <c:v>0.40600000000000003</c:v>
                </c:pt>
                <c:pt idx="18">
                  <c:v>0.34699999999999998</c:v>
                </c:pt>
                <c:pt idx="19">
                  <c:v>0.42099999999999999</c:v>
                </c:pt>
                <c:pt idx="20">
                  <c:v>0.438</c:v>
                </c:pt>
                <c:pt idx="21">
                  <c:v>0.46700000000000003</c:v>
                </c:pt>
                <c:pt idx="22">
                  <c:v>0.37</c:v>
                </c:pt>
                <c:pt idx="23">
                  <c:v>0.34499999999999997</c:v>
                </c:pt>
                <c:pt idx="24">
                  <c:v>0.46600000000000003</c:v>
                </c:pt>
                <c:pt idx="25">
                  <c:v>0.41599999999999998</c:v>
                </c:pt>
                <c:pt idx="26">
                  <c:v>0.41699999999999998</c:v>
                </c:pt>
                <c:pt idx="27">
                  <c:v>0.48</c:v>
                </c:pt>
                <c:pt idx="28">
                  <c:v>0.45300000000000001</c:v>
                </c:pt>
                <c:pt idx="29">
                  <c:v>0.41899999999999998</c:v>
                </c:pt>
                <c:pt idx="30">
                  <c:v>0.43099999999999999</c:v>
                </c:pt>
                <c:pt idx="31">
                  <c:v>0.48299999999999998</c:v>
                </c:pt>
                <c:pt idx="32">
                  <c:v>0.495</c:v>
                </c:pt>
                <c:pt idx="33">
                  <c:v>0.498</c:v>
                </c:pt>
                <c:pt idx="34">
                  <c:v>0.56000000000000005</c:v>
                </c:pt>
                <c:pt idx="35">
                  <c:v>0.48399999999999999</c:v>
                </c:pt>
                <c:pt idx="36">
                  <c:v>0.54400000000000004</c:v>
                </c:pt>
                <c:pt idx="37">
                  <c:v>0.49299999999999999</c:v>
                </c:pt>
                <c:pt idx="38">
                  <c:v>0.53600000000000003</c:v>
                </c:pt>
                <c:pt idx="39">
                  <c:v>0.41699999999999998</c:v>
                </c:pt>
                <c:pt idx="40">
                  <c:v>0.55500000000000005</c:v>
                </c:pt>
                <c:pt idx="41">
                  <c:v>0.59599999999999997</c:v>
                </c:pt>
                <c:pt idx="42">
                  <c:v>0.52700000000000002</c:v>
                </c:pt>
                <c:pt idx="43">
                  <c:v>0.55300000000000005</c:v>
                </c:pt>
                <c:pt idx="44">
                  <c:v>0.61899999999999999</c:v>
                </c:pt>
                <c:pt idx="45">
                  <c:v>0.60499999999999998</c:v>
                </c:pt>
                <c:pt idx="46">
                  <c:v>0.57799999999999996</c:v>
                </c:pt>
                <c:pt idx="47">
                  <c:v>0.6</c:v>
                </c:pt>
                <c:pt idx="48">
                  <c:v>0.53700000000000003</c:v>
                </c:pt>
                <c:pt idx="49">
                  <c:v>0.59699999999999998</c:v>
                </c:pt>
                <c:pt idx="50">
                  <c:v>0.50700000000000001</c:v>
                </c:pt>
                <c:pt idx="51">
                  <c:v>0.624</c:v>
                </c:pt>
                <c:pt idx="52">
                  <c:v>0.72799999999999998</c:v>
                </c:pt>
                <c:pt idx="53">
                  <c:v>0.71</c:v>
                </c:pt>
                <c:pt idx="54">
                  <c:v>0.61499999999999999</c:v>
                </c:pt>
                <c:pt idx="55">
                  <c:v>0.60299999999999998</c:v>
                </c:pt>
                <c:pt idx="56">
                  <c:v>0.66500000000000004</c:v>
                </c:pt>
                <c:pt idx="57">
                  <c:v>0.70399999999999996</c:v>
                </c:pt>
                <c:pt idx="58">
                  <c:v>0.68</c:v>
                </c:pt>
                <c:pt idx="59">
                  <c:v>0.67900000000000005</c:v>
                </c:pt>
                <c:pt idx="60">
                  <c:v>0.61699999999999999</c:v>
                </c:pt>
                <c:pt idx="61">
                  <c:v>0.67600000000000005</c:v>
                </c:pt>
                <c:pt idx="62">
                  <c:v>0.75900000000000001</c:v>
                </c:pt>
                <c:pt idx="63">
                  <c:v>0.77200000000000002</c:v>
                </c:pt>
                <c:pt idx="64">
                  <c:v>0.77200000000000002</c:v>
                </c:pt>
                <c:pt idx="65">
                  <c:v>0.77200000000000002</c:v>
                </c:pt>
              </c:numCache>
            </c:numRef>
          </c:yVal>
          <c:smooth val="0"/>
        </c:ser>
        <c:dLbls>
          <c:showLegendKey val="0"/>
          <c:showVal val="0"/>
          <c:showCatName val="0"/>
          <c:showSerName val="0"/>
          <c:showPercent val="0"/>
          <c:showBubbleSize val="0"/>
        </c:dLbls>
        <c:axId val="473478568"/>
        <c:axId val="473477000"/>
      </c:scatterChart>
      <c:valAx>
        <c:axId val="473478568"/>
        <c:scaling>
          <c:orientation val="maxMin"/>
        </c:scaling>
        <c:delete val="0"/>
        <c:axPos val="b"/>
        <c:title>
          <c:tx>
            <c:rich>
              <a:bodyPr/>
              <a:lstStyle/>
              <a:p>
                <a:pPr>
                  <a:defRPr/>
                </a:pPr>
                <a:r>
                  <a:rPr lang="en-US"/>
                  <a:t>Expected Adjusted</a:t>
                </a:r>
                <a:r>
                  <a:rPr lang="en-US" baseline="0"/>
                  <a:t> Epsilon</a:t>
                </a:r>
                <a:endParaRPr lang="en-US"/>
              </a:p>
            </c:rich>
          </c:tx>
          <c:overlay val="0"/>
        </c:title>
        <c:numFmt formatCode="General" sourceLinked="1"/>
        <c:majorTickMark val="none"/>
        <c:minorTickMark val="none"/>
        <c:tickLblPos val="nextTo"/>
        <c:crossAx val="473477000"/>
        <c:crosses val="autoZero"/>
        <c:crossBetween val="midCat"/>
      </c:valAx>
      <c:valAx>
        <c:axId val="473477000"/>
        <c:scaling>
          <c:orientation val="minMax"/>
          <c:max val="1"/>
          <c:min val="0"/>
        </c:scaling>
        <c:delete val="0"/>
        <c:axPos val="r"/>
        <c:majorGridlines/>
        <c:title>
          <c:tx>
            <c:rich>
              <a:bodyPr/>
              <a:lstStyle/>
              <a:p>
                <a:pPr>
                  <a:defRPr/>
                </a:pPr>
                <a:r>
                  <a:rPr lang="en-US"/>
                  <a:t>1-sqrt(JSD)</a:t>
                </a:r>
              </a:p>
            </c:rich>
          </c:tx>
          <c:overlay val="0"/>
        </c:title>
        <c:numFmt formatCode="General" sourceLinked="1"/>
        <c:majorTickMark val="none"/>
        <c:minorTickMark val="none"/>
        <c:tickLblPos val="nextTo"/>
        <c:crossAx val="473478568"/>
        <c:crosses val="autoZero"/>
        <c:crossBetween val="midCat"/>
      </c:valAx>
    </c:plotArea>
    <c:legend>
      <c:legendPos val="r"/>
      <c:layout>
        <c:manualLayout>
          <c:xMode val="edge"/>
          <c:yMode val="edge"/>
          <c:x val="0.70243238250630102"/>
          <c:y val="0.11690228074242399"/>
          <c:w val="0.154839792626527"/>
          <c:h val="0.13131135277676101"/>
        </c:manualLayout>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LODES Quality</a:t>
            </a:r>
            <a:r>
              <a:rPr lang="en-US" baseline="0"/>
              <a:t> Root Mean Integrated Squared Error</a:t>
            </a:r>
            <a:endParaRPr lang="en-US"/>
          </a:p>
        </c:rich>
      </c:tx>
      <c:overlay val="0"/>
    </c:title>
    <c:autoTitleDeleted val="0"/>
    <c:plotArea>
      <c:layout>
        <c:manualLayout>
          <c:layoutTarget val="inner"/>
          <c:xMode val="edge"/>
          <c:yMode val="edge"/>
          <c:x val="8.43909788459241E-2"/>
          <c:y val="0.17642210247056"/>
          <c:w val="0.85584652731029398"/>
          <c:h val="0.79524456505417196"/>
        </c:manualLayout>
      </c:layout>
      <c:scatterChart>
        <c:scatterStyle val="lineMarker"/>
        <c:varyColors val="0"/>
        <c:ser>
          <c:idx val="0"/>
          <c:order val="0"/>
          <c:tx>
            <c:strRef>
              <c:f>jsd_rmise_rounded!$O$132</c:f>
              <c:strCache>
                <c:ptCount val="1"/>
                <c:pt idx="0">
                  <c:v>Posterior-Likelihood</c:v>
                </c:pt>
              </c:strCache>
            </c:strRef>
          </c:tx>
          <c:spPr>
            <a:ln w="47625">
              <a:noFill/>
            </a:ln>
          </c:spPr>
          <c:xVal>
            <c:numRef>
              <c:f>jsd_rmise_rounded!$M$133:$M$183</c:f>
              <c:numCache>
                <c:formatCode>General</c:formatCode>
                <c:ptCount val="51"/>
                <c:pt idx="0">
                  <c:v>0</c:v>
                </c:pt>
                <c:pt idx="1">
                  <c:v>5.38</c:v>
                </c:pt>
                <c:pt idx="2">
                  <c:v>5.38</c:v>
                </c:pt>
                <c:pt idx="3">
                  <c:v>6.38</c:v>
                </c:pt>
                <c:pt idx="4">
                  <c:v>6.38</c:v>
                </c:pt>
                <c:pt idx="5">
                  <c:v>6.68</c:v>
                </c:pt>
                <c:pt idx="6">
                  <c:v>6.68</c:v>
                </c:pt>
                <c:pt idx="7">
                  <c:v>7.09</c:v>
                </c:pt>
                <c:pt idx="8">
                  <c:v>7.09</c:v>
                </c:pt>
                <c:pt idx="9">
                  <c:v>7.38</c:v>
                </c:pt>
                <c:pt idx="10">
                  <c:v>7.38</c:v>
                </c:pt>
                <c:pt idx="11">
                  <c:v>7.6</c:v>
                </c:pt>
                <c:pt idx="12">
                  <c:v>7.78</c:v>
                </c:pt>
                <c:pt idx="13">
                  <c:v>7.78</c:v>
                </c:pt>
                <c:pt idx="14">
                  <c:v>7.94</c:v>
                </c:pt>
                <c:pt idx="15">
                  <c:v>8.07</c:v>
                </c:pt>
                <c:pt idx="16">
                  <c:v>8.07</c:v>
                </c:pt>
                <c:pt idx="17">
                  <c:v>8.19</c:v>
                </c:pt>
                <c:pt idx="18">
                  <c:v>8.39</c:v>
                </c:pt>
                <c:pt idx="19">
                  <c:v>8.39</c:v>
                </c:pt>
                <c:pt idx="20">
                  <c:v>8.48</c:v>
                </c:pt>
                <c:pt idx="21">
                  <c:v>8.48</c:v>
                </c:pt>
                <c:pt idx="22">
                  <c:v>8.6300000000000008</c:v>
                </c:pt>
                <c:pt idx="23">
                  <c:v>8.76</c:v>
                </c:pt>
                <c:pt idx="24">
                  <c:v>8.76</c:v>
                </c:pt>
                <c:pt idx="25">
                  <c:v>8.8800000000000008</c:v>
                </c:pt>
                <c:pt idx="26">
                  <c:v>8.99</c:v>
                </c:pt>
                <c:pt idx="27">
                  <c:v>8.99</c:v>
                </c:pt>
                <c:pt idx="28">
                  <c:v>9.17</c:v>
                </c:pt>
                <c:pt idx="29">
                  <c:v>9.32</c:v>
                </c:pt>
                <c:pt idx="30">
                  <c:v>9.32</c:v>
                </c:pt>
                <c:pt idx="31">
                  <c:v>9.4600000000000009</c:v>
                </c:pt>
                <c:pt idx="32">
                  <c:v>9.57</c:v>
                </c:pt>
                <c:pt idx="33">
                  <c:v>9.57</c:v>
                </c:pt>
                <c:pt idx="34">
                  <c:v>9.68</c:v>
                </c:pt>
                <c:pt idx="35">
                  <c:v>9.86</c:v>
                </c:pt>
                <c:pt idx="36">
                  <c:v>9.86</c:v>
                </c:pt>
                <c:pt idx="37">
                  <c:v>10</c:v>
                </c:pt>
                <c:pt idx="38">
                  <c:v>10.199999999999999</c:v>
                </c:pt>
                <c:pt idx="39">
                  <c:v>10.199999999999999</c:v>
                </c:pt>
                <c:pt idx="40">
                  <c:v>10.3</c:v>
                </c:pt>
                <c:pt idx="41">
                  <c:v>10.4</c:v>
                </c:pt>
                <c:pt idx="42">
                  <c:v>10.4</c:v>
                </c:pt>
                <c:pt idx="43">
                  <c:v>10.5</c:v>
                </c:pt>
                <c:pt idx="44">
                  <c:v>10.6</c:v>
                </c:pt>
                <c:pt idx="45">
                  <c:v>10.6</c:v>
                </c:pt>
                <c:pt idx="46">
                  <c:v>11.4</c:v>
                </c:pt>
                <c:pt idx="47">
                  <c:v>12.4</c:v>
                </c:pt>
                <c:pt idx="48">
                  <c:v>13.4</c:v>
                </c:pt>
                <c:pt idx="49">
                  <c:v>14.4</c:v>
                </c:pt>
                <c:pt idx="50">
                  <c:v>15</c:v>
                </c:pt>
              </c:numCache>
            </c:numRef>
          </c:xVal>
          <c:yVal>
            <c:numRef>
              <c:f>jsd_rmise_rounded!$O$133:$O$183</c:f>
              <c:numCache>
                <c:formatCode>General</c:formatCode>
                <c:ptCount val="51"/>
                <c:pt idx="0">
                  <c:v>0.253</c:v>
                </c:pt>
                <c:pt idx="1">
                  <c:v>0.253</c:v>
                </c:pt>
                <c:pt idx="2">
                  <c:v>0.253</c:v>
                </c:pt>
                <c:pt idx="3">
                  <c:v>0.19700000000000001</c:v>
                </c:pt>
                <c:pt idx="4">
                  <c:v>0.19900000000000001</c:v>
                </c:pt>
                <c:pt idx="5">
                  <c:v>0.18</c:v>
                </c:pt>
                <c:pt idx="6">
                  <c:v>0.17899999999999999</c:v>
                </c:pt>
                <c:pt idx="7">
                  <c:v>0.156</c:v>
                </c:pt>
                <c:pt idx="8">
                  <c:v>0.155</c:v>
                </c:pt>
                <c:pt idx="9">
                  <c:v>0.13900000000000001</c:v>
                </c:pt>
                <c:pt idx="10">
                  <c:v>0.13700000000000001</c:v>
                </c:pt>
                <c:pt idx="11">
                  <c:v>0.124</c:v>
                </c:pt>
                <c:pt idx="12">
                  <c:v>0.114</c:v>
                </c:pt>
                <c:pt idx="13">
                  <c:v>0.115</c:v>
                </c:pt>
                <c:pt idx="14">
                  <c:v>0.106</c:v>
                </c:pt>
                <c:pt idx="15">
                  <c:v>9.9599999999999994E-2</c:v>
                </c:pt>
                <c:pt idx="16">
                  <c:v>9.98E-2</c:v>
                </c:pt>
                <c:pt idx="17">
                  <c:v>9.5200000000000007E-2</c:v>
                </c:pt>
                <c:pt idx="18">
                  <c:v>8.5199999999999998E-2</c:v>
                </c:pt>
                <c:pt idx="19">
                  <c:v>8.48E-2</c:v>
                </c:pt>
                <c:pt idx="20">
                  <c:v>8.1100000000000005E-2</c:v>
                </c:pt>
                <c:pt idx="21">
                  <c:v>8.2299999999999998E-2</c:v>
                </c:pt>
                <c:pt idx="22">
                  <c:v>7.4999999999999997E-2</c:v>
                </c:pt>
                <c:pt idx="23">
                  <c:v>6.9599999999999995E-2</c:v>
                </c:pt>
                <c:pt idx="24">
                  <c:v>7.0599999999999996E-2</c:v>
                </c:pt>
                <c:pt idx="25">
                  <c:v>6.4699999999999994E-2</c:v>
                </c:pt>
                <c:pt idx="26">
                  <c:v>6.1600000000000002E-2</c:v>
                </c:pt>
                <c:pt idx="27">
                  <c:v>6.1800000000000001E-2</c:v>
                </c:pt>
                <c:pt idx="28">
                  <c:v>5.5500000000000001E-2</c:v>
                </c:pt>
                <c:pt idx="29">
                  <c:v>5.11E-2</c:v>
                </c:pt>
                <c:pt idx="30">
                  <c:v>5.1299999999999998E-2</c:v>
                </c:pt>
                <c:pt idx="31">
                  <c:v>4.8000000000000001E-2</c:v>
                </c:pt>
                <c:pt idx="32">
                  <c:v>4.4299999999999999E-2</c:v>
                </c:pt>
                <c:pt idx="33">
                  <c:v>4.48E-2</c:v>
                </c:pt>
                <c:pt idx="34">
                  <c:v>4.2700000000000002E-2</c:v>
                </c:pt>
                <c:pt idx="35">
                  <c:v>3.9E-2</c:v>
                </c:pt>
                <c:pt idx="36">
                  <c:v>3.85E-2</c:v>
                </c:pt>
                <c:pt idx="37">
                  <c:v>3.6200000000000003E-2</c:v>
                </c:pt>
                <c:pt idx="38">
                  <c:v>3.44E-2</c:v>
                </c:pt>
                <c:pt idx="39">
                  <c:v>3.39E-2</c:v>
                </c:pt>
                <c:pt idx="40">
                  <c:v>3.2899999999999999E-2</c:v>
                </c:pt>
                <c:pt idx="41">
                  <c:v>3.1399999999999997E-2</c:v>
                </c:pt>
                <c:pt idx="42">
                  <c:v>3.1300000000000001E-2</c:v>
                </c:pt>
                <c:pt idx="43">
                  <c:v>3.0200000000000001E-2</c:v>
                </c:pt>
                <c:pt idx="44">
                  <c:v>2.92E-2</c:v>
                </c:pt>
                <c:pt idx="45">
                  <c:v>2.9600000000000001E-2</c:v>
                </c:pt>
                <c:pt idx="46">
                  <c:v>2.6200000000000001E-2</c:v>
                </c:pt>
                <c:pt idx="47">
                  <c:v>2.53E-2</c:v>
                </c:pt>
                <c:pt idx="48">
                  <c:v>2.5700000000000001E-2</c:v>
                </c:pt>
                <c:pt idx="49">
                  <c:v>2.5899999999999999E-2</c:v>
                </c:pt>
              </c:numCache>
            </c:numRef>
          </c:yVal>
          <c:smooth val="0"/>
        </c:ser>
        <c:ser>
          <c:idx val="1"/>
          <c:order val="1"/>
          <c:tx>
            <c:strRef>
              <c:f>jsd_rmise_rounded!$P$132</c:f>
              <c:strCache>
                <c:ptCount val="1"/>
                <c:pt idx="0">
                  <c:v>Synthetic-Likelihood</c:v>
                </c:pt>
              </c:strCache>
            </c:strRef>
          </c:tx>
          <c:spPr>
            <a:ln w="47625">
              <a:noFill/>
            </a:ln>
          </c:spPr>
          <c:xVal>
            <c:numRef>
              <c:f>jsd_rmise_rounded!$M$133:$M$183</c:f>
              <c:numCache>
                <c:formatCode>General</c:formatCode>
                <c:ptCount val="51"/>
                <c:pt idx="0">
                  <c:v>0</c:v>
                </c:pt>
                <c:pt idx="1">
                  <c:v>5.38</c:v>
                </c:pt>
                <c:pt idx="2">
                  <c:v>5.38</c:v>
                </c:pt>
                <c:pt idx="3">
                  <c:v>6.38</c:v>
                </c:pt>
                <c:pt idx="4">
                  <c:v>6.38</c:v>
                </c:pt>
                <c:pt idx="5">
                  <c:v>6.68</c:v>
                </c:pt>
                <c:pt idx="6">
                  <c:v>6.68</c:v>
                </c:pt>
                <c:pt idx="7">
                  <c:v>7.09</c:v>
                </c:pt>
                <c:pt idx="8">
                  <c:v>7.09</c:v>
                </c:pt>
                <c:pt idx="9">
                  <c:v>7.38</c:v>
                </c:pt>
                <c:pt idx="10">
                  <c:v>7.38</c:v>
                </c:pt>
                <c:pt idx="11">
                  <c:v>7.6</c:v>
                </c:pt>
                <c:pt idx="12">
                  <c:v>7.78</c:v>
                </c:pt>
                <c:pt idx="13">
                  <c:v>7.78</c:v>
                </c:pt>
                <c:pt idx="14">
                  <c:v>7.94</c:v>
                </c:pt>
                <c:pt idx="15">
                  <c:v>8.07</c:v>
                </c:pt>
                <c:pt idx="16">
                  <c:v>8.07</c:v>
                </c:pt>
                <c:pt idx="17">
                  <c:v>8.19</c:v>
                </c:pt>
                <c:pt idx="18">
                  <c:v>8.39</c:v>
                </c:pt>
                <c:pt idx="19">
                  <c:v>8.39</c:v>
                </c:pt>
                <c:pt idx="20">
                  <c:v>8.48</c:v>
                </c:pt>
                <c:pt idx="21">
                  <c:v>8.48</c:v>
                </c:pt>
                <c:pt idx="22">
                  <c:v>8.6300000000000008</c:v>
                </c:pt>
                <c:pt idx="23">
                  <c:v>8.76</c:v>
                </c:pt>
                <c:pt idx="24">
                  <c:v>8.76</c:v>
                </c:pt>
                <c:pt idx="25">
                  <c:v>8.8800000000000008</c:v>
                </c:pt>
                <c:pt idx="26">
                  <c:v>8.99</c:v>
                </c:pt>
                <c:pt idx="27">
                  <c:v>8.99</c:v>
                </c:pt>
                <c:pt idx="28">
                  <c:v>9.17</c:v>
                </c:pt>
                <c:pt idx="29">
                  <c:v>9.32</c:v>
                </c:pt>
                <c:pt idx="30">
                  <c:v>9.32</c:v>
                </c:pt>
                <c:pt idx="31">
                  <c:v>9.4600000000000009</c:v>
                </c:pt>
                <c:pt idx="32">
                  <c:v>9.57</c:v>
                </c:pt>
                <c:pt idx="33">
                  <c:v>9.57</c:v>
                </c:pt>
                <c:pt idx="34">
                  <c:v>9.68</c:v>
                </c:pt>
                <c:pt idx="35">
                  <c:v>9.86</c:v>
                </c:pt>
                <c:pt idx="36">
                  <c:v>9.86</c:v>
                </c:pt>
                <c:pt idx="37">
                  <c:v>10</c:v>
                </c:pt>
                <c:pt idx="38">
                  <c:v>10.199999999999999</c:v>
                </c:pt>
                <c:pt idx="39">
                  <c:v>10.199999999999999</c:v>
                </c:pt>
                <c:pt idx="40">
                  <c:v>10.3</c:v>
                </c:pt>
                <c:pt idx="41">
                  <c:v>10.4</c:v>
                </c:pt>
                <c:pt idx="42">
                  <c:v>10.4</c:v>
                </c:pt>
                <c:pt idx="43">
                  <c:v>10.5</c:v>
                </c:pt>
                <c:pt idx="44">
                  <c:v>10.6</c:v>
                </c:pt>
                <c:pt idx="45">
                  <c:v>10.6</c:v>
                </c:pt>
                <c:pt idx="46">
                  <c:v>11.4</c:v>
                </c:pt>
                <c:pt idx="47">
                  <c:v>12.4</c:v>
                </c:pt>
                <c:pt idx="48">
                  <c:v>13.4</c:v>
                </c:pt>
                <c:pt idx="49">
                  <c:v>14.4</c:v>
                </c:pt>
                <c:pt idx="50">
                  <c:v>15</c:v>
                </c:pt>
              </c:numCache>
            </c:numRef>
          </c:xVal>
          <c:yVal>
            <c:numRef>
              <c:f>jsd_rmise_rounded!$P$133:$P$183</c:f>
              <c:numCache>
                <c:formatCode>General</c:formatCode>
                <c:ptCount val="51"/>
                <c:pt idx="0">
                  <c:v>0.35799999999999998</c:v>
                </c:pt>
                <c:pt idx="1">
                  <c:v>0.35799999999999998</c:v>
                </c:pt>
                <c:pt idx="2">
                  <c:v>0.35799999999999998</c:v>
                </c:pt>
                <c:pt idx="3">
                  <c:v>0.318</c:v>
                </c:pt>
                <c:pt idx="4">
                  <c:v>0.32</c:v>
                </c:pt>
                <c:pt idx="5">
                  <c:v>0.307</c:v>
                </c:pt>
                <c:pt idx="6">
                  <c:v>0.30599999999999999</c:v>
                </c:pt>
                <c:pt idx="7">
                  <c:v>0.29099999999999998</c:v>
                </c:pt>
                <c:pt idx="8">
                  <c:v>0.28999999999999998</c:v>
                </c:pt>
                <c:pt idx="9">
                  <c:v>0.28000000000000003</c:v>
                </c:pt>
                <c:pt idx="10">
                  <c:v>0.27800000000000002</c:v>
                </c:pt>
                <c:pt idx="11">
                  <c:v>0.27</c:v>
                </c:pt>
                <c:pt idx="12">
                  <c:v>0.26300000000000001</c:v>
                </c:pt>
                <c:pt idx="13">
                  <c:v>0.26400000000000001</c:v>
                </c:pt>
                <c:pt idx="14">
                  <c:v>0.25900000000000001</c:v>
                </c:pt>
                <c:pt idx="15">
                  <c:v>0.255</c:v>
                </c:pt>
                <c:pt idx="16">
                  <c:v>0.255</c:v>
                </c:pt>
                <c:pt idx="17">
                  <c:v>0.252</c:v>
                </c:pt>
                <c:pt idx="18">
                  <c:v>0.246</c:v>
                </c:pt>
                <c:pt idx="19">
                  <c:v>0.246</c:v>
                </c:pt>
                <c:pt idx="20">
                  <c:v>0.24399999999999999</c:v>
                </c:pt>
                <c:pt idx="21">
                  <c:v>0.24399999999999999</c:v>
                </c:pt>
                <c:pt idx="22">
                  <c:v>0.24</c:v>
                </c:pt>
                <c:pt idx="23">
                  <c:v>0.23699999999999999</c:v>
                </c:pt>
                <c:pt idx="24">
                  <c:v>0.23799999999999999</c:v>
                </c:pt>
                <c:pt idx="25">
                  <c:v>0.23400000000000001</c:v>
                </c:pt>
                <c:pt idx="26">
                  <c:v>0.23300000000000001</c:v>
                </c:pt>
                <c:pt idx="27">
                  <c:v>0.23300000000000001</c:v>
                </c:pt>
                <c:pt idx="28">
                  <c:v>0.22900000000000001</c:v>
                </c:pt>
                <c:pt idx="29">
                  <c:v>0.22700000000000001</c:v>
                </c:pt>
                <c:pt idx="30">
                  <c:v>0.22700000000000001</c:v>
                </c:pt>
                <c:pt idx="31">
                  <c:v>0.22500000000000001</c:v>
                </c:pt>
                <c:pt idx="32">
                  <c:v>0.223</c:v>
                </c:pt>
                <c:pt idx="33">
                  <c:v>0.224</c:v>
                </c:pt>
                <c:pt idx="34">
                  <c:v>0.223</c:v>
                </c:pt>
                <c:pt idx="35">
                  <c:v>0.221</c:v>
                </c:pt>
                <c:pt idx="36">
                  <c:v>0.22</c:v>
                </c:pt>
                <c:pt idx="37">
                  <c:v>0.219</c:v>
                </c:pt>
                <c:pt idx="38">
                  <c:v>0.218</c:v>
                </c:pt>
                <c:pt idx="39">
                  <c:v>0.218</c:v>
                </c:pt>
                <c:pt idx="40">
                  <c:v>0.218</c:v>
                </c:pt>
                <c:pt idx="41">
                  <c:v>0.217</c:v>
                </c:pt>
                <c:pt idx="42">
                  <c:v>0.217</c:v>
                </c:pt>
                <c:pt idx="43">
                  <c:v>0.216</c:v>
                </c:pt>
                <c:pt idx="44">
                  <c:v>0.215</c:v>
                </c:pt>
                <c:pt idx="45">
                  <c:v>0.216</c:v>
                </c:pt>
                <c:pt idx="46">
                  <c:v>0.21299999999999999</c:v>
                </c:pt>
                <c:pt idx="47">
                  <c:v>0.21199999999999999</c:v>
                </c:pt>
                <c:pt idx="48">
                  <c:v>0.21099999999999999</c:v>
                </c:pt>
                <c:pt idx="49">
                  <c:v>0.21199999999999999</c:v>
                </c:pt>
              </c:numCache>
            </c:numRef>
          </c:yVal>
          <c:smooth val="0"/>
        </c:ser>
        <c:dLbls>
          <c:showLegendKey val="0"/>
          <c:showVal val="0"/>
          <c:showCatName val="0"/>
          <c:showSerName val="0"/>
          <c:showPercent val="0"/>
          <c:showBubbleSize val="0"/>
        </c:dLbls>
        <c:axId val="473475824"/>
        <c:axId val="473475040"/>
      </c:scatterChart>
      <c:valAx>
        <c:axId val="473475824"/>
        <c:scaling>
          <c:orientation val="maxMin"/>
          <c:max val="12"/>
          <c:min val="4"/>
        </c:scaling>
        <c:delete val="0"/>
        <c:axPos val="t"/>
        <c:title>
          <c:tx>
            <c:rich>
              <a:bodyPr/>
              <a:lstStyle/>
              <a:p>
                <a:pPr>
                  <a:defRPr/>
                </a:pPr>
                <a:r>
                  <a:rPr lang="en-US"/>
                  <a:t>Expected</a:t>
                </a:r>
                <a:r>
                  <a:rPr lang="en-US" baseline="0"/>
                  <a:t> Adjusted</a:t>
                </a:r>
                <a:r>
                  <a:rPr lang="en-US"/>
                  <a:t> Epsilon</a:t>
                </a:r>
              </a:p>
            </c:rich>
          </c:tx>
          <c:overlay val="0"/>
        </c:title>
        <c:numFmt formatCode="General" sourceLinked="1"/>
        <c:majorTickMark val="none"/>
        <c:minorTickMark val="none"/>
        <c:tickLblPos val="nextTo"/>
        <c:crossAx val="473475040"/>
        <c:crosses val="autoZero"/>
        <c:crossBetween val="midCat"/>
      </c:valAx>
      <c:valAx>
        <c:axId val="473475040"/>
        <c:scaling>
          <c:orientation val="maxMin"/>
        </c:scaling>
        <c:delete val="0"/>
        <c:axPos val="r"/>
        <c:majorGridlines/>
        <c:title>
          <c:tx>
            <c:rich>
              <a:bodyPr/>
              <a:lstStyle/>
              <a:p>
                <a:pPr>
                  <a:defRPr/>
                </a:pPr>
                <a:r>
                  <a:rPr lang="en-US"/>
                  <a:t>RMISE</a:t>
                </a:r>
              </a:p>
            </c:rich>
          </c:tx>
          <c:overlay val="0"/>
        </c:title>
        <c:numFmt formatCode="#,##0.00" sourceLinked="0"/>
        <c:majorTickMark val="none"/>
        <c:minorTickMark val="none"/>
        <c:tickLblPos val="nextTo"/>
        <c:crossAx val="473475824"/>
        <c:crosses val="autoZero"/>
        <c:crossBetween val="midCat"/>
      </c:valAx>
    </c:plotArea>
    <c:legend>
      <c:legendPos val="r"/>
      <c:layout>
        <c:manualLayout>
          <c:xMode val="edge"/>
          <c:yMode val="edge"/>
          <c:x val="0.66838300563312103"/>
          <c:y val="0.234575623826702"/>
          <c:w val="0.20430203789024601"/>
          <c:h val="8.7540901851173997E-2"/>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0.36813</cdr:x>
      <cdr:y>0.57259</cdr:y>
    </cdr:from>
    <cdr:to>
      <cdr:x>0.47363</cdr:x>
      <cdr:y>0.65728</cdr:y>
    </cdr:to>
    <cdr:sp macro="" textlink="">
      <cdr:nvSpPr>
        <cdr:cNvPr id="2" name="Oval 1"/>
        <cdr:cNvSpPr/>
      </cdr:nvSpPr>
      <cdr:spPr>
        <a:xfrm xmlns:a="http://schemas.openxmlformats.org/drawingml/2006/main">
          <a:off x="3190875" y="3606403"/>
          <a:ext cx="914400" cy="533400"/>
        </a:xfrm>
        <a:prstGeom xmlns:a="http://schemas.openxmlformats.org/drawingml/2006/main" prst="ellipse">
          <a:avLst/>
        </a:prstGeom>
        <a:noFill xmlns:a="http://schemas.openxmlformats.org/drawingml/2006/main"/>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02CE94-EF6F-2248-AEE7-2EEE0FF13166}" type="datetimeFigureOut">
              <a:rPr lang="en-US" smtClean="0"/>
              <a:t>4/24/2016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A571C9-DBE7-3F45-80F2-2ACDE2F28480}" type="slidenum">
              <a:rPr lang="en-US" smtClean="0"/>
              <a:t>‹#›</a:t>
            </a:fld>
            <a:endParaRPr lang="en-US"/>
          </a:p>
        </p:txBody>
      </p:sp>
    </p:spTree>
    <p:extLst>
      <p:ext uri="{BB962C8B-B14F-4D97-AF65-F5344CB8AC3E}">
        <p14:creationId xmlns:p14="http://schemas.microsoft.com/office/powerpoint/2010/main" val="1512384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79276-7234-4E93-BC6A-B9FF67808A80}" type="datetimeFigureOut">
              <a:rPr lang="en-US" smtClean="0"/>
              <a:pPr/>
              <a:t>4/24/2016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47AAE-671C-4678-9E5E-E8C2E10292DE}" type="slidenum">
              <a:rPr lang="en-US" smtClean="0"/>
              <a:pPr/>
              <a:t>‹#›</a:t>
            </a:fld>
            <a:endParaRPr lang="en-US" dirty="0"/>
          </a:p>
        </p:txBody>
      </p:sp>
    </p:spTree>
    <p:extLst>
      <p:ext uri="{BB962C8B-B14F-4D97-AF65-F5344CB8AC3E}">
        <p14:creationId xmlns:p14="http://schemas.microsoft.com/office/powerpoint/2010/main" val="313998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EDIT THIS!!!!</a:t>
            </a:r>
            <a:endParaRPr lang="en-US" dirty="0"/>
          </a:p>
        </p:txBody>
      </p:sp>
      <p:sp>
        <p:nvSpPr>
          <p:cNvPr id="4" name="Slide Number Placeholder 3"/>
          <p:cNvSpPr>
            <a:spLocks noGrp="1"/>
          </p:cNvSpPr>
          <p:nvPr>
            <p:ph type="sldNum" sz="quarter" idx="10"/>
          </p:nvPr>
        </p:nvSpPr>
        <p:spPr/>
        <p:txBody>
          <a:bodyPr/>
          <a:lstStyle/>
          <a:p>
            <a:fld id="{E1047AAE-671C-4678-9E5E-E8C2E10292DE}" type="slidenum">
              <a:rPr lang="en-US" smtClean="0"/>
              <a:pPr/>
              <a:t>103</a:t>
            </a:fld>
            <a:endParaRPr lang="en-US" dirty="0"/>
          </a:p>
        </p:txBody>
      </p:sp>
    </p:spTree>
    <p:extLst>
      <p:ext uri="{BB962C8B-B14F-4D97-AF65-F5344CB8AC3E}">
        <p14:creationId xmlns:p14="http://schemas.microsoft.com/office/powerpoint/2010/main" val="4182835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Normalize</a:t>
            </a:r>
            <a:r>
              <a:rPr lang="en-US" baseline="0" dirty="0" smtClean="0"/>
              <a:t> mean L2 error</a:t>
            </a:r>
            <a:endParaRPr lang="en-US" dirty="0"/>
          </a:p>
        </p:txBody>
      </p:sp>
      <p:sp>
        <p:nvSpPr>
          <p:cNvPr id="4" name="Slide Number Placeholder 3"/>
          <p:cNvSpPr>
            <a:spLocks noGrp="1"/>
          </p:cNvSpPr>
          <p:nvPr>
            <p:ph type="sldNum" sz="quarter" idx="10"/>
          </p:nvPr>
        </p:nvSpPr>
        <p:spPr/>
        <p:txBody>
          <a:bodyPr/>
          <a:lstStyle/>
          <a:p>
            <a:fld id="{385C2F4A-A9A2-46CF-896F-4BAF063810CC}" type="slidenum">
              <a:rPr lang="en-US" smtClean="0"/>
              <a:pPr/>
              <a:t>113</a:t>
            </a:fld>
            <a:endParaRPr lang="en-US"/>
          </a:p>
        </p:txBody>
      </p:sp>
    </p:spTree>
    <p:extLst>
      <p:ext uri="{BB962C8B-B14F-4D97-AF65-F5344CB8AC3E}">
        <p14:creationId xmlns:p14="http://schemas.microsoft.com/office/powerpoint/2010/main" val="57769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8FD342-7162-4FC5-B80C-363672ABBD1A}" type="slidenum">
              <a:rPr lang="en-US" smtClean="0"/>
              <a:pPr/>
              <a:t>116</a:t>
            </a:fld>
            <a:endParaRPr lang="en-US"/>
          </a:p>
        </p:txBody>
      </p:sp>
    </p:spTree>
    <p:extLst>
      <p:ext uri="{BB962C8B-B14F-4D97-AF65-F5344CB8AC3E}">
        <p14:creationId xmlns:p14="http://schemas.microsoft.com/office/powerpoint/2010/main" val="385531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8FD342-7162-4FC5-B80C-363672ABBD1A}" type="slidenum">
              <a:rPr lang="en-US" smtClean="0"/>
              <a:pPr/>
              <a:t>117</a:t>
            </a:fld>
            <a:endParaRPr lang="en-US"/>
          </a:p>
        </p:txBody>
      </p:sp>
    </p:spTree>
    <p:extLst>
      <p:ext uri="{BB962C8B-B14F-4D97-AF65-F5344CB8AC3E}">
        <p14:creationId xmlns:p14="http://schemas.microsoft.com/office/powerpoint/2010/main" val="4244117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p:txBody>
      </p:sp>
      <p:sp>
        <p:nvSpPr>
          <p:cNvPr id="4" name="Slide Number Placeholder 3"/>
          <p:cNvSpPr>
            <a:spLocks noGrp="1"/>
          </p:cNvSpPr>
          <p:nvPr>
            <p:ph type="sldNum" sz="quarter" idx="10"/>
          </p:nvPr>
        </p:nvSpPr>
        <p:spPr/>
        <p:txBody>
          <a:bodyPr/>
          <a:lstStyle/>
          <a:p>
            <a:fld id="{BF8FD342-7162-4FC5-B80C-363672ABBD1A}" type="slidenum">
              <a:rPr lang="en-US" smtClean="0"/>
              <a:pPr/>
              <a:t>119</a:t>
            </a:fld>
            <a:endParaRPr lang="en-US"/>
          </a:p>
        </p:txBody>
      </p:sp>
    </p:spTree>
    <p:extLst>
      <p:ext uri="{BB962C8B-B14F-4D97-AF65-F5344CB8AC3E}">
        <p14:creationId xmlns:p14="http://schemas.microsoft.com/office/powerpoint/2010/main" val="1546640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8FD342-7162-4FC5-B80C-363672ABBD1A}" type="slidenum">
              <a:rPr lang="en-US" smtClean="0"/>
              <a:pPr/>
              <a:t>120</a:t>
            </a:fld>
            <a:endParaRPr lang="en-US"/>
          </a:p>
        </p:txBody>
      </p:sp>
    </p:spTree>
    <p:extLst>
      <p:ext uri="{BB962C8B-B14F-4D97-AF65-F5344CB8AC3E}">
        <p14:creationId xmlns:p14="http://schemas.microsoft.com/office/powerpoint/2010/main" val="103982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sz="2100">
                <a:solidFill>
                  <a:schemeClr val="tx1"/>
                </a:solidFill>
                <a:latin typeface="Arial" charset="0"/>
                <a:ea typeface="ＭＳ Ｐゴシック" charset="0"/>
                <a:cs typeface="MS Gothic" charset="0"/>
              </a:defRPr>
            </a:lvl1pPr>
            <a:lvl2pPr marL="33254743" indent="-32853916" eaLnBrk="0">
              <a:tabLst>
                <a:tab pos="634643" algn="l"/>
                <a:tab pos="1269286" algn="l"/>
                <a:tab pos="1903929" algn="l"/>
                <a:tab pos="2538573" algn="l"/>
              </a:tabLst>
              <a:defRPr sz="2100">
                <a:solidFill>
                  <a:schemeClr val="tx1"/>
                </a:solidFill>
                <a:latin typeface="Arial" charset="0"/>
                <a:ea typeface="MS Gothic" charset="0"/>
                <a:cs typeface="MS Gothic" charset="0"/>
              </a:defRPr>
            </a:lvl2pPr>
            <a:lvl3pPr eaLnBrk="0">
              <a:tabLst>
                <a:tab pos="634643" algn="l"/>
                <a:tab pos="1269286" algn="l"/>
                <a:tab pos="1903929" algn="l"/>
                <a:tab pos="2538573" algn="l"/>
              </a:tabLst>
              <a:defRPr sz="2100">
                <a:solidFill>
                  <a:schemeClr val="tx1"/>
                </a:solidFill>
                <a:latin typeface="Arial" charset="0"/>
                <a:ea typeface="MS Gothic" charset="0"/>
                <a:cs typeface="MS Gothic" charset="0"/>
              </a:defRPr>
            </a:lvl3pPr>
            <a:lvl4pPr eaLnBrk="0">
              <a:tabLst>
                <a:tab pos="634643" algn="l"/>
                <a:tab pos="1269286" algn="l"/>
                <a:tab pos="1903929" algn="l"/>
                <a:tab pos="2538573" algn="l"/>
              </a:tabLst>
              <a:defRPr sz="2100">
                <a:solidFill>
                  <a:schemeClr val="tx1"/>
                </a:solidFill>
                <a:latin typeface="Arial" charset="0"/>
                <a:ea typeface="MS Gothic" charset="0"/>
                <a:cs typeface="MS Gothic" charset="0"/>
              </a:defRPr>
            </a:lvl4pPr>
            <a:lvl5pPr eaLnBrk="0">
              <a:tabLst>
                <a:tab pos="634643" algn="l"/>
                <a:tab pos="1269286" algn="l"/>
                <a:tab pos="1903929" algn="l"/>
                <a:tab pos="2538573" algn="l"/>
              </a:tabLst>
              <a:defRPr sz="2100">
                <a:solidFill>
                  <a:schemeClr val="tx1"/>
                </a:solidFill>
                <a:latin typeface="Arial" charset="0"/>
                <a:ea typeface="MS Gothic" charset="0"/>
                <a:cs typeface="MS Gothic" charset="0"/>
              </a:defRPr>
            </a:lvl5pPr>
            <a:lvl6pPr marL="400827" eaLnBrk="0" fontAlgn="base" hangingPunct="0">
              <a:lnSpc>
                <a:spcPct val="93000"/>
              </a:lnSpc>
              <a:spcBef>
                <a:spcPct val="0"/>
              </a:spcBef>
              <a:spcAft>
                <a:spcPct val="0"/>
              </a:spcAft>
              <a:tabLst>
                <a:tab pos="634643" algn="l"/>
                <a:tab pos="1269286" algn="l"/>
                <a:tab pos="1903929" algn="l"/>
                <a:tab pos="2538573" algn="l"/>
              </a:tabLst>
              <a:defRPr sz="2100">
                <a:solidFill>
                  <a:schemeClr val="tx1"/>
                </a:solidFill>
                <a:latin typeface="Arial" charset="0"/>
                <a:ea typeface="MS Gothic" charset="0"/>
                <a:cs typeface="MS Gothic" charset="0"/>
              </a:defRPr>
            </a:lvl6pPr>
            <a:lvl7pPr marL="801654" eaLnBrk="0" fontAlgn="base" hangingPunct="0">
              <a:lnSpc>
                <a:spcPct val="93000"/>
              </a:lnSpc>
              <a:spcBef>
                <a:spcPct val="0"/>
              </a:spcBef>
              <a:spcAft>
                <a:spcPct val="0"/>
              </a:spcAft>
              <a:tabLst>
                <a:tab pos="634643" algn="l"/>
                <a:tab pos="1269286" algn="l"/>
                <a:tab pos="1903929" algn="l"/>
                <a:tab pos="2538573" algn="l"/>
              </a:tabLst>
              <a:defRPr sz="2100">
                <a:solidFill>
                  <a:schemeClr val="tx1"/>
                </a:solidFill>
                <a:latin typeface="Arial" charset="0"/>
                <a:ea typeface="MS Gothic" charset="0"/>
                <a:cs typeface="MS Gothic" charset="0"/>
              </a:defRPr>
            </a:lvl7pPr>
            <a:lvl8pPr marL="1202482" eaLnBrk="0" fontAlgn="base" hangingPunct="0">
              <a:lnSpc>
                <a:spcPct val="93000"/>
              </a:lnSpc>
              <a:spcBef>
                <a:spcPct val="0"/>
              </a:spcBef>
              <a:spcAft>
                <a:spcPct val="0"/>
              </a:spcAft>
              <a:tabLst>
                <a:tab pos="634643" algn="l"/>
                <a:tab pos="1269286" algn="l"/>
                <a:tab pos="1903929" algn="l"/>
                <a:tab pos="2538573" algn="l"/>
              </a:tabLst>
              <a:defRPr sz="2100">
                <a:solidFill>
                  <a:schemeClr val="tx1"/>
                </a:solidFill>
                <a:latin typeface="Arial" charset="0"/>
                <a:ea typeface="MS Gothic" charset="0"/>
                <a:cs typeface="MS Gothic" charset="0"/>
              </a:defRPr>
            </a:lvl8pPr>
            <a:lvl9pPr marL="1603309" eaLnBrk="0" fontAlgn="base" hangingPunct="0">
              <a:lnSpc>
                <a:spcPct val="93000"/>
              </a:lnSpc>
              <a:spcBef>
                <a:spcPct val="0"/>
              </a:spcBef>
              <a:spcAft>
                <a:spcPct val="0"/>
              </a:spcAft>
              <a:tabLst>
                <a:tab pos="634643" algn="l"/>
                <a:tab pos="1269286" algn="l"/>
                <a:tab pos="1903929" algn="l"/>
                <a:tab pos="2538573" algn="l"/>
              </a:tabLst>
              <a:defRPr sz="2100">
                <a:solidFill>
                  <a:schemeClr val="tx1"/>
                </a:solidFill>
                <a:latin typeface="Arial" charset="0"/>
                <a:ea typeface="MS Gothic" charset="0"/>
                <a:cs typeface="MS Gothic" charset="0"/>
              </a:defRPr>
            </a:lvl9pPr>
          </a:lstStyle>
          <a:p>
            <a:pPr eaLnBrk="1"/>
            <a:fld id="{4EE8861C-F3FD-C24B-8ECB-51E958D78D08}" type="slidenum">
              <a:rPr lang="en-US" sz="1200">
                <a:solidFill>
                  <a:srgbClr val="000000"/>
                </a:solidFill>
                <a:latin typeface="Times New Roman" charset="0"/>
                <a:cs typeface="Arial Unicode MS" charset="0"/>
              </a:rPr>
              <a:pPr eaLnBrk="1"/>
              <a:t>121</a:t>
            </a:fld>
            <a:endParaRPr lang="en-US" sz="1200">
              <a:solidFill>
                <a:srgbClr val="000000"/>
              </a:solidFill>
              <a:latin typeface="Times New Roman" charset="0"/>
              <a:cs typeface="Arial Unicode MS" charset="0"/>
            </a:endParaRPr>
          </a:p>
        </p:txBody>
      </p:sp>
      <p:sp>
        <p:nvSpPr>
          <p:cNvPr id="21507" name="Text Box 1"/>
          <p:cNvSpPr>
            <a:spLocks noGrp="1" noRot="1" noChangeAspect="1" noChangeArrowheads="1"/>
          </p:cNvSpPr>
          <p:nvPr>
            <p:ph type="sldImg"/>
          </p:nvPr>
        </p:nvSpPr>
        <p:spPr>
          <a:xfrm>
            <a:off x="1143000" y="695325"/>
            <a:ext cx="4570413" cy="3427413"/>
          </a:xfrm>
          <a:solidFill>
            <a:srgbClr val="FFFFFF"/>
          </a:solidFill>
          <a:ln>
            <a:solidFill>
              <a:srgbClr val="000000"/>
            </a:solidFill>
            <a:miter lim="800000"/>
            <a:headEnd/>
            <a:tailEnd/>
          </a:ln>
        </p:spPr>
      </p:sp>
      <p:sp>
        <p:nvSpPr>
          <p:cNvPr id="21508" name="Text Box 2"/>
          <p:cNvSpPr>
            <a:spLocks noGrp="1" noChangeArrowheads="1"/>
          </p:cNvSpPr>
          <p:nvPr>
            <p:ph type="body" idx="1"/>
          </p:nvPr>
        </p:nvSpPr>
        <p:spPr>
          <a:xfrm>
            <a:off x="685512" y="4343231"/>
            <a:ext cx="5486976" cy="40377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501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100" dirty="0">
              <a:latin typeface="Arial"/>
              <a:cs typeface="Arial"/>
            </a:endParaRPr>
          </a:p>
        </p:txBody>
      </p:sp>
      <p:sp>
        <p:nvSpPr>
          <p:cNvPr id="4" name="Slide Number Placeholder 3"/>
          <p:cNvSpPr>
            <a:spLocks noGrp="1"/>
          </p:cNvSpPr>
          <p:nvPr>
            <p:ph type="sldNum" sz="quarter" idx="10"/>
          </p:nvPr>
        </p:nvSpPr>
        <p:spPr/>
        <p:txBody>
          <a:bodyPr/>
          <a:lstStyle/>
          <a:p>
            <a:fld id="{385C2F4A-A9A2-46CF-896F-4BAF063810CC}" type="slidenum">
              <a:rPr lang="en-US" smtClean="0"/>
              <a:pPr/>
              <a:t>104</a:t>
            </a:fld>
            <a:endParaRPr lang="en-US"/>
          </a:p>
        </p:txBody>
      </p:sp>
    </p:spTree>
    <p:extLst>
      <p:ext uri="{BB962C8B-B14F-4D97-AF65-F5344CB8AC3E}">
        <p14:creationId xmlns:p14="http://schemas.microsoft.com/office/powerpoint/2010/main" val="94260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endParaRPr lang="en-US" dirty="0" smtClean="0"/>
          </a:p>
        </p:txBody>
      </p:sp>
      <p:sp>
        <p:nvSpPr>
          <p:cNvPr id="4" name="Slide Number Placeholder 3"/>
          <p:cNvSpPr>
            <a:spLocks noGrp="1"/>
          </p:cNvSpPr>
          <p:nvPr>
            <p:ph type="sldNum" sz="quarter" idx="10"/>
          </p:nvPr>
        </p:nvSpPr>
        <p:spPr/>
        <p:txBody>
          <a:bodyPr/>
          <a:lstStyle/>
          <a:p>
            <a:fld id="{88976F71-329E-4EC6-96EF-31A5586BDD2A}" type="slidenum">
              <a:rPr lang="en-US" smtClean="0"/>
              <a:pPr/>
              <a:t>105</a:t>
            </a:fld>
            <a:endParaRPr lang="en-US"/>
          </a:p>
        </p:txBody>
      </p:sp>
    </p:spTree>
    <p:extLst>
      <p:ext uri="{BB962C8B-B14F-4D97-AF65-F5344CB8AC3E}">
        <p14:creationId xmlns:p14="http://schemas.microsoft.com/office/powerpoint/2010/main" val="373657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8976F71-329E-4EC6-96EF-31A5586BDD2A}" type="slidenum">
              <a:rPr lang="en-US" smtClean="0"/>
              <a:pPr/>
              <a:t>106</a:t>
            </a:fld>
            <a:endParaRPr lang="en-US"/>
          </a:p>
        </p:txBody>
      </p:sp>
    </p:spTree>
    <p:extLst>
      <p:ext uri="{BB962C8B-B14F-4D97-AF65-F5344CB8AC3E}">
        <p14:creationId xmlns:p14="http://schemas.microsoft.com/office/powerpoint/2010/main" val="334909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976F71-329E-4EC6-96EF-31A5586BDD2A}" type="slidenum">
              <a:rPr lang="en-US" smtClean="0"/>
              <a:pPr/>
              <a:t>107</a:t>
            </a:fld>
            <a:endParaRPr lang="en-US"/>
          </a:p>
        </p:txBody>
      </p:sp>
    </p:spTree>
    <p:extLst>
      <p:ext uri="{BB962C8B-B14F-4D97-AF65-F5344CB8AC3E}">
        <p14:creationId xmlns:p14="http://schemas.microsoft.com/office/powerpoint/2010/main" val="334909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8976F71-329E-4EC6-96EF-31A5586BDD2A}" type="slidenum">
              <a:rPr lang="en-US" smtClean="0"/>
              <a:pPr/>
              <a:t>108</a:t>
            </a:fld>
            <a:endParaRPr lang="en-US"/>
          </a:p>
        </p:txBody>
      </p:sp>
    </p:spTree>
    <p:extLst>
      <p:ext uri="{BB962C8B-B14F-4D97-AF65-F5344CB8AC3E}">
        <p14:creationId xmlns:p14="http://schemas.microsoft.com/office/powerpoint/2010/main" val="33490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5C2F4A-A9A2-46CF-896F-4BAF063810CC}" type="slidenum">
              <a:rPr lang="en-US" smtClean="0"/>
              <a:pPr/>
              <a:t>109</a:t>
            </a:fld>
            <a:endParaRPr lang="en-US"/>
          </a:p>
        </p:txBody>
      </p:sp>
    </p:spTree>
    <p:extLst>
      <p:ext uri="{BB962C8B-B14F-4D97-AF65-F5344CB8AC3E}">
        <p14:creationId xmlns:p14="http://schemas.microsoft.com/office/powerpoint/2010/main" val="331352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8976F71-329E-4EC6-96EF-31A5586BDD2A}" type="slidenum">
              <a:rPr lang="en-US" smtClean="0"/>
              <a:pPr/>
              <a:t>110</a:t>
            </a:fld>
            <a:endParaRPr lang="en-US"/>
          </a:p>
        </p:txBody>
      </p:sp>
    </p:spTree>
    <p:extLst>
      <p:ext uri="{BB962C8B-B14F-4D97-AF65-F5344CB8AC3E}">
        <p14:creationId xmlns:p14="http://schemas.microsoft.com/office/powerpoint/2010/main" val="334909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Normalize</a:t>
            </a:r>
            <a:r>
              <a:rPr lang="en-US" baseline="0" dirty="0" smtClean="0"/>
              <a:t> mean L2 error</a:t>
            </a:r>
            <a:endParaRPr lang="en-US" dirty="0"/>
          </a:p>
        </p:txBody>
      </p:sp>
      <p:sp>
        <p:nvSpPr>
          <p:cNvPr id="4" name="Slide Number Placeholder 3"/>
          <p:cNvSpPr>
            <a:spLocks noGrp="1"/>
          </p:cNvSpPr>
          <p:nvPr>
            <p:ph type="sldNum" sz="quarter" idx="10"/>
          </p:nvPr>
        </p:nvSpPr>
        <p:spPr/>
        <p:txBody>
          <a:bodyPr/>
          <a:lstStyle/>
          <a:p>
            <a:fld id="{385C2F4A-A9A2-46CF-896F-4BAF063810CC}" type="slidenum">
              <a:rPr lang="en-US" smtClean="0"/>
              <a:pPr/>
              <a:t>112</a:t>
            </a:fld>
            <a:endParaRPr lang="en-US"/>
          </a:p>
        </p:txBody>
      </p:sp>
    </p:spTree>
    <p:extLst>
      <p:ext uri="{BB962C8B-B14F-4D97-AF65-F5344CB8AC3E}">
        <p14:creationId xmlns:p14="http://schemas.microsoft.com/office/powerpoint/2010/main" val="244443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smtClean="0"/>
              <a:t>4/1/2013</a:t>
            </a: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 John M. Abowd and Lars Vilhuber 2013,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8D0B64-9298-4E37-9A36-B3DBD71B08D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2362200"/>
            <a:ext cx="7693025" cy="3724275"/>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smtClean="0"/>
              <a:t>4/1/2013</a:t>
            </a: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 John M. Abowd and Lars Vilhuber 2013, all rights reserved</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4B33550-E7B5-4741-8E40-48B0B8EB659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4/1/2013</a:t>
            </a:r>
            <a:endParaRPr lang="en-US" dirty="0"/>
          </a:p>
        </p:txBody>
      </p:sp>
      <p:sp>
        <p:nvSpPr>
          <p:cNvPr id="8" name="Footer Placeholder 7"/>
          <p:cNvSpPr>
            <a:spLocks noGrp="1"/>
          </p:cNvSpPr>
          <p:nvPr>
            <p:ph type="ftr" sz="quarter" idx="11"/>
          </p:nvPr>
        </p:nvSpPr>
        <p:spPr/>
        <p:txBody>
          <a:bodyPr/>
          <a:lstStyle/>
          <a:p>
            <a:r>
              <a:rPr lang="en-US" smtClean="0"/>
              <a:t>© John M. Abowd and Lars Vilhuber 2013, all rights reserved</a:t>
            </a:r>
            <a:endParaRPr lang="en-US" dirty="0"/>
          </a:p>
        </p:txBody>
      </p:sp>
      <p:sp>
        <p:nvSpPr>
          <p:cNvPr id="9" name="Slide Number Placeholder 8"/>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4/1/2013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John M. Abowd and Lars Vilhuber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1CB0D-F0D3-463B-9C8D-E58052DD4A2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hyperlink" Target="http://www.stat.psu.edu/~sesa/" TargetMode="External"/><Relationship Id="rId7" Type="http://schemas.openxmlformats.org/officeDocument/2006/relationships/hyperlink" Target="http://www.stat.cmu.edu/~fienbe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ourses.cit.cornell.edu/jma7/" TargetMode="External"/><Relationship Id="rId5" Type="http://schemas.openxmlformats.org/officeDocument/2006/relationships/hyperlink" Target="http://www.cse.psu/edu/~sofya" TargetMode="External"/><Relationship Id="rId4" Type="http://schemas.openxmlformats.org/officeDocument/2006/relationships/hyperlink" Target="http://www.cse.psu.edu/~asmith" TargetMode="Externa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1.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2.png"/></Relationships>
</file>

<file path=ppt/slides/_rels/slide106.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8.xml"/><Relationship Id="rId7" Type="http://schemas.openxmlformats.org/officeDocument/2006/relationships/image" Target="../media/image3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7.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1.gif"/><Relationship Id="rId5" Type="http://schemas.openxmlformats.org/officeDocument/2006/relationships/image" Target="../media/image40.png"/><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47.png"/><Relationship Id="rId3" Type="http://schemas.openxmlformats.org/officeDocument/2006/relationships/tags" Target="../tags/tag13.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45.png"/><Relationship Id="rId5" Type="http://schemas.openxmlformats.org/officeDocument/2006/relationships/tags" Target="../tags/tag15.xml"/><Relationship Id="rId10" Type="http://schemas.openxmlformats.org/officeDocument/2006/relationships/image" Target="../media/image44.png"/><Relationship Id="rId4" Type="http://schemas.openxmlformats.org/officeDocument/2006/relationships/tags" Target="../tags/tag14.xml"/><Relationship Id="rId9" Type="http://schemas.openxmlformats.org/officeDocument/2006/relationships/image" Target="../media/image43.png"/><Relationship Id="rId14" Type="http://schemas.openxmlformats.org/officeDocument/2006/relationships/image" Target="../media/image48.png"/></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51.png"/><Relationship Id="rId4" Type="http://schemas.openxmlformats.org/officeDocument/2006/relationships/image" Target="../media/image50.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51.png"/><Relationship Id="rId4" Type="http://schemas.openxmlformats.org/officeDocument/2006/relationships/image" Target="../media/image52.png"/></Relationships>
</file>

<file path=ppt/slides/_rels/slide1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www.hhs.gov/ocr/privacy/hipaa/understanding/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grants.nih.gov/grants/policy/data_sharing/data_sharing_guidance.htm#goals" TargetMode="External"/></Relationships>
</file>

<file path=ppt/slides/_rels/slide1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hhs.gov/ocr/privacy/hipaa/understanding/coveredentities/De-identification/guidance.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grants.nih.gov/grants/guide/notice-files/NOT-OD-07-088.html" TargetMode="External"/><Relationship Id="rId5" Type="http://schemas.openxmlformats.org/officeDocument/2006/relationships/hyperlink" Target="http://gwas.nih.gov/" TargetMode="External"/><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gwas.nih.gov/pdf/Compilation_of_Aggregate_Genomic_Data.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ehd.did.census.gov/led/library/techpapers_2006.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census.gov/acs/www/data_documentation/pums_confidential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6.emf"/><Relationship Id="rId4" Type="http://schemas.openxmlformats.org/officeDocument/2006/relationships/package" Target="../embeddings/Microsoft_Word_Document1.doc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package" Target="../embeddings/Microsoft_Word_Document3.docx"/></Relationships>
</file>

<file path=ppt/slides/_rels/slide5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3.emf"/><Relationship Id="rId4" Type="http://schemas.openxmlformats.org/officeDocument/2006/relationships/package" Target="../embeddings/Microsoft_Word_Document4.docx"/></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package" Target="../embeddings/Microsoft_Word_Document5.doc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5.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lehdmap3.did.census.gov/"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9.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wmf"/></Relationships>
</file>

<file path=ppt/slides/_rels/slide8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rmAutofit/>
          </a:bodyPr>
          <a:lstStyle/>
          <a:p>
            <a:r>
              <a:rPr lang="en-US" smtClean="0"/>
              <a:t>INFO 7470/ECON </a:t>
            </a:r>
            <a:r>
              <a:rPr lang="en-US" dirty="0" smtClean="0"/>
              <a:t>7400 </a:t>
            </a:r>
            <a:br>
              <a:rPr lang="en-US" dirty="0" smtClean="0"/>
            </a:br>
            <a:r>
              <a:rPr lang="en-US" dirty="0" smtClean="0"/>
              <a:t>Methods of Confidentiality Protection</a:t>
            </a:r>
            <a:endParaRPr lang="en-US" dirty="0"/>
          </a:p>
        </p:txBody>
      </p:sp>
      <p:sp>
        <p:nvSpPr>
          <p:cNvPr id="3" name="Subtitle 2"/>
          <p:cNvSpPr>
            <a:spLocks noGrp="1"/>
          </p:cNvSpPr>
          <p:nvPr>
            <p:ph type="subTitle" idx="1"/>
          </p:nvPr>
        </p:nvSpPr>
        <p:spPr/>
        <p:txBody>
          <a:bodyPr>
            <a:noAutofit/>
          </a:bodyPr>
          <a:lstStyle/>
          <a:p>
            <a:r>
              <a:rPr lang="en-US" sz="2800" dirty="0" smtClean="0"/>
              <a:t>John M. Abowd and Lars Vilhuber</a:t>
            </a:r>
            <a:br>
              <a:rPr lang="en-US" sz="2800" dirty="0" smtClean="0"/>
            </a:br>
            <a:r>
              <a:rPr lang="en-US" sz="2800" dirty="0" smtClean="0"/>
              <a:t>with a guest appearance </a:t>
            </a:r>
            <a:br>
              <a:rPr lang="en-US" sz="2800" dirty="0" smtClean="0"/>
            </a:br>
            <a:r>
              <a:rPr lang="en-US" sz="2800" dirty="0" smtClean="0"/>
              <a:t>by Aleksandra </a:t>
            </a:r>
            <a:r>
              <a:rPr lang="en-US" sz="2800" dirty="0" err="1" smtClean="0"/>
              <a:t>Slavković</a:t>
            </a:r>
            <a:r>
              <a:rPr lang="en-US" sz="2800" dirty="0" smtClean="0"/>
              <a:t/>
            </a:r>
            <a:br>
              <a:rPr lang="en-US" sz="2800" dirty="0" smtClean="0"/>
            </a:br>
            <a:r>
              <a:rPr lang="en-US" sz="2800" dirty="0" smtClean="0"/>
              <a:t>April 1, 2013</a:t>
            </a:r>
            <a:br>
              <a:rPr lang="en-US" sz="2800" dirty="0" smtClean="0"/>
            </a:br>
            <a:endParaRPr lang="en-US" sz="28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Suppression in Model-base Releases</a:t>
            </a:r>
            <a:endParaRPr lang="en-US" dirty="0"/>
          </a:p>
        </p:txBody>
      </p:sp>
      <p:sp>
        <p:nvSpPr>
          <p:cNvPr id="3" name="Content Placeholder 2"/>
          <p:cNvSpPr>
            <a:spLocks noGrp="1"/>
          </p:cNvSpPr>
          <p:nvPr>
            <p:ph idx="1"/>
          </p:nvPr>
        </p:nvSpPr>
        <p:spPr/>
        <p:txBody>
          <a:bodyPr>
            <a:normAutofit lnSpcReduction="10000"/>
          </a:bodyPr>
          <a:lstStyle/>
          <a:p>
            <a:r>
              <a:rPr lang="en-US" dirty="0" smtClean="0"/>
              <a:t>Most data analysis done in the RDCs is model-based</a:t>
            </a:r>
          </a:p>
          <a:p>
            <a:r>
              <a:rPr lang="en-US" dirty="0" smtClean="0"/>
              <a:t>The released data consist of summary statistics, model coefficients, standard errors, some diagnostic statistics</a:t>
            </a:r>
          </a:p>
          <a:p>
            <a:r>
              <a:rPr lang="en-US" dirty="0" smtClean="0"/>
              <a:t>The SDL technique used for these releases is usually suppression: the suppression rules are contained (up to confidential parameters) in the RDC Researcher’s Handbook</a:t>
            </a:r>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10</a:t>
            </a:fld>
            <a:endParaRPr lang="en-US" dirty="0"/>
          </a:p>
        </p:txBody>
      </p:sp>
    </p:spTree>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p:txBody>
          <a:bodyPr/>
          <a:lstStyle/>
          <a:p>
            <a:r>
              <a:rPr lang="en-US" dirty="0" smtClean="0"/>
              <a:t>Overall Summary</a:t>
            </a:r>
          </a:p>
        </p:txBody>
      </p:sp>
      <p:sp>
        <p:nvSpPr>
          <p:cNvPr id="40963" name="Rectangle 3"/>
          <p:cNvSpPr>
            <a:spLocks noGrp="1" noChangeArrowheads="1"/>
          </p:cNvSpPr>
          <p:nvPr>
            <p:ph type="body" idx="1"/>
          </p:nvPr>
        </p:nvSpPr>
        <p:spPr>
          <a:xfrm>
            <a:off x="457200" y="1295400"/>
            <a:ext cx="8458200" cy="5562600"/>
          </a:xfrm>
        </p:spPr>
        <p:txBody>
          <a:bodyPr>
            <a:normAutofit/>
          </a:bodyPr>
          <a:lstStyle/>
          <a:p>
            <a:r>
              <a:rPr lang="en-US" sz="2400" dirty="0" smtClean="0">
                <a:sym typeface="Symbol" pitchFamily="18" charset="2"/>
              </a:rPr>
              <a:t>Synthetic data as an privacy protection algorithm is a promising alternative to traditional disclosure avoidance methods, especially when data representation is sparse  </a:t>
            </a:r>
          </a:p>
          <a:p>
            <a:r>
              <a:rPr lang="en-US" sz="2400" dirty="0" smtClean="0">
                <a:sym typeface="Symbol" pitchFamily="18" charset="2"/>
              </a:rPr>
              <a:t>Hard to quantify degree of disclosure protection – synthetic data methods may leak more information than intended</a:t>
            </a:r>
          </a:p>
          <a:p>
            <a:r>
              <a:rPr lang="en-US" sz="2400" dirty="0" smtClean="0">
                <a:sym typeface="Symbol" pitchFamily="18" charset="2"/>
              </a:rPr>
              <a:t>LODES/OnTheMap demonstrates the successful implementation of formal privacy guarantees based on the concept of probabilistic </a:t>
            </a:r>
            <a:r>
              <a:rPr lang="en-US" sz="2400" i="1" dirty="0" smtClean="0">
                <a:sym typeface="Symbol" pitchFamily="18" charset="2"/>
              </a:rPr>
              <a:t></a:t>
            </a:r>
            <a:r>
              <a:rPr lang="en-US" sz="2400" dirty="0" smtClean="0"/>
              <a:t>-differential privacy</a:t>
            </a:r>
          </a:p>
          <a:p>
            <a:r>
              <a:rPr lang="en-US" sz="2400" dirty="0" smtClean="0"/>
              <a:t>To achieve acceptable analytical validity results with privacy guarantees requires experimentation</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100</a:t>
            </a:fld>
            <a:endParaRPr lang="en-US" dirty="0"/>
          </a:p>
        </p:txBody>
      </p:sp>
    </p:spTree>
  </p:cSld>
  <p:clrMapOvr>
    <a:masterClrMapping/>
  </p:clrMapOvr>
  <p:transition>
    <p:fade thruBlk="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a:xfrm>
            <a:off x="457200" y="1600200"/>
            <a:ext cx="8229600" cy="4953000"/>
          </a:xfrm>
        </p:spPr>
        <p:txBody>
          <a:bodyPr/>
          <a:lstStyle/>
          <a:p>
            <a:r>
              <a:rPr lang="en-US" sz="1600" dirty="0" smtClean="0"/>
              <a:t>Theorems refer to A. Machanavajjhala, D. Kifer, J. Abowd, J. Gehrke, and L. Vilhuber. Privacy: From theory to practice on the map,  </a:t>
            </a:r>
            <a:r>
              <a:rPr lang="en-US" sz="1600" dirty="0" err="1" smtClean="0"/>
              <a:t>ICDE</a:t>
            </a:r>
            <a:r>
              <a:rPr lang="en-US" sz="1600" dirty="0" smtClean="0"/>
              <a:t>, 2008.</a:t>
            </a:r>
          </a:p>
          <a:p>
            <a:r>
              <a:rPr lang="en-US" sz="1600" dirty="0" smtClean="0"/>
              <a:t>Federal Committee on Statistical Methodology, “Report on Statistical Disclosure Limitation Methodology,” Working paper 22 (revised December 2005).</a:t>
            </a:r>
          </a:p>
          <a:p>
            <a:r>
              <a:rPr lang="en-US" sz="1600" dirty="0" err="1" smtClean="0"/>
              <a:t>Evfimievski</a:t>
            </a:r>
            <a:r>
              <a:rPr lang="en-US" sz="1600" dirty="0" smtClean="0"/>
              <a:t>, A., J. Gehrke, and R. </a:t>
            </a:r>
            <a:r>
              <a:rPr lang="en-US" sz="1600" dirty="0" err="1" smtClean="0"/>
              <a:t>Srikant</a:t>
            </a:r>
            <a:r>
              <a:rPr lang="en-US" sz="1600" dirty="0" smtClean="0"/>
              <a:t>. “Limiting privacy breaches in privacy-preserving data mining,” PODS 2003.</a:t>
            </a:r>
          </a:p>
          <a:p>
            <a:r>
              <a:rPr lang="en-US" sz="1600" dirty="0" smtClean="0"/>
              <a:t>Kooiman, P., </a:t>
            </a:r>
            <a:r>
              <a:rPr lang="en-US" sz="1600" dirty="0" err="1" smtClean="0"/>
              <a:t>Willenborg</a:t>
            </a:r>
            <a:r>
              <a:rPr lang="en-US" sz="1600" dirty="0" smtClean="0"/>
              <a:t>, L.C.R.J. and </a:t>
            </a:r>
            <a:r>
              <a:rPr lang="en-US" sz="1600" dirty="0" err="1" smtClean="0"/>
              <a:t>Gouweleeuw</a:t>
            </a:r>
            <a:r>
              <a:rPr lang="en-US" sz="1600" dirty="0" smtClean="0"/>
              <a:t>, </a:t>
            </a:r>
            <a:r>
              <a:rPr lang="en-US" sz="1600" dirty="0" err="1" smtClean="0"/>
              <a:t>J.M.</a:t>
            </a:r>
            <a:r>
              <a:rPr lang="en-US" sz="1600" dirty="0" smtClean="0"/>
              <a:t>, “PRAM: a method for disclosure limitation of </a:t>
            </a:r>
            <a:r>
              <a:rPr lang="en-US" sz="1600" dirty="0" err="1" smtClean="0"/>
              <a:t>microdata</a:t>
            </a:r>
            <a:r>
              <a:rPr lang="en-US" sz="1600" dirty="0" smtClean="0"/>
              <a:t>,” Research paper no. 9705, Statistics Netherlands, (1997).</a:t>
            </a:r>
          </a:p>
          <a:p>
            <a:r>
              <a:rPr lang="en-US" sz="1600" dirty="0" err="1" smtClean="0"/>
              <a:t>Dalenius</a:t>
            </a:r>
            <a:r>
              <a:rPr lang="en-US" sz="1600" dirty="0" smtClean="0"/>
              <a:t>, T. “Towards a methodology for statistical disclosure control,” </a:t>
            </a:r>
            <a:r>
              <a:rPr lang="en-US" sz="1600" i="1" dirty="0" err="1" smtClean="0"/>
              <a:t>Statistik</a:t>
            </a:r>
            <a:r>
              <a:rPr lang="en-US" sz="1600" i="1" dirty="0" smtClean="0"/>
              <a:t> </a:t>
            </a:r>
            <a:r>
              <a:rPr lang="en-US" sz="1600" i="1" dirty="0" err="1" smtClean="0"/>
              <a:t>Tidskrift</a:t>
            </a:r>
            <a:r>
              <a:rPr lang="en-US" sz="1600" i="1" dirty="0" smtClean="0"/>
              <a:t> </a:t>
            </a:r>
            <a:r>
              <a:rPr lang="en-US" sz="1600" dirty="0" smtClean="0"/>
              <a:t>(Statistical Review) (1977): 429-44.</a:t>
            </a:r>
          </a:p>
          <a:p>
            <a:r>
              <a:rPr lang="en-US" sz="1600" dirty="0" err="1" smtClean="0"/>
              <a:t>Chawla</a:t>
            </a:r>
            <a:r>
              <a:rPr lang="en-US" sz="1600" dirty="0" smtClean="0"/>
              <a:t>, S., C. </a:t>
            </a:r>
            <a:r>
              <a:rPr lang="en-US" sz="1600" dirty="0" err="1" smtClean="0"/>
              <a:t>Dwork</a:t>
            </a:r>
            <a:r>
              <a:rPr lang="en-US" sz="1600" dirty="0" smtClean="0"/>
              <a:t> F. </a:t>
            </a:r>
            <a:r>
              <a:rPr lang="en-US" sz="1600" dirty="0" err="1" smtClean="0"/>
              <a:t>McSherry</a:t>
            </a:r>
            <a:r>
              <a:rPr lang="en-US" sz="1600" dirty="0" smtClean="0"/>
              <a:t>,  A. Smith, and H. Wee, “Towards privacy in public databases,” in Proceedings of the 2</a:t>
            </a:r>
            <a:r>
              <a:rPr lang="en-US" sz="1600" baseline="30000" dirty="0" smtClean="0"/>
              <a:t>nd</a:t>
            </a:r>
            <a:r>
              <a:rPr lang="en-US" sz="1600" dirty="0" smtClean="0"/>
              <a:t> Theory of Cryptography Conference (2005).</a:t>
            </a:r>
          </a:p>
          <a:p>
            <a:r>
              <a:rPr lang="en-US" sz="1600" dirty="0" smtClean="0"/>
              <a:t>Abowd, J. and L. Vilhuber, “How Protective are Synthetic Data,” in J. Domingo-</a:t>
            </a:r>
            <a:r>
              <a:rPr lang="en-US" sz="1600" dirty="0" err="1" smtClean="0"/>
              <a:t>Ferrer</a:t>
            </a:r>
            <a:r>
              <a:rPr lang="en-US" sz="1600" dirty="0" smtClean="0"/>
              <a:t> and Y. </a:t>
            </a:r>
            <a:r>
              <a:rPr lang="en-US" sz="1600" dirty="0" err="1" smtClean="0"/>
              <a:t>Saygun</a:t>
            </a:r>
            <a:r>
              <a:rPr lang="en-US" sz="1600" dirty="0" smtClean="0"/>
              <a:t>, eds., Privacy in Statistical Databases, 2008” (Berlin: Springer-</a:t>
            </a:r>
            <a:r>
              <a:rPr lang="en-US" sz="1600" dirty="0" err="1" smtClean="0"/>
              <a:t>Verlag</a:t>
            </a:r>
            <a:r>
              <a:rPr lang="en-US" sz="1600" dirty="0" smtClean="0"/>
              <a:t>, 2008), pp. 239-246. </a:t>
            </a:r>
          </a:p>
          <a:p>
            <a:r>
              <a:rPr lang="en-US" sz="1600" dirty="0" err="1" smtClean="0"/>
              <a:t>Dwork</a:t>
            </a:r>
            <a:r>
              <a:rPr lang="en-US" sz="1600" dirty="0" smtClean="0"/>
              <a:t>, C “Differential Privacy,” 33</a:t>
            </a:r>
            <a:r>
              <a:rPr lang="en-US" sz="1600" baseline="30000" dirty="0" smtClean="0"/>
              <a:t>rd</a:t>
            </a:r>
            <a:r>
              <a:rPr lang="en-US" sz="1600" dirty="0" smtClean="0"/>
              <a:t> International Colloquium on Automata, Languages, and Programming—</a:t>
            </a:r>
            <a:r>
              <a:rPr lang="en-US" sz="1600" dirty="0" err="1" smtClean="0"/>
              <a:t>ICALP</a:t>
            </a:r>
            <a:r>
              <a:rPr lang="en-US" sz="1600" dirty="0" smtClean="0"/>
              <a:t> (2006): Part II, 1-12.</a:t>
            </a:r>
            <a:endParaRPr lang="en-US" sz="1600" dirty="0"/>
          </a:p>
        </p:txBody>
      </p:sp>
      <p:sp>
        <p:nvSpPr>
          <p:cNvPr id="2" name="Slide Number Placeholder 1"/>
          <p:cNvSpPr>
            <a:spLocks noGrp="1"/>
          </p:cNvSpPr>
          <p:nvPr>
            <p:ph type="sldNum" sz="quarter" idx="12"/>
          </p:nvPr>
        </p:nvSpPr>
        <p:spPr/>
        <p:txBody>
          <a:bodyPr/>
          <a:lstStyle/>
          <a:p>
            <a:pPr>
              <a:defRPr/>
            </a:pPr>
            <a:fld id="{86B8FFF7-D27B-4D9D-A94D-B62CCA3E17A4}" type="slidenum">
              <a:rPr lang="en-US" smtClean="0"/>
              <a:pPr>
                <a:defRPr/>
              </a:pPr>
              <a:t>101</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Research on Privacy and Confidentiality</a:t>
            </a:r>
            <a:endParaRPr lang="en-US" dirty="0"/>
          </a:p>
        </p:txBody>
      </p:sp>
      <p:sp>
        <p:nvSpPr>
          <p:cNvPr id="3" name="Text Placeholder 2"/>
          <p:cNvSpPr>
            <a:spLocks noGrp="1"/>
          </p:cNvSpPr>
          <p:nvPr>
            <p:ph type="body" idx="1"/>
          </p:nvPr>
        </p:nvSpPr>
        <p:spPr/>
        <p:txBody>
          <a:bodyPr/>
          <a:lstStyle/>
          <a:p>
            <a:r>
              <a:rPr lang="en-US" dirty="0" smtClean="0"/>
              <a:t>Guest lecturer </a:t>
            </a:r>
            <a:r>
              <a:rPr lang="en-US" dirty="0"/>
              <a:t>Aleksandra </a:t>
            </a:r>
            <a:r>
              <a:rPr lang="en-US" dirty="0" err="1"/>
              <a:t>Slavković</a:t>
            </a:r>
            <a:r>
              <a:rPr lang="en-US" dirty="0" smtClean="0"/>
              <a:t>, Penn State University</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102</a:t>
            </a:fld>
            <a:endParaRPr lang="en-US" dirty="0"/>
          </a:p>
        </p:txBody>
      </p:sp>
    </p:spTree>
    <p:extLst>
      <p:ext uri="{BB962C8B-B14F-4D97-AF65-F5344CB8AC3E}">
        <p14:creationId xmlns:p14="http://schemas.microsoft.com/office/powerpoint/2010/main" val="520373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15925" y="304800"/>
            <a:ext cx="8308975" cy="685800"/>
          </a:xfrm>
        </p:spPr>
        <p:txBody>
          <a:bodyPr>
            <a:noAutofit/>
          </a:bodyPr>
          <a:lstStyle/>
          <a:p>
            <a:r>
              <a:rPr lang="en-US" sz="3200" dirty="0" smtClean="0">
                <a:solidFill>
                  <a:srgbClr val="000000"/>
                </a:solidFill>
              </a:rPr>
              <a:t>Privacy in Statistical Databases </a:t>
            </a:r>
            <a:br>
              <a:rPr lang="en-US" sz="3200" dirty="0" smtClean="0">
                <a:solidFill>
                  <a:srgbClr val="000000"/>
                </a:solidFill>
              </a:rPr>
            </a:br>
            <a:r>
              <a:rPr lang="en-US" sz="3200" dirty="0" smtClean="0">
                <a:solidFill>
                  <a:srgbClr val="800000"/>
                </a:solidFill>
              </a:rPr>
              <a:t>POSTDOC Positions available</a:t>
            </a:r>
            <a:endParaRPr lang="en-US" sz="3400" dirty="0">
              <a:solidFill>
                <a:srgbClr val="800000"/>
              </a:solidFill>
              <a:latin typeface="Calibri" charset="0"/>
              <a:ea typeface="ＭＳ Ｐゴシック" charset="0"/>
              <a:cs typeface="ＭＳ Ｐゴシック" charset="0"/>
            </a:endParaRPr>
          </a:p>
        </p:txBody>
      </p:sp>
      <p:sp>
        <p:nvSpPr>
          <p:cNvPr id="88067" name="Content Placeholder 2"/>
          <p:cNvSpPr>
            <a:spLocks noGrp="1"/>
          </p:cNvSpPr>
          <p:nvPr>
            <p:ph idx="1"/>
          </p:nvPr>
        </p:nvSpPr>
        <p:spPr>
          <a:xfrm>
            <a:off x="381000" y="1371600"/>
            <a:ext cx="8534400" cy="5105400"/>
          </a:xfrm>
        </p:spPr>
        <p:txBody>
          <a:bodyPr>
            <a:normAutofit fontScale="85000" lnSpcReduction="10000"/>
          </a:bodyPr>
          <a:lstStyle/>
          <a:p>
            <a:r>
              <a:rPr lang="en-US" sz="1900" b="1" dirty="0">
                <a:solidFill>
                  <a:srgbClr val="0000FF"/>
                </a:solidFill>
                <a:ea typeface="ＭＳ Ｐゴシック" charset="0"/>
                <a:cs typeface="ＭＳ Ｐゴシック" charset="0"/>
              </a:rPr>
              <a:t>Main theme: </a:t>
            </a:r>
            <a:r>
              <a:rPr lang="en-US" sz="1900" dirty="0" smtClean="0"/>
              <a:t>NSF CDI</a:t>
            </a:r>
            <a:r>
              <a:rPr lang="en-US" sz="1900" dirty="0"/>
              <a:t>‐Type II: </a:t>
            </a:r>
            <a:r>
              <a:rPr lang="en-US" sz="1900" dirty="0" smtClean="0"/>
              <a:t>Collaborative </a:t>
            </a:r>
            <a:r>
              <a:rPr lang="en-US" sz="1900" dirty="0"/>
              <a:t>Research: </a:t>
            </a:r>
            <a:r>
              <a:rPr lang="en-US" sz="1900" dirty="0" smtClean="0"/>
              <a:t>Integrating Statistical and Computational </a:t>
            </a:r>
            <a:r>
              <a:rPr lang="en-US" sz="1900" dirty="0"/>
              <a:t>Approaches to Privacy </a:t>
            </a:r>
          </a:p>
          <a:p>
            <a:pPr lvl="1">
              <a:lnSpc>
                <a:spcPct val="80000"/>
              </a:lnSpc>
            </a:pPr>
            <a:r>
              <a:rPr lang="en-US" sz="1900" dirty="0" smtClean="0"/>
              <a:t>Social</a:t>
            </a:r>
            <a:r>
              <a:rPr lang="en-US" sz="1900" dirty="0"/>
              <a:t>, Behavioral &amp; Economic </a:t>
            </a:r>
            <a:r>
              <a:rPr lang="en-US" sz="1900" dirty="0" smtClean="0"/>
              <a:t>data (simulated and real-life data)</a:t>
            </a:r>
            <a:endParaRPr lang="en-US" sz="1900" dirty="0"/>
          </a:p>
          <a:p>
            <a:pPr lvl="1">
              <a:lnSpc>
                <a:spcPct val="80000"/>
              </a:lnSpc>
            </a:pPr>
            <a:r>
              <a:rPr lang="en-US" sz="1900" dirty="0"/>
              <a:t>Trade-off between data utility and disclosure risk</a:t>
            </a:r>
          </a:p>
          <a:p>
            <a:pPr lvl="1">
              <a:lnSpc>
                <a:spcPct val="80000"/>
              </a:lnSpc>
            </a:pPr>
            <a:r>
              <a:rPr lang="en-US" sz="1900" dirty="0"/>
              <a:t>Rigorous privacy definitions (e.g., Differential Privacy)</a:t>
            </a:r>
          </a:p>
          <a:p>
            <a:pPr lvl="1">
              <a:lnSpc>
                <a:spcPct val="80000"/>
              </a:lnSpc>
            </a:pPr>
            <a:r>
              <a:rPr lang="en-US" sz="1900" dirty="0">
                <a:ea typeface="ＭＳ Ｐゴシック" pitchFamily="-108" charset="-128"/>
              </a:rPr>
              <a:t>Privatization of social networks data </a:t>
            </a:r>
          </a:p>
          <a:p>
            <a:pPr lvl="1">
              <a:lnSpc>
                <a:spcPct val="80000"/>
              </a:lnSpc>
            </a:pPr>
            <a:r>
              <a:rPr lang="en-US" sz="1900" dirty="0">
                <a:ea typeface="ＭＳ Ｐゴシック" pitchFamily="-108" charset="-128"/>
              </a:rPr>
              <a:t>Private Genome-wide association studies </a:t>
            </a:r>
          </a:p>
          <a:p>
            <a:pPr lvl="1">
              <a:lnSpc>
                <a:spcPct val="80000"/>
              </a:lnSpc>
            </a:pPr>
            <a:r>
              <a:rPr lang="en-US" sz="1900" dirty="0">
                <a:ea typeface="ＭＳ Ｐゴシック" pitchFamily="-108" charset="-128"/>
              </a:rPr>
              <a:t>Privacy with Distributed databases</a:t>
            </a:r>
          </a:p>
          <a:p>
            <a:pPr>
              <a:lnSpc>
                <a:spcPct val="80000"/>
              </a:lnSpc>
            </a:pPr>
            <a:endParaRPr lang="en-US" sz="2000" dirty="0">
              <a:latin typeface="Calibri" charset="0"/>
              <a:ea typeface="ＭＳ Ｐゴシック" charset="0"/>
              <a:cs typeface="ＭＳ Ｐゴシック" charset="0"/>
            </a:endParaRPr>
          </a:p>
          <a:p>
            <a:pPr>
              <a:lnSpc>
                <a:spcPct val="80000"/>
              </a:lnSpc>
            </a:pPr>
            <a:r>
              <a:rPr lang="en-US" sz="2000" dirty="0">
                <a:latin typeface="Calibri" charset="0"/>
                <a:ea typeface="ＭＳ Ｐゴシック" charset="0"/>
                <a:cs typeface="ＭＳ Ｐゴシック" charset="0"/>
              </a:rPr>
              <a:t>Collaborators: </a:t>
            </a:r>
            <a:endParaRPr lang="en-US" sz="2000" dirty="0" smtClean="0">
              <a:latin typeface="Calibri" charset="0"/>
              <a:ea typeface="ＭＳ Ｐゴシック" charset="0"/>
              <a:cs typeface="ＭＳ Ｐゴシック" charset="0"/>
            </a:endParaRPr>
          </a:p>
          <a:p>
            <a:pPr lvl="1">
              <a:lnSpc>
                <a:spcPct val="80000"/>
              </a:lnSpc>
            </a:pPr>
            <a:r>
              <a:rPr lang="en-US" sz="1900" dirty="0" smtClean="0"/>
              <a:t>Penn </a:t>
            </a:r>
            <a:r>
              <a:rPr lang="en-US" sz="1900" dirty="0"/>
              <a:t>State: NSF‐BCS‐</a:t>
            </a:r>
            <a:r>
              <a:rPr lang="en-US" sz="1900" dirty="0" smtClean="0"/>
              <a:t>0941553</a:t>
            </a:r>
          </a:p>
          <a:p>
            <a:pPr marL="914400" lvl="2" indent="0">
              <a:lnSpc>
                <a:spcPct val="80000"/>
              </a:lnSpc>
              <a:buNone/>
            </a:pPr>
            <a:r>
              <a:rPr lang="en-US" sz="1600" dirty="0">
                <a:ea typeface="ＭＳ Ｐゴシック" pitchFamily="-108" charset="-128"/>
              </a:rPr>
              <a:t>Aleksandra Slavkovic (</a:t>
            </a:r>
            <a:r>
              <a:rPr lang="en-US" sz="1600" dirty="0">
                <a:hlinkClick r:id="rId3"/>
              </a:rPr>
              <a:t>www.stat.psu.edu/~sesa/</a:t>
            </a:r>
            <a:r>
              <a:rPr lang="en-US" sz="1600" dirty="0"/>
              <a:t>)</a:t>
            </a:r>
          </a:p>
          <a:p>
            <a:pPr marL="914400" lvl="2" indent="0">
              <a:lnSpc>
                <a:spcPct val="80000"/>
              </a:lnSpc>
              <a:buNone/>
            </a:pPr>
            <a:r>
              <a:rPr lang="en-US" sz="1600" dirty="0">
                <a:ea typeface="ＭＳ Ｐゴシック" pitchFamily="-108" charset="-128"/>
              </a:rPr>
              <a:t>Adam Smith (</a:t>
            </a:r>
            <a:r>
              <a:rPr lang="en-US" sz="1600" dirty="0">
                <a:hlinkClick r:id="rId4"/>
              </a:rPr>
              <a:t>www.cse.psu.edu/~asmith</a:t>
            </a:r>
            <a:r>
              <a:rPr lang="en-US" sz="1600" dirty="0"/>
              <a:t>)</a:t>
            </a:r>
          </a:p>
          <a:p>
            <a:pPr marL="914400" lvl="2" indent="0">
              <a:lnSpc>
                <a:spcPct val="80000"/>
              </a:lnSpc>
              <a:buNone/>
            </a:pPr>
            <a:r>
              <a:rPr lang="en-US" sz="1600" dirty="0" err="1">
                <a:ea typeface="ＭＳ Ｐゴシック" pitchFamily="-108" charset="-128"/>
              </a:rPr>
              <a:t>Sofya</a:t>
            </a:r>
            <a:r>
              <a:rPr lang="en-US" sz="1600" dirty="0">
                <a:ea typeface="ＭＳ Ｐゴシック" pitchFamily="-108" charset="-128"/>
              </a:rPr>
              <a:t> </a:t>
            </a:r>
            <a:r>
              <a:rPr lang="en-US" sz="1600" dirty="0" err="1">
                <a:ea typeface="ＭＳ Ｐゴシック" pitchFamily="-108" charset="-128"/>
              </a:rPr>
              <a:t>Raskhodnikova</a:t>
            </a:r>
            <a:r>
              <a:rPr lang="en-US" sz="1600" dirty="0">
                <a:ea typeface="ＭＳ Ｐゴシック" pitchFamily="-108" charset="-128"/>
              </a:rPr>
              <a:t> (</a:t>
            </a:r>
            <a:r>
              <a:rPr lang="en-US" sz="1600" dirty="0">
                <a:ea typeface="ＭＳ Ｐゴシック" pitchFamily="-108" charset="-128"/>
                <a:hlinkClick r:id="rId5"/>
              </a:rPr>
              <a:t>www.cse.psu/edu/~sofya</a:t>
            </a:r>
            <a:r>
              <a:rPr lang="en-US" sz="1600" dirty="0">
                <a:ea typeface="ＭＳ Ｐゴシック" pitchFamily="-108" charset="-128"/>
              </a:rPr>
              <a:t>)</a:t>
            </a:r>
          </a:p>
          <a:p>
            <a:pPr lvl="1">
              <a:lnSpc>
                <a:spcPct val="80000"/>
              </a:lnSpc>
            </a:pPr>
            <a:endParaRPr lang="en-US" sz="1900" dirty="0" smtClean="0"/>
          </a:p>
          <a:p>
            <a:pPr lvl="1">
              <a:lnSpc>
                <a:spcPct val="80000"/>
              </a:lnSpc>
            </a:pPr>
            <a:r>
              <a:rPr lang="en-US" sz="1900" dirty="0" smtClean="0"/>
              <a:t>Cornell</a:t>
            </a:r>
            <a:r>
              <a:rPr lang="en-US" sz="1900" dirty="0"/>
              <a:t>: BCS‐0941226, John </a:t>
            </a:r>
            <a:r>
              <a:rPr lang="en-US" sz="1900" dirty="0" err="1"/>
              <a:t>Abowd</a:t>
            </a:r>
            <a:r>
              <a:rPr lang="en-US" sz="1900" dirty="0"/>
              <a:t> </a:t>
            </a:r>
            <a:r>
              <a:rPr lang="en-US" sz="1900" dirty="0" smtClean="0"/>
              <a:t>(ILR</a:t>
            </a:r>
            <a:r>
              <a:rPr lang="en-US" sz="1900" dirty="0"/>
              <a:t>) (</a:t>
            </a:r>
            <a:r>
              <a:rPr lang="en-US" sz="1900" dirty="0">
                <a:hlinkClick r:id="rId6"/>
              </a:rPr>
              <a:t>https://courses.cit.cornell.edu/jma7</a:t>
            </a:r>
            <a:r>
              <a:rPr lang="en-US" sz="1900" dirty="0" smtClean="0">
                <a:hlinkClick r:id="rId6"/>
              </a:rPr>
              <a:t>/</a:t>
            </a:r>
            <a:r>
              <a:rPr lang="en-US" sz="1900" dirty="0" smtClean="0"/>
              <a:t>)</a:t>
            </a:r>
          </a:p>
          <a:p>
            <a:pPr lvl="1">
              <a:lnSpc>
                <a:spcPct val="80000"/>
              </a:lnSpc>
            </a:pPr>
            <a:endParaRPr lang="en-US" sz="1900" dirty="0" smtClean="0"/>
          </a:p>
          <a:p>
            <a:pPr lvl="1">
              <a:lnSpc>
                <a:spcPct val="80000"/>
              </a:lnSpc>
            </a:pPr>
            <a:r>
              <a:rPr lang="en-US" sz="1900" dirty="0" smtClean="0"/>
              <a:t>Carnegie Mellon: </a:t>
            </a:r>
            <a:r>
              <a:rPr lang="en-US" sz="1900" dirty="0"/>
              <a:t>BCS‐0941518, Steve Fienberg </a:t>
            </a:r>
            <a:r>
              <a:rPr lang="en-US" sz="1900" dirty="0" smtClean="0"/>
              <a:t>(STAT/ML) (</a:t>
            </a:r>
            <a:r>
              <a:rPr lang="en-US" sz="1900" dirty="0" smtClean="0">
                <a:hlinkClick r:id="rId7"/>
              </a:rPr>
              <a:t>www.stat.cmu.edu/~fienberg</a:t>
            </a:r>
            <a:r>
              <a:rPr lang="en-US" sz="1900" dirty="0" smtClean="0"/>
              <a:t>)</a:t>
            </a:r>
            <a:endParaRPr lang="en-US" sz="1900" dirty="0"/>
          </a:p>
          <a:p>
            <a:pPr lvl="1">
              <a:lnSpc>
                <a:spcPct val="80000"/>
              </a:lnSpc>
            </a:pPr>
            <a:endParaRPr lang="en-US" sz="2000" dirty="0" smtClean="0">
              <a:latin typeface="Calibri" charset="0"/>
              <a:ea typeface="ＭＳ Ｐゴシック" charset="0"/>
            </a:endParaRPr>
          </a:p>
          <a:p>
            <a:pPr>
              <a:lnSpc>
                <a:spcPct val="80000"/>
              </a:lnSpc>
            </a:pPr>
            <a:r>
              <a:rPr lang="en-US" sz="2000" dirty="0" smtClean="0">
                <a:latin typeface="Calibri" charset="0"/>
                <a:ea typeface="ＭＳ Ｐゴシック" charset="0"/>
                <a:cs typeface="ＭＳ Ｐゴシック" charset="0"/>
              </a:rPr>
              <a:t>Today two examples</a:t>
            </a:r>
          </a:p>
          <a:p>
            <a:pPr lvl="1">
              <a:lnSpc>
                <a:spcPct val="80000"/>
              </a:lnSpc>
            </a:pPr>
            <a:r>
              <a:rPr lang="en-US" sz="1600" dirty="0" smtClean="0">
                <a:latin typeface="Calibri" charset="0"/>
                <a:ea typeface="ＭＳ Ｐゴシック" charset="0"/>
                <a:cs typeface="ＭＳ Ｐゴシック" charset="0"/>
              </a:rPr>
              <a:t>Privatization </a:t>
            </a:r>
            <a:r>
              <a:rPr lang="en-US" sz="1600" dirty="0">
                <a:latin typeface="Calibri" charset="0"/>
                <a:ea typeface="ＭＳ Ｐゴシック" charset="0"/>
                <a:cs typeface="ＭＳ Ｐゴシック" charset="0"/>
              </a:rPr>
              <a:t>of social networks </a:t>
            </a:r>
            <a:r>
              <a:rPr lang="en-US" sz="1600" dirty="0" smtClean="0">
                <a:latin typeface="Calibri" charset="0"/>
                <a:ea typeface="ＭＳ Ｐゴシック" charset="0"/>
                <a:cs typeface="ＭＳ Ｐゴシック" charset="0"/>
              </a:rPr>
              <a:t>data &amp; Synthetic </a:t>
            </a:r>
            <a:r>
              <a:rPr lang="en-US" sz="1600" dirty="0">
                <a:latin typeface="Calibri" charset="0"/>
                <a:ea typeface="ＭＳ Ｐゴシック" charset="0"/>
                <a:cs typeface="ＭＳ Ｐゴシック" charset="0"/>
              </a:rPr>
              <a:t>social networks</a:t>
            </a:r>
          </a:p>
          <a:p>
            <a:pPr>
              <a:lnSpc>
                <a:spcPct val="80000"/>
              </a:lnSpc>
            </a:pPr>
            <a:endParaRPr lang="en-US" sz="2000" dirty="0" smtClean="0">
              <a:latin typeface="Calibri" charset="0"/>
              <a:ea typeface="ＭＳ Ｐゴシック" charset="0"/>
              <a:cs typeface="ＭＳ Ｐゴシック" charset="0"/>
            </a:endParaRPr>
          </a:p>
          <a:p>
            <a:pPr lvl="1">
              <a:lnSpc>
                <a:spcPct val="80000"/>
              </a:lnSpc>
            </a:pPr>
            <a:r>
              <a:rPr lang="en-US" sz="1600" dirty="0" smtClean="0">
                <a:latin typeface="Calibri" charset="0"/>
                <a:ea typeface="ＭＳ Ｐゴシック" charset="0"/>
                <a:cs typeface="ＭＳ Ｐゴシック" charset="0"/>
              </a:rPr>
              <a:t>Genetic data in Genome-Wide </a:t>
            </a:r>
            <a:r>
              <a:rPr lang="en-US" sz="1600" dirty="0">
                <a:latin typeface="Calibri" charset="0"/>
                <a:ea typeface="ＭＳ Ｐゴシック" charset="0"/>
                <a:cs typeface="ＭＳ Ｐゴシック" charset="0"/>
              </a:rPr>
              <a:t>A</a:t>
            </a:r>
            <a:r>
              <a:rPr lang="en-US" sz="1600" dirty="0" smtClean="0">
                <a:latin typeface="Calibri" charset="0"/>
                <a:ea typeface="ＭＳ Ｐゴシック" charset="0"/>
                <a:cs typeface="ＭＳ Ｐゴシック" charset="0"/>
              </a:rPr>
              <a:t>ssociation </a:t>
            </a:r>
            <a:r>
              <a:rPr lang="en-US" sz="1600" dirty="0">
                <a:latin typeface="Calibri" charset="0"/>
                <a:ea typeface="ＭＳ Ｐゴシック" charset="0"/>
                <a:cs typeface="ＭＳ Ｐゴシック" charset="0"/>
              </a:rPr>
              <a:t>S</a:t>
            </a:r>
            <a:r>
              <a:rPr lang="en-US" sz="1600" dirty="0" smtClean="0">
                <a:latin typeface="Calibri" charset="0"/>
                <a:ea typeface="ＭＳ Ｐゴシック" charset="0"/>
                <a:cs typeface="ＭＳ Ｐゴシック" charset="0"/>
              </a:rPr>
              <a:t>tudies (GWAS)</a:t>
            </a:r>
            <a:endParaRPr lang="en-US" sz="1600" dirty="0">
              <a:latin typeface="Calibri" charset="0"/>
              <a:ea typeface="ＭＳ Ｐゴシック" charset="0"/>
              <a:cs typeface="ＭＳ Ｐゴシック" charset="0"/>
            </a:endParaRPr>
          </a:p>
          <a:p>
            <a:pPr>
              <a:lnSpc>
                <a:spcPct val="80000"/>
              </a:lnSpc>
            </a:pPr>
            <a:endParaRPr lang="en-US" sz="2000" dirty="0" smtClean="0">
              <a:latin typeface="Calibri" charset="0"/>
              <a:ea typeface="ＭＳ Ｐゴシック" charset="0"/>
              <a:cs typeface="ＭＳ Ｐゴシック" charset="0"/>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8FB42F3B-EE52-1D42-8F63-6401510B6385}" type="slidenum">
              <a:rPr lang="en-US" sz="1200">
                <a:solidFill>
                  <a:schemeClr val="bg1"/>
                </a:solidFill>
              </a:rPr>
              <a:pPr/>
              <a:t>103</a:t>
            </a:fld>
            <a:endParaRPr lang="en-US" sz="1000" dirty="0">
              <a:solidFill>
                <a:schemeClr val="bg1"/>
              </a:solidFill>
            </a:endParaRPr>
          </a:p>
        </p:txBody>
      </p:sp>
      <p:sp>
        <p:nvSpPr>
          <p:cNvPr id="2" name="Date Placeholder 1"/>
          <p:cNvSpPr>
            <a:spLocks noGrp="1"/>
          </p:cNvSpPr>
          <p:nvPr>
            <p:ph type="dt" sz="half" idx="10"/>
          </p:nvPr>
        </p:nvSpPr>
        <p:spPr/>
        <p:txBody>
          <a:bodyPr/>
          <a:lstStyle/>
          <a:p>
            <a:r>
              <a:rPr lang="en-US" smtClean="0"/>
              <a:t>4/1/2013</a:t>
            </a:r>
            <a:endParaRPr lang="en-US" dirty="0"/>
          </a:p>
        </p:txBody>
      </p:sp>
    </p:spTree>
    <p:extLst>
      <p:ext uri="{BB962C8B-B14F-4D97-AF65-F5344CB8AC3E}">
        <p14:creationId xmlns:p14="http://schemas.microsoft.com/office/powerpoint/2010/main" val="31389002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3124200"/>
            <a:ext cx="3480171" cy="2091155"/>
          </a:xfrm>
          <a:prstGeom prst="rect">
            <a:avLst/>
          </a:prstGeom>
        </p:spPr>
      </p:pic>
      <p:sp>
        <p:nvSpPr>
          <p:cNvPr id="2" name="Title 1"/>
          <p:cNvSpPr>
            <a:spLocks noGrp="1"/>
          </p:cNvSpPr>
          <p:nvPr>
            <p:ph type="title"/>
          </p:nvPr>
        </p:nvSpPr>
        <p:spPr>
          <a:xfrm>
            <a:off x="457200" y="274638"/>
            <a:ext cx="8229600" cy="715962"/>
          </a:xfrm>
        </p:spPr>
        <p:txBody>
          <a:bodyPr>
            <a:normAutofit/>
          </a:bodyPr>
          <a:lstStyle/>
          <a:p>
            <a:r>
              <a:rPr lang="en-US" sz="3600" dirty="0" smtClean="0"/>
              <a:t>Publishing Network Data</a:t>
            </a:r>
            <a:endParaRPr lang="en-US" sz="3600" dirty="0"/>
          </a:p>
        </p:txBody>
      </p:sp>
      <p:sp>
        <p:nvSpPr>
          <p:cNvPr id="33" name="Content Placeholder 2"/>
          <p:cNvSpPr txBox="1">
            <a:spLocks/>
          </p:cNvSpPr>
          <p:nvPr/>
        </p:nvSpPr>
        <p:spPr>
          <a:xfrm>
            <a:off x="152400" y="1066800"/>
            <a:ext cx="8839200" cy="5257800"/>
          </a:xfrm>
          <a:prstGeom prst="rect">
            <a:avLst/>
          </a:prstGeom>
        </p:spPr>
        <p:txBody>
          <a:bodyPr vert="horz" lIns="91440" tIns="45720" rIns="91440" bIns="45720" rtlCol="0">
            <a:normAutofit fontScale="92500"/>
          </a:bodyPr>
          <a:lstStyle/>
          <a:p>
            <a:pPr>
              <a:spcBef>
                <a:spcPct val="20000"/>
              </a:spcBef>
              <a:defRPr/>
            </a:pPr>
            <a:r>
              <a:rPr lang="en-US" sz="2800" b="1" dirty="0">
                <a:solidFill>
                  <a:srgbClr val="3366FF"/>
                </a:solidFill>
              </a:rPr>
              <a:t>Goal: </a:t>
            </a:r>
            <a:r>
              <a:rPr lang="en-US" sz="2500" dirty="0"/>
              <a:t>Enable sharing of social-network data under rigorous privacy guarantees </a:t>
            </a:r>
            <a:r>
              <a:rPr lang="en-US" sz="2500" dirty="0" smtClean="0"/>
              <a:t>&amp; maintain </a:t>
            </a:r>
            <a:r>
              <a:rPr lang="en-US" sz="2500" dirty="0"/>
              <a:t>data utility for statistical inference. </a:t>
            </a:r>
          </a:p>
          <a:p>
            <a:pPr lvl="1"/>
            <a:endParaRPr kumimoji="0" lang="en-US" sz="2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Calibri" pitchFamily="34" charset="0"/>
                <a:cs typeface="Calibri" pitchFamily="34" charset="0"/>
              </a:rPr>
              <a:t>Epidemiological</a:t>
            </a:r>
            <a:r>
              <a:rPr kumimoji="0" lang="en-US" sz="2500" b="0" i="0" u="none" strike="noStrike" kern="1200" cap="none" spc="0" normalizeH="0" noProof="0" dirty="0" smtClean="0">
                <a:ln>
                  <a:noFill/>
                </a:ln>
                <a:solidFill>
                  <a:schemeClr val="tx1"/>
                </a:solidFill>
                <a:effectLst/>
                <a:uLnTx/>
                <a:uFillTx/>
                <a:latin typeface="Calibri" pitchFamily="34" charset="0"/>
                <a:cs typeface="Calibri" pitchFamily="34" charset="0"/>
              </a:rPr>
              <a:t> studies on sexual networks </a:t>
            </a:r>
            <a:endParaRPr kumimoji="0" lang="en-US" sz="25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500" b="0" i="0" u="none" strike="noStrike" kern="1200" cap="none" spc="0" normalizeH="0" baseline="0" noProof="0" dirty="0" smtClean="0">
                <a:ln>
                  <a:noFill/>
                </a:ln>
                <a:solidFill>
                  <a:srgbClr val="00B050"/>
                </a:solidFill>
                <a:effectLst/>
                <a:uLnTx/>
                <a:uFillTx/>
                <a:latin typeface="Calibri" pitchFamily="34" charset="0"/>
                <a:cs typeface="Calibri" pitchFamily="34" charset="0"/>
              </a:rPr>
              <a:t>Survey number of partners – Degree Sequence</a:t>
            </a:r>
          </a:p>
          <a:p>
            <a:pPr marL="742950" marR="0" lvl="1" indent="-28575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2500" b="0" i="0" u="none" strike="noStrike" kern="1200" cap="none" spc="0" normalizeH="0" baseline="0" noProof="0" dirty="0" smtClean="0">
                <a:ln>
                  <a:noFill/>
                </a:ln>
                <a:solidFill>
                  <a:srgbClr val="00B050"/>
                </a:solidFill>
                <a:effectLst/>
                <a:uLnTx/>
                <a:uFillTx/>
                <a:latin typeface="Calibri" pitchFamily="34" charset="0"/>
                <a:cs typeface="Calibri" pitchFamily="34" charset="0"/>
              </a:rPr>
              <a:t>Reconstruct</a:t>
            </a:r>
            <a:r>
              <a:rPr kumimoji="0" lang="en-US" sz="2500" b="0" i="0" u="none" strike="noStrike" kern="1200" cap="none" spc="0" normalizeH="0" noProof="0" dirty="0" smtClean="0">
                <a:ln>
                  <a:noFill/>
                </a:ln>
                <a:solidFill>
                  <a:srgbClr val="00B050"/>
                </a:solidFill>
                <a:effectLst/>
                <a:uLnTx/>
                <a:uFillTx/>
                <a:latin typeface="Calibri" pitchFamily="34" charset="0"/>
                <a:cs typeface="Calibri" pitchFamily="34" charset="0"/>
              </a:rPr>
              <a:t> a typical network</a:t>
            </a:r>
          </a:p>
          <a:p>
            <a:pPr marL="285750" indent="-285750">
              <a:spcBef>
                <a:spcPct val="20000"/>
              </a:spcBef>
              <a:defRPr/>
            </a:pPr>
            <a:endParaRPr lang="en-US" sz="2500" dirty="0" smtClean="0">
              <a:solidFill>
                <a:srgbClr val="00B050"/>
              </a:solidFill>
              <a:latin typeface="Calibri" pitchFamily="34" charset="0"/>
              <a:cs typeface="Calibri" pitchFamily="34" charset="0"/>
            </a:endParaRPr>
          </a:p>
          <a:p>
            <a:pPr marL="285750" indent="-285750">
              <a:spcBef>
                <a:spcPct val="20000"/>
              </a:spcBef>
              <a:defRPr/>
            </a:pPr>
            <a:endParaRPr lang="en-US" sz="2500" dirty="0">
              <a:solidFill>
                <a:srgbClr val="00B050"/>
              </a:solidFill>
              <a:latin typeface="Calibri" pitchFamily="34" charset="0"/>
              <a:cs typeface="Calibri" pitchFamily="34" charset="0"/>
            </a:endParaRPr>
          </a:p>
          <a:p>
            <a:pPr marL="285750" indent="-285750">
              <a:spcBef>
                <a:spcPct val="20000"/>
              </a:spcBef>
              <a:defRPr/>
            </a:pPr>
            <a:endParaRPr lang="en-US" sz="2500" dirty="0" smtClean="0">
              <a:solidFill>
                <a:srgbClr val="00B050"/>
              </a:solidFill>
              <a:latin typeface="Calibri" pitchFamily="34" charset="0"/>
              <a:cs typeface="Calibri" pitchFamily="34" charset="0"/>
            </a:endParaRPr>
          </a:p>
          <a:p>
            <a:pPr marL="285750" indent="-285750">
              <a:spcBef>
                <a:spcPct val="20000"/>
              </a:spcBef>
              <a:defRPr/>
            </a:pPr>
            <a:endParaRPr lang="en-US" sz="2500" dirty="0" smtClean="0">
              <a:solidFill>
                <a:srgbClr val="00B050"/>
              </a:solidFill>
              <a:latin typeface="Calibri" pitchFamily="34" charset="0"/>
              <a:cs typeface="Calibri" pitchFamily="34" charset="0"/>
            </a:endParaRPr>
          </a:p>
          <a:p>
            <a:pPr marL="285750" indent="-285750">
              <a:spcBef>
                <a:spcPct val="20000"/>
              </a:spcBef>
              <a:defRPr/>
            </a:pPr>
            <a:r>
              <a:rPr lang="en-US" sz="2500" dirty="0" smtClean="0">
                <a:solidFill>
                  <a:srgbClr val="00B050"/>
                </a:solidFill>
                <a:latin typeface="Calibri" pitchFamily="34" charset="0"/>
                <a:cs typeface="Calibri" pitchFamily="34" charset="0"/>
              </a:rPr>
              <a:t>Can we do this while protecting the privacy of individuals?</a:t>
            </a:r>
          </a:p>
          <a:p>
            <a:pPr marL="285750" indent="-285750">
              <a:spcBef>
                <a:spcPct val="20000"/>
              </a:spcBef>
              <a:defRPr/>
            </a:pPr>
            <a:r>
              <a:rPr lang="en-US" sz="2600" dirty="0" err="1" smtClean="0">
                <a:solidFill>
                  <a:srgbClr val="FF0000"/>
                </a:solidFill>
                <a:cs typeface="Calibri" pitchFamily="34" charset="0"/>
              </a:rPr>
              <a:t>Anonymization</a:t>
            </a:r>
            <a:r>
              <a:rPr lang="en-US" sz="2600" dirty="0" smtClean="0">
                <a:solidFill>
                  <a:srgbClr val="FF0000"/>
                </a:solidFill>
                <a:cs typeface="Calibri" pitchFamily="34" charset="0"/>
              </a:rPr>
              <a:t> </a:t>
            </a:r>
            <a:r>
              <a:rPr lang="en-US" sz="2600" dirty="0">
                <a:solidFill>
                  <a:srgbClr val="FF0000"/>
                </a:solidFill>
                <a:cs typeface="Calibri" pitchFamily="34" charset="0"/>
              </a:rPr>
              <a:t>not sufficient</a:t>
            </a:r>
            <a:r>
              <a:rPr lang="en-US" sz="2600" dirty="0">
                <a:cs typeface="Calibri" pitchFamily="34" charset="0"/>
              </a:rPr>
              <a:t> </a:t>
            </a:r>
            <a:r>
              <a:rPr lang="en-US" sz="2600" dirty="0">
                <a:solidFill>
                  <a:srgbClr val="0070C0"/>
                </a:solidFill>
                <a:cs typeface="Calibri" pitchFamily="34" charset="0"/>
              </a:rPr>
              <a:t>e.g. see Narayanan, </a:t>
            </a:r>
            <a:r>
              <a:rPr lang="en-US" sz="2600" dirty="0" err="1">
                <a:solidFill>
                  <a:srgbClr val="0070C0"/>
                </a:solidFill>
                <a:cs typeface="Calibri" pitchFamily="34" charset="0"/>
              </a:rPr>
              <a:t>Shmatikov</a:t>
            </a:r>
            <a:r>
              <a:rPr lang="en-US" sz="2600" dirty="0">
                <a:solidFill>
                  <a:srgbClr val="0070C0"/>
                </a:solidFill>
                <a:cs typeface="Calibri" pitchFamily="34" charset="0"/>
              </a:rPr>
              <a:t> (2009)</a:t>
            </a:r>
            <a:endParaRPr lang="en-US" sz="2600" dirty="0"/>
          </a:p>
          <a:p>
            <a:pPr marL="285750" indent="-285750">
              <a:spcBef>
                <a:spcPct val="20000"/>
              </a:spcBef>
              <a:defRPr/>
            </a:pPr>
            <a:endParaRPr lang="en-US" sz="2500" dirty="0" smtClean="0">
              <a:solidFill>
                <a:srgbClr val="00B050"/>
              </a:solidFill>
              <a:latin typeface="Calibri" pitchFamily="34" charset="0"/>
              <a:cs typeface="Calibri" pitchFamily="34" charset="0"/>
            </a:endParaRPr>
          </a:p>
        </p:txBody>
      </p:sp>
      <p:sp>
        <p:nvSpPr>
          <p:cNvPr id="3" name="TextBox 2"/>
          <p:cNvSpPr txBox="1"/>
          <p:nvPr/>
        </p:nvSpPr>
        <p:spPr>
          <a:xfrm>
            <a:off x="2514600" y="6453888"/>
            <a:ext cx="6632314" cy="369332"/>
          </a:xfrm>
          <a:prstGeom prst="rect">
            <a:avLst/>
          </a:prstGeom>
          <a:noFill/>
        </p:spPr>
        <p:txBody>
          <a:bodyPr wrap="square" rtlCol="0">
            <a:spAutoFit/>
          </a:bodyPr>
          <a:lstStyle/>
          <a:p>
            <a:r>
              <a:rPr lang="en-US" dirty="0" smtClean="0">
                <a:solidFill>
                  <a:srgbClr val="0070C0"/>
                </a:solidFill>
              </a:rPr>
              <a:t>Image Ref: American </a:t>
            </a:r>
            <a:r>
              <a:rPr lang="en-US" dirty="0">
                <a:solidFill>
                  <a:srgbClr val="0070C0"/>
                </a:solidFill>
              </a:rPr>
              <a:t>J. Sociology</a:t>
            </a:r>
            <a:r>
              <a:rPr lang="en-US" i="1" dirty="0">
                <a:solidFill>
                  <a:srgbClr val="0070C0"/>
                </a:solidFill>
              </a:rPr>
              <a:t>,</a:t>
            </a:r>
            <a:r>
              <a:rPr lang="en-US" dirty="0">
                <a:solidFill>
                  <a:srgbClr val="0070C0"/>
                </a:solidFill>
              </a:rPr>
              <a:t> </a:t>
            </a:r>
            <a:r>
              <a:rPr lang="en-US" i="1" dirty="0">
                <a:solidFill>
                  <a:srgbClr val="0070C0"/>
                </a:solidFill>
              </a:rPr>
              <a:t> </a:t>
            </a:r>
            <a:r>
              <a:rPr lang="en-US" i="1" dirty="0" err="1" smtClean="0">
                <a:solidFill>
                  <a:srgbClr val="0070C0"/>
                </a:solidFill>
              </a:rPr>
              <a:t>Bearman</a:t>
            </a:r>
            <a:r>
              <a:rPr lang="en-US" i="1" dirty="0">
                <a:solidFill>
                  <a:srgbClr val="0070C0"/>
                </a:solidFill>
              </a:rPr>
              <a:t>, Moody, </a:t>
            </a:r>
            <a:r>
              <a:rPr lang="en-US" i="1" dirty="0" err="1" smtClean="0">
                <a:solidFill>
                  <a:srgbClr val="0070C0"/>
                </a:solidFill>
              </a:rPr>
              <a:t>Stovel</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104</a:t>
            </a:fld>
            <a:endParaRPr lang="en-US" dirty="0"/>
          </a:p>
        </p:txBody>
      </p:sp>
    </p:spTree>
    <p:custDataLst>
      <p:tags r:id="rId1"/>
    </p:custDataLst>
    <p:extLst>
      <p:ext uri="{BB962C8B-B14F-4D97-AF65-F5344CB8AC3E}">
        <p14:creationId xmlns:p14="http://schemas.microsoft.com/office/powerpoint/2010/main" val="1615379384"/>
      </p:ext>
    </p:extLst>
  </p:cSld>
  <p:clrMapOvr>
    <a:masterClrMapping/>
  </p:clrMapOvr>
  <p:transition advTm="981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solidFill>
                  <a:srgbClr val="000000"/>
                </a:solidFill>
              </a:rPr>
              <a:t>Publishing network data</a:t>
            </a:r>
            <a:endParaRPr lang="en-US" sz="3600" dirty="0">
              <a:solidFill>
                <a:srgbClr val="000000"/>
              </a:solidFill>
            </a:endParaRPr>
          </a:p>
        </p:txBody>
      </p:sp>
      <p:sp>
        <p:nvSpPr>
          <p:cNvPr id="4" name="Slide Number Placeholder 3"/>
          <p:cNvSpPr>
            <a:spLocks noGrp="1"/>
          </p:cNvSpPr>
          <p:nvPr>
            <p:ph type="sldNum" sz="quarter" idx="12"/>
          </p:nvPr>
        </p:nvSpPr>
        <p:spPr/>
        <p:txBody>
          <a:bodyPr/>
          <a:lstStyle/>
          <a:p>
            <a:fld id="{5EB953FC-EC05-49C0-9391-7764A095E57B}" type="slidenum">
              <a:rPr lang="en-US" smtClean="0"/>
              <a:pPr/>
              <a:t>105</a:t>
            </a:fld>
            <a:endParaRPr lang="en-US"/>
          </a:p>
        </p:txBody>
      </p:sp>
      <p:sp>
        <p:nvSpPr>
          <p:cNvPr id="81" name="TextBox 80"/>
          <p:cNvSpPr txBox="1"/>
          <p:nvPr/>
        </p:nvSpPr>
        <p:spPr>
          <a:xfrm>
            <a:off x="271460" y="4819686"/>
            <a:ext cx="8643940" cy="2000548"/>
          </a:xfrm>
          <a:prstGeom prst="rect">
            <a:avLst/>
          </a:prstGeom>
          <a:noFill/>
          <a:ln>
            <a:solidFill>
              <a:schemeClr val="tx2"/>
            </a:solidFill>
          </a:ln>
        </p:spPr>
        <p:txBody>
          <a:bodyPr wrap="square" rtlCol="0">
            <a:spAutoFit/>
          </a:bodyPr>
          <a:lstStyle/>
          <a:p>
            <a:pPr marL="0" lvl="1"/>
            <a:r>
              <a:rPr lang="en-US" sz="2400" b="1" dirty="0" smtClean="0">
                <a:solidFill>
                  <a:srgbClr val="FF0000"/>
                </a:solidFill>
                <a:latin typeface="Calibri" pitchFamily="34" charset="0"/>
                <a:cs typeface="Calibri" pitchFamily="34" charset="0"/>
              </a:rPr>
              <a:t>Goal</a:t>
            </a:r>
            <a:endParaRPr lang="en-US" sz="2400" dirty="0" smtClean="0">
              <a:solidFill>
                <a:srgbClr val="0070C0"/>
              </a:solidFill>
              <a:latin typeface="Calibri" pitchFamily="34" charset="0"/>
              <a:cs typeface="Calibri" pitchFamily="34" charset="0"/>
            </a:endParaRPr>
          </a:p>
          <a:p>
            <a:pPr>
              <a:buFont typeface="Arial" charset="0"/>
              <a:buChar char="•"/>
            </a:pPr>
            <a:r>
              <a:rPr lang="en-US" sz="2400" dirty="0" smtClean="0">
                <a:solidFill>
                  <a:srgbClr val="0070C0"/>
                </a:solidFill>
                <a:latin typeface="Calibri" pitchFamily="34" charset="0"/>
                <a:cs typeface="Calibri" pitchFamily="34" charset="0"/>
              </a:rPr>
              <a:t>Utility - </a:t>
            </a:r>
            <a:r>
              <a:rPr lang="en-US" sz="2400" i="1" dirty="0" smtClean="0">
                <a:latin typeface="Calibri" pitchFamily="34" charset="0"/>
                <a:cs typeface="Calibri" pitchFamily="34" charset="0"/>
              </a:rPr>
              <a:t>Release synthetic graphs with given degree sequences with statistical utility</a:t>
            </a:r>
          </a:p>
          <a:p>
            <a:pPr>
              <a:buFont typeface="Arial" charset="0"/>
              <a:buChar char="•"/>
            </a:pPr>
            <a:r>
              <a:rPr lang="en-US" sz="2400" dirty="0" smtClean="0">
                <a:solidFill>
                  <a:srgbClr val="0070C0"/>
                </a:solidFill>
                <a:latin typeface="Calibri" pitchFamily="34" charset="0"/>
                <a:cs typeface="Calibri" pitchFamily="34" charset="0"/>
              </a:rPr>
              <a:t>Risk - </a:t>
            </a:r>
            <a:r>
              <a:rPr lang="en-US" sz="2400" i="1" dirty="0" smtClean="0">
                <a:latin typeface="Calibri" pitchFamily="34" charset="0"/>
                <a:cs typeface="Calibri" pitchFamily="34" charset="0"/>
              </a:rPr>
              <a:t>Provide rigorous privacy guarantee, no assumptions about attacker’s prior information/algorithm</a:t>
            </a:r>
          </a:p>
        </p:txBody>
      </p:sp>
      <p:grpSp>
        <p:nvGrpSpPr>
          <p:cNvPr id="83" name="Group 82"/>
          <p:cNvGrpSpPr/>
          <p:nvPr/>
        </p:nvGrpSpPr>
        <p:grpSpPr>
          <a:xfrm>
            <a:off x="533400" y="2133600"/>
            <a:ext cx="7911119" cy="2380557"/>
            <a:chOff x="533400" y="1295400"/>
            <a:chExt cx="7911119" cy="2380557"/>
          </a:xfrm>
        </p:grpSpPr>
        <p:sp>
          <p:nvSpPr>
            <p:cNvPr id="67" name="Rectangle 66"/>
            <p:cNvSpPr/>
            <p:nvPr/>
          </p:nvSpPr>
          <p:spPr>
            <a:xfrm>
              <a:off x="4572000" y="2209800"/>
              <a:ext cx="2375573" cy="369332"/>
            </a:xfrm>
            <a:prstGeom prst="rect">
              <a:avLst/>
            </a:prstGeom>
          </p:spPr>
          <p:txBody>
            <a:bodyPr wrap="square">
              <a:spAutoFit/>
            </a:bodyPr>
            <a:lstStyle/>
            <a:p>
              <a:r>
                <a:rPr lang="en-US" dirty="0" smtClean="0">
                  <a:ea typeface="Gill Sans" charset="0"/>
                  <a:cs typeface="Gill Sans" charset="0"/>
                </a:rPr>
                <a:t>e.g. Degree Sequence</a:t>
              </a:r>
              <a:endParaRPr lang="en-US" dirty="0"/>
            </a:p>
          </p:txBody>
        </p:sp>
        <p:grpSp>
          <p:nvGrpSpPr>
            <p:cNvPr id="9" name="Group 81"/>
            <p:cNvGrpSpPr/>
            <p:nvPr/>
          </p:nvGrpSpPr>
          <p:grpSpPr>
            <a:xfrm>
              <a:off x="533400" y="1295400"/>
              <a:ext cx="7911119" cy="2380557"/>
              <a:chOff x="267027" y="1600200"/>
              <a:chExt cx="8194386" cy="2465796"/>
            </a:xfrm>
          </p:grpSpPr>
          <p:sp>
            <p:nvSpPr>
              <p:cNvPr id="5" name="Rectangle 4"/>
              <p:cNvSpPr>
                <a:spLocks/>
              </p:cNvSpPr>
              <p:nvPr/>
            </p:nvSpPr>
            <p:spPr bwMode="auto">
              <a:xfrm>
                <a:off x="3178175" y="2557872"/>
                <a:ext cx="1147763" cy="869950"/>
              </a:xfrm>
              <a:prstGeom prst="rect">
                <a:avLst/>
              </a:prstGeom>
              <a:noFill/>
              <a:ln w="25400" cap="flat">
                <a:solidFill>
                  <a:schemeClr val="tx1"/>
                </a:solidFill>
                <a:prstDash val="solid"/>
                <a:miter lim="800000"/>
                <a:headEnd type="none" w="med" len="med"/>
                <a:tailEnd type="none" w="med" len="med"/>
              </a:ln>
              <a:effectLst>
                <a:outerShdw blurRad="38100" dist="380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 name="Rectangle 5"/>
              <p:cNvSpPr>
                <a:spLocks/>
              </p:cNvSpPr>
              <p:nvPr/>
            </p:nvSpPr>
            <p:spPr bwMode="auto">
              <a:xfrm>
                <a:off x="2554288" y="1600200"/>
                <a:ext cx="2374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Database</a:t>
                </a:r>
                <a:endParaRPr lang="en-US" sz="2700" dirty="0">
                  <a:solidFill>
                    <a:schemeClr val="tx1"/>
                  </a:solidFill>
                  <a:ea typeface="Gill Sans" charset="0"/>
                  <a:cs typeface="Gill Sans" charset="0"/>
                </a:endParaRPr>
              </a:p>
            </p:txBody>
          </p:sp>
          <p:sp>
            <p:nvSpPr>
              <p:cNvPr id="7" name="Rectangle 6"/>
              <p:cNvSpPr>
                <a:spLocks/>
              </p:cNvSpPr>
              <p:nvPr/>
            </p:nvSpPr>
            <p:spPr bwMode="auto">
              <a:xfrm>
                <a:off x="267027" y="1612900"/>
                <a:ext cx="2093914"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smtClean="0">
                    <a:solidFill>
                      <a:schemeClr val="tx1"/>
                    </a:solidFill>
                    <a:ea typeface="Gill Sans" charset="0"/>
                    <a:cs typeface="Gill Sans" charset="0"/>
                  </a:rPr>
                  <a:t>Relationships</a:t>
                </a:r>
                <a:endParaRPr lang="en-US" sz="2700" dirty="0">
                  <a:solidFill>
                    <a:schemeClr val="tx1"/>
                  </a:solidFill>
                  <a:ea typeface="Gill Sans" charset="0"/>
                  <a:cs typeface="Gill Sans" charset="0"/>
                </a:endParaRPr>
              </a:p>
            </p:txBody>
          </p:sp>
          <p:sp>
            <p:nvSpPr>
              <p:cNvPr id="8" name="Rectangle 7"/>
              <p:cNvSpPr>
                <a:spLocks/>
              </p:cNvSpPr>
              <p:nvPr/>
            </p:nvSpPr>
            <p:spPr bwMode="auto">
              <a:xfrm>
                <a:off x="7054872" y="1679128"/>
                <a:ext cx="1038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2700" dirty="0">
                    <a:solidFill>
                      <a:schemeClr val="tx1"/>
                    </a:solidFill>
                    <a:ea typeface="Gill Sans" charset="0"/>
                    <a:cs typeface="Gill Sans" charset="0"/>
                  </a:rPr>
                  <a:t>Users</a:t>
                </a:r>
              </a:p>
            </p:txBody>
          </p:sp>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9150" y="3026185"/>
                <a:ext cx="76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3" name="Line 12"/>
              <p:cNvSpPr>
                <a:spLocks noChangeShapeType="1"/>
              </p:cNvSpPr>
              <p:nvPr/>
            </p:nvSpPr>
            <p:spPr bwMode="auto">
              <a:xfrm rot="10800000">
                <a:off x="1476375" y="2453097"/>
                <a:ext cx="1711325" cy="211137"/>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Line 13"/>
              <p:cNvSpPr>
                <a:spLocks noChangeShapeType="1"/>
              </p:cNvSpPr>
              <p:nvPr/>
            </p:nvSpPr>
            <p:spPr bwMode="auto">
              <a:xfrm rot="10800000">
                <a:off x="1333500" y="2930934"/>
                <a:ext cx="1854200" cy="9525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5" name="Line 14"/>
              <p:cNvSpPr>
                <a:spLocks noChangeShapeType="1"/>
              </p:cNvSpPr>
              <p:nvPr/>
            </p:nvSpPr>
            <p:spPr bwMode="auto">
              <a:xfrm flipH="1">
                <a:off x="1601788" y="3332572"/>
                <a:ext cx="1585912" cy="554037"/>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0" name="Group 15"/>
              <p:cNvGrpSpPr>
                <a:grpSpLocks/>
              </p:cNvGrpSpPr>
              <p:nvPr/>
            </p:nvGrpSpPr>
            <p:grpSpPr bwMode="auto">
              <a:xfrm>
                <a:off x="998199" y="2281040"/>
                <a:ext cx="180975" cy="354012"/>
                <a:chOff x="0" y="0"/>
                <a:chExt cx="114" cy="222"/>
              </a:xfrm>
            </p:grpSpPr>
            <p:sp>
              <p:nvSpPr>
                <p:cNvPr id="17"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1" name="Oval 20"/>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37" name="Rectangle 36"/>
              <p:cNvSpPr>
                <a:spLocks/>
              </p:cNvSpPr>
              <p:nvPr/>
            </p:nvSpPr>
            <p:spPr bwMode="auto">
              <a:xfrm>
                <a:off x="3455988" y="2653122"/>
                <a:ext cx="571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b="1" dirty="0" smtClean="0">
                    <a:ea typeface="Gill Sans" charset="0"/>
                    <a:cs typeface="Gill Sans" charset="0"/>
                  </a:rPr>
                  <a:t>f</a:t>
                </a:r>
                <a:r>
                  <a:rPr lang="en-US" b="1" dirty="0" smtClean="0">
                    <a:solidFill>
                      <a:schemeClr val="tx1"/>
                    </a:solidFill>
                    <a:ea typeface="Gill Sans" charset="0"/>
                    <a:cs typeface="Gill Sans" charset="0"/>
                  </a:rPr>
                  <a:t>(G</a:t>
                </a:r>
                <a:r>
                  <a:rPr lang="en-US" dirty="0" smtClean="0">
                    <a:solidFill>
                      <a:schemeClr val="tx1"/>
                    </a:solidFill>
                    <a:ea typeface="Gill Sans" charset="0"/>
                    <a:cs typeface="Gill Sans" charset="0"/>
                  </a:rPr>
                  <a:t>)</a:t>
                </a:r>
                <a:endParaRPr lang="en-US" dirty="0">
                  <a:solidFill>
                    <a:schemeClr val="tx1"/>
                  </a:solidFill>
                  <a:ea typeface="Gill Sans" charset="0"/>
                  <a:cs typeface="Gill Sans" charset="0"/>
                </a:endParaRPr>
              </a:p>
            </p:txBody>
          </p:sp>
          <p:sp>
            <p:nvSpPr>
              <p:cNvPr id="38" name="Line 37"/>
              <p:cNvSpPr>
                <a:spLocks noChangeShapeType="1"/>
              </p:cNvSpPr>
              <p:nvPr/>
            </p:nvSpPr>
            <p:spPr bwMode="auto">
              <a:xfrm rot="10800000">
                <a:off x="4383086" y="3351622"/>
                <a:ext cx="2371069" cy="10290"/>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 name="Line 38"/>
              <p:cNvSpPr>
                <a:spLocks noChangeShapeType="1"/>
              </p:cNvSpPr>
              <p:nvPr/>
            </p:nvSpPr>
            <p:spPr bwMode="auto">
              <a:xfrm flipV="1">
                <a:off x="4386304" y="2572627"/>
                <a:ext cx="2367853" cy="7222"/>
              </a:xfrm>
              <a:prstGeom prst="line">
                <a:avLst/>
              </a:prstGeom>
              <a:noFill/>
              <a:ln w="38100" cap="flat">
                <a:solidFill>
                  <a:schemeClr val="tx1"/>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 name="Rectangle 39"/>
              <p:cNvSpPr>
                <a:spLocks/>
              </p:cNvSpPr>
              <p:nvPr/>
            </p:nvSpPr>
            <p:spPr bwMode="auto">
              <a:xfrm>
                <a:off x="4938803" y="2256914"/>
                <a:ext cx="1420712" cy="253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smtClean="0">
                    <a:solidFill>
                      <a:schemeClr val="tx1"/>
                    </a:solidFill>
                    <a:ea typeface="Gill Sans" charset="0"/>
                    <a:cs typeface="Gill Sans" charset="0"/>
                  </a:rPr>
                  <a:t>Queries</a:t>
                </a:r>
                <a:endParaRPr lang="en-US" sz="1900" dirty="0">
                  <a:solidFill>
                    <a:schemeClr val="tx1"/>
                  </a:solidFill>
                  <a:ea typeface="Gill Sans" charset="0"/>
                  <a:cs typeface="Gill Sans" charset="0"/>
                </a:endParaRPr>
              </a:p>
            </p:txBody>
          </p:sp>
          <p:sp>
            <p:nvSpPr>
              <p:cNvPr id="41" name="Rectangle 40"/>
              <p:cNvSpPr>
                <a:spLocks/>
              </p:cNvSpPr>
              <p:nvPr/>
            </p:nvSpPr>
            <p:spPr bwMode="auto">
              <a:xfrm>
                <a:off x="5096660" y="3046198"/>
                <a:ext cx="9620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answers</a:t>
                </a:r>
              </a:p>
            </p:txBody>
          </p:sp>
          <p:sp>
            <p:nvSpPr>
              <p:cNvPr id="42" name="AutoShape 41"/>
              <p:cNvSpPr>
                <a:spLocks/>
              </p:cNvSpPr>
              <p:nvPr/>
            </p:nvSpPr>
            <p:spPr bwMode="auto">
              <a:xfrm>
                <a:off x="6754157" y="2177985"/>
                <a:ext cx="1676399" cy="1816100"/>
              </a:xfrm>
              <a:prstGeom prst="roundRect">
                <a:avLst>
                  <a:gd name="adj" fmla="val 11361"/>
                </a:avLst>
              </a:prstGeom>
              <a:solidFill>
                <a:srgbClr val="F1F1F1"/>
              </a:solidFill>
              <a:ln>
                <a:noFill/>
              </a:ln>
              <a:effectLst>
                <a:outerShdw blurRad="38100" dist="38099" dir="2700000" algn="ctr" rotWithShape="0">
                  <a:schemeClr val="bg2">
                    <a:alpha val="75000"/>
                  </a:schemeClr>
                </a:outerShdw>
              </a:effectLst>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Rectangle 44"/>
              <p:cNvSpPr>
                <a:spLocks/>
              </p:cNvSpPr>
              <p:nvPr/>
            </p:nvSpPr>
            <p:spPr bwMode="auto">
              <a:xfrm>
                <a:off x="6912013" y="2256914"/>
                <a:ext cx="1549400" cy="166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8100" tIns="38100" rIns="38100" bIns="38100" anchor="ctr"/>
              <a:lstStyle/>
              <a:p>
                <a:pPr algn="ctr"/>
                <a:r>
                  <a:rPr lang="en-US" sz="1900" dirty="0">
                    <a:solidFill>
                      <a:schemeClr val="tx1"/>
                    </a:solidFill>
                    <a:ea typeface="Gill Sans" charset="0"/>
                    <a:cs typeface="Gill Sans" charset="0"/>
                  </a:rPr>
                  <a:t>Government,</a:t>
                </a:r>
              </a:p>
              <a:p>
                <a:pPr algn="ctr"/>
                <a:r>
                  <a:rPr lang="en-US" sz="1900" dirty="0">
                    <a:solidFill>
                      <a:schemeClr val="tx1"/>
                    </a:solidFill>
                    <a:ea typeface="Gill Sans" charset="0"/>
                    <a:cs typeface="Gill Sans" charset="0"/>
                  </a:rPr>
                  <a:t>researchers,</a:t>
                </a:r>
              </a:p>
              <a:p>
                <a:pPr algn="ctr"/>
                <a:r>
                  <a:rPr lang="en-US" sz="1900" dirty="0">
                    <a:solidFill>
                      <a:schemeClr val="tx1"/>
                    </a:solidFill>
                    <a:ea typeface="Gill Sans" charset="0"/>
                    <a:cs typeface="Gill Sans" charset="0"/>
                  </a:rPr>
                  <a:t>businesses</a:t>
                </a:r>
              </a:p>
              <a:p>
                <a:pPr algn="ctr"/>
                <a:r>
                  <a:rPr lang="en-US" sz="1900" dirty="0">
                    <a:solidFill>
                      <a:schemeClr val="tx1"/>
                    </a:solidFill>
                    <a:ea typeface="Gill Sans" charset="0"/>
                    <a:cs typeface="Gill Sans" charset="0"/>
                  </a:rPr>
                  <a:t>(or) </a:t>
                </a:r>
              </a:p>
              <a:p>
                <a:pPr algn="ctr"/>
                <a:r>
                  <a:rPr lang="en-US" sz="1900" dirty="0">
                    <a:solidFill>
                      <a:schemeClr val="tx1"/>
                    </a:solidFill>
                    <a:ea typeface="Gill Sans" charset="0"/>
                    <a:cs typeface="Gill Sans" charset="0"/>
                  </a:rPr>
                  <a:t>Malicious</a:t>
                </a:r>
              </a:p>
              <a:p>
                <a:pPr algn="ctr"/>
                <a:r>
                  <a:rPr lang="en-US" sz="1900" dirty="0">
                    <a:solidFill>
                      <a:schemeClr val="tx1"/>
                    </a:solidFill>
                    <a:ea typeface="Gill Sans" charset="0"/>
                    <a:cs typeface="Gill Sans" charset="0"/>
                  </a:rPr>
                  <a:t>adversary</a:t>
                </a:r>
              </a:p>
            </p:txBody>
          </p:sp>
          <p:grpSp>
            <p:nvGrpSpPr>
              <p:cNvPr id="11" name="Group 45"/>
              <p:cNvGrpSpPr>
                <a:grpSpLocks/>
              </p:cNvGrpSpPr>
              <p:nvPr/>
            </p:nvGrpSpPr>
            <p:grpSpPr bwMode="auto">
              <a:xfrm>
                <a:off x="1253327" y="2283421"/>
                <a:ext cx="180975" cy="354012"/>
                <a:chOff x="0" y="0"/>
                <a:chExt cx="114" cy="222"/>
              </a:xfrm>
            </p:grpSpPr>
            <p:sp>
              <p:nvSpPr>
                <p:cNvPr id="47"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8"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0"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 name="Oval 50"/>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2"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16" name="Group 52"/>
              <p:cNvGrpSpPr>
                <a:grpSpLocks/>
              </p:cNvGrpSpPr>
              <p:nvPr/>
            </p:nvGrpSpPr>
            <p:grpSpPr bwMode="auto">
              <a:xfrm>
                <a:off x="865003" y="2745542"/>
                <a:ext cx="180975" cy="354012"/>
                <a:chOff x="0" y="0"/>
                <a:chExt cx="114" cy="222"/>
              </a:xfrm>
            </p:grpSpPr>
            <p:sp>
              <p:nvSpPr>
                <p:cNvPr id="54"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5"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7"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8" name="Oval 57"/>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 name="Group 59"/>
              <p:cNvGrpSpPr>
                <a:grpSpLocks/>
              </p:cNvGrpSpPr>
              <p:nvPr/>
            </p:nvGrpSpPr>
            <p:grpSpPr bwMode="auto">
              <a:xfrm>
                <a:off x="1120131" y="2747923"/>
                <a:ext cx="180975" cy="354012"/>
                <a:chOff x="0" y="0"/>
                <a:chExt cx="114" cy="222"/>
              </a:xfrm>
            </p:grpSpPr>
            <p:sp>
              <p:nvSpPr>
                <p:cNvPr id="61"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3"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4"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5" name="Oval 64"/>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6"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4" name="Group 66"/>
              <p:cNvGrpSpPr>
                <a:grpSpLocks/>
              </p:cNvGrpSpPr>
              <p:nvPr/>
            </p:nvGrpSpPr>
            <p:grpSpPr bwMode="auto">
              <a:xfrm>
                <a:off x="1120131" y="3709603"/>
                <a:ext cx="180975" cy="354012"/>
                <a:chOff x="0" y="0"/>
                <a:chExt cx="114" cy="222"/>
              </a:xfrm>
            </p:grpSpPr>
            <p:sp>
              <p:nvSpPr>
                <p:cNvPr id="68"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0"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1"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 name="Oval 71"/>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3"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 name="Group 73"/>
              <p:cNvGrpSpPr>
                <a:grpSpLocks/>
              </p:cNvGrpSpPr>
              <p:nvPr/>
            </p:nvGrpSpPr>
            <p:grpSpPr bwMode="auto">
              <a:xfrm>
                <a:off x="1375259" y="3711984"/>
                <a:ext cx="180975" cy="354012"/>
                <a:chOff x="0" y="0"/>
                <a:chExt cx="114" cy="222"/>
              </a:xfrm>
            </p:grpSpPr>
            <p:sp>
              <p:nvSpPr>
                <p:cNvPr id="75" name="Line 16"/>
                <p:cNvSpPr>
                  <a:spLocks noChangeShapeType="1"/>
                </p:cNvSpPr>
                <p:nvPr/>
              </p:nvSpPr>
              <p:spPr bwMode="auto">
                <a:xfrm flipH="1">
                  <a:off x="54" y="48"/>
                  <a:ext cx="0" cy="11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6" name="Line 17"/>
                <p:cNvSpPr>
                  <a:spLocks noChangeShapeType="1"/>
                </p:cNvSpPr>
                <p:nvPr/>
              </p:nvSpPr>
              <p:spPr bwMode="auto">
                <a:xfrm>
                  <a:off x="52" y="148"/>
                  <a:ext cx="62" cy="7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7" name="Line 18"/>
                <p:cNvSpPr>
                  <a:spLocks noChangeShapeType="1"/>
                </p:cNvSpPr>
                <p:nvPr/>
              </p:nvSpPr>
              <p:spPr bwMode="auto">
                <a:xfrm flipH="1">
                  <a:off x="0" y="152"/>
                  <a:ext cx="52" cy="7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8" name="Line 19"/>
                <p:cNvSpPr>
                  <a:spLocks noChangeShapeType="1"/>
                </p:cNvSpPr>
                <p:nvPr/>
              </p:nvSpPr>
              <p:spPr bwMode="auto">
                <a:xfrm>
                  <a:off x="0" y="56"/>
                  <a:ext cx="50" cy="24"/>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9" name="Oval 78"/>
                <p:cNvSpPr>
                  <a:spLocks/>
                </p:cNvSpPr>
                <p:nvPr/>
              </p:nvSpPr>
              <p:spPr bwMode="auto">
                <a:xfrm>
                  <a:off x="30" y="0"/>
                  <a:ext cx="48" cy="48"/>
                </a:xfrm>
                <a:prstGeom prst="ellipse">
                  <a:avLst/>
                </a:prstGeom>
                <a:noFill/>
                <a:ln w="254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0" name="Line 21"/>
                <p:cNvSpPr>
                  <a:spLocks noChangeShapeType="1"/>
                </p:cNvSpPr>
                <p:nvPr/>
              </p:nvSpPr>
              <p:spPr bwMode="auto">
                <a:xfrm rot="10800000" flipH="1">
                  <a:off x="56" y="60"/>
                  <a:ext cx="50" cy="20"/>
                </a:xfrm>
                <a:prstGeom prst="line">
                  <a:avLst/>
                </a:prstGeom>
                <a:noFill/>
                <a:ln w="38100"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74" name="Rectangle 73"/>
            <p:cNvSpPr/>
            <p:nvPr/>
          </p:nvSpPr>
          <p:spPr>
            <a:xfrm>
              <a:off x="4876800" y="2971800"/>
              <a:ext cx="1680588" cy="369332"/>
            </a:xfrm>
            <a:prstGeom prst="rect">
              <a:avLst/>
            </a:prstGeom>
          </p:spPr>
          <p:txBody>
            <a:bodyPr wrap="none">
              <a:spAutoFit/>
            </a:bodyPr>
            <a:lstStyle/>
            <a:p>
              <a:r>
                <a:rPr lang="en-US" dirty="0" smtClean="0">
                  <a:ea typeface="Gill Sans" charset="0"/>
                  <a:cs typeface="Gill Sans" charset="0"/>
                </a:rPr>
                <a:t>Synthetic Graph</a:t>
              </a:r>
              <a:endParaRPr lang="en-US" dirty="0"/>
            </a:p>
          </p:txBody>
        </p:sp>
      </p:grpSp>
      <p:sp>
        <p:nvSpPr>
          <p:cNvPr id="3" name="TextBox 2"/>
          <p:cNvSpPr txBox="1"/>
          <p:nvPr/>
        </p:nvSpPr>
        <p:spPr>
          <a:xfrm>
            <a:off x="228601" y="1066800"/>
            <a:ext cx="8534400" cy="830997"/>
          </a:xfrm>
          <a:prstGeom prst="rect">
            <a:avLst/>
          </a:prstGeom>
          <a:noFill/>
          <a:ln>
            <a:solidFill>
              <a:schemeClr val="tx2"/>
            </a:solidFill>
          </a:ln>
        </p:spPr>
        <p:txBody>
          <a:bodyPr wrap="square" rtlCol="0">
            <a:spAutoFit/>
          </a:bodyPr>
          <a:lstStyle/>
          <a:p>
            <a:pPr marL="0" lvl="1"/>
            <a:r>
              <a:rPr lang="en-US" sz="2400" i="1" dirty="0"/>
              <a:t>Algorithm for releasing graphical degree sequences and synthetic graphs for simple undirected graphs under DP framework</a:t>
            </a:r>
            <a:r>
              <a:rPr lang="en-US" sz="2400" i="1" dirty="0" smtClean="0"/>
              <a:t>.</a:t>
            </a:r>
            <a:endParaRPr lang="en-US" sz="2400" i="1" dirty="0"/>
          </a:p>
        </p:txBody>
      </p:sp>
      <p:sp>
        <p:nvSpPr>
          <p:cNvPr id="26" name="Date Placeholder 25"/>
          <p:cNvSpPr>
            <a:spLocks noGrp="1"/>
          </p:cNvSpPr>
          <p:nvPr>
            <p:ph type="dt" sz="half" idx="10"/>
          </p:nvPr>
        </p:nvSpPr>
        <p:spPr/>
        <p:txBody>
          <a:bodyPr/>
          <a:lstStyle/>
          <a:p>
            <a:r>
              <a:rPr lang="en-US" smtClean="0"/>
              <a:t>4/1/2013</a:t>
            </a:r>
            <a:endParaRPr lang="en-US" dirty="0"/>
          </a:p>
        </p:txBody>
      </p:sp>
    </p:spTree>
    <p:custDataLst>
      <p:tags r:id="rId1"/>
    </p:custDataLst>
    <p:extLst>
      <p:ext uri="{BB962C8B-B14F-4D97-AF65-F5344CB8AC3E}">
        <p14:creationId xmlns:p14="http://schemas.microsoft.com/office/powerpoint/2010/main" val="2382467791"/>
      </p:ext>
    </p:extLst>
  </p:cSld>
  <p:clrMapOvr>
    <a:masterClrMapping/>
  </p:clrMapOvr>
  <mc:AlternateContent xmlns:mc="http://schemas.openxmlformats.org/markup-compatibility/2006" xmlns:p14="http://schemas.microsoft.com/office/powerpoint/2010/main">
    <mc:Choice Requires="p14">
      <p:transition spd="slow" p14:dur="2000" advTm="88975"/>
    </mc:Choice>
    <mc:Fallback xmlns="">
      <p:transition xmlns:p14="http://schemas.microsoft.com/office/powerpoint/2010/main" spd="slow" advTm="88975"/>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normAutofit/>
          </a:bodyPr>
          <a:lstStyle/>
          <a:p>
            <a:r>
              <a:rPr lang="en-US" sz="3600" b="1" dirty="0" smtClean="0"/>
              <a:t>Utility</a:t>
            </a:r>
            <a:r>
              <a:rPr lang="en-US" sz="3600" dirty="0" smtClean="0">
                <a:solidFill>
                  <a:srgbClr val="000000"/>
                </a:solidFill>
              </a:rPr>
              <a:t> - Beta Model for Graphs</a:t>
            </a:r>
            <a:endParaRPr lang="en-US" sz="3600" dirty="0">
              <a:solidFill>
                <a:srgbClr val="000000"/>
              </a:solidFill>
            </a:endParaRPr>
          </a:p>
        </p:txBody>
      </p:sp>
      <p:sp>
        <p:nvSpPr>
          <p:cNvPr id="4" name="Slide Number Placeholder 3"/>
          <p:cNvSpPr>
            <a:spLocks noGrp="1"/>
          </p:cNvSpPr>
          <p:nvPr>
            <p:ph type="sldNum" sz="quarter" idx="12"/>
          </p:nvPr>
        </p:nvSpPr>
        <p:spPr/>
        <p:txBody>
          <a:bodyPr/>
          <a:lstStyle/>
          <a:p>
            <a:fld id="{5EB953FC-EC05-49C0-9391-7764A095E57B}" type="slidenum">
              <a:rPr lang="en-US" smtClean="0"/>
              <a:pPr/>
              <a:t>106</a:t>
            </a:fld>
            <a:endParaRPr lang="en-US"/>
          </a:p>
        </p:txBody>
      </p:sp>
      <p:sp>
        <p:nvSpPr>
          <p:cNvPr id="119" name="TextBox 118"/>
          <p:cNvSpPr txBox="1"/>
          <p:nvPr/>
        </p:nvSpPr>
        <p:spPr>
          <a:xfrm>
            <a:off x="0" y="1828800"/>
            <a:ext cx="8763000" cy="1323439"/>
          </a:xfrm>
          <a:prstGeom prst="rect">
            <a:avLst/>
          </a:prstGeom>
          <a:noFill/>
        </p:spPr>
        <p:txBody>
          <a:bodyPr wrap="square" rtlCol="0">
            <a:spAutoFit/>
          </a:bodyPr>
          <a:lstStyle/>
          <a:p>
            <a:endParaRPr lang="en-US" sz="2600" dirty="0" smtClean="0"/>
          </a:p>
          <a:p>
            <a:pPr marL="285750" indent="-285750">
              <a:buFont typeface="Arial" pitchFamily="34" charset="0"/>
              <a:buChar char="•"/>
            </a:pPr>
            <a:r>
              <a:rPr lang="en-US" sz="2600" dirty="0" smtClean="0"/>
              <a:t>Exponential family - Degree sequence is a sufficient statistic</a:t>
            </a:r>
          </a:p>
          <a:p>
            <a:pPr marL="285750" indent="-285750">
              <a:buFont typeface="Arial" pitchFamily="34" charset="0"/>
              <a:buChar char="•"/>
            </a:pPr>
            <a:endParaRPr lang="en-US" sz="2800" dirty="0" smtClean="0"/>
          </a:p>
        </p:txBody>
      </p:sp>
      <p:pic>
        <p:nvPicPr>
          <p:cNvPr id="5" name="Picture 4" descr="addin_tmp.png"/>
          <p:cNvPicPr>
            <a:picLocks noChangeAspect="1"/>
          </p:cNvPicPr>
          <p:nvPr>
            <p:custDataLst>
              <p:tags r:id="rId2"/>
            </p:custDataLst>
          </p:nvPr>
        </p:nvPicPr>
        <p:blipFill>
          <a:blip r:embed="rId6" cstate="print"/>
          <a:stretch>
            <a:fillRect/>
          </a:stretch>
        </p:blipFill>
        <p:spPr>
          <a:xfrm>
            <a:off x="6096000" y="1219200"/>
            <a:ext cx="2438400" cy="905691"/>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2971800" y="3200400"/>
            <a:ext cx="3416710" cy="457200"/>
          </a:xfrm>
          <a:prstGeom prst="rect">
            <a:avLst/>
          </a:prstGeom>
        </p:spPr>
      </p:pic>
      <p:grpSp>
        <p:nvGrpSpPr>
          <p:cNvPr id="9" name="Group 8"/>
          <p:cNvGrpSpPr/>
          <p:nvPr/>
        </p:nvGrpSpPr>
        <p:grpSpPr>
          <a:xfrm>
            <a:off x="1066800" y="3429000"/>
            <a:ext cx="1600200" cy="1981200"/>
            <a:chOff x="2895600" y="2743200"/>
            <a:chExt cx="1295400" cy="1828800"/>
          </a:xfrm>
        </p:grpSpPr>
        <p:cxnSp>
          <p:nvCxnSpPr>
            <p:cNvPr id="15" name="Straight Connector 14"/>
            <p:cNvCxnSpPr>
              <a:stCxn id="10" idx="5"/>
              <a:endCxn id="20" idx="2"/>
            </p:cNvCxnSpPr>
            <p:nvPr/>
          </p:nvCxnSpPr>
          <p:spPr>
            <a:xfrm>
              <a:off x="3254282" y="3406682"/>
              <a:ext cx="784318" cy="107745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7"/>
              <a:endCxn id="13" idx="3"/>
            </p:cNvCxnSpPr>
            <p:nvPr/>
          </p:nvCxnSpPr>
          <p:spPr>
            <a:xfrm flipV="1">
              <a:off x="3254282" y="3863882"/>
              <a:ext cx="578036" cy="2732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14" idx="6"/>
            </p:cNvCxnSpPr>
            <p:nvPr/>
          </p:nvCxnSpPr>
          <p:spPr>
            <a:xfrm>
              <a:off x="3254282" y="4191000"/>
              <a:ext cx="860518"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124200" y="32766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3886200" y="31242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3124200" y="41148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3810000" y="37338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3962400" y="44196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Connector 17"/>
            <p:cNvCxnSpPr>
              <a:stCxn id="11" idx="4"/>
              <a:endCxn id="13" idx="0"/>
            </p:cNvCxnSpPr>
            <p:nvPr/>
          </p:nvCxnSpPr>
          <p:spPr>
            <a:xfrm flipH="1">
              <a:off x="3886200" y="3276600"/>
              <a:ext cx="762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0" idx="4"/>
              <a:endCxn id="12" idx="0"/>
            </p:cNvCxnSpPr>
            <p:nvPr/>
          </p:nvCxnSpPr>
          <p:spPr>
            <a:xfrm>
              <a:off x="3200400" y="3429000"/>
              <a:ext cx="0" cy="68580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886200" y="4114800"/>
              <a:ext cx="304800"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3886200" y="2743200"/>
              <a:ext cx="304800" cy="369332"/>
            </a:xfrm>
            <a:prstGeom prst="rect">
              <a:avLst/>
            </a:prstGeom>
            <a:noFill/>
          </p:spPr>
          <p:txBody>
            <a:bodyPr wrap="square" rtlCol="0">
              <a:spAutoFit/>
            </a:bodyPr>
            <a:lstStyle/>
            <a:p>
              <a:r>
                <a:rPr lang="en-US" dirty="0" smtClean="0"/>
                <a:t>2</a:t>
              </a:r>
              <a:endParaRPr lang="en-US" dirty="0"/>
            </a:p>
          </p:txBody>
        </p:sp>
        <p:sp>
          <p:nvSpPr>
            <p:cNvPr id="22" name="TextBox 21"/>
            <p:cNvSpPr txBox="1"/>
            <p:nvPr/>
          </p:nvSpPr>
          <p:spPr>
            <a:xfrm>
              <a:off x="2895600" y="3886200"/>
              <a:ext cx="304800" cy="369332"/>
            </a:xfrm>
            <a:prstGeom prst="rect">
              <a:avLst/>
            </a:prstGeom>
            <a:noFill/>
          </p:spPr>
          <p:txBody>
            <a:bodyPr wrap="square" rtlCol="0">
              <a:spAutoFit/>
            </a:bodyPr>
            <a:lstStyle/>
            <a:p>
              <a:r>
                <a:rPr lang="en-US" dirty="0" smtClean="0"/>
                <a:t>5</a:t>
              </a:r>
              <a:endParaRPr lang="en-US" dirty="0"/>
            </a:p>
          </p:txBody>
        </p:sp>
        <p:sp>
          <p:nvSpPr>
            <p:cNvPr id="23" name="TextBox 22"/>
            <p:cNvSpPr txBox="1"/>
            <p:nvPr/>
          </p:nvSpPr>
          <p:spPr>
            <a:xfrm>
              <a:off x="3048000" y="2971800"/>
              <a:ext cx="304800" cy="369332"/>
            </a:xfrm>
            <a:prstGeom prst="rect">
              <a:avLst/>
            </a:prstGeom>
            <a:noFill/>
          </p:spPr>
          <p:txBody>
            <a:bodyPr wrap="square" rtlCol="0">
              <a:spAutoFit/>
            </a:bodyPr>
            <a:lstStyle/>
            <a:p>
              <a:r>
                <a:rPr lang="en-US" dirty="0" smtClean="0"/>
                <a:t>3</a:t>
              </a:r>
              <a:endParaRPr lang="en-US" dirty="0"/>
            </a:p>
          </p:txBody>
        </p:sp>
        <p:sp>
          <p:nvSpPr>
            <p:cNvPr id="24" name="TextBox 23"/>
            <p:cNvSpPr txBox="1"/>
            <p:nvPr/>
          </p:nvSpPr>
          <p:spPr>
            <a:xfrm>
              <a:off x="3886200" y="3505200"/>
              <a:ext cx="304800" cy="369332"/>
            </a:xfrm>
            <a:prstGeom prst="rect">
              <a:avLst/>
            </a:prstGeom>
            <a:noFill/>
          </p:spPr>
          <p:txBody>
            <a:bodyPr wrap="square" rtlCol="0">
              <a:spAutoFit/>
            </a:bodyPr>
            <a:lstStyle/>
            <a:p>
              <a:r>
                <a:rPr lang="en-US" dirty="0" smtClean="0"/>
                <a:t>4</a:t>
              </a:r>
              <a:endParaRPr lang="en-US" dirty="0"/>
            </a:p>
          </p:txBody>
        </p:sp>
      </p:grpSp>
      <p:sp>
        <p:nvSpPr>
          <p:cNvPr id="26" name="TextBox 25"/>
          <p:cNvSpPr txBox="1"/>
          <p:nvPr/>
        </p:nvSpPr>
        <p:spPr>
          <a:xfrm>
            <a:off x="304800" y="5092005"/>
            <a:ext cx="8458200" cy="1323439"/>
          </a:xfrm>
          <a:prstGeom prst="rect">
            <a:avLst/>
          </a:prstGeom>
          <a:noFill/>
        </p:spPr>
        <p:txBody>
          <a:bodyPr wrap="square" rtlCol="0">
            <a:spAutoFit/>
          </a:bodyPr>
          <a:lstStyle/>
          <a:p>
            <a:pPr marL="285750" indent="-285750"/>
            <a:endParaRPr lang="en-US" sz="2800" dirty="0" smtClean="0"/>
          </a:p>
          <a:p>
            <a:pPr marL="285750" indent="-285750">
              <a:buFont typeface="Arial" pitchFamily="34" charset="0"/>
              <a:buChar char="•"/>
            </a:pPr>
            <a:r>
              <a:rPr lang="en-US" sz="2600" dirty="0" smtClean="0"/>
              <a:t>Find the MLE and perform conditional inference – similar to contingency tables analysis  </a:t>
            </a:r>
          </a:p>
        </p:txBody>
      </p:sp>
      <p:sp>
        <p:nvSpPr>
          <p:cNvPr id="3" name="TextBox 2"/>
          <p:cNvSpPr txBox="1"/>
          <p:nvPr/>
        </p:nvSpPr>
        <p:spPr>
          <a:xfrm>
            <a:off x="3505200" y="4267200"/>
            <a:ext cx="2514600" cy="600164"/>
          </a:xfrm>
          <a:prstGeom prst="rect">
            <a:avLst/>
          </a:prstGeom>
          <a:noFill/>
        </p:spPr>
        <p:txBody>
          <a:bodyPr wrap="square" rtlCol="0">
            <a:spAutoFit/>
          </a:bodyPr>
          <a:lstStyle/>
          <a:p>
            <a:r>
              <a:rPr lang="en-US" sz="3300" i="1" dirty="0" smtClean="0"/>
              <a:t>d={2,2,2,2,1}</a:t>
            </a:r>
            <a:endParaRPr lang="en-US" sz="3300" i="1" dirty="0"/>
          </a:p>
        </p:txBody>
      </p:sp>
      <p:sp>
        <p:nvSpPr>
          <p:cNvPr id="6" name="TextBox 5"/>
          <p:cNvSpPr txBox="1"/>
          <p:nvPr/>
        </p:nvSpPr>
        <p:spPr>
          <a:xfrm>
            <a:off x="18143" y="6488668"/>
            <a:ext cx="4484371" cy="369332"/>
          </a:xfrm>
          <a:prstGeom prst="rect">
            <a:avLst/>
          </a:prstGeom>
          <a:noFill/>
        </p:spPr>
        <p:txBody>
          <a:bodyPr wrap="none" rtlCol="0">
            <a:spAutoFit/>
          </a:bodyPr>
          <a:lstStyle/>
          <a:p>
            <a:r>
              <a:rPr lang="en-US" b="1" dirty="0" err="1" smtClean="0">
                <a:solidFill>
                  <a:schemeClr val="tx2">
                    <a:lumMod val="60000"/>
                    <a:lumOff val="40000"/>
                  </a:schemeClr>
                </a:solidFill>
              </a:rPr>
              <a:t>Chatterjeee</a:t>
            </a:r>
            <a:r>
              <a:rPr lang="en-US" b="1" dirty="0" smtClean="0">
                <a:solidFill>
                  <a:schemeClr val="tx2">
                    <a:lumMod val="60000"/>
                    <a:lumOff val="40000"/>
                  </a:schemeClr>
                </a:solidFill>
              </a:rPr>
              <a:t> et al.(2011), </a:t>
            </a:r>
            <a:r>
              <a:rPr lang="en-US" b="1" dirty="0" err="1" smtClean="0">
                <a:solidFill>
                  <a:schemeClr val="tx2">
                    <a:lumMod val="60000"/>
                    <a:lumOff val="40000"/>
                  </a:schemeClr>
                </a:solidFill>
              </a:rPr>
              <a:t>Rinaldo</a:t>
            </a:r>
            <a:r>
              <a:rPr lang="en-US" b="1" dirty="0" smtClean="0">
                <a:solidFill>
                  <a:schemeClr val="tx2">
                    <a:lumMod val="60000"/>
                    <a:lumOff val="40000"/>
                  </a:schemeClr>
                </a:solidFill>
              </a:rPr>
              <a:t> et al. (2012)</a:t>
            </a:r>
            <a:endParaRPr lang="en-US" b="1" dirty="0">
              <a:solidFill>
                <a:schemeClr val="tx2">
                  <a:lumMod val="60000"/>
                  <a:lumOff val="40000"/>
                </a:schemeClr>
              </a:solidFill>
            </a:endParaRPr>
          </a:p>
        </p:txBody>
      </p:sp>
      <p:sp>
        <p:nvSpPr>
          <p:cNvPr id="27" name="TextBox 26"/>
          <p:cNvSpPr txBox="1"/>
          <p:nvPr/>
        </p:nvSpPr>
        <p:spPr>
          <a:xfrm>
            <a:off x="0" y="1066800"/>
            <a:ext cx="6477000" cy="892552"/>
          </a:xfrm>
          <a:prstGeom prst="rect">
            <a:avLst/>
          </a:prstGeom>
          <a:noFill/>
        </p:spPr>
        <p:txBody>
          <a:bodyPr wrap="square" rtlCol="0">
            <a:spAutoFit/>
          </a:bodyPr>
          <a:lstStyle/>
          <a:p>
            <a:endParaRPr lang="en-US" sz="2600" dirty="0" smtClean="0"/>
          </a:p>
          <a:p>
            <a:pPr marL="285750" indent="-285750">
              <a:buFont typeface="Arial" pitchFamily="34" charset="0"/>
              <a:buChar char="•"/>
            </a:pPr>
            <a:r>
              <a:rPr lang="en-US" sz="2600" dirty="0" smtClean="0"/>
              <a:t>Let </a:t>
            </a:r>
            <a:r>
              <a:rPr lang="en-US" sz="2600" i="1" dirty="0" smtClean="0"/>
              <a:t>G</a:t>
            </a:r>
            <a:r>
              <a:rPr lang="en-US" sz="2600" dirty="0" smtClean="0"/>
              <a:t> be a graph on </a:t>
            </a:r>
            <a:r>
              <a:rPr lang="en-US" sz="2600" i="1" dirty="0" smtClean="0"/>
              <a:t>n</a:t>
            </a:r>
            <a:r>
              <a:rPr lang="en-US" sz="2600" dirty="0" smtClean="0"/>
              <a:t> nodes and </a:t>
            </a:r>
            <a:r>
              <a:rPr lang="en-US" sz="2600" i="1" dirty="0" smtClean="0"/>
              <a:t>m </a:t>
            </a:r>
            <a:r>
              <a:rPr lang="en-US" sz="2600" dirty="0" smtClean="0"/>
              <a:t>edges, </a:t>
            </a:r>
          </a:p>
        </p:txBody>
      </p:sp>
      <p:sp>
        <p:nvSpPr>
          <p:cNvPr id="7" name="Date Placeholder 6"/>
          <p:cNvSpPr>
            <a:spLocks noGrp="1"/>
          </p:cNvSpPr>
          <p:nvPr>
            <p:ph type="dt" sz="half" idx="10"/>
          </p:nvPr>
        </p:nvSpPr>
        <p:spPr/>
        <p:txBody>
          <a:bodyPr/>
          <a:lstStyle/>
          <a:p>
            <a:r>
              <a:rPr lang="en-US" smtClean="0"/>
              <a:t>4/1/2013</a:t>
            </a:r>
            <a:endParaRPr lang="en-US" dirty="0"/>
          </a:p>
        </p:txBody>
      </p:sp>
    </p:spTree>
    <p:custDataLst>
      <p:tags r:id="rId1"/>
    </p:custDataLst>
    <p:extLst>
      <p:ext uri="{BB962C8B-B14F-4D97-AF65-F5344CB8AC3E}">
        <p14:creationId xmlns:p14="http://schemas.microsoft.com/office/powerpoint/2010/main" val="1680003875"/>
      </p:ext>
    </p:extLst>
  </p:cSld>
  <p:clrMapOvr>
    <a:masterClrMapping/>
  </p:clrMapOvr>
  <mc:AlternateContent xmlns:mc="http://schemas.openxmlformats.org/markup-compatibility/2006" xmlns:p14="http://schemas.microsoft.com/office/powerpoint/2010/main">
    <mc:Choice Requires="p14">
      <p:transition spd="slow" p14:dur="2000" advTm="150134"/>
    </mc:Choice>
    <mc:Fallback xmlns="">
      <p:transition xmlns:p14="http://schemas.microsoft.com/office/powerpoint/2010/main" spd="slow" advTm="1501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792162"/>
          </a:xfrm>
        </p:spPr>
        <p:txBody>
          <a:bodyPr>
            <a:normAutofit/>
          </a:bodyPr>
          <a:lstStyle/>
          <a:p>
            <a:r>
              <a:rPr lang="en-US" sz="3600" b="1" dirty="0" smtClean="0">
                <a:solidFill>
                  <a:srgbClr val="000000"/>
                </a:solidFill>
              </a:rPr>
              <a:t>Risk</a:t>
            </a:r>
            <a:r>
              <a:rPr lang="en-US" sz="3600" dirty="0" smtClean="0">
                <a:solidFill>
                  <a:srgbClr val="000000"/>
                </a:solidFill>
              </a:rPr>
              <a:t> - Differential privacy for relationships</a:t>
            </a:r>
            <a:endParaRPr lang="en-US" sz="3600" dirty="0">
              <a:solidFill>
                <a:srgbClr val="000000"/>
              </a:solidFill>
            </a:endParaRPr>
          </a:p>
        </p:txBody>
      </p:sp>
      <p:sp>
        <p:nvSpPr>
          <p:cNvPr id="4" name="Slide Number Placeholder 3"/>
          <p:cNvSpPr>
            <a:spLocks noGrp="1"/>
          </p:cNvSpPr>
          <p:nvPr>
            <p:ph type="sldNum" sz="quarter" idx="12"/>
          </p:nvPr>
        </p:nvSpPr>
        <p:spPr/>
        <p:txBody>
          <a:bodyPr/>
          <a:lstStyle/>
          <a:p>
            <a:fld id="{5EB953FC-EC05-49C0-9391-7764A095E57B}" type="slidenum">
              <a:rPr lang="en-US" smtClean="0"/>
              <a:pPr/>
              <a:t>107</a:t>
            </a:fld>
            <a:endParaRPr lang="en-US"/>
          </a:p>
        </p:txBody>
      </p:sp>
      <p:grpSp>
        <p:nvGrpSpPr>
          <p:cNvPr id="6" name="Group 114"/>
          <p:cNvGrpSpPr/>
          <p:nvPr/>
        </p:nvGrpSpPr>
        <p:grpSpPr>
          <a:xfrm>
            <a:off x="1086547" y="4501062"/>
            <a:ext cx="6143210" cy="2356938"/>
            <a:chOff x="1955766" y="5715000"/>
            <a:chExt cx="4771610" cy="1671138"/>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5766" y="5715000"/>
              <a:ext cx="4771610" cy="167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TextBox 113"/>
            <p:cNvSpPr txBox="1"/>
            <p:nvPr/>
          </p:nvSpPr>
          <p:spPr>
            <a:xfrm>
              <a:off x="2489745" y="6021838"/>
              <a:ext cx="657360" cy="359360"/>
            </a:xfrm>
            <a:prstGeom prst="rect">
              <a:avLst/>
            </a:prstGeom>
            <a:noFill/>
          </p:spPr>
          <p:txBody>
            <a:bodyPr wrap="none" rtlCol="0">
              <a:spAutoFit/>
            </a:bodyPr>
            <a:lstStyle/>
            <a:p>
              <a:r>
                <a:rPr lang="en-US" sz="2800" i="1" dirty="0" smtClean="0"/>
                <a:t>f(G)</a:t>
              </a:r>
              <a:endParaRPr lang="en-US" sz="2800" i="1" dirty="0"/>
            </a:p>
          </p:txBody>
        </p:sp>
        <p:sp>
          <p:nvSpPr>
            <p:cNvPr id="117" name="TextBox 116"/>
            <p:cNvSpPr txBox="1"/>
            <p:nvPr/>
          </p:nvSpPr>
          <p:spPr>
            <a:xfrm>
              <a:off x="5320361" y="6027349"/>
              <a:ext cx="726949" cy="359360"/>
            </a:xfrm>
            <a:prstGeom prst="rect">
              <a:avLst/>
            </a:prstGeom>
            <a:noFill/>
          </p:spPr>
          <p:txBody>
            <a:bodyPr wrap="none" rtlCol="0">
              <a:spAutoFit/>
            </a:bodyPr>
            <a:lstStyle/>
            <a:p>
              <a:r>
                <a:rPr lang="en-US" sz="2800" i="1" dirty="0"/>
                <a:t>f</a:t>
              </a:r>
              <a:r>
                <a:rPr lang="en-US" sz="2800" i="1" dirty="0" smtClean="0"/>
                <a:t>(G’)</a:t>
              </a:r>
              <a:endParaRPr lang="en-US" sz="2800" i="1" dirty="0"/>
            </a:p>
          </p:txBody>
        </p:sp>
      </p:grpSp>
      <p:sp>
        <p:nvSpPr>
          <p:cNvPr id="119" name="TextBox 118"/>
          <p:cNvSpPr txBox="1"/>
          <p:nvPr/>
        </p:nvSpPr>
        <p:spPr>
          <a:xfrm>
            <a:off x="0" y="3352800"/>
            <a:ext cx="8103505" cy="954107"/>
          </a:xfrm>
          <a:prstGeom prst="rect">
            <a:avLst/>
          </a:prstGeom>
          <a:noFill/>
        </p:spPr>
        <p:txBody>
          <a:bodyPr wrap="square" rtlCol="0">
            <a:spAutoFit/>
          </a:bodyPr>
          <a:lstStyle/>
          <a:p>
            <a:pPr marL="285750" indent="-285750">
              <a:buFont typeface="Arial" pitchFamily="34" charset="0"/>
              <a:buChar char="•"/>
            </a:pPr>
            <a:r>
              <a:rPr lang="en-US" sz="2800" dirty="0" smtClean="0"/>
              <a:t>Probability is over the randomness of mechanism </a:t>
            </a:r>
            <a:r>
              <a:rPr lang="en-US" sz="2800" i="1" dirty="0" smtClean="0"/>
              <a:t>f</a:t>
            </a:r>
          </a:p>
          <a:p>
            <a:pPr marL="285750" indent="-285750">
              <a:buFont typeface="Arial" pitchFamily="34" charset="0"/>
              <a:buChar char="•"/>
            </a:pPr>
            <a:r>
              <a:rPr lang="en-US" sz="2800" dirty="0" smtClean="0"/>
              <a:t>Definition requires that the distributions are close:</a:t>
            </a:r>
            <a:endParaRPr lang="en-US" sz="2800" dirty="0"/>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a:off x="0" y="933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p:cNvSpPr txBox="1"/>
          <p:nvPr/>
        </p:nvSpPr>
        <p:spPr>
          <a:xfrm>
            <a:off x="381000" y="1066800"/>
            <a:ext cx="8103505" cy="954107"/>
          </a:xfrm>
          <a:prstGeom prst="rect">
            <a:avLst/>
          </a:prstGeom>
          <a:noFill/>
        </p:spPr>
        <p:txBody>
          <a:bodyPr wrap="square" rtlCol="0">
            <a:spAutoFit/>
          </a:bodyPr>
          <a:lstStyle/>
          <a:p>
            <a:pPr marL="285750" indent="-285750"/>
            <a:r>
              <a:rPr lang="en-US" sz="2800" dirty="0" smtClean="0">
                <a:solidFill>
                  <a:srgbClr val="FF0000"/>
                </a:solidFill>
              </a:rPr>
              <a:t>ϵ-differential edge privacy</a:t>
            </a:r>
            <a:r>
              <a:rPr lang="en-US" sz="2800" dirty="0" smtClean="0"/>
              <a:t>:</a:t>
            </a:r>
          </a:p>
          <a:p>
            <a:pPr marL="285750" indent="-285750"/>
            <a:r>
              <a:rPr lang="en-US" sz="2800" dirty="0" smtClean="0"/>
              <a:t>For all pairs of </a:t>
            </a:r>
            <a:r>
              <a:rPr lang="en-US" sz="2800" dirty="0" smtClean="0">
                <a:solidFill>
                  <a:srgbClr val="00B050"/>
                </a:solidFill>
              </a:rPr>
              <a:t>neighbors</a:t>
            </a:r>
            <a:r>
              <a:rPr lang="en-US" sz="2800" dirty="0" smtClean="0"/>
              <a:t> G, G’ and for all events S:</a:t>
            </a:r>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6"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2133600"/>
            <a:ext cx="3714750" cy="1024028"/>
          </a:xfrm>
          <a:prstGeom prst="rect">
            <a:avLst/>
          </a:prstGeom>
          <a:noFill/>
        </p:spPr>
      </p:pic>
      <p:sp>
        <p:nvSpPr>
          <p:cNvPr id="3" name="Date Placeholder 2"/>
          <p:cNvSpPr>
            <a:spLocks noGrp="1"/>
          </p:cNvSpPr>
          <p:nvPr>
            <p:ph type="dt" sz="half" idx="10"/>
          </p:nvPr>
        </p:nvSpPr>
        <p:spPr/>
        <p:txBody>
          <a:bodyPr/>
          <a:lstStyle/>
          <a:p>
            <a:r>
              <a:rPr lang="en-US" smtClean="0"/>
              <a:t>4/1/2013</a:t>
            </a:r>
            <a:endParaRPr lang="en-US" dirty="0"/>
          </a:p>
        </p:txBody>
      </p:sp>
    </p:spTree>
    <p:extLst>
      <p:ext uri="{BB962C8B-B14F-4D97-AF65-F5344CB8AC3E}">
        <p14:creationId xmlns:p14="http://schemas.microsoft.com/office/powerpoint/2010/main" val="24649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868362"/>
          </a:xfrm>
        </p:spPr>
        <p:txBody>
          <a:bodyPr>
            <a:normAutofit/>
          </a:bodyPr>
          <a:lstStyle/>
          <a:p>
            <a:r>
              <a:rPr lang="en-US" sz="3600" dirty="0" smtClean="0">
                <a:solidFill>
                  <a:srgbClr val="000000"/>
                </a:solidFill>
              </a:rPr>
              <a:t>Laplace Mechanism</a:t>
            </a:r>
            <a:endParaRPr lang="en-US" sz="3600" dirty="0">
              <a:solidFill>
                <a:srgbClr val="000000"/>
              </a:solidFill>
            </a:endParaRPr>
          </a:p>
        </p:txBody>
      </p:sp>
      <p:sp>
        <p:nvSpPr>
          <p:cNvPr id="4" name="Slide Number Placeholder 3"/>
          <p:cNvSpPr>
            <a:spLocks noGrp="1"/>
          </p:cNvSpPr>
          <p:nvPr>
            <p:ph type="sldNum" sz="quarter" idx="12"/>
          </p:nvPr>
        </p:nvSpPr>
        <p:spPr/>
        <p:txBody>
          <a:bodyPr/>
          <a:lstStyle/>
          <a:p>
            <a:fld id="{5EB953FC-EC05-49C0-9391-7764A095E57B}" type="slidenum">
              <a:rPr lang="en-US" smtClean="0"/>
              <a:pPr/>
              <a:t>108</a:t>
            </a:fld>
            <a:endParaRPr lang="en-US"/>
          </a:p>
        </p:txBody>
      </p:sp>
      <p:grpSp>
        <p:nvGrpSpPr>
          <p:cNvPr id="17" name="Group 16"/>
          <p:cNvGrpSpPr/>
          <p:nvPr/>
        </p:nvGrpSpPr>
        <p:grpSpPr>
          <a:xfrm>
            <a:off x="228600" y="3048000"/>
            <a:ext cx="8103505" cy="609600"/>
            <a:chOff x="304800" y="1981200"/>
            <a:chExt cx="8103505" cy="609600"/>
          </a:xfrm>
        </p:grpSpPr>
        <p:sp>
          <p:nvSpPr>
            <p:cNvPr id="119" name="TextBox 118"/>
            <p:cNvSpPr txBox="1"/>
            <p:nvPr/>
          </p:nvSpPr>
          <p:spPr>
            <a:xfrm>
              <a:off x="304800" y="1981200"/>
              <a:ext cx="8103505" cy="523220"/>
            </a:xfrm>
            <a:prstGeom prst="rect">
              <a:avLst/>
            </a:prstGeom>
            <a:noFill/>
          </p:spPr>
          <p:txBody>
            <a:bodyPr wrap="square" rtlCol="0">
              <a:spAutoFit/>
            </a:bodyPr>
            <a:lstStyle/>
            <a:p>
              <a:pPr marL="285750" indent="-285750"/>
              <a:r>
                <a:rPr lang="en-US" sz="2800" dirty="0" smtClean="0">
                  <a:solidFill>
                    <a:srgbClr val="FF0000"/>
                  </a:solidFill>
                </a:rPr>
                <a:t>Global Sensitivity: </a:t>
              </a:r>
            </a:p>
          </p:txBody>
        </p:sp>
        <p:pic>
          <p:nvPicPr>
            <p:cNvPr id="9" name="Picture 8" descr="addin_tmp.png"/>
            <p:cNvPicPr>
              <a:picLocks noChangeAspect="1"/>
            </p:cNvPicPr>
            <p:nvPr>
              <p:custDataLst>
                <p:tags r:id="rId3"/>
              </p:custDataLst>
            </p:nvPr>
          </p:nvPicPr>
          <p:blipFill>
            <a:blip r:embed="rId6" cstate="print"/>
            <a:stretch>
              <a:fillRect/>
            </a:stretch>
          </p:blipFill>
          <p:spPr>
            <a:xfrm>
              <a:off x="3213735" y="2167890"/>
              <a:ext cx="3949065" cy="422910"/>
            </a:xfrm>
            <a:prstGeom prst="rect">
              <a:avLst/>
            </a:prstGeom>
          </p:spPr>
        </p:pic>
      </p:grpSp>
      <p:pic>
        <p:nvPicPr>
          <p:cNvPr id="21" name="Picture 20" descr="addin_tmp.png"/>
          <p:cNvPicPr>
            <a:picLocks noChangeAspect="1"/>
          </p:cNvPicPr>
          <p:nvPr>
            <p:custDataLst>
              <p:tags r:id="rId1"/>
            </p:custDataLst>
          </p:nvPr>
        </p:nvPicPr>
        <p:blipFill>
          <a:blip r:embed="rId7" cstate="print"/>
          <a:stretch>
            <a:fillRect/>
          </a:stretch>
        </p:blipFill>
        <p:spPr>
          <a:xfrm>
            <a:off x="3200398" y="1524000"/>
            <a:ext cx="2044337" cy="457200"/>
          </a:xfrm>
          <a:prstGeom prst="rect">
            <a:avLst/>
          </a:prstGeom>
        </p:spPr>
      </p:pic>
      <p:grpSp>
        <p:nvGrpSpPr>
          <p:cNvPr id="16" name="Group 15"/>
          <p:cNvGrpSpPr/>
          <p:nvPr/>
        </p:nvGrpSpPr>
        <p:grpSpPr>
          <a:xfrm>
            <a:off x="228600" y="2133600"/>
            <a:ext cx="5638800" cy="523220"/>
            <a:chOff x="304800" y="2895600"/>
            <a:chExt cx="5638800" cy="523220"/>
          </a:xfrm>
        </p:grpSpPr>
        <p:pic>
          <p:nvPicPr>
            <p:cNvPr id="14" name="Picture 13" descr="addin_tmp.png"/>
            <p:cNvPicPr>
              <a:picLocks noChangeAspect="1"/>
            </p:cNvPicPr>
            <p:nvPr>
              <p:custDataLst>
                <p:tags r:id="rId2"/>
              </p:custDataLst>
            </p:nvPr>
          </p:nvPicPr>
          <p:blipFill>
            <a:blip r:embed="rId8" cstate="print"/>
            <a:stretch>
              <a:fillRect/>
            </a:stretch>
          </p:blipFill>
          <p:spPr>
            <a:xfrm>
              <a:off x="3549015" y="3004185"/>
              <a:ext cx="2394585" cy="348615"/>
            </a:xfrm>
            <a:prstGeom prst="rect">
              <a:avLst/>
            </a:prstGeom>
          </p:spPr>
        </p:pic>
        <p:sp>
          <p:nvSpPr>
            <p:cNvPr id="15" name="TextBox 14"/>
            <p:cNvSpPr txBox="1"/>
            <p:nvPr/>
          </p:nvSpPr>
          <p:spPr>
            <a:xfrm>
              <a:off x="304800" y="2895600"/>
              <a:ext cx="3352799" cy="523220"/>
            </a:xfrm>
            <a:prstGeom prst="rect">
              <a:avLst/>
            </a:prstGeom>
            <a:noFill/>
          </p:spPr>
          <p:txBody>
            <a:bodyPr wrap="square" rtlCol="0">
              <a:spAutoFit/>
            </a:bodyPr>
            <a:lstStyle/>
            <a:p>
              <a:pPr marL="285750" indent="-285750"/>
              <a:r>
                <a:rPr lang="en-US" sz="2800" dirty="0" smtClean="0">
                  <a:solidFill>
                    <a:srgbClr val="FF0000"/>
                  </a:solidFill>
                </a:rPr>
                <a:t>Laplace Mechanism: </a:t>
              </a:r>
            </a:p>
          </p:txBody>
        </p:sp>
      </p:grpSp>
      <p:sp>
        <p:nvSpPr>
          <p:cNvPr id="18" name="TextBox 17"/>
          <p:cNvSpPr txBox="1"/>
          <p:nvPr/>
        </p:nvSpPr>
        <p:spPr>
          <a:xfrm>
            <a:off x="228600" y="3868918"/>
            <a:ext cx="8103505" cy="2985433"/>
          </a:xfrm>
          <a:prstGeom prst="rect">
            <a:avLst/>
          </a:prstGeom>
          <a:noFill/>
        </p:spPr>
        <p:txBody>
          <a:bodyPr wrap="square" rtlCol="0">
            <a:spAutoFit/>
          </a:bodyPr>
          <a:lstStyle/>
          <a:p>
            <a:pPr marL="285750" indent="-285750">
              <a:spcBef>
                <a:spcPts val="600"/>
              </a:spcBef>
              <a:buFont typeface="Arial" pitchFamily="34" charset="0"/>
              <a:buChar char="•"/>
            </a:pPr>
            <a:r>
              <a:rPr lang="en-US" sz="2800" i="1" dirty="0" smtClean="0">
                <a:solidFill>
                  <a:prstClr val="black"/>
                </a:solidFill>
              </a:rPr>
              <a:t>f(G) </a:t>
            </a:r>
            <a:r>
              <a:rPr lang="en-US" sz="2800" dirty="0" smtClean="0">
                <a:solidFill>
                  <a:prstClr val="black"/>
                </a:solidFill>
              </a:rPr>
              <a:t>a synthetic graph under beta model?</a:t>
            </a:r>
            <a:endParaRPr lang="en-US" sz="2800" dirty="0" smtClean="0"/>
          </a:p>
          <a:p>
            <a:pPr marL="285750" indent="-285750">
              <a:spcBef>
                <a:spcPts val="600"/>
              </a:spcBef>
              <a:buFont typeface="Arial" pitchFamily="34" charset="0"/>
              <a:buChar char="•"/>
            </a:pPr>
            <a:r>
              <a:rPr lang="en-US" sz="2800" dirty="0" smtClean="0"/>
              <a:t>Release sufficient statistics of the beta model</a:t>
            </a:r>
          </a:p>
          <a:p>
            <a:pPr marL="285750" indent="-285750">
              <a:spcBef>
                <a:spcPts val="600"/>
              </a:spcBef>
              <a:buFont typeface="Arial" pitchFamily="34" charset="0"/>
              <a:buChar char="•"/>
            </a:pPr>
            <a:r>
              <a:rPr lang="en-US" sz="2800" dirty="0" smtClean="0"/>
              <a:t>Let </a:t>
            </a:r>
            <a:r>
              <a:rPr lang="en-US" sz="2800" i="1" dirty="0" smtClean="0"/>
              <a:t>f(G) </a:t>
            </a:r>
            <a:r>
              <a:rPr lang="en-US" sz="2800" dirty="0" smtClean="0"/>
              <a:t>degree sequence with </a:t>
            </a:r>
            <a:r>
              <a:rPr lang="en-US" sz="2800" i="1" dirty="0" smtClean="0"/>
              <a:t>GS(f)=2</a:t>
            </a:r>
          </a:p>
          <a:p>
            <a:pPr marL="742950" lvl="1" indent="-285750">
              <a:spcBef>
                <a:spcPts val="600"/>
              </a:spcBef>
              <a:buFont typeface="Arial" pitchFamily="34" charset="0"/>
              <a:buChar char="•"/>
            </a:pPr>
            <a:r>
              <a:rPr lang="en-US" sz="2800" dirty="0" smtClean="0">
                <a:solidFill>
                  <a:srgbClr val="008000"/>
                </a:solidFill>
              </a:rPr>
              <a:t>BUT utility for MLE existence and for GOF testing requires </a:t>
            </a:r>
            <a:r>
              <a:rPr lang="en-US" sz="2800" dirty="0"/>
              <a:t>o</a:t>
            </a:r>
            <a:r>
              <a:rPr lang="en-US" sz="2800" dirty="0" smtClean="0"/>
              <a:t>utput to </a:t>
            </a:r>
            <a:r>
              <a:rPr lang="en-US" sz="2800" dirty="0"/>
              <a:t>be </a:t>
            </a:r>
            <a:r>
              <a:rPr lang="en-US" sz="2800" i="1" dirty="0">
                <a:solidFill>
                  <a:srgbClr val="FF0000"/>
                </a:solidFill>
              </a:rPr>
              <a:t>graphical degree sequence</a:t>
            </a:r>
          </a:p>
          <a:p>
            <a:pPr marL="285750" indent="-285750">
              <a:spcBef>
                <a:spcPts val="600"/>
              </a:spcBef>
              <a:buFont typeface="Arial" pitchFamily="34" charset="0"/>
              <a:buChar char="•"/>
            </a:pPr>
            <a:r>
              <a:rPr lang="en-US" sz="2800" dirty="0" smtClean="0">
                <a:solidFill>
                  <a:srgbClr val="008000"/>
                </a:solidFill>
              </a:rPr>
              <a:t> </a:t>
            </a:r>
          </a:p>
        </p:txBody>
      </p:sp>
      <p:sp>
        <p:nvSpPr>
          <p:cNvPr id="3" name="Date Placeholder 2"/>
          <p:cNvSpPr>
            <a:spLocks noGrp="1"/>
          </p:cNvSpPr>
          <p:nvPr>
            <p:ph type="dt" sz="half" idx="10"/>
          </p:nvPr>
        </p:nvSpPr>
        <p:spPr/>
        <p:txBody>
          <a:bodyPr/>
          <a:lstStyle/>
          <a:p>
            <a:r>
              <a:rPr lang="en-US" smtClean="0"/>
              <a:t>4/1/2013</a:t>
            </a:r>
            <a:endParaRPr lang="en-US" dirty="0"/>
          </a:p>
        </p:txBody>
      </p:sp>
    </p:spTree>
    <p:extLst>
      <p:ext uri="{BB962C8B-B14F-4D97-AF65-F5344CB8AC3E}">
        <p14:creationId xmlns:p14="http://schemas.microsoft.com/office/powerpoint/2010/main" val="49596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Graphical Degree Sequences</a:t>
            </a:r>
            <a:endParaRPr lang="en-US" sz="3600" dirty="0"/>
          </a:p>
        </p:txBody>
      </p:sp>
      <p:sp>
        <p:nvSpPr>
          <p:cNvPr id="3" name="Content Placeholder 2"/>
          <p:cNvSpPr>
            <a:spLocks noGrp="1"/>
          </p:cNvSpPr>
          <p:nvPr>
            <p:ph idx="1"/>
          </p:nvPr>
        </p:nvSpPr>
        <p:spPr>
          <a:xfrm>
            <a:off x="457200" y="1295400"/>
            <a:ext cx="8229600" cy="4525963"/>
          </a:xfrm>
        </p:spPr>
        <p:txBody>
          <a:bodyPr>
            <a:normAutofit/>
          </a:bodyPr>
          <a:lstStyle/>
          <a:p>
            <a:r>
              <a:rPr lang="en-US" sz="2800" dirty="0" smtClean="0"/>
              <a:t>A degree sequence is graphical if it has a </a:t>
            </a:r>
            <a:r>
              <a:rPr lang="en-US" sz="2800" i="1" dirty="0" smtClean="0">
                <a:solidFill>
                  <a:srgbClr val="0070C0"/>
                </a:solidFill>
              </a:rPr>
              <a:t>simple</a:t>
            </a:r>
            <a:r>
              <a:rPr lang="en-US" sz="2800" dirty="0" smtClean="0"/>
              <a:t> graph associated with it.</a:t>
            </a:r>
          </a:p>
          <a:p>
            <a:pPr>
              <a:buNone/>
            </a:pPr>
            <a:r>
              <a:rPr lang="en-US" dirty="0" smtClean="0">
                <a:solidFill>
                  <a:srgbClr val="00B050"/>
                </a:solidFill>
              </a:rPr>
              <a:t>    </a:t>
            </a:r>
            <a:r>
              <a:rPr lang="en-US" sz="2800" dirty="0" smtClean="0">
                <a:solidFill>
                  <a:srgbClr val="00B050"/>
                </a:solidFill>
              </a:rPr>
              <a:t>E.g. (2,2,2,1,1) is graphical. (2,2,1,1,1) is not.</a:t>
            </a:r>
          </a:p>
          <a:p>
            <a:r>
              <a:rPr lang="en-US" sz="2800" dirty="0" smtClean="0"/>
              <a:t>Conditions for </a:t>
            </a:r>
            <a:r>
              <a:rPr lang="en-US" sz="2800" dirty="0" err="1" smtClean="0"/>
              <a:t>graphicality</a:t>
            </a:r>
            <a:r>
              <a:rPr lang="en-US" sz="2800" dirty="0" smtClean="0"/>
              <a:t> – </a:t>
            </a:r>
            <a:r>
              <a:rPr lang="en-US" sz="2800" dirty="0" smtClean="0">
                <a:solidFill>
                  <a:srgbClr val="0070C0"/>
                </a:solidFill>
              </a:rPr>
              <a:t>Havel ‘55, </a:t>
            </a:r>
            <a:r>
              <a:rPr lang="en-US" sz="2800" dirty="0" err="1" smtClean="0">
                <a:solidFill>
                  <a:srgbClr val="0070C0"/>
                </a:solidFill>
              </a:rPr>
              <a:t>Hakimi</a:t>
            </a:r>
            <a:r>
              <a:rPr lang="en-US" sz="2800" dirty="0" smtClean="0">
                <a:solidFill>
                  <a:srgbClr val="0070C0"/>
                </a:solidFill>
              </a:rPr>
              <a:t> ‘62</a:t>
            </a:r>
            <a:r>
              <a:rPr lang="en-US" sz="2800" dirty="0" smtClean="0"/>
              <a:t> </a:t>
            </a:r>
          </a:p>
          <a:p>
            <a:endParaRPr lang="en-US" sz="2400" dirty="0" smtClean="0"/>
          </a:p>
          <a:p>
            <a:r>
              <a:rPr lang="en-US" sz="2800" dirty="0" smtClean="0"/>
              <a:t>If a sequence is graphical, it may have more than one graph associated with it.</a:t>
            </a:r>
          </a:p>
          <a:p>
            <a:pPr>
              <a:buNone/>
            </a:pPr>
            <a:endParaRPr lang="en-US" dirty="0" smtClean="0"/>
          </a:p>
        </p:txBody>
      </p:sp>
      <p:grpSp>
        <p:nvGrpSpPr>
          <p:cNvPr id="10" name="Group 9"/>
          <p:cNvGrpSpPr/>
          <p:nvPr/>
        </p:nvGrpSpPr>
        <p:grpSpPr>
          <a:xfrm>
            <a:off x="533400" y="6364069"/>
            <a:ext cx="7086600" cy="646331"/>
            <a:chOff x="533400" y="5943600"/>
            <a:chExt cx="7086600" cy="646331"/>
          </a:xfrm>
        </p:grpSpPr>
        <p:sp>
          <p:nvSpPr>
            <p:cNvPr id="4" name="Rectangle 3"/>
            <p:cNvSpPr/>
            <p:nvPr/>
          </p:nvSpPr>
          <p:spPr>
            <a:xfrm>
              <a:off x="533400" y="5943600"/>
              <a:ext cx="7086600" cy="646331"/>
            </a:xfrm>
            <a:prstGeom prst="rect">
              <a:avLst/>
            </a:prstGeom>
          </p:spPr>
          <p:txBody>
            <a:bodyPr wrap="square">
              <a:spAutoFit/>
            </a:bodyPr>
            <a:lstStyle/>
            <a:p>
              <a:r>
                <a:rPr lang="en-US" dirty="0" smtClean="0">
                  <a:solidFill>
                    <a:srgbClr val="FF0000"/>
                  </a:solidFill>
                </a:rPr>
                <a:t>Set of all graphs that have the same degree sequence is</a:t>
              </a:r>
            </a:p>
            <a:p>
              <a:endParaRPr lang="en-US" dirty="0" smtClean="0"/>
            </a:p>
          </p:txBody>
        </p:sp>
        <p:pic>
          <p:nvPicPr>
            <p:cNvPr id="5" name="Picture 4" descr="addin_tmp.png"/>
            <p:cNvPicPr>
              <a:picLocks noChangeAspect="1"/>
            </p:cNvPicPr>
            <p:nvPr>
              <p:custDataLst>
                <p:tags r:id="rId2"/>
              </p:custDataLst>
            </p:nvPr>
          </p:nvPicPr>
          <p:blipFill>
            <a:blip r:embed="rId5" cstate="print"/>
            <a:stretch>
              <a:fillRect/>
            </a:stretch>
          </p:blipFill>
          <p:spPr>
            <a:xfrm>
              <a:off x="5867400" y="6019800"/>
              <a:ext cx="456063" cy="236870"/>
            </a:xfrm>
            <a:prstGeom prst="rect">
              <a:avLst/>
            </a:prstGeom>
          </p:spPr>
        </p:pic>
      </p:grpSp>
      <p:pic>
        <p:nvPicPr>
          <p:cNvPr id="16386" name="Picture 2" descr="http://mathworld.wolfram.com/images/eps-gif/GraphicalPartitions22211_1000.gif"/>
          <p:cNvPicPr>
            <a:picLocks noChangeAspect="1" noChangeArrowheads="1"/>
          </p:cNvPicPr>
          <p:nvPr/>
        </p:nvPicPr>
        <p:blipFill>
          <a:blip r:embed="rId6" cstate="print"/>
          <a:srcRect/>
          <a:stretch>
            <a:fillRect/>
          </a:stretch>
        </p:blipFill>
        <p:spPr bwMode="auto">
          <a:xfrm>
            <a:off x="2933700" y="4800600"/>
            <a:ext cx="2476500" cy="1447801"/>
          </a:xfrm>
          <a:prstGeom prst="rect">
            <a:avLst/>
          </a:prstGeom>
          <a:noFill/>
        </p:spPr>
      </p:pic>
      <p:grpSp>
        <p:nvGrpSpPr>
          <p:cNvPr id="9" name="Group 8"/>
          <p:cNvGrpSpPr/>
          <p:nvPr/>
        </p:nvGrpSpPr>
        <p:grpSpPr>
          <a:xfrm>
            <a:off x="838200" y="3352800"/>
            <a:ext cx="3909342" cy="369332"/>
            <a:chOff x="2784331" y="3244334"/>
            <a:chExt cx="3909342" cy="369332"/>
          </a:xfrm>
        </p:grpSpPr>
        <p:pic>
          <p:nvPicPr>
            <p:cNvPr id="6" name="Picture 5" descr="addin_tmp.png"/>
            <p:cNvPicPr>
              <a:picLocks noChangeAspect="1"/>
            </p:cNvPicPr>
            <p:nvPr>
              <p:custDataLst>
                <p:tags r:id="rId1"/>
              </p:custDataLst>
            </p:nvPr>
          </p:nvPicPr>
          <p:blipFill>
            <a:blip r:embed="rId7" cstate="print"/>
            <a:stretch>
              <a:fillRect/>
            </a:stretch>
          </p:blipFill>
          <p:spPr>
            <a:xfrm>
              <a:off x="6248400" y="3352800"/>
              <a:ext cx="445273" cy="203200"/>
            </a:xfrm>
            <a:prstGeom prst="rect">
              <a:avLst/>
            </a:prstGeom>
          </p:spPr>
        </p:pic>
        <p:sp>
          <p:nvSpPr>
            <p:cNvPr id="8" name="Rectangle 7"/>
            <p:cNvSpPr/>
            <p:nvPr/>
          </p:nvSpPr>
          <p:spPr>
            <a:xfrm>
              <a:off x="2784331" y="3244334"/>
              <a:ext cx="3575338" cy="369332"/>
            </a:xfrm>
            <a:prstGeom prst="rect">
              <a:avLst/>
            </a:prstGeom>
          </p:spPr>
          <p:txBody>
            <a:bodyPr wrap="none">
              <a:spAutoFit/>
            </a:bodyPr>
            <a:lstStyle/>
            <a:p>
              <a:r>
                <a:rPr lang="en-US" dirty="0" smtClean="0">
                  <a:solidFill>
                    <a:srgbClr val="FF0000"/>
                  </a:solidFill>
                </a:rPr>
                <a:t>Set of graphical degree sequences is</a:t>
              </a:r>
              <a:endParaRPr lang="en-US" baseline="-25000" dirty="0" smtClean="0">
                <a:solidFill>
                  <a:srgbClr val="FF0000"/>
                </a:solidFill>
              </a:endParaRPr>
            </a:p>
          </p:txBody>
        </p:sp>
      </p:grpSp>
      <p:sp>
        <p:nvSpPr>
          <p:cNvPr id="7" name="Date Placeholder 6"/>
          <p:cNvSpPr>
            <a:spLocks noGrp="1"/>
          </p:cNvSpPr>
          <p:nvPr>
            <p:ph type="dt" sz="half" idx="10"/>
          </p:nvPr>
        </p:nvSpPr>
        <p:spPr/>
        <p:txBody>
          <a:bodyPr/>
          <a:lstStyle/>
          <a:p>
            <a:r>
              <a:rPr lang="en-US" smtClean="0"/>
              <a:t>4/1/2013</a:t>
            </a:r>
            <a:endParaRPr lang="en-US" dirty="0"/>
          </a:p>
        </p:txBody>
      </p:sp>
      <p:sp>
        <p:nvSpPr>
          <p:cNvPr id="12" name="Slide Number Placeholder 11"/>
          <p:cNvSpPr>
            <a:spLocks noGrp="1"/>
          </p:cNvSpPr>
          <p:nvPr>
            <p:ph type="sldNum" sz="quarter" idx="12"/>
          </p:nvPr>
        </p:nvSpPr>
        <p:spPr/>
        <p:txBody>
          <a:bodyPr/>
          <a:lstStyle/>
          <a:p>
            <a:fld id="{09E1CB0D-F0D3-463B-9C8D-E58052DD4A28}" type="slidenum">
              <a:rPr lang="en-US" smtClean="0"/>
              <a:pPr/>
              <a:t>109</a:t>
            </a:fld>
            <a:endParaRPr lang="en-US" dirty="0"/>
          </a:p>
        </p:txBody>
      </p:sp>
    </p:spTree>
    <p:extLst>
      <p:ext uri="{BB962C8B-B14F-4D97-AF65-F5344CB8AC3E}">
        <p14:creationId xmlns:p14="http://schemas.microsoft.com/office/powerpoint/2010/main" val="40934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Coarsening is the creation of a smaller number of categories from the variable in order to increase the number of cases in each cell</a:t>
            </a:r>
          </a:p>
          <a:p>
            <a:r>
              <a:rPr lang="en-US" dirty="0" smtClean="0"/>
              <a:t>Computer scientists call this “generalizing”</a:t>
            </a:r>
          </a:p>
          <a:p>
            <a:r>
              <a:rPr lang="en-US" dirty="0" smtClean="0"/>
              <a:t>Geographic coarsening: block-block group-tract-minor civil division-county-state-region</a:t>
            </a:r>
          </a:p>
          <a:p>
            <a:r>
              <a:rPr lang="en-US" dirty="0" smtClean="0"/>
              <a:t>Top coding of income is a form of coarsening</a:t>
            </a:r>
          </a:p>
          <a:p>
            <a:r>
              <a:rPr lang="en-US" dirty="0" smtClean="0"/>
              <a:t>All continuous variables in a micro-data file can be considered coarsened to the level of precision (significant digits) released</a:t>
            </a:r>
          </a:p>
          <a:p>
            <a:r>
              <a:rPr lang="en-US" dirty="0" smtClean="0"/>
              <a:t>This method is often applied to model-based data releases by restricting the number of significant digits that can be released</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11</a:t>
            </a:fld>
            <a:endParaRPr lang="en-US" dirty="0"/>
          </a:p>
        </p:txBody>
      </p:sp>
    </p:spTree>
  </p:cSld>
  <p:clrMapOvr>
    <a:masterClrMapping/>
  </p:clrMapOvr>
  <p:transition>
    <p:fade thruBlk="1"/>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3200" dirty="0" smtClean="0">
                <a:solidFill>
                  <a:srgbClr val="000000"/>
                </a:solidFill>
              </a:rPr>
              <a:t>Algorithm for Differentially Private Graphical Degree Sequences</a:t>
            </a:r>
            <a:endParaRPr lang="en-US" sz="3200" dirty="0">
              <a:solidFill>
                <a:srgbClr val="000000"/>
              </a:solidFill>
            </a:endParaRPr>
          </a:p>
        </p:txBody>
      </p:sp>
      <p:sp>
        <p:nvSpPr>
          <p:cNvPr id="4" name="Slide Number Placeholder 3"/>
          <p:cNvSpPr>
            <a:spLocks noGrp="1"/>
          </p:cNvSpPr>
          <p:nvPr>
            <p:ph type="sldNum" sz="quarter" idx="12"/>
          </p:nvPr>
        </p:nvSpPr>
        <p:spPr/>
        <p:txBody>
          <a:bodyPr/>
          <a:lstStyle/>
          <a:p>
            <a:fld id="{5EB953FC-EC05-49C0-9391-7764A095E57B}" type="slidenum">
              <a:rPr lang="en-US" smtClean="0"/>
              <a:pPr/>
              <a:t>110</a:t>
            </a:fld>
            <a:endParaRPr lang="en-US"/>
          </a:p>
        </p:txBody>
      </p:sp>
      <p:sp>
        <p:nvSpPr>
          <p:cNvPr id="119" name="TextBox 118"/>
          <p:cNvSpPr txBox="1"/>
          <p:nvPr/>
        </p:nvSpPr>
        <p:spPr>
          <a:xfrm>
            <a:off x="126095" y="1334631"/>
            <a:ext cx="8103505" cy="5755422"/>
          </a:xfrm>
          <a:prstGeom prst="rect">
            <a:avLst/>
          </a:prstGeom>
          <a:noFill/>
        </p:spPr>
        <p:txBody>
          <a:bodyPr wrap="square" rtlCol="0">
            <a:spAutoFit/>
          </a:bodyPr>
          <a:lstStyle/>
          <a:p>
            <a:pPr marL="285750" indent="-285750"/>
            <a:r>
              <a:rPr lang="en-US" sz="2400" dirty="0" smtClean="0">
                <a:solidFill>
                  <a:srgbClr val="00B050"/>
                </a:solidFill>
              </a:rPr>
              <a:t>Input    : </a:t>
            </a:r>
            <a:r>
              <a:rPr lang="en-US" sz="2400" dirty="0" smtClean="0"/>
              <a:t>Degree Sequence </a:t>
            </a:r>
            <a:r>
              <a:rPr lang="en-US" sz="2400" i="1" dirty="0" smtClean="0">
                <a:solidFill>
                  <a:srgbClr val="FF0000"/>
                </a:solidFill>
              </a:rPr>
              <a:t>d</a:t>
            </a:r>
          </a:p>
          <a:p>
            <a:pPr marL="285750" indent="-285750"/>
            <a:r>
              <a:rPr lang="en-US" sz="2400" dirty="0" smtClean="0">
                <a:solidFill>
                  <a:srgbClr val="00B050"/>
                </a:solidFill>
              </a:rPr>
              <a:t>Output : </a:t>
            </a:r>
            <a:r>
              <a:rPr lang="en-US" sz="2400" dirty="0" smtClean="0"/>
              <a:t>Differentially private synthetic graph </a:t>
            </a:r>
            <a:r>
              <a:rPr lang="en-US" sz="2400" i="1" dirty="0" smtClean="0">
                <a:solidFill>
                  <a:srgbClr val="FF0000"/>
                </a:solidFill>
              </a:rPr>
              <a:t>G</a:t>
            </a:r>
          </a:p>
          <a:p>
            <a:pPr marL="285750" indent="-285750"/>
            <a:endParaRPr lang="en-US" sz="2400" dirty="0" smtClean="0">
              <a:solidFill>
                <a:srgbClr val="FF0000"/>
              </a:solidFill>
            </a:endParaRPr>
          </a:p>
          <a:p>
            <a:pPr marL="285750" indent="-285750"/>
            <a:r>
              <a:rPr lang="en-US" sz="2400" dirty="0" smtClean="0"/>
              <a:t>1)Use the Laplace Mechanism</a:t>
            </a:r>
          </a:p>
          <a:p>
            <a:pPr marL="285750" indent="-285750">
              <a:buFont typeface="Arial" pitchFamily="34" charset="0"/>
              <a:buChar char="•"/>
            </a:pPr>
            <a:endParaRPr lang="en-US" sz="2400" dirty="0" smtClean="0"/>
          </a:p>
          <a:p>
            <a:pPr marL="285750" indent="-285750">
              <a:buFont typeface="Arial" pitchFamily="34" charset="0"/>
              <a:buChar char="•"/>
            </a:pPr>
            <a:endParaRPr lang="en-US" sz="2400" dirty="0" smtClean="0"/>
          </a:p>
          <a:p>
            <a:pPr marL="285750" indent="-285750"/>
            <a:r>
              <a:rPr lang="en-US" sz="2400" dirty="0" smtClean="0"/>
              <a:t>2) Find the nearest non-decreasing set of integers to </a:t>
            </a:r>
          </a:p>
          <a:p>
            <a:pPr marL="285750" indent="-285750">
              <a:buFont typeface="Arial" pitchFamily="34" charset="0"/>
              <a:buChar char="•"/>
            </a:pPr>
            <a:endParaRPr lang="en-US" sz="2400" dirty="0" smtClean="0"/>
          </a:p>
          <a:p>
            <a:pPr marL="285750" indent="-285750">
              <a:buFont typeface="Arial" pitchFamily="34" charset="0"/>
              <a:buChar char="•"/>
            </a:pPr>
            <a:endParaRPr lang="en-US" sz="2400" dirty="0" smtClean="0"/>
          </a:p>
          <a:p>
            <a:pPr marL="285750" indent="-285750"/>
            <a:r>
              <a:rPr lang="en-US" sz="2400" dirty="0" smtClean="0"/>
              <a:t>3) Find the nearest graphical degree sequence to </a:t>
            </a:r>
          </a:p>
          <a:p>
            <a:pPr marL="285750" indent="-285750"/>
            <a:endParaRPr lang="en-US" sz="2400" dirty="0" smtClean="0"/>
          </a:p>
          <a:p>
            <a:pPr marL="285750" indent="-285750"/>
            <a:endParaRPr lang="en-US" sz="2400" dirty="0" smtClean="0"/>
          </a:p>
          <a:p>
            <a:pPr marL="285750" indent="-285750"/>
            <a:r>
              <a:rPr lang="en-US" sz="2400" dirty="0" smtClean="0"/>
              <a:t>4) Output a graph </a:t>
            </a:r>
            <a:r>
              <a:rPr lang="en-US" sz="2400" i="1" dirty="0" smtClean="0">
                <a:solidFill>
                  <a:srgbClr val="FF0000"/>
                </a:solidFill>
              </a:rPr>
              <a:t>G</a:t>
            </a:r>
            <a:r>
              <a:rPr lang="en-US" sz="2400" dirty="0" smtClean="0">
                <a:solidFill>
                  <a:srgbClr val="FF0000"/>
                </a:solidFill>
              </a:rPr>
              <a:t> </a:t>
            </a:r>
            <a:r>
              <a:rPr lang="en-US" sz="2400" dirty="0" smtClean="0"/>
              <a:t>associated with </a:t>
            </a:r>
            <a:r>
              <a:rPr lang="en-US" sz="2400" i="1" dirty="0" err="1" smtClean="0">
                <a:solidFill>
                  <a:srgbClr val="FF0000"/>
                </a:solidFill>
              </a:rPr>
              <a:t>d</a:t>
            </a:r>
            <a:r>
              <a:rPr lang="en-US" sz="2400" i="1" baseline="-25000" dirty="0" err="1" smtClean="0">
                <a:solidFill>
                  <a:srgbClr val="FF0000"/>
                </a:solidFill>
              </a:rPr>
              <a:t>p</a:t>
            </a:r>
            <a:endParaRPr lang="en-US" sz="2400" i="1" baseline="-25000" dirty="0" smtClean="0">
              <a:solidFill>
                <a:srgbClr val="FF0000"/>
              </a:solidFill>
            </a:endParaRPr>
          </a:p>
          <a:p>
            <a:pPr marL="285750" indent="-285750">
              <a:buFont typeface="Arial" pitchFamily="34" charset="0"/>
              <a:buChar char="•"/>
            </a:pPr>
            <a:endParaRPr lang="en-US" sz="2800" dirty="0" smtClean="0"/>
          </a:p>
          <a:p>
            <a:pPr marL="285750" indent="-285750">
              <a:buFont typeface="Arial" pitchFamily="34" charset="0"/>
              <a:buChar char="•"/>
            </a:pPr>
            <a:endParaRPr lang="en-US" sz="2800" dirty="0" smtClean="0"/>
          </a:p>
        </p:txBody>
      </p:sp>
      <p:pic>
        <p:nvPicPr>
          <p:cNvPr id="7" name="Picture 6" descr="addin_tmp.png"/>
          <p:cNvPicPr>
            <a:picLocks noChangeAspect="1"/>
          </p:cNvPicPr>
          <p:nvPr>
            <p:custDataLst>
              <p:tags r:id="rId1"/>
            </p:custDataLst>
          </p:nvPr>
        </p:nvPicPr>
        <p:blipFill>
          <a:blip r:embed="rId9" cstate="print"/>
          <a:stretch>
            <a:fillRect/>
          </a:stretch>
        </p:blipFill>
        <p:spPr>
          <a:xfrm>
            <a:off x="304800" y="7086600"/>
            <a:ext cx="8734425" cy="2377440"/>
          </a:xfrm>
          <a:prstGeom prst="rect">
            <a:avLst/>
          </a:prstGeom>
        </p:spPr>
      </p:pic>
      <p:pic>
        <p:nvPicPr>
          <p:cNvPr id="13" name="Picture 12" descr="addin_tmp.png"/>
          <p:cNvPicPr>
            <a:picLocks noChangeAspect="1"/>
          </p:cNvPicPr>
          <p:nvPr>
            <p:custDataLst>
              <p:tags r:id="rId2"/>
            </p:custDataLst>
          </p:nvPr>
        </p:nvPicPr>
        <p:blipFill>
          <a:blip r:embed="rId10" cstate="print"/>
          <a:stretch>
            <a:fillRect/>
          </a:stretch>
        </p:blipFill>
        <p:spPr>
          <a:xfrm>
            <a:off x="2819400" y="3048000"/>
            <a:ext cx="1905000" cy="308610"/>
          </a:xfrm>
          <a:prstGeom prst="rect">
            <a:avLst/>
          </a:prstGeom>
        </p:spPr>
      </p:pic>
      <p:pic>
        <p:nvPicPr>
          <p:cNvPr id="14" name="Picture 13" descr="addin_tmp.png"/>
          <p:cNvPicPr>
            <a:picLocks noChangeAspect="1"/>
          </p:cNvPicPr>
          <p:nvPr>
            <p:custDataLst>
              <p:tags r:id="rId3"/>
            </p:custDataLst>
          </p:nvPr>
        </p:nvPicPr>
        <p:blipFill>
          <a:blip r:embed="rId11" cstate="print"/>
          <a:stretch>
            <a:fillRect/>
          </a:stretch>
        </p:blipFill>
        <p:spPr>
          <a:xfrm>
            <a:off x="6781800" y="3733800"/>
            <a:ext cx="156210" cy="164431"/>
          </a:xfrm>
          <a:prstGeom prst="rect">
            <a:avLst/>
          </a:prstGeom>
        </p:spPr>
      </p:pic>
      <p:pic>
        <p:nvPicPr>
          <p:cNvPr id="17" name="Picture 16" descr="addin_tmp.png"/>
          <p:cNvPicPr>
            <a:picLocks noChangeAspect="1"/>
          </p:cNvPicPr>
          <p:nvPr>
            <p:custDataLst>
              <p:tags r:id="rId4"/>
            </p:custDataLst>
          </p:nvPr>
        </p:nvPicPr>
        <p:blipFill>
          <a:blip r:embed="rId12" cstate="print"/>
          <a:stretch>
            <a:fillRect/>
          </a:stretch>
        </p:blipFill>
        <p:spPr>
          <a:xfrm>
            <a:off x="2819400" y="4191000"/>
            <a:ext cx="2282190" cy="461010"/>
          </a:xfrm>
          <a:prstGeom prst="rect">
            <a:avLst/>
          </a:prstGeom>
        </p:spPr>
      </p:pic>
      <p:pic>
        <p:nvPicPr>
          <p:cNvPr id="15" name="Picture 14" descr="addin_tmp.png"/>
          <p:cNvPicPr>
            <a:picLocks noChangeAspect="1"/>
          </p:cNvPicPr>
          <p:nvPr>
            <p:custDataLst>
              <p:tags r:id="rId5"/>
            </p:custDataLst>
          </p:nvPr>
        </p:nvPicPr>
        <p:blipFill>
          <a:blip r:embed="rId13" cstate="print"/>
          <a:stretch>
            <a:fillRect/>
          </a:stretch>
        </p:blipFill>
        <p:spPr>
          <a:xfrm>
            <a:off x="2895600" y="5181600"/>
            <a:ext cx="2352675" cy="43243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6400800" y="4800600"/>
            <a:ext cx="167217" cy="189302"/>
          </a:xfrm>
          <a:prstGeom prst="rect">
            <a:avLst/>
          </a:prstGeom>
        </p:spPr>
      </p:pic>
      <p:sp>
        <p:nvSpPr>
          <p:cNvPr id="19" name="Line Callout 1 18"/>
          <p:cNvSpPr/>
          <p:nvPr/>
        </p:nvSpPr>
        <p:spPr>
          <a:xfrm>
            <a:off x="5943600" y="2819400"/>
            <a:ext cx="2971800" cy="1143000"/>
          </a:xfrm>
          <a:prstGeom prst="borderCallout1">
            <a:avLst>
              <a:gd name="adj1" fmla="val 18750"/>
              <a:gd name="adj2" fmla="val -8333"/>
              <a:gd name="adj3" fmla="val 74334"/>
              <a:gd name="adj4" fmla="val -21633"/>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r>
              <a:rPr lang="en-US" sz="2400" dirty="0" err="1" smtClean="0"/>
              <a:t>Isotone</a:t>
            </a:r>
            <a:r>
              <a:rPr lang="en-US" sz="2400" dirty="0" smtClean="0"/>
              <a:t>”</a:t>
            </a:r>
          </a:p>
          <a:p>
            <a:pPr algn="ctr"/>
            <a:r>
              <a:rPr lang="en-US" dirty="0" smtClean="0"/>
              <a:t>Hay et al (2009)</a:t>
            </a:r>
          </a:p>
          <a:p>
            <a:pPr algn="ctr"/>
            <a:endParaRPr lang="en-US" sz="2400" dirty="0"/>
          </a:p>
        </p:txBody>
      </p:sp>
      <p:sp>
        <p:nvSpPr>
          <p:cNvPr id="20" name="Line Callout 1 19"/>
          <p:cNvSpPr/>
          <p:nvPr/>
        </p:nvSpPr>
        <p:spPr>
          <a:xfrm>
            <a:off x="5791200" y="4267200"/>
            <a:ext cx="3352800" cy="990600"/>
          </a:xfrm>
          <a:prstGeom prst="borderCallout1">
            <a:avLst>
              <a:gd name="adj1" fmla="val 18750"/>
              <a:gd name="adj2" fmla="val -8333"/>
              <a:gd name="adj3" fmla="val 74334"/>
              <a:gd name="adj4" fmla="val -21633"/>
            </a:avLst>
          </a:prstGeom>
          <a:solidFill>
            <a:schemeClr val="accent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r>
              <a:rPr lang="en-US" sz="2400" dirty="0" err="1" smtClean="0"/>
              <a:t>Isotone</a:t>
            </a:r>
            <a:r>
              <a:rPr lang="en-US" sz="2400" dirty="0" smtClean="0"/>
              <a:t> Havel-</a:t>
            </a:r>
            <a:r>
              <a:rPr lang="en-US" sz="2400" dirty="0" err="1" smtClean="0"/>
              <a:t>Hakimi</a:t>
            </a:r>
            <a:r>
              <a:rPr lang="en-US" sz="2400" dirty="0" smtClean="0"/>
              <a:t>” </a:t>
            </a:r>
          </a:p>
          <a:p>
            <a:pPr algn="ctr"/>
            <a:r>
              <a:rPr lang="en-US" dirty="0" err="1" smtClean="0"/>
              <a:t>Karwa</a:t>
            </a:r>
            <a:r>
              <a:rPr lang="en-US" dirty="0" smtClean="0"/>
              <a:t> and </a:t>
            </a:r>
            <a:r>
              <a:rPr lang="en-US" dirty="0" err="1" smtClean="0"/>
              <a:t>Slavkovic</a:t>
            </a:r>
            <a:r>
              <a:rPr lang="en-US" dirty="0" smtClean="0"/>
              <a:t> (2012)</a:t>
            </a:r>
          </a:p>
        </p:txBody>
      </p:sp>
      <p:sp>
        <p:nvSpPr>
          <p:cNvPr id="3" name="Date Placeholder 2"/>
          <p:cNvSpPr>
            <a:spLocks noGrp="1"/>
          </p:cNvSpPr>
          <p:nvPr>
            <p:ph type="dt" sz="half" idx="10"/>
          </p:nvPr>
        </p:nvSpPr>
        <p:spPr/>
        <p:txBody>
          <a:bodyPr/>
          <a:lstStyle/>
          <a:p>
            <a:r>
              <a:rPr lang="en-US" smtClean="0"/>
              <a:t>4/1/2013</a:t>
            </a:r>
            <a:endParaRPr lang="en-US" dirty="0"/>
          </a:p>
        </p:txBody>
      </p:sp>
    </p:spTree>
    <p:extLst>
      <p:ext uri="{BB962C8B-B14F-4D97-AF65-F5344CB8AC3E}">
        <p14:creationId xmlns:p14="http://schemas.microsoft.com/office/powerpoint/2010/main" val="33842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9">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0000"/>
                </a:solidFill>
              </a:rPr>
              <a:t>Simulation Results</a:t>
            </a:r>
            <a:endParaRPr lang="en-US" sz="3600" dirty="0">
              <a:solidFill>
                <a:srgbClr val="000000"/>
              </a:solidFill>
            </a:endParaRPr>
          </a:p>
        </p:txBody>
      </p:sp>
      <p:sp>
        <p:nvSpPr>
          <p:cNvPr id="4" name="TextBox 3"/>
          <p:cNvSpPr txBox="1"/>
          <p:nvPr/>
        </p:nvSpPr>
        <p:spPr>
          <a:xfrm>
            <a:off x="381000" y="1295400"/>
            <a:ext cx="8382000" cy="1015663"/>
          </a:xfrm>
          <a:prstGeom prst="rect">
            <a:avLst/>
          </a:prstGeom>
          <a:noFill/>
        </p:spPr>
        <p:txBody>
          <a:bodyPr wrap="square" rtlCol="0">
            <a:spAutoFit/>
          </a:bodyPr>
          <a:lstStyle/>
          <a:p>
            <a:pPr lvl="0">
              <a:lnSpc>
                <a:spcPct val="150000"/>
              </a:lnSpc>
              <a:buFont typeface="Arial" pitchFamily="34" charset="0"/>
              <a:buChar char="•"/>
            </a:pPr>
            <a:r>
              <a:rPr lang="en-US" sz="2000" dirty="0" smtClean="0">
                <a:solidFill>
                  <a:prstClr val="black"/>
                </a:solidFill>
              </a:rPr>
              <a:t> Goal – Release synthetic datasets from the beta model</a:t>
            </a:r>
          </a:p>
          <a:p>
            <a:pPr lvl="0">
              <a:lnSpc>
                <a:spcPct val="150000"/>
              </a:lnSpc>
              <a:buFont typeface="Arial" pitchFamily="34" charset="0"/>
              <a:buChar char="•"/>
            </a:pPr>
            <a:r>
              <a:rPr lang="en-US" sz="2000" dirty="0" smtClean="0">
                <a:solidFill>
                  <a:prstClr val="black"/>
                </a:solidFill>
              </a:rPr>
              <a:t> Compare – Our algorithm (</a:t>
            </a:r>
            <a:r>
              <a:rPr lang="en-US" sz="2000" dirty="0" err="1" smtClean="0">
                <a:solidFill>
                  <a:srgbClr val="00B050"/>
                </a:solidFill>
              </a:rPr>
              <a:t>IsotoneHH</a:t>
            </a:r>
            <a:r>
              <a:rPr lang="en-US" sz="2000" dirty="0" smtClean="0">
                <a:solidFill>
                  <a:prstClr val="black"/>
                </a:solidFill>
              </a:rPr>
              <a:t>) with Hay et al. (</a:t>
            </a:r>
            <a:r>
              <a:rPr lang="en-US" sz="2000" dirty="0" err="1" smtClean="0">
                <a:solidFill>
                  <a:srgbClr val="00B050"/>
                </a:solidFill>
              </a:rPr>
              <a:t>Isotone</a:t>
            </a:r>
            <a:r>
              <a:rPr lang="en-US" sz="2000" dirty="0" smtClean="0">
                <a:solidFill>
                  <a:prstClr val="black"/>
                </a:solidFill>
              </a:rPr>
              <a:t>)</a:t>
            </a:r>
            <a:endParaRPr lang="en-US" sz="2400" dirty="0" smtClean="0"/>
          </a:p>
        </p:txBody>
      </p:sp>
      <p:pic>
        <p:nvPicPr>
          <p:cNvPr id="47108" name="Picture 4" descr="(Data set visualization unavailable)"/>
          <p:cNvPicPr>
            <a:picLocks noGrp="1" noChangeAspect="1" noChangeArrowheads="1"/>
          </p:cNvPicPr>
          <p:nvPr>
            <p:ph idx="1"/>
          </p:nvPr>
        </p:nvPicPr>
        <p:blipFill>
          <a:blip r:embed="rId2" cstate="print"/>
          <a:srcRect l="14777" t="9851" r="8876" b="16265"/>
          <a:stretch>
            <a:fillRect/>
          </a:stretch>
        </p:blipFill>
        <p:spPr bwMode="auto">
          <a:xfrm>
            <a:off x="7239000" y="762000"/>
            <a:ext cx="1811020" cy="1752600"/>
          </a:xfrm>
          <a:prstGeom prst="rect">
            <a:avLst/>
          </a:prstGeom>
          <a:noFill/>
        </p:spPr>
      </p:pic>
      <p:sp>
        <p:nvSpPr>
          <p:cNvPr id="9" name="TextBox 8"/>
          <p:cNvSpPr txBox="1"/>
          <p:nvPr/>
        </p:nvSpPr>
        <p:spPr>
          <a:xfrm>
            <a:off x="381000" y="3657600"/>
            <a:ext cx="8382000" cy="3483005"/>
          </a:xfrm>
          <a:prstGeom prst="rect">
            <a:avLst/>
          </a:prstGeom>
          <a:noFill/>
        </p:spPr>
        <p:txBody>
          <a:bodyPr wrap="square" rtlCol="0">
            <a:spAutoFit/>
          </a:bodyPr>
          <a:lstStyle/>
          <a:p>
            <a:pPr>
              <a:lnSpc>
                <a:spcPct val="150000"/>
              </a:lnSpc>
            </a:pPr>
            <a:r>
              <a:rPr lang="en-US" sz="2800" dirty="0" smtClean="0">
                <a:solidFill>
                  <a:srgbClr val="00B050"/>
                </a:solidFill>
              </a:rPr>
              <a:t>Simulation settings:</a:t>
            </a:r>
          </a:p>
          <a:p>
            <a:pPr marL="457200" indent="-457200">
              <a:lnSpc>
                <a:spcPct val="150000"/>
              </a:lnSpc>
              <a:buAutoNum type="arabicParenR"/>
            </a:pPr>
            <a:r>
              <a:rPr lang="en-US" sz="2000" dirty="0" smtClean="0"/>
              <a:t>Start with a graphical degree sequence</a:t>
            </a:r>
          </a:p>
          <a:p>
            <a:pPr marL="457200" indent="-457200">
              <a:lnSpc>
                <a:spcPct val="150000"/>
              </a:lnSpc>
              <a:buAutoNum type="arabicParenR"/>
            </a:pPr>
            <a:r>
              <a:rPr lang="en-US" sz="2000" dirty="0" smtClean="0"/>
              <a:t>Release graphical degree sequences with Laplace noise 500 times.</a:t>
            </a:r>
          </a:p>
          <a:p>
            <a:pPr>
              <a:lnSpc>
                <a:spcPct val="150000"/>
              </a:lnSpc>
            </a:pPr>
            <a:r>
              <a:rPr lang="en-US" sz="2000" dirty="0"/>
              <a:t>3</a:t>
            </a:r>
            <a:r>
              <a:rPr lang="en-US" sz="2000" dirty="0" smtClean="0"/>
              <a:t>)    Compute the MLE of the beta model</a:t>
            </a:r>
          </a:p>
          <a:p>
            <a:pPr lvl="1">
              <a:lnSpc>
                <a:spcPct val="150000"/>
              </a:lnSpc>
            </a:pPr>
            <a:r>
              <a:rPr lang="en-US" sz="2000" dirty="0" smtClean="0"/>
              <a:t>  a) Check for the existence of MLE via </a:t>
            </a:r>
            <a:r>
              <a:rPr lang="en-US" sz="2000" dirty="0" err="1" smtClean="0"/>
              <a:t>Karwa</a:t>
            </a:r>
            <a:r>
              <a:rPr lang="en-US" sz="2000" dirty="0" smtClean="0"/>
              <a:t> &amp; </a:t>
            </a:r>
            <a:r>
              <a:rPr lang="en-US" sz="2000" dirty="0" err="1" smtClean="0"/>
              <a:t>Slavkovic</a:t>
            </a:r>
            <a:r>
              <a:rPr lang="en-US" sz="2000" dirty="0" smtClean="0"/>
              <a:t> Theorem</a:t>
            </a:r>
          </a:p>
          <a:p>
            <a:pPr lvl="1">
              <a:lnSpc>
                <a:spcPct val="150000"/>
              </a:lnSpc>
            </a:pPr>
            <a:r>
              <a:rPr lang="en-US" sz="2000" dirty="0" smtClean="0"/>
              <a:t>  b) If MLE exists, estimate the parameters</a:t>
            </a:r>
          </a:p>
          <a:p>
            <a:pPr>
              <a:lnSpc>
                <a:spcPct val="150000"/>
              </a:lnSpc>
              <a:buFont typeface="Arial" pitchFamily="34" charset="0"/>
              <a:buChar char="•"/>
            </a:pPr>
            <a:endParaRPr lang="en-US" sz="2000" dirty="0" smtClean="0"/>
          </a:p>
        </p:txBody>
      </p:sp>
      <p:graphicFrame>
        <p:nvGraphicFramePr>
          <p:cNvPr id="6" name="Table 5"/>
          <p:cNvGraphicFramePr>
            <a:graphicFrameLocks noGrp="1"/>
          </p:cNvGraphicFramePr>
          <p:nvPr/>
        </p:nvGraphicFramePr>
        <p:xfrm>
          <a:off x="381000" y="2667000"/>
          <a:ext cx="8153400" cy="990600"/>
        </p:xfrm>
        <a:graphic>
          <a:graphicData uri="http://schemas.openxmlformats.org/drawingml/2006/table">
            <a:tbl>
              <a:tblPr/>
              <a:tblGrid>
                <a:gridCol w="1241401"/>
                <a:gridCol w="1835354"/>
                <a:gridCol w="5076645"/>
              </a:tblGrid>
              <a:tr h="480324">
                <a:tc>
                  <a:txBody>
                    <a:bodyPr/>
                    <a:lstStyle/>
                    <a:p>
                      <a:pPr marL="0" marR="0">
                        <a:lnSpc>
                          <a:spcPct val="115000"/>
                        </a:lnSpc>
                        <a:spcBef>
                          <a:spcPts val="0"/>
                        </a:spcBef>
                        <a:spcAft>
                          <a:spcPts val="0"/>
                        </a:spcAft>
                      </a:pPr>
                      <a:r>
                        <a:rPr lang="en-US" sz="2000" b="0" dirty="0" err="1">
                          <a:solidFill>
                            <a:srgbClr val="365F91"/>
                          </a:solidFill>
                          <a:latin typeface="Calibri"/>
                          <a:ea typeface="Calibri"/>
                          <a:cs typeface="Times New Roman"/>
                        </a:rPr>
                        <a:t>Likoma</a:t>
                      </a:r>
                      <a:endParaRPr lang="en-US" sz="1100" b="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0" dirty="0">
                          <a:solidFill>
                            <a:srgbClr val="365F91"/>
                          </a:solidFill>
                          <a:latin typeface="Calibri"/>
                          <a:ea typeface="Calibri"/>
                          <a:cs typeface="Times New Roman"/>
                        </a:rPr>
                        <a:t>n=250, m = 248</a:t>
                      </a:r>
                      <a:endParaRPr lang="en-US" sz="1100" b="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0" dirty="0">
                          <a:solidFill>
                            <a:schemeClr val="tx1"/>
                          </a:solidFill>
                          <a:latin typeface="Calibri"/>
                          <a:ea typeface="Calibri"/>
                          <a:cs typeface="Times New Roman"/>
                        </a:rPr>
                        <a:t>Degree sequence of people on </a:t>
                      </a:r>
                      <a:r>
                        <a:rPr lang="en-US" sz="2000" b="0" dirty="0" err="1">
                          <a:solidFill>
                            <a:schemeClr val="tx1"/>
                          </a:solidFill>
                          <a:latin typeface="Calibri"/>
                          <a:ea typeface="Calibri"/>
                          <a:cs typeface="Times New Roman"/>
                        </a:rPr>
                        <a:t>Likoma</a:t>
                      </a:r>
                      <a:r>
                        <a:rPr lang="en-US" sz="2000" b="0" dirty="0">
                          <a:solidFill>
                            <a:schemeClr val="tx1"/>
                          </a:solidFill>
                          <a:latin typeface="Calibri"/>
                          <a:ea typeface="Calibri"/>
                          <a:cs typeface="Times New Roman"/>
                        </a:rPr>
                        <a:t> Island</a:t>
                      </a:r>
                      <a:endParaRPr lang="en-US" sz="1100" b="0" dirty="0">
                        <a:solidFill>
                          <a:schemeClr val="tx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10276">
                <a:tc>
                  <a:txBody>
                    <a:bodyPr/>
                    <a:lstStyle/>
                    <a:p>
                      <a:pPr marL="0" marR="0">
                        <a:lnSpc>
                          <a:spcPct val="115000"/>
                        </a:lnSpc>
                        <a:spcBef>
                          <a:spcPts val="0"/>
                        </a:spcBef>
                        <a:spcAft>
                          <a:spcPts val="0"/>
                        </a:spcAft>
                      </a:pPr>
                      <a:r>
                        <a:rPr lang="en-US" sz="2000" b="0" dirty="0">
                          <a:solidFill>
                            <a:srgbClr val="365F91"/>
                          </a:solidFill>
                          <a:latin typeface="Calibri"/>
                          <a:ea typeface="Calibri"/>
                          <a:cs typeface="Times New Roman"/>
                        </a:rPr>
                        <a:t>Karate</a:t>
                      </a:r>
                      <a:endParaRPr lang="en-US" sz="1100" b="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0" dirty="0" smtClean="0">
                          <a:solidFill>
                            <a:srgbClr val="365F91"/>
                          </a:solidFill>
                          <a:latin typeface="Calibri"/>
                          <a:ea typeface="Calibri"/>
                          <a:cs typeface="Times New Roman"/>
                        </a:rPr>
                        <a:t>n </a:t>
                      </a:r>
                      <a:r>
                        <a:rPr lang="en-US" sz="2000" b="0" dirty="0">
                          <a:solidFill>
                            <a:srgbClr val="365F91"/>
                          </a:solidFill>
                          <a:latin typeface="Calibri"/>
                          <a:ea typeface="Calibri"/>
                          <a:cs typeface="Times New Roman"/>
                        </a:rPr>
                        <a:t>= 34, m = 78</a:t>
                      </a:r>
                      <a:endParaRPr lang="en-US" sz="1100" b="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0" dirty="0">
                          <a:solidFill>
                            <a:schemeClr val="tx1"/>
                          </a:solidFill>
                          <a:latin typeface="Calibri"/>
                          <a:ea typeface="Calibri"/>
                          <a:cs typeface="Times New Roman"/>
                        </a:rPr>
                        <a:t>Network of Members of Karate club</a:t>
                      </a:r>
                      <a:endParaRPr lang="en-US" sz="1100" b="0" dirty="0">
                        <a:solidFill>
                          <a:schemeClr val="tx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
        <p:nvSpPr>
          <p:cNvPr id="3" name="Date Placeholder 2"/>
          <p:cNvSpPr>
            <a:spLocks noGrp="1"/>
          </p:cNvSpPr>
          <p:nvPr>
            <p:ph type="dt" sz="half" idx="10"/>
          </p:nvPr>
        </p:nvSpPr>
        <p:spPr/>
        <p:txBody>
          <a:bodyPr/>
          <a:lstStyle/>
          <a:p>
            <a:r>
              <a:rPr lang="en-US" smtClean="0"/>
              <a:t>4/1/2013</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111</a:t>
            </a:fld>
            <a:endParaRPr lang="en-US" dirty="0"/>
          </a:p>
        </p:txBody>
      </p:sp>
    </p:spTree>
    <p:extLst>
      <p:ext uri="{BB962C8B-B14F-4D97-AF65-F5344CB8AC3E}">
        <p14:creationId xmlns:p14="http://schemas.microsoft.com/office/powerpoint/2010/main" val="32717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0000"/>
                </a:solidFill>
              </a:rPr>
              <a:t>Simulation Results – Karate Data</a:t>
            </a:r>
            <a:endParaRPr lang="en-US" sz="3600" dirty="0">
              <a:solidFill>
                <a:srgbClr val="000000"/>
              </a:solidFill>
            </a:endParaRPr>
          </a:p>
        </p:txBody>
      </p:sp>
      <p:pic>
        <p:nvPicPr>
          <p:cNvPr id="47109" name="Picture 5"/>
          <p:cNvPicPr>
            <a:picLocks noChangeAspect="1" noChangeArrowheads="1"/>
          </p:cNvPicPr>
          <p:nvPr/>
        </p:nvPicPr>
        <p:blipFill>
          <a:blip r:embed="rId4" cstate="print"/>
          <a:srcRect l="9375" t="9259" r="8333" b="5556"/>
          <a:stretch>
            <a:fillRect/>
          </a:stretch>
        </p:blipFill>
        <p:spPr bwMode="auto">
          <a:xfrm>
            <a:off x="1676400" y="3124200"/>
            <a:ext cx="5791200" cy="3372091"/>
          </a:xfrm>
          <a:prstGeom prst="rect">
            <a:avLst/>
          </a:prstGeom>
          <a:noFill/>
          <a:ln w="9525">
            <a:noFill/>
            <a:miter lim="800000"/>
            <a:headEnd/>
            <a:tailEnd/>
          </a:ln>
        </p:spPr>
      </p:pic>
      <p:pic>
        <p:nvPicPr>
          <p:cNvPr id="10" name="Picture 9" descr="addin_tmp.png"/>
          <p:cNvPicPr>
            <a:picLocks noChangeAspect="1"/>
          </p:cNvPicPr>
          <p:nvPr>
            <p:custDataLst>
              <p:tags r:id="rId1"/>
            </p:custDataLst>
          </p:nvPr>
        </p:nvPicPr>
        <p:blipFill>
          <a:blip r:embed="rId5" cstate="print"/>
          <a:stretch>
            <a:fillRect/>
          </a:stretch>
        </p:blipFill>
        <p:spPr>
          <a:xfrm>
            <a:off x="2743200" y="1371600"/>
            <a:ext cx="3750945" cy="1516380"/>
          </a:xfrm>
          <a:prstGeom prst="rect">
            <a:avLst/>
          </a:prstGeom>
        </p:spPr>
      </p:pic>
      <p:sp>
        <p:nvSpPr>
          <p:cNvPr id="3" name="Date Placeholder 2"/>
          <p:cNvSpPr>
            <a:spLocks noGrp="1"/>
          </p:cNvSpPr>
          <p:nvPr>
            <p:ph type="dt" sz="half" idx="10"/>
          </p:nvPr>
        </p:nvSpPr>
        <p:spPr/>
        <p:txBody>
          <a:bodyPr/>
          <a:lstStyle/>
          <a:p>
            <a:r>
              <a:rPr lang="en-US" smtClean="0"/>
              <a:t>4/1/2013</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112</a:t>
            </a:fld>
            <a:endParaRPr lang="en-US" dirty="0"/>
          </a:p>
        </p:txBody>
      </p:sp>
    </p:spTree>
    <p:extLst>
      <p:ext uri="{BB962C8B-B14F-4D97-AF65-F5344CB8AC3E}">
        <p14:creationId xmlns:p14="http://schemas.microsoft.com/office/powerpoint/2010/main" val="162681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4" cstate="print"/>
          <a:srcRect l="11029" t="9804" r="11765" b="5882"/>
          <a:stretch>
            <a:fillRect/>
          </a:stretch>
        </p:blipFill>
        <p:spPr bwMode="auto">
          <a:xfrm>
            <a:off x="1676400" y="3124200"/>
            <a:ext cx="5638800" cy="32766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3600" dirty="0" smtClean="0">
                <a:solidFill>
                  <a:srgbClr val="000000"/>
                </a:solidFill>
              </a:rPr>
              <a:t>Simulation Results – </a:t>
            </a:r>
            <a:r>
              <a:rPr lang="en-US" sz="3600" dirty="0" err="1" smtClean="0">
                <a:solidFill>
                  <a:srgbClr val="000000"/>
                </a:solidFill>
              </a:rPr>
              <a:t>Likoma</a:t>
            </a:r>
            <a:r>
              <a:rPr lang="en-US" sz="3600" dirty="0" smtClean="0">
                <a:solidFill>
                  <a:srgbClr val="000000"/>
                </a:solidFill>
              </a:rPr>
              <a:t> Data</a:t>
            </a:r>
            <a:endParaRPr lang="en-US" sz="3600" dirty="0">
              <a:solidFill>
                <a:srgbClr val="000000"/>
              </a:solidFill>
            </a:endParaRPr>
          </a:p>
        </p:txBody>
      </p:sp>
      <p:pic>
        <p:nvPicPr>
          <p:cNvPr id="10" name="Picture 9" descr="addin_tmp.png"/>
          <p:cNvPicPr>
            <a:picLocks noChangeAspect="1"/>
          </p:cNvPicPr>
          <p:nvPr>
            <p:custDataLst>
              <p:tags r:id="rId1"/>
            </p:custDataLst>
          </p:nvPr>
        </p:nvPicPr>
        <p:blipFill>
          <a:blip r:embed="rId5" cstate="print"/>
          <a:stretch>
            <a:fillRect/>
          </a:stretch>
        </p:blipFill>
        <p:spPr>
          <a:xfrm>
            <a:off x="2743200" y="1371600"/>
            <a:ext cx="3750945" cy="1516380"/>
          </a:xfrm>
          <a:prstGeom prst="rect">
            <a:avLst/>
          </a:prstGeom>
        </p:spPr>
      </p:pic>
      <p:sp>
        <p:nvSpPr>
          <p:cNvPr id="3" name="Date Placeholder 2"/>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113</a:t>
            </a:fld>
            <a:endParaRPr lang="en-US" dirty="0"/>
          </a:p>
        </p:txBody>
      </p:sp>
    </p:spTree>
    <p:extLst>
      <p:ext uri="{BB962C8B-B14F-4D97-AF65-F5344CB8AC3E}">
        <p14:creationId xmlns:p14="http://schemas.microsoft.com/office/powerpoint/2010/main" val="9164602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000000"/>
                </a:solidFill>
              </a:rPr>
              <a:t>GOF: Empirical Distribution of number of triangles</a:t>
            </a:r>
            <a:endParaRPr lang="en-US" sz="3600" dirty="0">
              <a:solidFill>
                <a:srgbClr val="000000"/>
              </a:solidFill>
            </a:endParaRPr>
          </a:p>
        </p:txBody>
      </p:sp>
      <p:sp>
        <p:nvSpPr>
          <p:cNvPr id="4" name="Content Placeholder 3"/>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cstate="print"/>
          <a:srcRect l="2500" t="11481" r="1667" b="7778"/>
          <a:stretch>
            <a:fillRect/>
          </a:stretch>
        </p:blipFill>
        <p:spPr bwMode="auto">
          <a:xfrm>
            <a:off x="152400" y="1752600"/>
            <a:ext cx="8832209" cy="4185699"/>
          </a:xfrm>
          <a:prstGeom prst="rect">
            <a:avLst/>
          </a:prstGeom>
          <a:noFill/>
          <a:ln w="9525">
            <a:noFill/>
            <a:miter lim="800000"/>
            <a:headEnd/>
            <a:tailEnd/>
          </a:ln>
        </p:spPr>
      </p:pic>
      <p:sp>
        <p:nvSpPr>
          <p:cNvPr id="3" name="Date Placeholder 2"/>
          <p:cNvSpPr>
            <a:spLocks noGrp="1"/>
          </p:cNvSpPr>
          <p:nvPr>
            <p:ph type="dt" sz="half" idx="10"/>
          </p:nvPr>
        </p:nvSpPr>
        <p:spPr/>
        <p:txBody>
          <a:bodyPr/>
          <a:lstStyle/>
          <a:p>
            <a:r>
              <a:rPr lang="en-US" smtClean="0"/>
              <a:t>4/1/2013</a:t>
            </a:r>
            <a:endParaRPr lang="en-US" dirty="0"/>
          </a:p>
        </p:txBody>
      </p:sp>
      <p:sp>
        <p:nvSpPr>
          <p:cNvPr id="7" name="Slide Number Placeholder 6"/>
          <p:cNvSpPr>
            <a:spLocks noGrp="1"/>
          </p:cNvSpPr>
          <p:nvPr>
            <p:ph type="sldNum" sz="quarter" idx="12"/>
          </p:nvPr>
        </p:nvSpPr>
        <p:spPr/>
        <p:txBody>
          <a:bodyPr/>
          <a:lstStyle/>
          <a:p>
            <a:fld id="{09E1CB0D-F0D3-463B-9C8D-E58052DD4A28}" type="slidenum">
              <a:rPr lang="en-US" smtClean="0"/>
              <a:pPr/>
              <a:t>114</a:t>
            </a:fld>
            <a:endParaRPr lang="en-US" dirty="0"/>
          </a:p>
        </p:txBody>
      </p:sp>
    </p:spTree>
    <p:extLst>
      <p:ext uri="{BB962C8B-B14F-4D97-AF65-F5344CB8AC3E}">
        <p14:creationId xmlns:p14="http://schemas.microsoft.com/office/powerpoint/2010/main" val="49710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solidFill>
                  <a:srgbClr val="000000"/>
                </a:solidFill>
              </a:rPr>
              <a:t>Summary</a:t>
            </a:r>
            <a:endParaRPr lang="en-US" sz="3600" dirty="0">
              <a:solidFill>
                <a:srgbClr val="000000"/>
              </a:solidFill>
            </a:endParaRPr>
          </a:p>
        </p:txBody>
      </p:sp>
      <p:sp>
        <p:nvSpPr>
          <p:cNvPr id="3" name="Content Placeholder 2"/>
          <p:cNvSpPr>
            <a:spLocks noGrp="1"/>
          </p:cNvSpPr>
          <p:nvPr>
            <p:ph idx="1"/>
          </p:nvPr>
        </p:nvSpPr>
        <p:spPr>
          <a:xfrm>
            <a:off x="457200" y="990600"/>
            <a:ext cx="8458200" cy="5562600"/>
          </a:xfrm>
        </p:spPr>
        <p:txBody>
          <a:bodyPr>
            <a:normAutofit fontScale="47500" lnSpcReduction="20000"/>
          </a:bodyPr>
          <a:lstStyle/>
          <a:p>
            <a:r>
              <a:rPr lang="en-US" sz="4600" dirty="0" smtClean="0"/>
              <a:t>Algorithm to release differentially private graphical degree sequences </a:t>
            </a:r>
          </a:p>
          <a:p>
            <a:endParaRPr lang="en-US" sz="4400" dirty="0" smtClean="0"/>
          </a:p>
          <a:p>
            <a:pPr lvl="1"/>
            <a:r>
              <a:rPr lang="en-US" sz="4400" dirty="0" smtClean="0"/>
              <a:t>Equivalent to maximum likelihood reconstruction of degree sequences</a:t>
            </a:r>
          </a:p>
          <a:p>
            <a:pPr lvl="1"/>
            <a:r>
              <a:rPr lang="en-US" sz="4400" i="1" dirty="0" smtClean="0">
                <a:solidFill>
                  <a:srgbClr val="008000"/>
                </a:solidFill>
              </a:rPr>
              <a:t>If </a:t>
            </a:r>
            <a:r>
              <a:rPr lang="en-US" sz="4400" i="1" dirty="0">
                <a:solidFill>
                  <a:srgbClr val="008000"/>
                </a:solidFill>
              </a:rPr>
              <a:t>the </a:t>
            </a:r>
            <a:r>
              <a:rPr lang="en-US" sz="4400" i="1" dirty="0" smtClean="0">
                <a:solidFill>
                  <a:srgbClr val="008000"/>
                </a:solidFill>
              </a:rPr>
              <a:t>MLEs </a:t>
            </a:r>
            <a:r>
              <a:rPr lang="en-US" sz="4400" i="1" dirty="0">
                <a:solidFill>
                  <a:srgbClr val="008000"/>
                </a:solidFill>
              </a:rPr>
              <a:t>of the observed degree partition exist, the the MLEs of the private version of the degree </a:t>
            </a:r>
            <a:r>
              <a:rPr lang="en-US" sz="4400" i="1" dirty="0" smtClean="0">
                <a:solidFill>
                  <a:srgbClr val="008000"/>
                </a:solidFill>
              </a:rPr>
              <a:t>partition should </a:t>
            </a:r>
            <a:r>
              <a:rPr lang="en-US" sz="4400" i="1" dirty="0">
                <a:solidFill>
                  <a:srgbClr val="008000"/>
                </a:solidFill>
              </a:rPr>
              <a:t>also exist. </a:t>
            </a:r>
            <a:endParaRPr lang="en-US" sz="4400" dirty="0" smtClean="0"/>
          </a:p>
          <a:p>
            <a:pPr lvl="1"/>
            <a:r>
              <a:rPr lang="en-US" sz="4400" dirty="0"/>
              <a:t>R</a:t>
            </a:r>
            <a:r>
              <a:rPr lang="en-US" sz="4400" dirty="0" smtClean="0"/>
              <a:t>igorous privacy guarantee AND statistical utility for the beta model</a:t>
            </a:r>
          </a:p>
          <a:p>
            <a:endParaRPr lang="en-US" sz="4400" dirty="0" smtClean="0"/>
          </a:p>
          <a:p>
            <a:r>
              <a:rPr lang="en-US" sz="4600" dirty="0" smtClean="0"/>
              <a:t>L</a:t>
            </a:r>
            <a:r>
              <a:rPr lang="en-US" sz="4600" baseline="-25000" dirty="0" smtClean="0"/>
              <a:t>1</a:t>
            </a:r>
            <a:r>
              <a:rPr lang="en-US" sz="4600" dirty="0" smtClean="0"/>
              <a:t> </a:t>
            </a:r>
            <a:r>
              <a:rPr lang="en-US" sz="4600" dirty="0"/>
              <a:t>or L</a:t>
            </a:r>
            <a:r>
              <a:rPr lang="en-US" sz="4600" baseline="-25000" dirty="0"/>
              <a:t>2</a:t>
            </a:r>
            <a:r>
              <a:rPr lang="en-US" sz="4600" dirty="0"/>
              <a:t> distance between the original and released DP “data” is not sufficient for statistical utility </a:t>
            </a:r>
            <a:endParaRPr lang="en-US" sz="4600" dirty="0" smtClean="0"/>
          </a:p>
          <a:p>
            <a:endParaRPr lang="en-US" sz="4400" dirty="0"/>
          </a:p>
          <a:p>
            <a:r>
              <a:rPr lang="en-US" sz="4600" dirty="0" smtClean="0"/>
              <a:t>Ongoing work: extensions to other network models and data</a:t>
            </a:r>
          </a:p>
          <a:p>
            <a:pPr marL="0" indent="0">
              <a:buNone/>
            </a:pPr>
            <a:endParaRPr lang="en-US" sz="4400" dirty="0"/>
          </a:p>
          <a:p>
            <a:pPr>
              <a:buNone/>
            </a:pPr>
            <a:r>
              <a:rPr lang="en-US" sz="4600" dirty="0" smtClean="0">
                <a:solidFill>
                  <a:srgbClr val="000000"/>
                </a:solidFill>
              </a:rPr>
              <a:t>Ref: </a:t>
            </a:r>
            <a:r>
              <a:rPr lang="en-US" sz="4600" dirty="0" err="1" smtClean="0">
                <a:solidFill>
                  <a:srgbClr val="000000"/>
                </a:solidFill>
              </a:rPr>
              <a:t>Vishesh</a:t>
            </a:r>
            <a:r>
              <a:rPr lang="en-US" sz="4600" dirty="0" smtClean="0">
                <a:solidFill>
                  <a:srgbClr val="000000"/>
                </a:solidFill>
              </a:rPr>
              <a:t> </a:t>
            </a:r>
            <a:r>
              <a:rPr lang="en-US" sz="4600" dirty="0" err="1">
                <a:solidFill>
                  <a:srgbClr val="000000"/>
                </a:solidFill>
              </a:rPr>
              <a:t>Karwa</a:t>
            </a:r>
            <a:r>
              <a:rPr lang="en-US" sz="4600" dirty="0">
                <a:solidFill>
                  <a:srgbClr val="000000"/>
                </a:solidFill>
              </a:rPr>
              <a:t>, Aleksandra Slavkovic, “Differentially private graphical degree sequences”, Privacy in Statistical Databases, Sept’ </a:t>
            </a:r>
            <a:r>
              <a:rPr lang="en-US" sz="4600" dirty="0" smtClean="0">
                <a:solidFill>
                  <a:srgbClr val="000000"/>
                </a:solidFill>
              </a:rPr>
              <a:t>2012</a:t>
            </a:r>
            <a:endParaRPr lang="en-US" sz="4600" dirty="0">
              <a:solidFill>
                <a:srgbClr val="000000"/>
              </a:solidFill>
            </a:endParaRPr>
          </a:p>
          <a:p>
            <a:endParaRPr lang="en-US" sz="3000" dirty="0" smtClean="0"/>
          </a:p>
          <a:p>
            <a:endParaRPr lang="en-US" dirty="0" smtClean="0"/>
          </a:p>
          <a:p>
            <a:pPr>
              <a:buNone/>
            </a:pPr>
            <a:endParaRPr lang="en-US" dirty="0" smtClean="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115</a:t>
            </a:fld>
            <a:endParaRPr lang="en-US" dirty="0"/>
          </a:p>
        </p:txBody>
      </p:sp>
    </p:spTree>
    <p:extLst>
      <p:ext uri="{BB962C8B-B14F-4D97-AF65-F5344CB8AC3E}">
        <p14:creationId xmlns:p14="http://schemas.microsoft.com/office/powerpoint/2010/main" val="83247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NIH Guidelines</a:t>
            </a:r>
            <a:endParaRPr lang="en-US" sz="3600" dirty="0"/>
          </a:p>
        </p:txBody>
      </p:sp>
      <p:sp>
        <p:nvSpPr>
          <p:cNvPr id="3" name="Content Placeholder 2"/>
          <p:cNvSpPr>
            <a:spLocks noGrp="1"/>
          </p:cNvSpPr>
          <p:nvPr>
            <p:ph idx="1"/>
          </p:nvPr>
        </p:nvSpPr>
        <p:spPr>
          <a:xfrm>
            <a:off x="228600" y="1143000"/>
            <a:ext cx="8610600" cy="5334000"/>
          </a:xfrm>
        </p:spPr>
        <p:txBody>
          <a:bodyPr>
            <a:noAutofit/>
          </a:bodyPr>
          <a:lstStyle/>
          <a:p>
            <a:r>
              <a:rPr lang="en-US" sz="1800" dirty="0" smtClean="0"/>
              <a:t>Health </a:t>
            </a:r>
            <a:r>
              <a:rPr lang="en-US" sz="1800" dirty="0"/>
              <a:t>Insurance Portability and Accountability Act of 1996 (HIPAA</a:t>
            </a:r>
            <a:r>
              <a:rPr lang="en-US" sz="1800" dirty="0" smtClean="0"/>
              <a:t>)</a:t>
            </a:r>
          </a:p>
          <a:p>
            <a:r>
              <a:rPr lang="en-US" sz="1800" dirty="0">
                <a:hlinkClick r:id="rId3"/>
              </a:rPr>
              <a:t>http://www.hhs.gov/ocr/privacy/hipaa/understanding/</a:t>
            </a:r>
            <a:r>
              <a:rPr lang="en-US" sz="1800" dirty="0" smtClean="0">
                <a:hlinkClick r:id="rId3"/>
              </a:rPr>
              <a:t>index.html</a:t>
            </a:r>
            <a:endParaRPr lang="en-US" sz="1800" dirty="0"/>
          </a:p>
          <a:p>
            <a:endParaRPr lang="en-US" sz="1800" dirty="0" smtClean="0"/>
          </a:p>
          <a:p>
            <a:r>
              <a:rPr lang="en-US" sz="1800" u="sng" dirty="0"/>
              <a:t>HIPAA Privacy </a:t>
            </a:r>
            <a:r>
              <a:rPr lang="en-US" sz="1800" u="sng" dirty="0" smtClean="0"/>
              <a:t>Rule</a:t>
            </a:r>
            <a:r>
              <a:rPr lang="en-US" sz="1800" dirty="0" smtClean="0"/>
              <a:t>: provides a formal </a:t>
            </a:r>
            <a:r>
              <a:rPr lang="en-US" sz="1800" dirty="0"/>
              <a:t>legally enforceable </a:t>
            </a:r>
            <a:r>
              <a:rPr lang="en-US" sz="1800" dirty="0" smtClean="0"/>
              <a:t>policy for safe guarding </a:t>
            </a:r>
            <a:r>
              <a:rPr lang="en-US" sz="1800" b="1" dirty="0" smtClean="0"/>
              <a:t>protected health information </a:t>
            </a:r>
            <a:r>
              <a:rPr lang="en-US" sz="1800" dirty="0" smtClean="0"/>
              <a:t>(PHI)</a:t>
            </a:r>
          </a:p>
          <a:p>
            <a:endParaRPr lang="en-US" sz="1800" dirty="0" smtClean="0"/>
          </a:p>
          <a:p>
            <a:r>
              <a:rPr lang="en-US" sz="1800" u="sng" dirty="0" smtClean="0"/>
              <a:t>HIPAA </a:t>
            </a:r>
            <a:r>
              <a:rPr lang="en-US" sz="1800" u="sng" dirty="0"/>
              <a:t>Security Rule</a:t>
            </a:r>
            <a:r>
              <a:rPr lang="en-US" sz="1800" dirty="0"/>
              <a:t>: specifies </a:t>
            </a:r>
            <a:r>
              <a:rPr lang="en-US" sz="1800" dirty="0" smtClean="0"/>
              <a:t>administrative</a:t>
            </a:r>
            <a:r>
              <a:rPr lang="en-US" sz="1800" dirty="0"/>
              <a:t>, physical, and technical safeguards </a:t>
            </a:r>
            <a:r>
              <a:rPr lang="en-US" sz="1800" dirty="0" smtClean="0"/>
              <a:t>to </a:t>
            </a:r>
            <a:r>
              <a:rPr lang="en-US" sz="1800" dirty="0"/>
              <a:t>assure the confidentiality, integrity, and availability of </a:t>
            </a:r>
            <a:r>
              <a:rPr lang="en-US" sz="1800" b="1" dirty="0"/>
              <a:t>electronic protected health </a:t>
            </a:r>
            <a:r>
              <a:rPr lang="en-US" sz="1800" b="1" dirty="0" smtClean="0"/>
              <a:t>information</a:t>
            </a:r>
            <a:r>
              <a:rPr lang="en-US" sz="1800" dirty="0" smtClean="0"/>
              <a:t> (</a:t>
            </a:r>
            <a:r>
              <a:rPr lang="en-US" sz="1800" dirty="0" err="1" smtClean="0"/>
              <a:t>ePHI</a:t>
            </a:r>
            <a:r>
              <a:rPr lang="en-US" sz="1800" dirty="0" smtClean="0"/>
              <a:t>).</a:t>
            </a:r>
            <a:r>
              <a:rPr lang="en-US" sz="1800" dirty="0"/>
              <a:t> </a:t>
            </a:r>
            <a:endParaRPr lang="en-US" sz="1800" dirty="0" smtClean="0"/>
          </a:p>
          <a:p>
            <a:endParaRPr lang="en-US" sz="1800" dirty="0" smtClean="0"/>
          </a:p>
          <a:p>
            <a:r>
              <a:rPr lang="en-US" sz="1800" u="sng" dirty="0" smtClean="0"/>
              <a:t>HIPAA Final Rule (ACTIVE as of MARCH 26, 2013)</a:t>
            </a:r>
            <a:r>
              <a:rPr lang="en-US" sz="1800" dirty="0" smtClean="0"/>
              <a:t>: </a:t>
            </a:r>
            <a:r>
              <a:rPr lang="en-US" sz="1800" dirty="0"/>
              <a:t>implements a number of provisions of the Health Information Technology for Economic and Clinical Health (HITECH) Act, strengthen the privacy and security </a:t>
            </a:r>
            <a:r>
              <a:rPr lang="en-US" sz="1800" dirty="0" smtClean="0"/>
              <a:t>of health information</a:t>
            </a:r>
          </a:p>
          <a:p>
            <a:endParaRPr lang="en-US" sz="1800" dirty="0"/>
          </a:p>
          <a:p>
            <a:r>
              <a:rPr lang="en-US" sz="1800" dirty="0" smtClean="0"/>
              <a:t>Data sharing, data enclaves, encryption of limited data, privacy risk assessment:</a:t>
            </a:r>
            <a:endParaRPr lang="en-US" sz="1800" dirty="0"/>
          </a:p>
          <a:p>
            <a:r>
              <a:rPr lang="en-US" sz="1800" dirty="0">
                <a:hlinkClick r:id="rId4"/>
              </a:rPr>
              <a:t>http://grants.nih.gov/grants/policy/data_sharing/data_sharing_guidance.htm#</a:t>
            </a:r>
            <a:r>
              <a:rPr lang="en-US" sz="1800" dirty="0" smtClean="0">
                <a:hlinkClick r:id="rId4"/>
              </a:rPr>
              <a:t>goals</a:t>
            </a:r>
            <a:endParaRPr lang="en-US" sz="1800"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116</a:t>
            </a:fld>
            <a:endParaRPr lang="en-US" dirty="0"/>
          </a:p>
        </p:txBody>
      </p:sp>
    </p:spTree>
    <p:extLst>
      <p:ext uri="{BB962C8B-B14F-4D97-AF65-F5344CB8AC3E}">
        <p14:creationId xmlns:p14="http://schemas.microsoft.com/office/powerpoint/2010/main" val="1411589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De</a:t>
            </a:r>
            <a:r>
              <a:rPr lang="en-US" sz="3800" dirty="0"/>
              <a:t>-</a:t>
            </a:r>
            <a:r>
              <a:rPr lang="en-US" sz="3800" dirty="0" smtClean="0"/>
              <a:t>Identification</a:t>
            </a:r>
            <a:endParaRPr lang="en-US" dirty="0"/>
          </a:p>
        </p:txBody>
      </p:sp>
      <p:pic>
        <p:nvPicPr>
          <p:cNvPr id="7" name="Picture 6"/>
          <p:cNvPicPr>
            <a:picLocks noChangeAspect="1"/>
          </p:cNvPicPr>
          <p:nvPr/>
        </p:nvPicPr>
        <p:blipFill>
          <a:blip r:embed="rId3"/>
          <a:stretch>
            <a:fillRect/>
          </a:stretch>
        </p:blipFill>
        <p:spPr>
          <a:xfrm>
            <a:off x="685800" y="1981200"/>
            <a:ext cx="7543800" cy="4749800"/>
          </a:xfrm>
          <a:prstGeom prst="rect">
            <a:avLst/>
          </a:prstGeom>
        </p:spPr>
      </p:pic>
      <p:sp>
        <p:nvSpPr>
          <p:cNvPr id="8" name="TextBox 7"/>
          <p:cNvSpPr txBox="1"/>
          <p:nvPr/>
        </p:nvSpPr>
        <p:spPr>
          <a:xfrm>
            <a:off x="533401" y="1295400"/>
            <a:ext cx="8077200" cy="646331"/>
          </a:xfrm>
          <a:prstGeom prst="rect">
            <a:avLst/>
          </a:prstGeom>
          <a:noFill/>
        </p:spPr>
        <p:txBody>
          <a:bodyPr wrap="square" rtlCol="0">
            <a:spAutoFit/>
          </a:bodyPr>
          <a:lstStyle/>
          <a:p>
            <a:r>
              <a:rPr lang="en-US" dirty="0">
                <a:hlinkClick r:id="rId4"/>
              </a:rPr>
              <a:t>http://www.hhs.gov/ocr/privacy/hipaa/understanding/coveredentities/De-identification/</a:t>
            </a:r>
            <a:r>
              <a:rPr lang="en-US" dirty="0" smtClean="0">
                <a:hlinkClick r:id="rId4"/>
              </a:rPr>
              <a:t>guidance.html</a:t>
            </a:r>
            <a:endParaRPr lang="en-US" dirty="0" smtClean="0"/>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117</a:t>
            </a:fld>
            <a:endParaRPr lang="en-US" dirty="0"/>
          </a:p>
        </p:txBody>
      </p:sp>
    </p:spTree>
    <p:extLst>
      <p:ext uri="{BB962C8B-B14F-4D97-AF65-F5344CB8AC3E}">
        <p14:creationId xmlns:p14="http://schemas.microsoft.com/office/powerpoint/2010/main" val="422734193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58200" cy="6705600"/>
          </a:xfrm>
        </p:spPr>
        <p:txBody>
          <a:bodyPr>
            <a:normAutofit fontScale="25000" lnSpcReduction="20000"/>
          </a:bodyPr>
          <a:lstStyle/>
          <a:p>
            <a:pPr marL="0" indent="0">
              <a:buNone/>
            </a:pPr>
            <a:r>
              <a:rPr lang="en-US" sz="6400" dirty="0" smtClean="0"/>
              <a:t>The </a:t>
            </a:r>
            <a:r>
              <a:rPr lang="en-US" sz="6400" dirty="0"/>
              <a:t>identities of data subjects cannot be readily ascertained or otherwise associated with the data by the repository staff or secondary data users (Common Rule); and the following data elements have been removed (HIPAA Privacy Rule). </a:t>
            </a:r>
            <a:endParaRPr lang="en-US" sz="6400" dirty="0" smtClean="0"/>
          </a:p>
          <a:p>
            <a:endParaRPr lang="en-US" sz="6400" dirty="0"/>
          </a:p>
          <a:p>
            <a:pPr marL="971550" indent="-914400">
              <a:buFont typeface="+mj-lt"/>
              <a:buAutoNum type="arabicPeriod"/>
            </a:pPr>
            <a:r>
              <a:rPr lang="en-US" sz="6000" dirty="0"/>
              <a:t>Names. </a:t>
            </a:r>
          </a:p>
          <a:p>
            <a:pPr marL="971550" indent="-914400">
              <a:buFont typeface="+mj-lt"/>
              <a:buAutoNum type="arabicPeriod"/>
            </a:pPr>
            <a:r>
              <a:rPr lang="en-US" sz="6000" dirty="0"/>
              <a:t>All geographic subdivisions smaller than a state, including street address, city, county, precinct, ZIP Code, and their equivalent geographical codes, except for the initial three digits of a ZIP Code if, according to the current publicly available data from the Bureau of the Census: a. The geographic unit formed by combining all ZIP Codes with the same three initial digits contains more than 20,000 people. b. The initial three digits of a ZIP Code for all such geographic units containing 20,000 or fewer people are changed to 000. </a:t>
            </a:r>
          </a:p>
          <a:p>
            <a:pPr marL="971550" indent="-914400">
              <a:buFont typeface="+mj-lt"/>
              <a:buAutoNum type="arabicPeriod"/>
            </a:pPr>
            <a:r>
              <a:rPr lang="en-US" sz="6000" dirty="0"/>
              <a:t>All elements of dates (except year) for dates directly related to an individual, including birth date, admission date, discharge date, date of death; and all ages over 89 and all elements of dates (including year) indicative of such age, except that such ages and elements may be aggregated into a single category of age 90 or older. </a:t>
            </a:r>
          </a:p>
          <a:p>
            <a:pPr marL="971550" indent="-914400">
              <a:buFont typeface="+mj-lt"/>
              <a:buAutoNum type="arabicPeriod"/>
            </a:pPr>
            <a:r>
              <a:rPr lang="en-US" sz="6000" dirty="0"/>
              <a:t>Telephone numbers. </a:t>
            </a:r>
          </a:p>
          <a:p>
            <a:pPr marL="971550" indent="-914400">
              <a:buFont typeface="+mj-lt"/>
              <a:buAutoNum type="arabicPeriod"/>
            </a:pPr>
            <a:r>
              <a:rPr lang="en-US" sz="6000" dirty="0"/>
              <a:t>Facsimile numbers. </a:t>
            </a:r>
          </a:p>
          <a:p>
            <a:pPr marL="971550" indent="-914400">
              <a:buFont typeface="+mj-lt"/>
              <a:buAutoNum type="arabicPeriod"/>
            </a:pPr>
            <a:r>
              <a:rPr lang="en-US" sz="6000" dirty="0"/>
              <a:t>Electronic mail addresses. </a:t>
            </a:r>
          </a:p>
          <a:p>
            <a:pPr marL="971550" indent="-914400">
              <a:buFont typeface="+mj-lt"/>
              <a:buAutoNum type="arabicPeriod"/>
            </a:pPr>
            <a:r>
              <a:rPr lang="en-US" sz="6000" dirty="0"/>
              <a:t>Social security numbers. </a:t>
            </a:r>
          </a:p>
          <a:p>
            <a:pPr marL="971550" indent="-914400">
              <a:buFont typeface="+mj-lt"/>
              <a:buAutoNum type="arabicPeriod"/>
            </a:pPr>
            <a:r>
              <a:rPr lang="en-US" sz="6000" dirty="0"/>
              <a:t>Medical record numbers. </a:t>
            </a:r>
          </a:p>
          <a:p>
            <a:pPr marL="971550" indent="-914400">
              <a:buFont typeface="+mj-lt"/>
              <a:buAutoNum type="arabicPeriod"/>
            </a:pPr>
            <a:r>
              <a:rPr lang="en-US" sz="6000" dirty="0"/>
              <a:t>Health plan beneficiary numbers. </a:t>
            </a:r>
          </a:p>
          <a:p>
            <a:pPr marL="971550" indent="-914400">
              <a:buFont typeface="+mj-lt"/>
              <a:buAutoNum type="arabicPeriod"/>
            </a:pPr>
            <a:r>
              <a:rPr lang="en-US" sz="6000" dirty="0"/>
              <a:t>Account numbers. </a:t>
            </a:r>
          </a:p>
          <a:p>
            <a:pPr marL="971550" indent="-914400">
              <a:buFont typeface="+mj-lt"/>
              <a:buAutoNum type="arabicPeriod"/>
            </a:pPr>
            <a:r>
              <a:rPr lang="en-US" sz="6000" dirty="0"/>
              <a:t>Certificate/license numbers. </a:t>
            </a:r>
          </a:p>
          <a:p>
            <a:pPr marL="971550" indent="-914400">
              <a:buFont typeface="+mj-lt"/>
              <a:buAutoNum type="arabicPeriod"/>
            </a:pPr>
            <a:r>
              <a:rPr lang="en-US" sz="6000" dirty="0"/>
              <a:t>Vehicle identifiers and serial numbers, including license plate numbers. </a:t>
            </a:r>
          </a:p>
          <a:p>
            <a:pPr marL="971550" indent="-914400">
              <a:buFont typeface="+mj-lt"/>
              <a:buAutoNum type="arabicPeriod"/>
            </a:pPr>
            <a:r>
              <a:rPr lang="en-US" sz="6000" dirty="0"/>
              <a:t>Device identifiers and serial numbers. </a:t>
            </a:r>
          </a:p>
          <a:p>
            <a:pPr marL="971550" indent="-914400">
              <a:buFont typeface="+mj-lt"/>
              <a:buAutoNum type="arabicPeriod"/>
            </a:pPr>
            <a:r>
              <a:rPr lang="en-US" sz="6000" dirty="0"/>
              <a:t>Web universal resource locators (URLs). </a:t>
            </a:r>
          </a:p>
          <a:p>
            <a:pPr marL="971550" indent="-914400">
              <a:buFont typeface="+mj-lt"/>
              <a:buAutoNum type="arabicPeriod"/>
            </a:pPr>
            <a:r>
              <a:rPr lang="en-US" sz="6000" dirty="0"/>
              <a:t>Internet protocol (IP) addresses numbers. </a:t>
            </a:r>
          </a:p>
          <a:p>
            <a:pPr marL="971550" indent="-914400">
              <a:buFont typeface="+mj-lt"/>
              <a:buAutoNum type="arabicPeriod"/>
            </a:pPr>
            <a:r>
              <a:rPr lang="en-US" sz="6000" dirty="0"/>
              <a:t>Biometric identifiers, including fingerprints and voiceprints. </a:t>
            </a:r>
          </a:p>
          <a:p>
            <a:pPr marL="971550" indent="-914400">
              <a:buFont typeface="+mj-lt"/>
              <a:buAutoNum type="arabicPeriod"/>
            </a:pPr>
            <a:r>
              <a:rPr lang="en-US" sz="6000" dirty="0"/>
              <a:t>Full-face photographic images and any comparable images. </a:t>
            </a:r>
          </a:p>
          <a:p>
            <a:pPr marL="971550" indent="-914400">
              <a:buFont typeface="+mj-lt"/>
              <a:buAutoNum type="arabicPeriod"/>
            </a:pPr>
            <a:r>
              <a:rPr lang="en-US" sz="6000" dirty="0"/>
              <a:t>Any other unique identifying number, characteristic, or code, unless otherwise permitted by the Privacy Rule for re-identification </a:t>
            </a:r>
          </a:p>
          <a:p>
            <a:endParaRPr lang="en-US" dirty="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118</a:t>
            </a:fld>
            <a:endParaRPr lang="en-US" dirty="0"/>
          </a:p>
        </p:txBody>
      </p:sp>
    </p:spTree>
    <p:extLst>
      <p:ext uri="{BB962C8B-B14F-4D97-AF65-F5344CB8AC3E}">
        <p14:creationId xmlns:p14="http://schemas.microsoft.com/office/powerpoint/2010/main" val="151711375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21707"/>
            <a:ext cx="7620000" cy="390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3440" y="4465910"/>
            <a:ext cx="570240" cy="55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6" name="Content Placeholder 6"/>
          <p:cNvSpPr>
            <a:spLocks noGrp="1"/>
          </p:cNvSpPr>
          <p:nvPr>
            <p:ph idx="1"/>
          </p:nvPr>
        </p:nvSpPr>
        <p:spPr>
          <a:xfrm>
            <a:off x="381000" y="1295400"/>
            <a:ext cx="8294400" cy="1447800"/>
          </a:xfrm>
          <a:solidFill>
            <a:schemeClr val="bg1"/>
          </a:solidFill>
        </p:spPr>
        <p:txBody>
          <a:bodyPr>
            <a:normAutofit/>
          </a:bodyPr>
          <a:lstStyle/>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dirty="0" smtClean="0">
                <a:solidFill>
                  <a:srgbClr val="000000"/>
                </a:solidFill>
                <a:latin typeface="Arial"/>
                <a:cs typeface="Arial"/>
              </a:rPr>
              <a:t>2008 Policy on GWAS data sharing @ </a:t>
            </a:r>
            <a:r>
              <a:rPr lang="en-US" sz="1800" dirty="0" smtClean="0">
                <a:solidFill>
                  <a:srgbClr val="000000"/>
                </a:solidFill>
                <a:latin typeface="Arial"/>
                <a:cs typeface="Arial"/>
                <a:hlinkClick r:id="rId5"/>
              </a:rPr>
              <a:t>http</a:t>
            </a:r>
            <a:r>
              <a:rPr lang="en-US" sz="1800" dirty="0">
                <a:solidFill>
                  <a:srgbClr val="000000"/>
                </a:solidFill>
                <a:latin typeface="Arial"/>
                <a:cs typeface="Arial"/>
                <a:hlinkClick r:id="rId5"/>
              </a:rPr>
              <a:t>://gwas.nih.gov</a:t>
            </a:r>
            <a:r>
              <a:rPr lang="en-US" sz="1800" dirty="0" smtClean="0">
                <a:solidFill>
                  <a:srgbClr val="000000"/>
                </a:solidFill>
                <a:latin typeface="Arial"/>
                <a:cs typeface="Arial"/>
                <a:hlinkClick r:id="rId5"/>
              </a:rPr>
              <a:t>/</a:t>
            </a:r>
            <a:endParaRPr lang="en-US" sz="1800" dirty="0" smtClean="0">
              <a:solidFill>
                <a:srgbClr val="000000"/>
              </a:solidFill>
              <a:latin typeface="Arial"/>
              <a:cs typeface="Aria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dirty="0">
                <a:solidFill>
                  <a:srgbClr val="000000"/>
                </a:solidFill>
                <a:latin typeface="Arial"/>
                <a:cs typeface="Arial"/>
                <a:hlinkClick r:id="rId6"/>
              </a:rPr>
              <a:t>http://grants.nih.gov/grants/guide/notice-files/NOT-OD-07-088.</a:t>
            </a:r>
            <a:r>
              <a:rPr lang="en-US" sz="1800" dirty="0" smtClean="0">
                <a:solidFill>
                  <a:srgbClr val="000000"/>
                </a:solidFill>
                <a:latin typeface="Arial"/>
                <a:cs typeface="Arial"/>
                <a:hlinkClick r:id="rId6"/>
              </a:rPr>
              <a:t>html</a:t>
            </a:r>
            <a:endParaRPr lang="en-US" sz="1800" dirty="0">
              <a:solidFill>
                <a:srgbClr val="000000"/>
              </a:solidFill>
              <a:latin typeface="Arial"/>
              <a:cs typeface="Aria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1800" dirty="0" smtClean="0">
              <a:solidFill>
                <a:srgbClr val="000000"/>
              </a:solidFill>
              <a:latin typeface="Arial"/>
              <a:cs typeface="Aria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u="sng" dirty="0" smtClean="0">
                <a:latin typeface="Arial"/>
                <a:cs typeface="Arial"/>
              </a:rPr>
              <a:t>Data repository</a:t>
            </a:r>
            <a:r>
              <a:rPr lang="en-US" sz="1800" dirty="0" smtClean="0">
                <a:latin typeface="Arial"/>
                <a:cs typeface="Arial"/>
              </a:rPr>
              <a:t>, </a:t>
            </a:r>
            <a:r>
              <a:rPr lang="en-US" sz="1800" u="sng" dirty="0" smtClean="0">
                <a:latin typeface="Arial"/>
                <a:cs typeface="Arial"/>
              </a:rPr>
              <a:t>Data submission</a:t>
            </a:r>
            <a:r>
              <a:rPr lang="en-US" sz="1800" dirty="0" smtClean="0">
                <a:latin typeface="Arial"/>
                <a:cs typeface="Arial"/>
              </a:rPr>
              <a:t>, </a:t>
            </a:r>
            <a:r>
              <a:rPr lang="en-US" sz="1800" u="sng" dirty="0" smtClean="0">
                <a:latin typeface="Arial"/>
                <a:cs typeface="Arial"/>
              </a:rPr>
              <a:t>Data access</a:t>
            </a:r>
            <a:endParaRPr lang="en-US" sz="1800" u="sng" dirty="0">
              <a:solidFill>
                <a:srgbClr val="000000"/>
              </a:solidFill>
              <a:latin typeface="Arial"/>
              <a:cs typeface="Arial"/>
            </a:endParaRPr>
          </a:p>
          <a:p>
            <a:pPr marL="0" indent="0">
              <a:buNone/>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200" dirty="0" smtClean="0">
              <a:solidFill>
                <a:srgbClr val="000000"/>
              </a:solidFill>
              <a:latin typeface="Arial" charset="0"/>
              <a:cs typeface="MS Gothic" charset="0"/>
            </a:endParaRPr>
          </a:p>
        </p:txBody>
      </p:sp>
      <p:sp>
        <p:nvSpPr>
          <p:cNvPr id="7" name="Title 1"/>
          <p:cNvSpPr>
            <a:spLocks noGrp="1"/>
          </p:cNvSpPr>
          <p:nvPr>
            <p:ph type="title"/>
          </p:nvPr>
        </p:nvSpPr>
        <p:spPr>
          <a:xfrm>
            <a:off x="381000" y="228600"/>
            <a:ext cx="8229600" cy="914400"/>
          </a:xfrm>
        </p:spPr>
        <p:txBody>
          <a:bodyPr>
            <a:normAutofit fontScale="90000"/>
          </a:bodyPr>
          <a:lstStyle/>
          <a:p>
            <a:r>
              <a:rPr lang="en-US" sz="3600" dirty="0" smtClean="0"/>
              <a:t>NIH GWAS: </a:t>
            </a:r>
            <a:r>
              <a:rPr lang="en-US" sz="3600" dirty="0" err="1" smtClean="0"/>
              <a:t>Identifiability</a:t>
            </a:r>
            <a:r>
              <a:rPr lang="en-US" sz="3600" dirty="0" smtClean="0"/>
              <a:t> </a:t>
            </a:r>
            <a:r>
              <a:rPr lang="en-US" sz="3600" dirty="0"/>
              <a:t>of de-identified </a:t>
            </a:r>
            <a:r>
              <a:rPr lang="en-US" sz="3600" dirty="0" smtClean="0"/>
              <a:t>data</a:t>
            </a:r>
            <a:endParaRPr lang="en-US" sz="3600" dirty="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119</a:t>
            </a:fld>
            <a:endParaRPr lang="en-US" dirty="0"/>
          </a:p>
        </p:txBody>
      </p:sp>
    </p:spTree>
    <p:extLst>
      <p:ext uri="{BB962C8B-B14F-4D97-AF65-F5344CB8AC3E}">
        <p14:creationId xmlns:p14="http://schemas.microsoft.com/office/powerpoint/2010/main" val="4356046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Estimate the disclosure risk of certain attributes or individuals</a:t>
            </a:r>
          </a:p>
          <a:p>
            <a:r>
              <a:rPr lang="en-US" dirty="0" smtClean="0"/>
              <a:t>If the risk is too great, attributes of one data record are (randomly) swapped with the same attributes of another record</a:t>
            </a:r>
          </a:p>
          <a:p>
            <a:r>
              <a:rPr lang="en-US" dirty="0" smtClean="0"/>
              <a:t>If geographic attributes are swapped this has the effect of placing the risky attributes in a different location from the truth</a:t>
            </a:r>
          </a:p>
          <a:p>
            <a:r>
              <a:rPr lang="en-US" dirty="0" smtClean="0"/>
              <a:t>Commonly used in household censuses and surveys</a:t>
            </a:r>
          </a:p>
          <a:p>
            <a:r>
              <a:rPr lang="en-US" dirty="0" smtClean="0"/>
              <a:t>Rarely used with establishment data</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12</a:t>
            </a:fld>
            <a:endParaRPr lang="en-US" dirty="0"/>
          </a:p>
        </p:txBody>
      </p:sp>
    </p:spTree>
  </p:cSld>
  <p:clrMapOvr>
    <a:masterClrMapping/>
  </p:clrMapOvr>
  <p:transition>
    <p:fade thruBlk="1"/>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6"/>
          <p:cNvSpPr>
            <a:spLocks noGrp="1"/>
          </p:cNvSpPr>
          <p:nvPr>
            <p:ph idx="1"/>
          </p:nvPr>
        </p:nvSpPr>
        <p:spPr>
          <a:xfrm>
            <a:off x="424800" y="1219200"/>
            <a:ext cx="8294400" cy="1242019"/>
          </a:xfrm>
          <a:solidFill>
            <a:schemeClr val="bg1"/>
          </a:solidFill>
        </p:spPr>
        <p:txBody>
          <a:bodyPr>
            <a:noAutofit/>
          </a:bodyPr>
          <a:lstStyle/>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smtClean="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smtClean="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smtClean="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solidFill>
                <a:srgbClr val="000000"/>
              </a:solidFill>
            </a:endParaRPr>
          </a:p>
          <a:p>
            <a:pPr>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solidFill>
                  <a:srgbClr val="000000"/>
                </a:solidFill>
              </a:rPr>
              <a:t>Possible </a:t>
            </a:r>
            <a:r>
              <a:rPr lang="en-US" sz="2400" dirty="0">
                <a:solidFill>
                  <a:srgbClr val="000000"/>
                </a:solidFill>
              </a:rPr>
              <a:t>to identify a specific individual’s genetic profile in a dataset containing only aggregated genomic </a:t>
            </a:r>
            <a:r>
              <a:rPr lang="en-US" sz="2400" dirty="0" smtClean="0">
                <a:solidFill>
                  <a:srgbClr val="000000"/>
                </a:solidFill>
              </a:rPr>
              <a:t>data</a:t>
            </a:r>
          </a:p>
          <a:p>
            <a:pPr lvl="1">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solidFill>
                  <a:srgbClr val="000000"/>
                </a:solidFill>
                <a:ea typeface="ＭＳ Ｐゴシック" charset="0"/>
              </a:rPr>
              <a:t>NIH removed all aggregate genomic data (contingency tables, odds-ratios, of </a:t>
            </a:r>
            <a:r>
              <a:rPr lang="en-US" sz="2400" i="1" dirty="0">
                <a:solidFill>
                  <a:srgbClr val="280099"/>
                </a:solidFill>
                <a:latin typeface="Times New Roman" charset="0"/>
                <a:ea typeface="ＭＳ Ｐゴシック" charset="0"/>
                <a:cs typeface="Times New Roman" charset="0"/>
              </a:rPr>
              <a:t>χ</a:t>
            </a:r>
            <a:r>
              <a:rPr lang="en-US" sz="2400" baseline="53000" dirty="0">
                <a:solidFill>
                  <a:srgbClr val="280099"/>
                </a:solidFill>
                <a:latin typeface="Times New Roman" charset="0"/>
                <a:ea typeface="ＭＳ Ｐゴシック" charset="0"/>
                <a:cs typeface="Arial" charset="0"/>
              </a:rPr>
              <a:t>2</a:t>
            </a:r>
            <a:r>
              <a:rPr lang="en-US" sz="2400" baseline="33000" dirty="0">
                <a:solidFill>
                  <a:srgbClr val="000000"/>
                </a:solidFill>
                <a:latin typeface="Times New Roman" charset="0"/>
                <a:ea typeface="ＭＳ Ｐゴシック" charset="0"/>
                <a:cs typeface="Arial" charset="0"/>
              </a:rPr>
              <a:t> </a:t>
            </a:r>
            <a:r>
              <a:rPr lang="en-US" sz="2400" dirty="0">
                <a:solidFill>
                  <a:srgbClr val="000000"/>
                </a:solidFill>
                <a:ea typeface="ＭＳ Ｐゴシック" charset="0"/>
              </a:rPr>
              <a:t>statistics, p-values) from public </a:t>
            </a:r>
            <a:r>
              <a:rPr lang="en-US" sz="2400" dirty="0" smtClean="0">
                <a:solidFill>
                  <a:srgbClr val="000000"/>
                </a:solidFill>
                <a:ea typeface="ＭＳ Ｐゴシック" charset="0"/>
              </a:rPr>
              <a:t>websites</a:t>
            </a:r>
          </a:p>
          <a:p>
            <a:pPr lvl="1">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solidFill>
                  <a:srgbClr val="000000"/>
                </a:solidFill>
                <a:ea typeface="ＭＳ Ｐゴシック" charset="0"/>
              </a:rPr>
              <a:t>Access only through a formal approval </a:t>
            </a:r>
            <a:r>
              <a:rPr lang="en-US" sz="2400" dirty="0" smtClean="0">
                <a:solidFill>
                  <a:srgbClr val="000000"/>
                </a:solidFill>
                <a:ea typeface="ＭＳ Ｐゴシック" charset="0"/>
              </a:rPr>
              <a:t>process</a:t>
            </a:r>
          </a:p>
          <a:p>
            <a:pPr lvl="1">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solidFill>
                  <a:srgbClr val="000000"/>
                </a:solidFill>
                <a:ea typeface="ＭＳ Ｐゴシック" charset="0"/>
                <a:hlinkClick r:id="rId3"/>
              </a:rPr>
              <a:t>http://gwas.nih.gov/</a:t>
            </a:r>
            <a:r>
              <a:rPr lang="en-US" sz="2400" dirty="0" smtClean="0">
                <a:solidFill>
                  <a:srgbClr val="000000"/>
                </a:solidFill>
                <a:ea typeface="ＭＳ Ｐゴシック" charset="0"/>
                <a:hlinkClick r:id="rId3"/>
              </a:rPr>
              <a:t>pdf/Compilation_of_Aggregate_Gnomic_Data.pdf</a:t>
            </a:r>
            <a:endParaRPr lang="en-US" sz="2400" dirty="0" smtClean="0">
              <a:solidFill>
                <a:srgbClr val="000000"/>
              </a:solidFill>
              <a:ea typeface="ＭＳ Ｐゴシック" charset="0"/>
            </a:endParaRPr>
          </a:p>
          <a:p>
            <a:pPr lvl="1">
              <a:tabLst>
                <a:tab pos="24481" algn="l"/>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400" dirty="0">
              <a:solidFill>
                <a:srgbClr val="000000"/>
              </a:solidFill>
              <a:ea typeface="ＭＳ Ｐゴシック" charset="0"/>
            </a:endParaRPr>
          </a:p>
        </p:txBody>
      </p:sp>
      <p:sp>
        <p:nvSpPr>
          <p:cNvPr id="7" name="Title 1"/>
          <p:cNvSpPr>
            <a:spLocks noGrp="1"/>
          </p:cNvSpPr>
          <p:nvPr>
            <p:ph type="title"/>
          </p:nvPr>
        </p:nvSpPr>
        <p:spPr>
          <a:xfrm>
            <a:off x="228600" y="228600"/>
            <a:ext cx="8763000" cy="914400"/>
          </a:xfrm>
        </p:spPr>
        <p:txBody>
          <a:bodyPr>
            <a:noAutofit/>
          </a:bodyPr>
          <a:lstStyle/>
          <a:p>
            <a:r>
              <a:rPr lang="en-US" sz="3600" dirty="0" smtClean="0"/>
              <a:t>NIH GWAS: </a:t>
            </a:r>
            <a:r>
              <a:rPr lang="en-US" sz="3600" dirty="0" err="1" smtClean="0"/>
              <a:t>Identifiability</a:t>
            </a:r>
            <a:r>
              <a:rPr lang="en-US" sz="3600" dirty="0" smtClean="0"/>
              <a:t> </a:t>
            </a:r>
            <a:r>
              <a:rPr lang="en-US" sz="3600" dirty="0"/>
              <a:t>of de-identified </a:t>
            </a:r>
            <a:r>
              <a:rPr lang="en-US" sz="3600" dirty="0" smtClean="0"/>
              <a:t>data</a:t>
            </a:r>
            <a:endParaRPr lang="en-US" sz="3600" dirty="0"/>
          </a:p>
        </p:txBody>
      </p:sp>
      <p:pic>
        <p:nvPicPr>
          <p:cNvPr id="2" name="Picture 1"/>
          <p:cNvPicPr>
            <a:picLocks noChangeAspect="1"/>
          </p:cNvPicPr>
          <p:nvPr/>
        </p:nvPicPr>
        <p:blipFill>
          <a:blip r:embed="rId4"/>
          <a:stretch>
            <a:fillRect/>
          </a:stretch>
        </p:blipFill>
        <p:spPr>
          <a:xfrm>
            <a:off x="2667000" y="1290690"/>
            <a:ext cx="5257800" cy="2064881"/>
          </a:xfrm>
          <a:prstGeom prst="rect">
            <a:avLst/>
          </a:prstGeom>
        </p:spPr>
      </p:pic>
      <p:sp>
        <p:nvSpPr>
          <p:cNvPr id="4" name="TextBox 3"/>
          <p:cNvSpPr txBox="1"/>
          <p:nvPr/>
        </p:nvSpPr>
        <p:spPr>
          <a:xfrm>
            <a:off x="381000" y="1447800"/>
            <a:ext cx="2286000" cy="646331"/>
          </a:xfrm>
          <a:prstGeom prst="rect">
            <a:avLst/>
          </a:prstGeom>
          <a:noFill/>
        </p:spPr>
        <p:txBody>
          <a:bodyPr wrap="square" rtlCol="0">
            <a:spAutoFit/>
          </a:bodyPr>
          <a:lstStyle/>
          <a:p>
            <a:r>
              <a:rPr lang="en-US" b="1" i="1" dirty="0" err="1"/>
              <a:t>PLoS</a:t>
            </a:r>
            <a:r>
              <a:rPr lang="en-US" b="1" i="1" dirty="0"/>
              <a:t> </a:t>
            </a:r>
            <a:r>
              <a:rPr lang="en-US" b="1" i="1" dirty="0" smtClean="0"/>
              <a:t>Genetics</a:t>
            </a:r>
            <a:r>
              <a:rPr lang="en-US" b="1" dirty="0"/>
              <a:t> </a:t>
            </a:r>
            <a:r>
              <a:rPr lang="en-US" b="1" dirty="0" smtClean="0"/>
              <a:t>2008, </a:t>
            </a:r>
            <a:r>
              <a:rPr lang="en-US" dirty="0" smtClean="0"/>
              <a:t>4</a:t>
            </a:r>
            <a:r>
              <a:rPr lang="en-US" dirty="0"/>
              <a:t>(8)</a:t>
            </a:r>
            <a:r>
              <a:rPr lang="en-US" dirty="0" smtClean="0"/>
              <a:t>: e1000167</a:t>
            </a:r>
            <a:endParaRPr lang="en-US" b="1" dirty="0"/>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120</a:t>
            </a:fld>
            <a:endParaRPr lang="en-US" dirty="0"/>
          </a:p>
        </p:txBody>
      </p:sp>
    </p:spTree>
    <p:extLst>
      <p:ext uri="{BB962C8B-B14F-4D97-AF65-F5344CB8AC3E}">
        <p14:creationId xmlns:p14="http://schemas.microsoft.com/office/powerpoint/2010/main" val="1414270339"/>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4"/>
          <p:cNvSpPr txBox="1">
            <a:spLocks noChangeArrowheads="1"/>
          </p:cNvSpPr>
          <p:nvPr/>
        </p:nvSpPr>
        <p:spPr bwMode="auto">
          <a:xfrm>
            <a:off x="304800" y="914400"/>
            <a:ext cx="8534400" cy="5714999"/>
          </a:xfrm>
          <a:prstGeom prst="rect">
            <a:avLst/>
          </a:prstGeom>
          <a:noFill/>
          <a:ln w="9525">
            <a:noFill/>
            <a:round/>
            <a:headEnd/>
            <a:tailEnd/>
          </a:ln>
        </p:spPr>
        <p:txBody>
          <a:bodyPr lIns="0" tIns="0" rIns="0" bIns="0"/>
          <a:lstStyle>
            <a:lvl1pPr marL="431800" indent="-323850" eaLnBrk="0">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ＭＳ Ｐゴシック" charset="0"/>
                <a:cs typeface="MS Gothic" charset="0"/>
              </a:defRPr>
            </a:lvl1pPr>
            <a:lvl2pPr marL="1174750" indent="-323850" eaLnBrk="0">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2pPr>
            <a:lvl3pPr eaLnBrk="0">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3pPr>
            <a:lvl4pPr eaLnBrk="0">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4pPr>
            <a:lvl5pPr eaLnBrk="0">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5pPr>
            <a:lvl6pPr marL="457200" eaLnBrk="0" fontAlgn="base" hangingPunct="0">
              <a:lnSpc>
                <a:spcPct val="93000"/>
              </a:lnSpc>
              <a:spcBef>
                <a:spcPct val="0"/>
              </a:spcBef>
              <a:spcAft>
                <a:spcPct val="0"/>
              </a:spcAft>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6pPr>
            <a:lvl7pPr marL="914400" eaLnBrk="0" fontAlgn="base" hangingPunct="0">
              <a:lnSpc>
                <a:spcPct val="93000"/>
              </a:lnSpc>
              <a:spcBef>
                <a:spcPct val="0"/>
              </a:spcBef>
              <a:spcAft>
                <a:spcPct val="0"/>
              </a:spcAft>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7pPr>
            <a:lvl8pPr marL="1371600" eaLnBrk="0" fontAlgn="base" hangingPunct="0">
              <a:lnSpc>
                <a:spcPct val="93000"/>
              </a:lnSpc>
              <a:spcBef>
                <a:spcPct val="0"/>
              </a:spcBef>
              <a:spcAft>
                <a:spcPct val="0"/>
              </a:spcAft>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8pPr>
            <a:lvl9pPr marL="1828800" eaLnBrk="0" fontAlgn="base" hangingPunct="0">
              <a:lnSpc>
                <a:spcPct val="93000"/>
              </a:lnSpc>
              <a:spcBef>
                <a:spcPct val="0"/>
              </a:spcBef>
              <a:spcAft>
                <a:spcPct val="0"/>
              </a:spcAft>
              <a:tabLst>
                <a:tab pos="26988" algn="l"/>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chemeClr val="tx1"/>
                </a:solidFill>
                <a:latin typeface="Arial" charset="0"/>
                <a:ea typeface="MS Gothic" charset="0"/>
                <a:cs typeface="MS Gothic" charset="0"/>
              </a:defRPr>
            </a:lvl9pPr>
          </a:lstStyle>
          <a:p>
            <a:pPr eaLnBrk="1">
              <a:lnSpc>
                <a:spcPct val="117000"/>
              </a:lnSpc>
              <a:spcAft>
                <a:spcPts val="1304"/>
              </a:spcAft>
              <a:buSzPct val="50000"/>
              <a:buBlip>
                <a:blip r:embed="rId3"/>
              </a:buBlip>
            </a:pPr>
            <a:r>
              <a:rPr lang="en-US" sz="2000" dirty="0" err="1">
                <a:latin typeface="+mn-lt"/>
              </a:rPr>
              <a:t>Uhler</a:t>
            </a:r>
            <a:r>
              <a:rPr lang="en-US" sz="2000" dirty="0">
                <a:latin typeface="+mn-lt"/>
              </a:rPr>
              <a:t>, C., Slavkovic, A. and Fienberg, S. “Privacy Preserving Data Sharing for GWAS.” </a:t>
            </a:r>
            <a:r>
              <a:rPr lang="en-US" sz="2000" i="1" dirty="0" smtClean="0">
                <a:latin typeface="+mn-lt"/>
              </a:rPr>
              <a:t>J </a:t>
            </a:r>
            <a:r>
              <a:rPr lang="en-US" sz="2000" i="1" dirty="0">
                <a:latin typeface="+mn-lt"/>
              </a:rPr>
              <a:t>of Privacy and Confidentiality. </a:t>
            </a:r>
            <a:r>
              <a:rPr lang="en-US" sz="2000" i="1" dirty="0" smtClean="0">
                <a:latin typeface="+mn-lt"/>
              </a:rPr>
              <a:t>(</a:t>
            </a:r>
            <a:r>
              <a:rPr lang="en-US" sz="2000" dirty="0" smtClean="0">
                <a:latin typeface="+mn-lt"/>
              </a:rPr>
              <a:t>To Appear) &amp; Proc. ICDM 2012. </a:t>
            </a:r>
            <a:endParaRPr lang="en-US" sz="2000" dirty="0" smtClean="0">
              <a:solidFill>
                <a:srgbClr val="000000"/>
              </a:solidFill>
              <a:latin typeface="+mn-lt"/>
            </a:endParaRPr>
          </a:p>
          <a:p>
            <a:pPr eaLnBrk="1">
              <a:lnSpc>
                <a:spcPct val="117000"/>
              </a:lnSpc>
              <a:spcAft>
                <a:spcPts val="1304"/>
              </a:spcAft>
              <a:buSzPct val="50000"/>
              <a:buBlip>
                <a:blip r:embed="rId3"/>
              </a:buBlip>
            </a:pPr>
            <a:r>
              <a:rPr lang="en-US" sz="2000" b="1" dirty="0" smtClean="0">
                <a:solidFill>
                  <a:srgbClr val="191966"/>
                </a:solidFill>
                <a:latin typeface="+mn-lt"/>
              </a:rPr>
              <a:t>Aim</a:t>
            </a:r>
            <a:r>
              <a:rPr lang="en-US" sz="2000" b="1" dirty="0">
                <a:solidFill>
                  <a:srgbClr val="191966"/>
                </a:solidFill>
                <a:latin typeface="+mn-lt"/>
              </a:rPr>
              <a:t>: </a:t>
            </a:r>
            <a:r>
              <a:rPr lang="en-US" sz="2000" dirty="0">
                <a:solidFill>
                  <a:srgbClr val="000000"/>
                </a:solidFill>
                <a:latin typeface="+mn-lt"/>
              </a:rPr>
              <a:t>Release aggregate genomic data and relevant summary statistics to enable data sharing for exploratory statistical analysis but minimize risk to study participants (and others).</a:t>
            </a:r>
          </a:p>
          <a:p>
            <a:pPr eaLnBrk="1">
              <a:lnSpc>
                <a:spcPct val="117000"/>
              </a:lnSpc>
              <a:spcAft>
                <a:spcPts val="1304"/>
              </a:spcAft>
              <a:buSzPct val="50000"/>
              <a:buBlip>
                <a:blip r:embed="rId3"/>
              </a:buBlip>
            </a:pPr>
            <a:r>
              <a:rPr lang="en-US" sz="2000" b="1" dirty="0">
                <a:solidFill>
                  <a:srgbClr val="22228B"/>
                </a:solidFill>
                <a:latin typeface="+mn-lt"/>
              </a:rPr>
              <a:t>Approach:</a:t>
            </a:r>
            <a:r>
              <a:rPr lang="en-US" sz="2000" b="1" dirty="0">
                <a:solidFill>
                  <a:srgbClr val="2D2DB9"/>
                </a:solidFill>
                <a:latin typeface="+mn-lt"/>
              </a:rPr>
              <a:t> </a:t>
            </a:r>
            <a:r>
              <a:rPr lang="en-US" sz="2000" dirty="0">
                <a:solidFill>
                  <a:srgbClr val="000000"/>
                </a:solidFill>
                <a:latin typeface="+mn-lt"/>
              </a:rPr>
              <a:t>Differential privacy provides rigorous privacy guarantees in the presence of arbitrary external information</a:t>
            </a:r>
          </a:p>
          <a:p>
            <a:pPr eaLnBrk="1">
              <a:lnSpc>
                <a:spcPct val="117000"/>
              </a:lnSpc>
              <a:spcAft>
                <a:spcPts val="1304"/>
              </a:spcAft>
              <a:buSzPct val="50000"/>
              <a:buBlip>
                <a:blip r:embed="rId3"/>
              </a:buBlip>
            </a:pPr>
            <a:r>
              <a:rPr lang="en-US" sz="2000" b="1" dirty="0">
                <a:solidFill>
                  <a:srgbClr val="22228B"/>
                </a:solidFill>
                <a:latin typeface="+mn-lt"/>
              </a:rPr>
              <a:t>Contribution: </a:t>
            </a:r>
            <a:r>
              <a:rPr lang="en-US" sz="2000" dirty="0">
                <a:solidFill>
                  <a:srgbClr val="000000"/>
                </a:solidFill>
                <a:latin typeface="+mn-lt"/>
              </a:rPr>
              <a:t>Release of private </a:t>
            </a:r>
            <a:r>
              <a:rPr lang="en-US" sz="2000" i="1" dirty="0">
                <a:solidFill>
                  <a:srgbClr val="280099"/>
                </a:solidFill>
                <a:latin typeface="+mn-lt"/>
                <a:cs typeface="Times New Roman" charset="0"/>
              </a:rPr>
              <a:t>χ</a:t>
            </a:r>
            <a:r>
              <a:rPr lang="en-US" sz="2000" baseline="53000" dirty="0">
                <a:solidFill>
                  <a:srgbClr val="280099"/>
                </a:solidFill>
                <a:latin typeface="+mn-lt"/>
                <a:cs typeface="Arial" charset="0"/>
              </a:rPr>
              <a:t>2</a:t>
            </a:r>
            <a:r>
              <a:rPr lang="en-US" sz="2000" baseline="33000" dirty="0">
                <a:solidFill>
                  <a:srgbClr val="000000"/>
                </a:solidFill>
                <a:latin typeface="+mn-lt"/>
                <a:cs typeface="Arial" charset="0"/>
              </a:rPr>
              <a:t> </a:t>
            </a:r>
            <a:r>
              <a:rPr lang="en-US" sz="2000" dirty="0">
                <a:solidFill>
                  <a:srgbClr val="000000"/>
                </a:solidFill>
                <a:latin typeface="+mn-lt"/>
              </a:rPr>
              <a:t>statistics, p-values, and most significant single-nucleotide polymorphisms (SNPs</a:t>
            </a:r>
            <a:r>
              <a:rPr lang="en-US" sz="2000" dirty="0" smtClean="0">
                <a:solidFill>
                  <a:srgbClr val="000000"/>
                </a:solidFill>
                <a:latin typeface="+mn-lt"/>
              </a:rPr>
              <a:t>) via differentially private logistic regression with the following </a:t>
            </a:r>
            <a:r>
              <a:rPr lang="en-US" sz="2000" dirty="0">
                <a:solidFill>
                  <a:srgbClr val="000000"/>
                </a:solidFill>
                <a:latin typeface="+mn-lt"/>
              </a:rPr>
              <a:t>c</a:t>
            </a:r>
            <a:r>
              <a:rPr lang="en-US" sz="2000" dirty="0" smtClean="0">
                <a:solidFill>
                  <a:srgbClr val="000000"/>
                </a:solidFill>
                <a:latin typeface="+mn-lt"/>
              </a:rPr>
              <a:t>ost </a:t>
            </a:r>
            <a:r>
              <a:rPr lang="en-US" sz="2000" dirty="0">
                <a:solidFill>
                  <a:srgbClr val="000000"/>
                </a:solidFill>
                <a:latin typeface="+mn-lt"/>
              </a:rPr>
              <a:t>of privacy: </a:t>
            </a:r>
          </a:p>
          <a:p>
            <a:pPr marL="850900" lvl="1" indent="0" eaLnBrk="1">
              <a:spcAft>
                <a:spcPts val="1304"/>
              </a:spcAft>
              <a:buSzPct val="50000"/>
            </a:pPr>
            <a:r>
              <a:rPr lang="en-US" sz="1800" dirty="0" smtClean="0">
                <a:solidFill>
                  <a:srgbClr val="000000"/>
                </a:solidFill>
                <a:latin typeface="+mn-lt"/>
              </a:rPr>
              <a:t>- For </a:t>
            </a:r>
            <a:r>
              <a:rPr lang="en-US" sz="1800" dirty="0">
                <a:solidFill>
                  <a:srgbClr val="000000"/>
                </a:solidFill>
                <a:latin typeface="+mn-lt"/>
              </a:rPr>
              <a:t>small to large </a:t>
            </a:r>
            <a:r>
              <a:rPr lang="en-US" sz="1800" i="1" dirty="0">
                <a:solidFill>
                  <a:srgbClr val="000000"/>
                </a:solidFill>
                <a:latin typeface="+mn-lt"/>
              </a:rPr>
              <a:t>N</a:t>
            </a:r>
            <a:r>
              <a:rPr lang="en-US" sz="1800" dirty="0">
                <a:solidFill>
                  <a:srgbClr val="000000"/>
                </a:solidFill>
                <a:latin typeface="+mn-lt"/>
              </a:rPr>
              <a:t> and no sparseness, with private χ2 statistics </a:t>
            </a:r>
            <a:r>
              <a:rPr lang="en-US" sz="1800" dirty="0" smtClean="0">
                <a:solidFill>
                  <a:srgbClr val="000000"/>
                </a:solidFill>
                <a:latin typeface="+mn-lt"/>
              </a:rPr>
              <a:t>minimal cost </a:t>
            </a:r>
          </a:p>
          <a:p>
            <a:pPr marL="850900" lvl="1" indent="0" eaLnBrk="1">
              <a:spcAft>
                <a:spcPts val="1304"/>
              </a:spcAft>
              <a:buSzPct val="50000"/>
            </a:pPr>
            <a:r>
              <a:rPr lang="en-US" sz="1800" dirty="0" smtClean="0">
                <a:solidFill>
                  <a:srgbClr val="000000"/>
                </a:solidFill>
                <a:latin typeface="+mn-lt"/>
              </a:rPr>
              <a:t>- For </a:t>
            </a:r>
            <a:r>
              <a:rPr lang="en-US" sz="1800" dirty="0">
                <a:solidFill>
                  <a:srgbClr val="000000"/>
                </a:solidFill>
                <a:latin typeface="+mn-lt"/>
              </a:rPr>
              <a:t>most relevant SNPs, moderate sample size </a:t>
            </a:r>
            <a:r>
              <a:rPr lang="en-US" sz="1800" dirty="0" smtClean="0">
                <a:solidFill>
                  <a:srgbClr val="000000"/>
                </a:solidFill>
                <a:latin typeface="+mn-lt"/>
              </a:rPr>
              <a:t>increases</a:t>
            </a:r>
          </a:p>
          <a:p>
            <a:pPr marL="850900" lvl="1" indent="0" eaLnBrk="1">
              <a:spcAft>
                <a:spcPts val="1304"/>
              </a:spcAft>
              <a:buSzPct val="50000"/>
            </a:pPr>
            <a:r>
              <a:rPr lang="en-US" sz="1800" dirty="0" smtClean="0">
                <a:solidFill>
                  <a:srgbClr val="000000"/>
                </a:solidFill>
                <a:latin typeface="+mn-lt"/>
              </a:rPr>
              <a:t>- For </a:t>
            </a:r>
            <a:r>
              <a:rPr lang="en-US" sz="1800" dirty="0">
                <a:solidFill>
                  <a:srgbClr val="000000"/>
                </a:solidFill>
                <a:latin typeface="+mn-lt"/>
              </a:rPr>
              <a:t>bigger and sparser data, models that integrate across SNPs, these simple releases are not sufficient for privacy nor utility</a:t>
            </a:r>
          </a:p>
          <a:p>
            <a:pPr eaLnBrk="1">
              <a:lnSpc>
                <a:spcPct val="117000"/>
              </a:lnSpc>
              <a:spcAft>
                <a:spcPts val="1304"/>
              </a:spcAft>
              <a:buSzPct val="50000"/>
              <a:buBlip>
                <a:blip r:embed="rId3"/>
              </a:buBlip>
            </a:pPr>
            <a:endParaRPr lang="en-US" dirty="0" smtClean="0">
              <a:solidFill>
                <a:srgbClr val="000000"/>
              </a:solidFill>
              <a:latin typeface="+mn-lt"/>
            </a:endParaRPr>
          </a:p>
          <a:p>
            <a:pPr eaLnBrk="1">
              <a:lnSpc>
                <a:spcPct val="117000"/>
              </a:lnSpc>
              <a:spcAft>
                <a:spcPts val="1304"/>
              </a:spcAft>
              <a:buSzPct val="54000"/>
            </a:pPr>
            <a:endParaRPr lang="en-US" sz="2000" dirty="0">
              <a:solidFill>
                <a:srgbClr val="000000"/>
              </a:solidFill>
            </a:endParaRPr>
          </a:p>
        </p:txBody>
      </p:sp>
      <p:sp>
        <p:nvSpPr>
          <p:cNvPr id="7" name="Text Box 3"/>
          <p:cNvSpPr txBox="1">
            <a:spLocks noChangeArrowheads="1"/>
          </p:cNvSpPr>
          <p:nvPr/>
        </p:nvSpPr>
        <p:spPr bwMode="auto">
          <a:xfrm>
            <a:off x="457200" y="152400"/>
            <a:ext cx="8196480" cy="777329"/>
          </a:xfrm>
          <a:prstGeom prst="rect">
            <a:avLst/>
          </a:prstGeom>
          <a:noFill/>
          <a:ln w="9525">
            <a:noFill/>
            <a:round/>
            <a:headEnd/>
            <a:tailEnd/>
          </a:ln>
          <a:effectLst/>
        </p:spPr>
        <p:txBody>
          <a:bodyPr lIns="0" tIns="35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dirty="0" smtClean="0"/>
              <a:t>Private data sharing of GWAS statistics</a:t>
            </a:r>
            <a:endParaRPr lang="en-US" sz="3300" b="1" dirty="0">
              <a:solidFill>
                <a:srgbClr val="000000"/>
              </a:solidFill>
              <a:latin typeface="Arial" pitchFamily="38" charset="0"/>
            </a:endParaRP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121</a:t>
            </a:fld>
            <a:endParaRPr lang="en-US" dirty="0"/>
          </a:p>
        </p:txBody>
      </p:sp>
    </p:spTree>
    <p:extLst>
      <p:ext uri="{BB962C8B-B14F-4D97-AF65-F5344CB8AC3E}">
        <p14:creationId xmlns:p14="http://schemas.microsoft.com/office/powerpoint/2010/main" val="2376552491"/>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project summary</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smtClean="0"/>
              <a:t>Integrating </a:t>
            </a:r>
            <a:r>
              <a:rPr lang="en-US" sz="2000" dirty="0"/>
              <a:t>the SDL and cryptographic approaches </a:t>
            </a:r>
          </a:p>
          <a:p>
            <a:r>
              <a:rPr lang="en-US" sz="2000" dirty="0" smtClean="0"/>
              <a:t>Design </a:t>
            </a:r>
            <a:r>
              <a:rPr lang="en-US" sz="2000" dirty="0"/>
              <a:t>scalable </a:t>
            </a:r>
            <a:r>
              <a:rPr lang="en-US" sz="2000" dirty="0" smtClean="0"/>
              <a:t>computational </a:t>
            </a:r>
            <a:r>
              <a:rPr lang="en-US" sz="2000" dirty="0"/>
              <a:t>techniques that are </a:t>
            </a:r>
            <a:r>
              <a:rPr lang="en-US" sz="2000" dirty="0" smtClean="0"/>
              <a:t>statistically </a:t>
            </a:r>
            <a:r>
              <a:rPr lang="en-US" sz="2000" dirty="0"/>
              <a:t>sound, yield broadly useful data and preserve privacy in the face of external </a:t>
            </a:r>
            <a:r>
              <a:rPr lang="en-US" sz="2000" dirty="0" smtClean="0"/>
              <a:t>information</a:t>
            </a:r>
            <a:r>
              <a:rPr lang="en-US" sz="2000" dirty="0"/>
              <a:t>. </a:t>
            </a:r>
          </a:p>
          <a:p>
            <a:pPr marL="457200" lvl="1" indent="0">
              <a:buNone/>
            </a:pPr>
            <a:r>
              <a:rPr lang="en-US" sz="2000" b="1" dirty="0" smtClean="0"/>
              <a:t>(</a:t>
            </a:r>
            <a:r>
              <a:rPr lang="en-US" sz="2000" b="1" dirty="0"/>
              <a:t>1) </a:t>
            </a:r>
            <a:r>
              <a:rPr lang="en-US" sz="2000" b="1" dirty="0" smtClean="0"/>
              <a:t>Integrating </a:t>
            </a:r>
            <a:r>
              <a:rPr lang="en-US" sz="2000" b="1" dirty="0"/>
              <a:t>the rigorous </a:t>
            </a:r>
            <a:r>
              <a:rPr lang="en-US" sz="2000" b="1" dirty="0" smtClean="0"/>
              <a:t>definitions </a:t>
            </a:r>
            <a:r>
              <a:rPr lang="en-US" sz="2000" b="1" dirty="0"/>
              <a:t>of privacy </a:t>
            </a:r>
            <a:r>
              <a:rPr lang="en-US" sz="2000" b="1" dirty="0" smtClean="0"/>
              <a:t>emanating </a:t>
            </a:r>
            <a:r>
              <a:rPr lang="en-US" sz="2000" b="1" dirty="0"/>
              <a:t>from computer science with </a:t>
            </a:r>
            <a:r>
              <a:rPr lang="en-US" sz="2000" b="1" dirty="0" smtClean="0"/>
              <a:t>notions </a:t>
            </a:r>
            <a:r>
              <a:rPr lang="en-US" sz="2000" b="1" dirty="0"/>
              <a:t>of </a:t>
            </a:r>
            <a:r>
              <a:rPr lang="en-US" sz="2000" b="1" dirty="0" smtClean="0"/>
              <a:t>utility </a:t>
            </a:r>
            <a:r>
              <a:rPr lang="en-US" sz="2000" b="1" dirty="0"/>
              <a:t>from </a:t>
            </a:r>
            <a:r>
              <a:rPr lang="en-US" sz="2000" b="1" dirty="0" smtClean="0"/>
              <a:t>statistics</a:t>
            </a:r>
            <a:r>
              <a:rPr lang="en-US" sz="2000" b="1" dirty="0"/>
              <a:t>. </a:t>
            </a:r>
            <a:endParaRPr lang="en-US" sz="2000" dirty="0"/>
          </a:p>
          <a:p>
            <a:pPr marL="457200" lvl="1" indent="0">
              <a:buNone/>
            </a:pPr>
            <a:r>
              <a:rPr lang="en-US" sz="2000" b="1" dirty="0" smtClean="0"/>
              <a:t>(</a:t>
            </a:r>
            <a:r>
              <a:rPr lang="en-US" sz="2000" b="1" dirty="0"/>
              <a:t>2) Developing cryptographic protocols for </a:t>
            </a:r>
            <a:r>
              <a:rPr lang="en-US" sz="2000" b="1" dirty="0" smtClean="0"/>
              <a:t>distributing </a:t>
            </a:r>
            <a:r>
              <a:rPr lang="en-US" sz="2000" b="1" dirty="0"/>
              <a:t>privacy‐ preserving algorithms among a group of servers to avoid pooling data in any single </a:t>
            </a:r>
            <a:r>
              <a:rPr lang="en-US" sz="2000" b="1" dirty="0" smtClean="0"/>
              <a:t>location</a:t>
            </a:r>
            <a:r>
              <a:rPr lang="en-US" sz="2000" b="1" dirty="0"/>
              <a:t>. </a:t>
            </a:r>
            <a:endParaRPr lang="en-US" sz="2000" dirty="0"/>
          </a:p>
          <a:p>
            <a:pPr marL="457200" lvl="1" indent="0">
              <a:buNone/>
            </a:pPr>
            <a:r>
              <a:rPr lang="en-US" sz="2000" b="1" dirty="0" smtClean="0"/>
              <a:t>(</a:t>
            </a:r>
            <a:r>
              <a:rPr lang="en-US" sz="2000" b="1" dirty="0"/>
              <a:t>3) Understanding the </a:t>
            </a:r>
            <a:r>
              <a:rPr lang="en-US" sz="2000" b="1" dirty="0" smtClean="0"/>
              <a:t>practical potential </a:t>
            </a:r>
            <a:r>
              <a:rPr lang="en-US" sz="2000" b="1" dirty="0"/>
              <a:t>of the developed techniques by applying them to </a:t>
            </a:r>
            <a:r>
              <a:rPr lang="en-US" sz="2000" b="1" dirty="0" smtClean="0"/>
              <a:t>social, behavioral and economic sciences data</a:t>
            </a:r>
          </a:p>
          <a:p>
            <a:pPr marL="457200" lvl="1" indent="0">
              <a:buNone/>
            </a:pPr>
            <a:endParaRPr lang="en-US" sz="2000" b="1" dirty="0"/>
          </a:p>
          <a:p>
            <a:pPr marL="457200" lvl="1" indent="0">
              <a:buNone/>
            </a:pPr>
            <a:r>
              <a:rPr lang="en-US" sz="2000" dirty="0" smtClean="0"/>
              <a:t>Many ongoing problems being worked on. </a:t>
            </a:r>
            <a:endParaRPr lang="en-US" sz="2000" b="1" dirty="0" smtClean="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122</a:t>
            </a:fld>
            <a:endParaRPr lang="en-US" dirty="0"/>
          </a:p>
        </p:txBody>
      </p:sp>
    </p:spTree>
    <p:extLst>
      <p:ext uri="{BB962C8B-B14F-4D97-AF65-F5344CB8AC3E}">
        <p14:creationId xmlns:p14="http://schemas.microsoft.com/office/powerpoint/2010/main" val="124523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Sampling is the original SDL technique</a:t>
            </a:r>
          </a:p>
          <a:p>
            <a:r>
              <a:rPr lang="en-US" dirty="0" smtClean="0"/>
              <a:t>By only selecting certain entities from the population on which to collect additional data (data not on the frame), uncertainty about which entity was sampled provides some protection</a:t>
            </a:r>
          </a:p>
          <a:p>
            <a:r>
              <a:rPr lang="en-US" dirty="0" smtClean="0"/>
              <a:t>In modern, detailed surveys, sampling is of limited use for SDL</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13</a:t>
            </a:fld>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and Methods for </a:t>
            </a:r>
            <a:br>
              <a:rPr lang="en-US" dirty="0" smtClean="0"/>
            </a:br>
            <a:r>
              <a:rPr lang="en-US" dirty="0" smtClean="0"/>
              <a:t>Model-based SDL</a:t>
            </a:r>
            <a:endParaRPr lang="en-US" dirty="0"/>
          </a:p>
        </p:txBody>
      </p:sp>
      <p:sp>
        <p:nvSpPr>
          <p:cNvPr id="3" name="Content Placeholder 2"/>
          <p:cNvSpPr>
            <a:spLocks noGrp="1"/>
          </p:cNvSpPr>
          <p:nvPr>
            <p:ph idx="1"/>
          </p:nvPr>
        </p:nvSpPr>
        <p:spPr/>
        <p:txBody>
          <a:bodyPr>
            <a:normAutofit fontScale="92500"/>
          </a:bodyPr>
          <a:lstStyle/>
          <a:p>
            <a:r>
              <a:rPr lang="en-US" dirty="0" smtClean="0"/>
              <a:t>Refer to Chapter 3 of the RDC Researcher’s Handbook</a:t>
            </a:r>
          </a:p>
          <a:p>
            <a:r>
              <a:rPr lang="en-US" dirty="0" smtClean="0"/>
              <a:t>Suppress: coefficients on detailed indicator variables, on cells with too few entities</a:t>
            </a:r>
          </a:p>
          <a:p>
            <a:r>
              <a:rPr lang="en-US" dirty="0" smtClean="0"/>
              <a:t>Smooth: density estimation and </a:t>
            </a:r>
            <a:r>
              <a:rPr lang="en-US" dirty="0" err="1" smtClean="0"/>
              <a:t>quantiles</a:t>
            </a:r>
            <a:r>
              <a:rPr lang="en-US" dirty="0" smtClean="0"/>
              <a:t>, use a kernel density estimator to produce </a:t>
            </a:r>
            <a:r>
              <a:rPr lang="en-US" dirty="0" err="1" smtClean="0"/>
              <a:t>quantiles</a:t>
            </a:r>
            <a:endParaRPr lang="en-US" dirty="0" smtClean="0"/>
          </a:p>
          <a:p>
            <a:r>
              <a:rPr lang="en-US" dirty="0" smtClean="0"/>
              <a:t>Coarsen: variables with heavy tails (earnings, payroll), residuals (truncate range, suppress labels of range)</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14</a:t>
            </a:fld>
            <a:endParaRPr lang="en-US" dirty="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SDL by Noise Infusion</a:t>
            </a:r>
          </a:p>
        </p:txBody>
      </p:sp>
      <p:sp>
        <p:nvSpPr>
          <p:cNvPr id="21507" name="Rectangle 3"/>
          <p:cNvSpPr>
            <a:spLocks noGrp="1" noChangeArrowheads="1"/>
          </p:cNvSpPr>
          <p:nvPr>
            <p:ph type="body" idx="1"/>
          </p:nvPr>
        </p:nvSpPr>
        <p:spPr/>
        <p:txBody>
          <a:bodyPr/>
          <a:lstStyle/>
          <a:p>
            <a:r>
              <a:rPr lang="en-US" dirty="0" smtClean="0"/>
              <a:t>Introduction</a:t>
            </a:r>
          </a:p>
          <a:p>
            <a:r>
              <a:rPr lang="en-US" dirty="0" smtClean="0"/>
              <a:t>Application to the Quarterly Workforce Indicators</a:t>
            </a:r>
          </a:p>
          <a:p>
            <a:r>
              <a:rPr lang="en-US" dirty="0" smtClean="0"/>
              <a:t>Measures of protection</a:t>
            </a:r>
          </a:p>
          <a:p>
            <a:r>
              <a:rPr lang="en-US" dirty="0" smtClean="0"/>
              <a:t>Measures of analytical validity</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15</a:t>
            </a:fld>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Explicit Noise Infusion</a:t>
            </a:r>
            <a:endParaRPr lang="en-US" dirty="0" smtClean="0"/>
          </a:p>
        </p:txBody>
      </p:sp>
      <p:sp>
        <p:nvSpPr>
          <p:cNvPr id="29699" name="Rectangle 3"/>
          <p:cNvSpPr>
            <a:spLocks noGrp="1" noChangeArrowheads="1"/>
          </p:cNvSpPr>
          <p:nvPr>
            <p:ph type="body" idx="1"/>
          </p:nvPr>
        </p:nvSpPr>
        <p:spPr/>
        <p:txBody>
          <a:bodyPr>
            <a:normAutofit lnSpcReduction="10000"/>
          </a:bodyPr>
          <a:lstStyle/>
          <a:p>
            <a:r>
              <a:rPr lang="en-US" smtClean="0"/>
              <a:t>Adding noise to the published item or to the underlying micro data to disguise the true value</a:t>
            </a:r>
          </a:p>
          <a:p>
            <a:r>
              <a:rPr lang="en-US" smtClean="0"/>
              <a:t>Example: QWIs and work place data in OTM</a:t>
            </a:r>
          </a:p>
          <a:p>
            <a:r>
              <a:rPr lang="en-US" smtClean="0"/>
              <a:t>Original method developed by Evans, T., Zayatz, L., and Slanta, J. (1998). “Using Noise for Disclosure Limitation of Establishment Tabular Data,” Journal of Official Statistics Vol. 14 (December): 537-51.</a:t>
            </a:r>
            <a:endParaRPr lang="en-US" dirty="0" smtClean="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16</a:t>
            </a:fld>
            <a:endParaRPr 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dirty="0" smtClean="0"/>
              <a:t>The Quarterly Workforce </a:t>
            </a:r>
            <a:br>
              <a:rPr lang="en-US" dirty="0" smtClean="0"/>
            </a:br>
            <a:r>
              <a:rPr lang="en-US" dirty="0" smtClean="0"/>
              <a:t>Indicator System</a:t>
            </a:r>
          </a:p>
        </p:txBody>
      </p:sp>
      <p:sp>
        <p:nvSpPr>
          <p:cNvPr id="30723" name="Rectangle 3"/>
          <p:cNvSpPr>
            <a:spLocks noGrp="1" noChangeArrowheads="1"/>
          </p:cNvSpPr>
          <p:nvPr>
            <p:ph type="body" idx="1"/>
          </p:nvPr>
        </p:nvSpPr>
        <p:spPr/>
        <p:txBody>
          <a:bodyPr/>
          <a:lstStyle/>
          <a:p>
            <a:r>
              <a:rPr lang="en-US" smtClean="0"/>
              <a:t>Multiplicative noise infusion system</a:t>
            </a:r>
          </a:p>
          <a:p>
            <a:r>
              <a:rPr lang="en-US" smtClean="0"/>
              <a:t>Establishment level micro data are distorted according to a permanent distortion factor</a:t>
            </a:r>
          </a:p>
          <a:p>
            <a:r>
              <a:rPr lang="en-US" smtClean="0"/>
              <a:t>Distortion factor always moves the fuzzed item away from the actual item by a minimum and maximum percentage</a:t>
            </a:r>
          </a:p>
          <a:p>
            <a:r>
              <a:rPr lang="en-US" smtClean="0"/>
              <a:t>All release data are computed from the fuzzed items</a:t>
            </a:r>
            <a:endParaRPr lang="en-US" dirty="0" smtClean="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17</a:t>
            </a:fld>
            <a:endParaRPr lang="en-US" dirty="0"/>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 for QWI</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hlinkClick r:id="rId2"/>
              </a:rPr>
              <a:t>Abowd, J. M., Stephens, B. E., Vilhuber L. (2005). Confidentiality Protection in the Census Bureau’s Quarterly Workforce Indicators, mimeo, U.S. Census Bureau, LEHD and Cornell University (LEHD TP-2006-02)</a:t>
            </a:r>
            <a:endParaRPr lang="en-US" smtClean="0"/>
          </a:p>
          <a:p>
            <a:r>
              <a:rPr lang="en-US" smtClean="0"/>
              <a:t>Abowd, J.M., Gittings, R.K., Stephens, B. E., and Vilhuber, L. “Combining Synthetic Data and Noise Infusion for Confidentiality Protection of the Quarterly Workforce Indicators,” chapter 2 of Gittings Ph.D. thesis.</a:t>
            </a:r>
            <a:endParaRPr lang="en-US" dirty="0"/>
          </a:p>
        </p:txBody>
      </p:sp>
      <p:sp>
        <p:nvSpPr>
          <p:cNvPr id="4" name="Slide Number Placeholder 3"/>
          <p:cNvSpPr>
            <a:spLocks noGrp="1"/>
          </p:cNvSpPr>
          <p:nvPr>
            <p:ph type="sldNum" sz="quarter" idx="10"/>
          </p:nvPr>
        </p:nvSpPr>
        <p:spPr/>
        <p:txBody>
          <a:bodyPr/>
          <a:lstStyle/>
          <a:p>
            <a:fld id="{0F9813ED-818B-4708-9400-2E9E3D5442E6}" type="slidenum">
              <a:rPr lang="en-US" smtClean="0"/>
              <a:pPr/>
              <a:t>18</a:t>
            </a:fld>
            <a:endParaRPr lang="en-US" dirty="0"/>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Noise Factor Distribution</a:t>
            </a:r>
            <a:endParaRPr lang="en-US" dirty="0" smtClean="0"/>
          </a:p>
        </p:txBody>
      </p:sp>
      <p:sp>
        <p:nvSpPr>
          <p:cNvPr id="1029" name="Rectangle 5"/>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685800" y="1752600"/>
          <a:ext cx="7467600" cy="1350963"/>
        </p:xfrm>
        <a:graphic>
          <a:graphicData uri="http://schemas.openxmlformats.org/presentationml/2006/ole">
            <mc:AlternateContent xmlns:mc="http://schemas.openxmlformats.org/markup-compatibility/2006">
              <mc:Choice xmlns:v="urn:schemas-microsoft-com:vml" Requires="v">
                <p:oleObj spid="_x0000_s1096" name="Equation" r:id="rId3" imgW="2794000" imgH="508000" progId="Equation.3">
                  <p:embed/>
                </p:oleObj>
              </mc:Choice>
              <mc:Fallback>
                <p:oleObj name="Equation" r:id="rId3" imgW="27940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52600"/>
                        <a:ext cx="7467600" cy="1350963"/>
                      </a:xfrm>
                      <a:prstGeom prst="rect">
                        <a:avLst/>
                      </a:prstGeom>
                      <a:solidFill>
                        <a:schemeClr val="bg1"/>
                      </a:solidFill>
                    </p:spPr>
                  </p:pic>
                </p:oleObj>
              </mc:Fallback>
            </mc:AlternateContent>
          </a:graphicData>
        </a:graphic>
      </p:graphicFrame>
      <p:sp>
        <p:nvSpPr>
          <p:cNvPr id="1030" name="Rectangle 7"/>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6"/>
          <p:cNvGraphicFramePr>
            <a:graphicFrameLocks noChangeAspect="1"/>
          </p:cNvGraphicFramePr>
          <p:nvPr/>
        </p:nvGraphicFramePr>
        <p:xfrm>
          <a:off x="609600" y="3657600"/>
          <a:ext cx="7924800" cy="1182688"/>
        </p:xfrm>
        <a:graphic>
          <a:graphicData uri="http://schemas.openxmlformats.org/presentationml/2006/ole">
            <mc:AlternateContent xmlns:mc="http://schemas.openxmlformats.org/markup-compatibility/2006">
              <mc:Choice xmlns:v="urn:schemas-microsoft-com:vml" Requires="v">
                <p:oleObj spid="_x0000_s1097" name="Equation" r:id="rId5" imgW="3378200" imgH="508000" progId="Equation.3">
                  <p:embed/>
                </p:oleObj>
              </mc:Choice>
              <mc:Fallback>
                <p:oleObj name="Equation" r:id="rId5" imgW="33782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657600"/>
                        <a:ext cx="7924800" cy="1182688"/>
                      </a:xfrm>
                      <a:prstGeom prst="rect">
                        <a:avLst/>
                      </a:prstGeom>
                      <a:solidFill>
                        <a:schemeClr val="bg1"/>
                      </a:solidFill>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19</a:t>
            </a:fld>
            <a:endParaRPr 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Outline</a:t>
            </a:r>
            <a:endParaRPr lang="en-US"/>
          </a:p>
        </p:txBody>
      </p:sp>
      <p:sp>
        <p:nvSpPr>
          <p:cNvPr id="11" name="Content Placeholder 10"/>
          <p:cNvSpPr>
            <a:spLocks noGrp="1"/>
          </p:cNvSpPr>
          <p:nvPr>
            <p:ph idx="1"/>
          </p:nvPr>
        </p:nvSpPr>
        <p:spPr/>
        <p:txBody>
          <a:bodyPr>
            <a:normAutofit fontScale="92500" lnSpcReduction="10000"/>
          </a:bodyPr>
          <a:lstStyle/>
          <a:p>
            <a:r>
              <a:rPr lang="en-US" dirty="0" smtClean="0"/>
              <a:t>Why must users of restricted-access data learn about confidentiality protection?</a:t>
            </a:r>
          </a:p>
          <a:p>
            <a:r>
              <a:rPr lang="en-US" dirty="0" smtClean="0"/>
              <a:t>What is statistical disclosure limitation?</a:t>
            </a:r>
          </a:p>
          <a:p>
            <a:r>
              <a:rPr lang="en-US" dirty="0" smtClean="0"/>
              <a:t>What are privacy-preserving data mining and differential privacy?</a:t>
            </a:r>
          </a:p>
          <a:p>
            <a:r>
              <a:rPr lang="en-US" dirty="0" smtClean="0"/>
              <a:t>Basic methods for disclosure avoidance (SDL)</a:t>
            </a:r>
          </a:p>
          <a:p>
            <a:r>
              <a:rPr lang="en-US" dirty="0" smtClean="0"/>
              <a:t>Rules and methods for model-based SDL</a:t>
            </a:r>
          </a:p>
          <a:p>
            <a:r>
              <a:rPr lang="en-US" dirty="0" smtClean="0"/>
              <a:t>SDL-based noise methods</a:t>
            </a:r>
          </a:p>
          <a:p>
            <a:r>
              <a:rPr lang="en-US" dirty="0" smtClean="0"/>
              <a:t>Differential privacy </a:t>
            </a:r>
            <a:r>
              <a:rPr lang="en-US" dirty="0"/>
              <a:t>m</a:t>
            </a:r>
            <a:r>
              <a:rPr lang="en-US" dirty="0" smtClean="0"/>
              <a:t>ethods</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2</a:t>
            </a:fld>
            <a:endParaRPr lang="en-US"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of Noise Distribution</a:t>
            </a:r>
            <a:endParaRPr lang="en-US" dirty="0"/>
          </a:p>
        </p:txBody>
      </p:sp>
      <p:sp>
        <p:nvSpPr>
          <p:cNvPr id="3" name="Slide Number Placeholder 2"/>
          <p:cNvSpPr>
            <a:spLocks noGrp="1"/>
          </p:cNvSpPr>
          <p:nvPr>
            <p:ph type="sldNum" sz="quarter" idx="10"/>
          </p:nvPr>
        </p:nvSpPr>
        <p:spPr>
          <a:xfrm>
            <a:off x="7018934" y="6324600"/>
            <a:ext cx="2133600" cy="365125"/>
          </a:xfrm>
        </p:spPr>
        <p:txBody>
          <a:bodyPr/>
          <a:lstStyle/>
          <a:p>
            <a:fld id="{43E49671-7A26-4E95-9FE9-6B8C9A0C783F}" type="slidenum">
              <a:rPr lang="en-US" smtClean="0"/>
              <a:pPr/>
              <a:t>20</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91940" y="1600200"/>
            <a:ext cx="5760119" cy="4189177"/>
          </a:xfrm>
          <a:prstGeom prst="rect">
            <a:avLst/>
          </a:prstGeom>
          <a:noFill/>
          <a:ln w="9525">
            <a:noFill/>
            <a:miter lim="800000"/>
            <a:headEnd/>
            <a:tailEnd/>
          </a:ln>
        </p:spPr>
      </p:pic>
      <p:sp>
        <p:nvSpPr>
          <p:cNvPr id="4" name="Date Placeholder 3"/>
          <p:cNvSpPr>
            <a:spLocks noGrp="1"/>
          </p:cNvSpPr>
          <p:nvPr>
            <p:ph type="dt" sz="half" idx="10"/>
          </p:nvPr>
        </p:nvSpPr>
        <p:spPr>
          <a:xfrm>
            <a:off x="0" y="6324600"/>
            <a:ext cx="2133600" cy="365125"/>
          </a:xfrm>
        </p:spPr>
        <p:txBody>
          <a:bodyPr/>
          <a:lstStyle/>
          <a:p>
            <a:r>
              <a:rPr lang="en-US" dirty="0"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Implementation of Noise Infusion </a:t>
            </a:r>
            <a:endParaRPr lang="en-US" dirty="0" smtClean="0"/>
          </a:p>
        </p:txBody>
      </p:sp>
      <p:sp>
        <p:nvSpPr>
          <p:cNvPr id="31747" name="Rectangle 3"/>
          <p:cNvSpPr>
            <a:spLocks noGrp="1" noChangeArrowheads="1"/>
          </p:cNvSpPr>
          <p:nvPr>
            <p:ph type="body" idx="1"/>
          </p:nvPr>
        </p:nvSpPr>
        <p:spPr/>
        <p:txBody>
          <a:bodyPr/>
          <a:lstStyle/>
          <a:p>
            <a:pPr eaLnBrk="1" hangingPunct="1"/>
            <a:r>
              <a:rPr lang="en-US" smtClean="0"/>
              <a:t>Counts: </a:t>
            </a:r>
            <a:r>
              <a:rPr lang="en-US" i="1" smtClean="0"/>
              <a:t>B, E, M, F, A, S, H, R, FA, FS, W</a:t>
            </a:r>
            <a:r>
              <a:rPr lang="en-US" smtClean="0"/>
              <a:t>1</a:t>
            </a:r>
            <a:r>
              <a:rPr lang="en-US" i="1" smtClean="0"/>
              <a:t>, W</a:t>
            </a:r>
            <a:r>
              <a:rPr lang="en-US" smtClean="0"/>
              <a:t>2</a:t>
            </a:r>
            <a:r>
              <a:rPr lang="en-US" i="1" smtClean="0"/>
              <a:t>, W</a:t>
            </a:r>
            <a:r>
              <a:rPr lang="en-US" smtClean="0"/>
              <a:t>3</a:t>
            </a:r>
            <a:r>
              <a:rPr lang="en-US" i="1" smtClean="0"/>
              <a:t>, NA, NH, NR, </a:t>
            </a:r>
            <a:r>
              <a:rPr lang="en-US" smtClean="0"/>
              <a:t>and </a:t>
            </a:r>
            <a:r>
              <a:rPr lang="en-US" i="1" smtClean="0"/>
              <a:t>NS</a:t>
            </a:r>
            <a:endParaRPr lang="en-US" smtClean="0"/>
          </a:p>
          <a:p>
            <a:pPr eaLnBrk="1" hangingPunct="1"/>
            <a:r>
              <a:rPr lang="en-US" smtClean="0"/>
              <a:t>Ratios: </a:t>
            </a:r>
            <a:r>
              <a:rPr lang="en-US" i="1" smtClean="0"/>
              <a:t>Z_W</a:t>
            </a:r>
            <a:r>
              <a:rPr lang="en-US" smtClean="0"/>
              <a:t>2</a:t>
            </a:r>
            <a:r>
              <a:rPr lang="en-US" i="1" smtClean="0"/>
              <a:t>, Z_W</a:t>
            </a:r>
            <a:r>
              <a:rPr lang="en-US" smtClean="0"/>
              <a:t>3</a:t>
            </a:r>
            <a:r>
              <a:rPr lang="en-US" i="1" smtClean="0"/>
              <a:t>, Z_WA, Z_WS, Z_NA, Z_NH, Z_NR, </a:t>
            </a:r>
            <a:r>
              <a:rPr lang="en-US" smtClean="0"/>
              <a:t>and </a:t>
            </a:r>
            <a:r>
              <a:rPr lang="en-US" i="1" smtClean="0"/>
              <a:t>Z_NS</a:t>
            </a:r>
            <a:r>
              <a:rPr lang="en-US" smtClean="0"/>
              <a:t> </a:t>
            </a:r>
          </a:p>
          <a:p>
            <a:pPr eaLnBrk="1" hangingPunct="1"/>
            <a:r>
              <a:rPr lang="en-US" smtClean="0"/>
              <a:t>Differences: </a:t>
            </a:r>
            <a:r>
              <a:rPr lang="en-US" i="1" smtClean="0"/>
              <a:t>JF, JC, JD, FJF, FJC, FJD, DWA, DWFA,  DWS,  DWFS </a:t>
            </a:r>
          </a:p>
          <a:p>
            <a:pPr eaLnBrk="1" hangingPunct="1"/>
            <a:r>
              <a:rPr lang="en-US" smtClean="0"/>
              <a:t>In </a:t>
            </a:r>
            <a:r>
              <a:rPr lang="en-US" i="1" smtClean="0"/>
              <a:t>OTM</a:t>
            </a:r>
            <a:r>
              <a:rPr lang="en-US" smtClean="0"/>
              <a:t>, </a:t>
            </a:r>
            <a:r>
              <a:rPr lang="en-US" i="1" smtClean="0"/>
              <a:t>B</a:t>
            </a:r>
            <a:r>
              <a:rPr lang="en-US" smtClean="0"/>
              <a:t> is distorted as a count</a:t>
            </a:r>
            <a:endParaRPr lang="en-US" dirty="0" smtClean="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21</a:t>
            </a:fld>
            <a:endParaRPr 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eaLnBrk="1" hangingPunct="1"/>
            <a:r>
              <a:rPr lang="en-US" dirty="0" smtClean="0"/>
              <a:t>Multiplicative Noise Infusion</a:t>
            </a:r>
          </a:p>
        </p:txBody>
      </p:sp>
      <p:sp>
        <p:nvSpPr>
          <p:cNvPr id="18435" name="Rectangle 3"/>
          <p:cNvSpPr>
            <a:spLocks noGrp="1" noChangeArrowheads="1"/>
          </p:cNvSpPr>
          <p:nvPr>
            <p:ph type="body" sz="half" idx="1"/>
          </p:nvPr>
        </p:nvSpPr>
        <p:spPr>
          <a:xfrm>
            <a:off x="381000" y="2017713"/>
            <a:ext cx="3200400" cy="4114800"/>
          </a:xfrm>
        </p:spPr>
        <p:txBody>
          <a:bodyPr/>
          <a:lstStyle/>
          <a:p>
            <a:pPr eaLnBrk="1" hangingPunct="1"/>
            <a:r>
              <a:rPr lang="en-US" sz="2000" i="1" dirty="0" smtClean="0"/>
              <a:t>B</a:t>
            </a:r>
            <a:r>
              <a:rPr lang="en-US" sz="2000" dirty="0" smtClean="0"/>
              <a:t> is beginning of quarter employment; </a:t>
            </a:r>
            <a:r>
              <a:rPr lang="en-US" sz="2000" i="1" dirty="0" smtClean="0"/>
              <a:t>E</a:t>
            </a:r>
            <a:r>
              <a:rPr lang="en-US" sz="2000" dirty="0" smtClean="0"/>
              <a:t> is end of period; </a:t>
            </a:r>
            <a:r>
              <a:rPr lang="en-US" sz="2000" i="1" dirty="0" smtClean="0"/>
              <a:t>E-bar</a:t>
            </a:r>
            <a:r>
              <a:rPr lang="en-US" sz="2000" dirty="0" smtClean="0"/>
              <a:t> is the average.</a:t>
            </a:r>
          </a:p>
          <a:p>
            <a:pPr eaLnBrk="1" hangingPunct="1"/>
            <a:r>
              <a:rPr lang="en-US" sz="2000" i="1" dirty="0" smtClean="0"/>
              <a:t>Z_W2</a:t>
            </a:r>
            <a:r>
              <a:rPr lang="en-US" sz="2000" dirty="0" smtClean="0"/>
              <a:t> is end of quarter employee earnings, </a:t>
            </a:r>
            <a:r>
              <a:rPr lang="en-US" sz="2000" i="1" dirty="0" smtClean="0"/>
              <a:t>W2</a:t>
            </a:r>
            <a:r>
              <a:rPr lang="en-US" sz="2000" dirty="0" smtClean="0"/>
              <a:t> is total payroll for end of quarter employees.</a:t>
            </a:r>
          </a:p>
          <a:p>
            <a:pPr eaLnBrk="1" hangingPunct="1"/>
            <a:r>
              <a:rPr lang="en-US" sz="2000" i="1" dirty="0" smtClean="0"/>
              <a:t>JF</a:t>
            </a:r>
            <a:r>
              <a:rPr lang="en-US" sz="2000" dirty="0" smtClean="0"/>
              <a:t> is net job flows</a:t>
            </a:r>
          </a:p>
          <a:p>
            <a:pPr eaLnBrk="1" hangingPunct="1"/>
            <a:r>
              <a:rPr lang="en-US" sz="2000" dirty="0" smtClean="0"/>
              <a:t>Asterisk indicates distorted values.</a:t>
            </a:r>
          </a:p>
        </p:txBody>
      </p:sp>
      <p:graphicFrame>
        <p:nvGraphicFramePr>
          <p:cNvPr id="18436" name="Object 4"/>
          <p:cNvGraphicFramePr>
            <a:graphicFrameLocks noChangeAspect="1"/>
          </p:cNvGraphicFramePr>
          <p:nvPr/>
        </p:nvGraphicFramePr>
        <p:xfrm>
          <a:off x="5486400" y="1524000"/>
          <a:ext cx="2743200" cy="850900"/>
        </p:xfrm>
        <a:graphic>
          <a:graphicData uri="http://schemas.openxmlformats.org/presentationml/2006/ole">
            <mc:AlternateContent xmlns:mc="http://schemas.openxmlformats.org/markup-compatibility/2006">
              <mc:Choice xmlns:v="urn:schemas-microsoft-com:vml" Requires="v">
                <p:oleObj spid="_x0000_s2188" r:id="rId3" imgW="825500" imgH="254000" progId="Equation.3">
                  <p:embed/>
                </p:oleObj>
              </mc:Choice>
              <mc:Fallback>
                <p:oleObj r:id="rId3" imgW="8255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524000"/>
                        <a:ext cx="2743200" cy="850900"/>
                      </a:xfrm>
                      <a:prstGeom prst="rect">
                        <a:avLst/>
                      </a:prstGeom>
                      <a:solidFill>
                        <a:schemeClr val="bg1"/>
                      </a:solidFill>
                    </p:spPr>
                  </p:pic>
                </p:oleObj>
              </mc:Fallback>
            </mc:AlternateContent>
          </a:graphicData>
        </a:graphic>
      </p:graphicFrame>
      <p:graphicFrame>
        <p:nvGraphicFramePr>
          <p:cNvPr id="18437" name="Object 5"/>
          <p:cNvGraphicFramePr>
            <a:graphicFrameLocks noChangeAspect="1"/>
          </p:cNvGraphicFramePr>
          <p:nvPr/>
        </p:nvGraphicFramePr>
        <p:xfrm>
          <a:off x="3789363" y="2438400"/>
          <a:ext cx="4999037" cy="1474788"/>
        </p:xfrm>
        <a:graphic>
          <a:graphicData uri="http://schemas.openxmlformats.org/presentationml/2006/ole">
            <mc:AlternateContent xmlns:mc="http://schemas.openxmlformats.org/markup-compatibility/2006">
              <mc:Choice xmlns:v="urn:schemas-microsoft-com:vml" Requires="v">
                <p:oleObj spid="_x0000_s2189" name="Equation" r:id="rId5" imgW="1650960" imgH="482400" progId="Equation.3">
                  <p:embed/>
                </p:oleObj>
              </mc:Choice>
              <mc:Fallback>
                <p:oleObj name="Equation" r:id="rId5" imgW="165096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9363" y="2438400"/>
                        <a:ext cx="4999037" cy="1474788"/>
                      </a:xfrm>
                      <a:prstGeom prst="rect">
                        <a:avLst/>
                      </a:prstGeom>
                      <a:solidFill>
                        <a:schemeClr val="bg1"/>
                      </a:solidFill>
                    </p:spPr>
                  </p:pic>
                </p:oleObj>
              </mc:Fallback>
            </mc:AlternateContent>
          </a:graphicData>
        </a:graphic>
      </p:graphicFrame>
      <p:graphicFrame>
        <p:nvGraphicFramePr>
          <p:cNvPr id="18438" name="Object 6"/>
          <p:cNvGraphicFramePr>
            <a:graphicFrameLocks noChangeAspect="1"/>
          </p:cNvGraphicFramePr>
          <p:nvPr/>
        </p:nvGraphicFramePr>
        <p:xfrm>
          <a:off x="3797968" y="3814010"/>
          <a:ext cx="5133975" cy="1377950"/>
        </p:xfrm>
        <a:graphic>
          <a:graphicData uri="http://schemas.openxmlformats.org/presentationml/2006/ole">
            <mc:AlternateContent xmlns:mc="http://schemas.openxmlformats.org/markup-compatibility/2006">
              <mc:Choice xmlns:v="urn:schemas-microsoft-com:vml" Requires="v">
                <p:oleObj spid="_x0000_s2190" r:id="rId7" imgW="1701800" imgH="457200" progId="Equation.3">
                  <p:embed/>
                </p:oleObj>
              </mc:Choice>
              <mc:Fallback>
                <p:oleObj r:id="rId7" imgW="17018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7968" y="3814010"/>
                        <a:ext cx="5133975" cy="1377950"/>
                      </a:xfrm>
                      <a:prstGeom prst="rect">
                        <a:avLst/>
                      </a:prstGeom>
                      <a:solidFill>
                        <a:schemeClr val="bg1"/>
                      </a:solidFill>
                    </p:spPr>
                  </p:pic>
                </p:oleObj>
              </mc:Fallback>
            </mc:AlternateContent>
          </a:graphicData>
        </a:graphic>
      </p:graphicFrame>
      <p:sp>
        <p:nvSpPr>
          <p:cNvPr id="2056" name="Rectangle 8"/>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3" name="Object 7"/>
          <p:cNvGraphicFramePr>
            <a:graphicFrameLocks noChangeAspect="1"/>
          </p:cNvGraphicFramePr>
          <p:nvPr/>
        </p:nvGraphicFramePr>
        <p:xfrm>
          <a:off x="3790199" y="5185611"/>
          <a:ext cx="4587875" cy="1319213"/>
        </p:xfrm>
        <a:graphic>
          <a:graphicData uri="http://schemas.openxmlformats.org/presentationml/2006/ole">
            <mc:AlternateContent xmlns:mc="http://schemas.openxmlformats.org/markup-compatibility/2006">
              <mc:Choice xmlns:v="urn:schemas-microsoft-com:vml" Requires="v">
                <p:oleObj spid="_x0000_s2191" name="Equation" r:id="rId9" imgW="1587240" imgH="457200" progId="Equation.3">
                  <p:embed/>
                </p:oleObj>
              </mc:Choice>
              <mc:Fallback>
                <p:oleObj name="Equation" r:id="rId9" imgW="158724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0199" y="5185611"/>
                        <a:ext cx="4587875" cy="1319213"/>
                      </a:xfrm>
                      <a:prstGeom prst="rect">
                        <a:avLst/>
                      </a:prstGeom>
                      <a:solidFill>
                        <a:schemeClr val="bg1"/>
                      </a:solidFill>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4/1/2013</a:t>
            </a:r>
            <a:endParaRPr lang="en-US"/>
          </a:p>
        </p:txBody>
      </p:sp>
      <p:sp>
        <p:nvSpPr>
          <p:cNvPr id="3" name="Footer Placeholder 2"/>
          <p:cNvSpPr>
            <a:spLocks noGrp="1"/>
          </p:cNvSpPr>
          <p:nvPr>
            <p:ph type="ftr" sz="quarter" idx="11"/>
          </p:nvPr>
        </p:nvSpPr>
        <p:spPr/>
        <p:txBody>
          <a:bodyPr/>
          <a:lstStyle/>
          <a:p>
            <a:pPr>
              <a:defRPr/>
            </a:pPr>
            <a:r>
              <a:rPr lang="en-US" smtClean="0"/>
              <a:t>© John M. Abowd and Lars Vilhuber 2013, all rights reserved</a:t>
            </a:r>
            <a:endParaRPr lang="en-US"/>
          </a:p>
        </p:txBody>
      </p:sp>
      <p:sp>
        <p:nvSpPr>
          <p:cNvPr id="4" name="Slide Number Placeholder 3"/>
          <p:cNvSpPr>
            <a:spLocks noGrp="1"/>
          </p:cNvSpPr>
          <p:nvPr>
            <p:ph type="sldNum" sz="quarter" idx="12"/>
          </p:nvPr>
        </p:nvSpPr>
        <p:spPr/>
        <p:txBody>
          <a:bodyPr/>
          <a:lstStyle/>
          <a:p>
            <a:pPr>
              <a:defRPr/>
            </a:pPr>
            <a:fld id="{E08D0B64-9298-4E37-9A36-B3DBD71B08D5}" type="slidenum">
              <a:rPr lang="en-US" smtClean="0"/>
              <a:pPr>
                <a:defRPr/>
              </a:pPr>
              <a:t>22</a:t>
            </a:fld>
            <a:endParaRPr lang="en-US"/>
          </a:p>
        </p:txBody>
      </p:sp>
    </p:spTree>
  </p:cSld>
  <p:clrMapOvr>
    <a:masterClrMapping/>
  </p:clrMapOvr>
  <p:transition advClick="0">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Weighting</a:t>
            </a:r>
          </a:p>
        </p:txBody>
      </p:sp>
      <p:sp>
        <p:nvSpPr>
          <p:cNvPr id="32771" name="Rectangle 3"/>
          <p:cNvSpPr>
            <a:spLocks noGrp="1" noChangeArrowheads="1"/>
          </p:cNvSpPr>
          <p:nvPr>
            <p:ph type="body" idx="1"/>
          </p:nvPr>
        </p:nvSpPr>
        <p:spPr/>
        <p:txBody>
          <a:bodyPr/>
          <a:lstStyle/>
          <a:p>
            <a:r>
              <a:rPr lang="en-US" smtClean="0"/>
              <a:t>Each fuzzed micro-data item is weighted by the QWI final weight before aggregation</a:t>
            </a:r>
          </a:p>
          <a:p>
            <a:r>
              <a:rPr lang="en-US" smtClean="0"/>
              <a:t>This means that all input data are real numbers (not integers)</a:t>
            </a:r>
          </a:p>
          <a:p>
            <a:r>
              <a:rPr lang="en-US" smtClean="0"/>
              <a:t>Final disclosure control formulas must reflect rounding of the counts</a:t>
            </a:r>
            <a:endParaRPr lang="en-US" dirty="0" smtClean="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23</a:t>
            </a:fld>
            <a:endParaRPr lang="en-US" dirty="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dirty="0" smtClean="0"/>
              <a:t>Protection Properties of the QWI Algorithm</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24</a:t>
            </a:fld>
            <a:endParaRPr lang="en-US" dirty="0"/>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25</a:t>
            </a:fld>
            <a:endParaRPr lang="en-US"/>
          </a:p>
        </p:txBody>
      </p:sp>
      <p:graphicFrame>
        <p:nvGraphicFramePr>
          <p:cNvPr id="3" name="Table 2"/>
          <p:cNvGraphicFramePr>
            <a:graphicFrameLocks noGrp="1"/>
          </p:cNvGraphicFramePr>
          <p:nvPr/>
        </p:nvGraphicFramePr>
        <p:xfrm>
          <a:off x="-23771" y="762000"/>
          <a:ext cx="9167771" cy="4439650"/>
        </p:xfrm>
        <a:graphic>
          <a:graphicData uri="http://schemas.openxmlformats.org/drawingml/2006/table">
            <a:tbl>
              <a:tblPr/>
              <a:tblGrid>
                <a:gridCol w="1658597"/>
                <a:gridCol w="1251529"/>
                <a:gridCol w="1251529"/>
                <a:gridCol w="1251529"/>
                <a:gridCol w="1251529"/>
                <a:gridCol w="1251529"/>
                <a:gridCol w="1251529"/>
              </a:tblGrid>
              <a:tr h="1175714">
                <a:tc gridSpan="7">
                  <a:txBody>
                    <a:bodyPr/>
                    <a:lstStyle/>
                    <a:p>
                      <a:pPr marL="0" marR="0" algn="ctr">
                        <a:spcBef>
                          <a:spcPts val="0"/>
                        </a:spcBef>
                        <a:spcAft>
                          <a:spcPts val="0"/>
                        </a:spcAft>
                      </a:pPr>
                      <a:r>
                        <a:rPr lang="en-US" sz="3300" dirty="0">
                          <a:latin typeface="Times New Roman"/>
                          <a:ea typeface="Times New Roman"/>
                          <a:cs typeface="Times New Roman"/>
                        </a:rPr>
                        <a:t>Table 1A</a:t>
                      </a:r>
                      <a:endParaRPr lang="en-US" sz="2200" dirty="0">
                        <a:latin typeface="Times New Roman"/>
                        <a:ea typeface="Times New Roman"/>
                        <a:cs typeface="Times New Roman"/>
                      </a:endParaRPr>
                    </a:p>
                    <a:p>
                      <a:pPr marL="0" marR="0" algn="ctr">
                        <a:spcBef>
                          <a:spcPts val="0"/>
                        </a:spcBef>
                        <a:spcAft>
                          <a:spcPts val="0"/>
                        </a:spcAft>
                      </a:pPr>
                      <a:r>
                        <a:rPr lang="en-US" sz="2200" dirty="0">
                          <a:latin typeface="Times New Roman"/>
                          <a:ea typeface="Times New Roman"/>
                          <a:cs typeface="Times New Roman"/>
                        </a:rPr>
                        <a:t>Variable: B</a:t>
                      </a:r>
                    </a:p>
                    <a:p>
                      <a:pPr marL="0" marR="0" algn="ctr">
                        <a:spcBef>
                          <a:spcPts val="0"/>
                        </a:spcBef>
                        <a:spcAft>
                          <a:spcPts val="0"/>
                        </a:spcAft>
                      </a:pPr>
                      <a:r>
                        <a:rPr lang="en-US" sz="2200" dirty="0" err="1">
                          <a:latin typeface="Times New Roman"/>
                          <a:ea typeface="Times New Roman"/>
                          <a:cs typeface="Times New Roman"/>
                        </a:rPr>
                        <a:t>Unweighted</a:t>
                      </a:r>
                      <a:r>
                        <a:rPr lang="en-US" sz="2200" dirty="0">
                          <a:latin typeface="Times New Roman"/>
                          <a:ea typeface="Times New Roman"/>
                          <a:cs typeface="Times New Roman"/>
                        </a:rPr>
                        <a:t>/Undistorted vs. </a:t>
                      </a:r>
                      <a:r>
                        <a:rPr lang="en-US" sz="2200" dirty="0" err="1">
                          <a:latin typeface="Times New Roman"/>
                          <a:ea typeface="Times New Roman"/>
                          <a:cs typeface="Times New Roman"/>
                        </a:rPr>
                        <a:t>Unweighted</a:t>
                      </a:r>
                      <a:r>
                        <a:rPr lang="en-US" sz="2200" dirty="0">
                          <a:latin typeface="Times New Roman"/>
                          <a:ea typeface="Times New Roman"/>
                          <a:cs typeface="Times New Roman"/>
                        </a:rPr>
                        <a:t>/Distorted</a:t>
                      </a:r>
                    </a:p>
                  </a:txBody>
                  <a:tcPr marL="125970" marR="12597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8009">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0</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1</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2</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3</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4</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5+</a:t>
                      </a: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0</a:t>
                      </a:r>
                    </a:p>
                  </a:txBody>
                  <a:tcPr marL="125970" marR="125970" marT="0" marB="0" anchor="ctr">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99.61</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0.39</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1</a:t>
                      </a:r>
                    </a:p>
                  </a:txBody>
                  <a:tcPr marL="125970" marR="125970" marT="0" marB="0" anchor="ctr">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98.57</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1.43</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2</a:t>
                      </a:r>
                    </a:p>
                  </a:txBody>
                  <a:tcPr marL="125970" marR="125970" marT="0" marB="0" anchor="ctr">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1.04</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96.10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2.85</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3</a:t>
                      </a:r>
                    </a:p>
                  </a:txBody>
                  <a:tcPr marL="125970" marR="125970" marT="0" marB="0" anchor="ctr">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2.19</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93.21</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4.60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4</a:t>
                      </a:r>
                    </a:p>
                  </a:txBody>
                  <a:tcPr marL="125970" marR="125970" marT="0" marB="0" anchor="ctr">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7.30</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82.52</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10.18</a:t>
                      </a:r>
                      <a:endParaRPr lang="en-US" sz="2200">
                        <a:latin typeface="Times New Roman"/>
                        <a:ea typeface="Times New Roman"/>
                        <a:cs typeface="Times New Roman"/>
                      </a:endParaRPr>
                    </a:p>
                  </a:txBody>
                  <a:tcPr marL="125970" marR="125970" marT="0" marB="0" anchor="b">
                    <a:lnL>
                      <a:noFill/>
                    </a:lnL>
                    <a:lnR>
                      <a:noFill/>
                    </a:lnR>
                    <a:lnT>
                      <a:noFill/>
                    </a:lnT>
                    <a:lnB>
                      <a:noFill/>
                    </a:lnB>
                    <a:solidFill>
                      <a:schemeClr val="bg1"/>
                    </a:solidFill>
                  </a:tcPr>
                </a:tc>
              </a:tr>
              <a:tr h="338009">
                <a:tc>
                  <a:txBody>
                    <a:bodyPr/>
                    <a:lstStyle/>
                    <a:p>
                      <a:pPr marL="0" marR="0" algn="ctr">
                        <a:spcBef>
                          <a:spcPts val="0"/>
                        </a:spcBef>
                        <a:spcAft>
                          <a:spcPts val="0"/>
                        </a:spcAft>
                      </a:pPr>
                      <a:r>
                        <a:rPr lang="en-US" sz="2200">
                          <a:latin typeface="Times New Roman"/>
                          <a:ea typeface="Times New Roman"/>
                          <a:cs typeface="Times New Roman"/>
                        </a:rPr>
                        <a:t>5+</a:t>
                      </a:r>
                    </a:p>
                  </a:txBody>
                  <a:tcPr marL="125970" marR="12597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1.60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98.40</a:t>
                      </a:r>
                      <a:endParaRPr lang="en-US" sz="2200">
                        <a:latin typeface="Times New Roman"/>
                        <a:ea typeface="Times New Roman"/>
                        <a:cs typeface="Times New Roman"/>
                      </a:endParaRPr>
                    </a:p>
                  </a:txBody>
                  <a:tcPr marL="125970" marR="125970"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38009">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970" marR="12597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559864">
                <a:tc gridSpan="7">
                  <a:txBody>
                    <a:bodyPr/>
                    <a:lstStyle/>
                    <a:p>
                      <a:pPr marL="0" marR="0">
                        <a:spcBef>
                          <a:spcPts val="0"/>
                        </a:spcBef>
                        <a:spcAft>
                          <a:spcPts val="0"/>
                        </a:spcAft>
                      </a:pPr>
                      <a:r>
                        <a:rPr lang="en-US" sz="1800" dirty="0">
                          <a:latin typeface="Times New Roman"/>
                          <a:ea typeface="Times New Roman"/>
                          <a:cs typeface="Times New Roman"/>
                        </a:rPr>
                        <a:t>Note: The data represent county data for Maryland/NAICS Industry Group. Cells represent row percentages and sum to 100.</a:t>
                      </a:r>
                      <a:endParaRPr lang="en-US" sz="2200" dirty="0">
                        <a:latin typeface="Times New Roman"/>
                        <a:ea typeface="Times New Roman"/>
                        <a:cs typeface="Times New Roman"/>
                      </a:endParaRPr>
                    </a:p>
                  </a:txBody>
                  <a:tcPr marL="125970" marR="125970" marT="0" marB="0" anchor="ctr">
                    <a:lnL>
                      <a:noFill/>
                    </a:lnL>
                    <a:lnR>
                      <a:noFill/>
                    </a:lnR>
                    <a:lnT>
                      <a:noFill/>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26</a:t>
            </a:fld>
            <a:endParaRPr lang="en-US"/>
          </a:p>
        </p:txBody>
      </p:sp>
      <p:graphicFrame>
        <p:nvGraphicFramePr>
          <p:cNvPr id="3" name="Table 2"/>
          <p:cNvGraphicFramePr>
            <a:graphicFrameLocks noGrp="1"/>
          </p:cNvGraphicFramePr>
          <p:nvPr/>
        </p:nvGraphicFramePr>
        <p:xfrm>
          <a:off x="0" y="761999"/>
          <a:ext cx="9127628" cy="4413132"/>
        </p:xfrm>
        <a:graphic>
          <a:graphicData uri="http://schemas.openxmlformats.org/drawingml/2006/table">
            <a:tbl>
              <a:tblPr/>
              <a:tblGrid>
                <a:gridCol w="1651334"/>
                <a:gridCol w="1246049"/>
                <a:gridCol w="1246049"/>
                <a:gridCol w="1246049"/>
                <a:gridCol w="1246049"/>
                <a:gridCol w="1246049"/>
                <a:gridCol w="1246049"/>
              </a:tblGrid>
              <a:tr h="1097280">
                <a:tc gridSpan="7">
                  <a:txBody>
                    <a:bodyPr/>
                    <a:lstStyle/>
                    <a:p>
                      <a:pPr marL="0" marR="0" algn="ctr">
                        <a:spcBef>
                          <a:spcPts val="0"/>
                        </a:spcBef>
                        <a:spcAft>
                          <a:spcPts val="0"/>
                        </a:spcAft>
                      </a:pPr>
                      <a:r>
                        <a:rPr lang="en-US" sz="3300" dirty="0">
                          <a:latin typeface="Times New Roman"/>
                          <a:ea typeface="Times New Roman"/>
                          <a:cs typeface="Times New Roman"/>
                        </a:rPr>
                        <a:t>Table 1B</a:t>
                      </a:r>
                      <a:endParaRPr lang="en-US" sz="2200" dirty="0">
                        <a:latin typeface="Times New Roman"/>
                        <a:ea typeface="Times New Roman"/>
                        <a:cs typeface="Times New Roman"/>
                      </a:endParaRPr>
                    </a:p>
                    <a:p>
                      <a:pPr marL="0" marR="0" algn="ctr">
                        <a:spcBef>
                          <a:spcPts val="0"/>
                        </a:spcBef>
                        <a:spcAft>
                          <a:spcPts val="0"/>
                        </a:spcAft>
                      </a:pPr>
                      <a:r>
                        <a:rPr lang="en-US" sz="2200" dirty="0">
                          <a:latin typeface="Times New Roman"/>
                          <a:ea typeface="Times New Roman"/>
                          <a:cs typeface="Times New Roman"/>
                        </a:rPr>
                        <a:t>Variable: B</a:t>
                      </a:r>
                    </a:p>
                    <a:p>
                      <a:pPr marL="0" marR="0" algn="ctr">
                        <a:spcBef>
                          <a:spcPts val="0"/>
                        </a:spcBef>
                        <a:spcAft>
                          <a:spcPts val="0"/>
                        </a:spcAft>
                      </a:pPr>
                      <a:r>
                        <a:rPr lang="en-US" sz="2200" dirty="0" err="1">
                          <a:latin typeface="Times New Roman"/>
                          <a:ea typeface="Times New Roman"/>
                          <a:cs typeface="Times New Roman"/>
                        </a:rPr>
                        <a:t>Unweighted</a:t>
                      </a:r>
                      <a:r>
                        <a:rPr lang="en-US" sz="2200" dirty="0">
                          <a:latin typeface="Times New Roman"/>
                          <a:ea typeface="Times New Roman"/>
                          <a:cs typeface="Times New Roman"/>
                        </a:rPr>
                        <a:t>/Undistorted vs. Weighted/Distorted</a:t>
                      </a:r>
                    </a:p>
                  </a:txBody>
                  <a:tcPr marL="125418" marR="125418"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4447">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0</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1</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2</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3</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4</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5+</a:t>
                      </a:r>
                    </a:p>
                  </a:txBody>
                  <a:tcPr marL="125418" marR="125418"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0</a:t>
                      </a: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99.19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0.81</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1</a:t>
                      </a: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0.14</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89.29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10.56</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2</a:t>
                      </a: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0.04</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1.39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67.45</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30.70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0.42</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3</a:t>
                      </a: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0.03</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0.04</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2.19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50.99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42.76</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3.99</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4</a:t>
                      </a: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0.03</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0.02</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0.03</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3.07</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41.04</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55.81</a:t>
                      </a:r>
                      <a:endParaRPr lang="en-US" sz="2200">
                        <a:latin typeface="Times New Roman"/>
                        <a:ea typeface="Times New Roman"/>
                        <a:cs typeface="Times New Roman"/>
                      </a:endParaRPr>
                    </a:p>
                  </a:txBody>
                  <a:tcPr marL="125418" marR="125418" marT="0" marB="0" anchor="b">
                    <a:lnL>
                      <a:noFill/>
                    </a:lnL>
                    <a:lnR>
                      <a:noFill/>
                    </a:lnR>
                    <a:lnT>
                      <a:noFill/>
                    </a:lnT>
                    <a:lnB>
                      <a:noFill/>
                    </a:lnB>
                    <a:solidFill>
                      <a:schemeClr val="bg1"/>
                    </a:solidFill>
                  </a:tcPr>
                </a:tc>
              </a:tr>
              <a:tr h="334447">
                <a:tc>
                  <a:txBody>
                    <a:bodyPr/>
                    <a:lstStyle/>
                    <a:p>
                      <a:pPr marL="0" marR="0" algn="ctr">
                        <a:spcBef>
                          <a:spcPts val="0"/>
                        </a:spcBef>
                        <a:spcAft>
                          <a:spcPts val="0"/>
                        </a:spcAft>
                      </a:pPr>
                      <a:r>
                        <a:rPr lang="en-US" sz="2200">
                          <a:latin typeface="Times New Roman"/>
                          <a:ea typeface="Times New Roman"/>
                          <a:cs typeface="Times New Roman"/>
                        </a:rPr>
                        <a:t>5+</a:t>
                      </a: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0.02</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0.33</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99.64</a:t>
                      </a:r>
                      <a:endParaRPr lang="en-US" sz="2200">
                        <a:latin typeface="Times New Roman"/>
                        <a:ea typeface="Times New Roman"/>
                        <a:cs typeface="Times New Roman"/>
                      </a:endParaRPr>
                    </a:p>
                  </a:txBody>
                  <a:tcPr marL="125418" marR="125418"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34447">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5418" marR="125418"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557412">
                <a:tc gridSpan="7">
                  <a:txBody>
                    <a:bodyPr/>
                    <a:lstStyle/>
                    <a:p>
                      <a:pPr marL="0" marR="0">
                        <a:spcBef>
                          <a:spcPts val="0"/>
                        </a:spcBef>
                        <a:spcAft>
                          <a:spcPts val="0"/>
                        </a:spcAft>
                      </a:pPr>
                      <a:r>
                        <a:rPr lang="en-US" sz="1800" dirty="0">
                          <a:latin typeface="Times New Roman"/>
                          <a:ea typeface="Times New Roman"/>
                          <a:cs typeface="Times New Roman"/>
                        </a:rPr>
                        <a:t>Note: The data represent county data for Maryland/NAICS Industry Group. Cells represent row percentages and sum to 100.</a:t>
                      </a:r>
                      <a:endParaRPr lang="en-US" sz="2200" dirty="0">
                        <a:latin typeface="Times New Roman"/>
                        <a:ea typeface="Times New Roman"/>
                        <a:cs typeface="Times New Roman"/>
                      </a:endParaRPr>
                    </a:p>
                  </a:txBody>
                  <a:tcPr marL="125418" marR="125418" marT="0" marB="0" anchor="b">
                    <a:lnL>
                      <a:noFill/>
                    </a:lnL>
                    <a:lnR>
                      <a:noFill/>
                    </a:lnR>
                    <a:lnT>
                      <a:noFill/>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27</a:t>
            </a:fld>
            <a:endParaRPr lang="en-US"/>
          </a:p>
        </p:txBody>
      </p:sp>
      <p:graphicFrame>
        <p:nvGraphicFramePr>
          <p:cNvPr id="4" name="Table 3"/>
          <p:cNvGraphicFramePr>
            <a:graphicFrameLocks noGrp="1"/>
          </p:cNvGraphicFramePr>
          <p:nvPr/>
        </p:nvGraphicFramePr>
        <p:xfrm>
          <a:off x="-16753" y="762000"/>
          <a:ext cx="9177506" cy="4427621"/>
        </p:xfrm>
        <a:graphic>
          <a:graphicData uri="http://schemas.openxmlformats.org/drawingml/2006/table">
            <a:tbl>
              <a:tblPr/>
              <a:tblGrid>
                <a:gridCol w="1660358"/>
                <a:gridCol w="1252858"/>
                <a:gridCol w="1252858"/>
                <a:gridCol w="1252858"/>
                <a:gridCol w="1252858"/>
                <a:gridCol w="1252858"/>
                <a:gridCol w="1252858"/>
              </a:tblGrid>
              <a:tr h="1176963">
                <a:tc gridSpan="7">
                  <a:txBody>
                    <a:bodyPr/>
                    <a:lstStyle/>
                    <a:p>
                      <a:pPr marL="0" marR="0" algn="ctr">
                        <a:spcBef>
                          <a:spcPts val="0"/>
                        </a:spcBef>
                        <a:spcAft>
                          <a:spcPts val="0"/>
                        </a:spcAft>
                      </a:pPr>
                      <a:r>
                        <a:rPr lang="en-US" sz="3300">
                          <a:latin typeface="Times New Roman"/>
                          <a:ea typeface="Times New Roman"/>
                          <a:cs typeface="Times New Roman"/>
                        </a:rPr>
                        <a:t>Table 1C</a:t>
                      </a:r>
                      <a:endParaRPr lang="en-US" sz="2200">
                        <a:latin typeface="Times New Roman"/>
                        <a:ea typeface="Times New Roman"/>
                        <a:cs typeface="Times New Roman"/>
                      </a:endParaRPr>
                    </a:p>
                    <a:p>
                      <a:pPr marL="0" marR="0" algn="ctr">
                        <a:spcBef>
                          <a:spcPts val="0"/>
                        </a:spcBef>
                        <a:spcAft>
                          <a:spcPts val="0"/>
                        </a:spcAft>
                      </a:pPr>
                      <a:r>
                        <a:rPr lang="en-US" sz="2200">
                          <a:latin typeface="Times New Roman"/>
                          <a:ea typeface="Times New Roman"/>
                          <a:cs typeface="Times New Roman"/>
                        </a:rPr>
                        <a:t>Variable: B</a:t>
                      </a:r>
                    </a:p>
                    <a:p>
                      <a:pPr marL="0" marR="0" algn="ctr">
                        <a:spcBef>
                          <a:spcPts val="0"/>
                        </a:spcBef>
                        <a:spcAft>
                          <a:spcPts val="0"/>
                        </a:spcAft>
                      </a:pPr>
                      <a:r>
                        <a:rPr lang="en-US" sz="2200">
                          <a:latin typeface="Times New Roman"/>
                          <a:ea typeface="Times New Roman"/>
                          <a:cs typeface="Times New Roman"/>
                        </a:rPr>
                        <a:t>Unweighted/Undistorted vs. Synthesized</a:t>
                      </a:r>
                    </a:p>
                  </a:txBody>
                  <a:tcPr marL="126103" marR="126103"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6275">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0</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1</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2</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3</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4</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2200">
                          <a:latin typeface="Times New Roman"/>
                          <a:ea typeface="Times New Roman"/>
                          <a:cs typeface="Times New Roman"/>
                        </a:rPr>
                        <a:t>5+</a:t>
                      </a:r>
                    </a:p>
                  </a:txBody>
                  <a:tcPr marL="126103" marR="126103"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0</a:t>
                      </a: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99.17</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0.82</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1</a:t>
                      </a: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7.85</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84.74</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6.62</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0.78</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2</a:t>
                      </a: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0.51</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11.93</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61.06</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24.14</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2.24</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0.12</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3</a:t>
                      </a: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0.06</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0.76</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7.53</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47.50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39.13</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5.02</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4</a:t>
                      </a: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0.03</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0.11</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0.93</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7.40</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38.84</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52.69</a:t>
                      </a:r>
                      <a:endParaRPr lang="en-US" sz="2200">
                        <a:latin typeface="Times New Roman"/>
                        <a:ea typeface="Times New Roman"/>
                        <a:cs typeface="Times New Roman"/>
                      </a:endParaRPr>
                    </a:p>
                  </a:txBody>
                  <a:tcPr marL="126103" marR="126103" marT="0" marB="0" anchor="b">
                    <a:lnL>
                      <a:noFill/>
                    </a:lnL>
                    <a:lnR>
                      <a:noFill/>
                    </a:lnR>
                    <a:lnT>
                      <a:noFill/>
                    </a:lnT>
                    <a:lnB>
                      <a:noFill/>
                    </a:lnB>
                    <a:solidFill>
                      <a:schemeClr val="bg1"/>
                    </a:solidFill>
                  </a:tcPr>
                </a:tc>
              </a:tr>
              <a:tr h="336275">
                <a:tc>
                  <a:txBody>
                    <a:bodyPr/>
                    <a:lstStyle/>
                    <a:p>
                      <a:pPr marL="0" marR="0" algn="ctr">
                        <a:spcBef>
                          <a:spcPts val="0"/>
                        </a:spcBef>
                        <a:spcAft>
                          <a:spcPts val="0"/>
                        </a:spcAft>
                      </a:pPr>
                      <a:r>
                        <a:rPr lang="en-US" sz="2200">
                          <a:latin typeface="Times New Roman"/>
                          <a:ea typeface="Times New Roman"/>
                          <a:cs typeface="Times New Roman"/>
                        </a:rPr>
                        <a:t>5+</a:t>
                      </a: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0.01</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0.11</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0.71</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2200">
                          <a:solidFill>
                            <a:srgbClr val="000000"/>
                          </a:solidFill>
                          <a:latin typeface="Times New Roman"/>
                          <a:ea typeface="Times New Roman"/>
                          <a:cs typeface="Times New Roman"/>
                        </a:rPr>
                        <a:t>99.16</a:t>
                      </a:r>
                      <a:endParaRPr lang="en-US" sz="2200">
                        <a:latin typeface="Times New Roman"/>
                        <a:ea typeface="Times New Roman"/>
                        <a:cs typeface="Times New Roman"/>
                      </a:endParaRPr>
                    </a:p>
                  </a:txBody>
                  <a:tcPr marL="126103" marR="126103"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36275">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endParaRPr lang="en-US" sz="2200">
                        <a:latin typeface="Times New Roman"/>
                        <a:ea typeface="Times New Roman"/>
                        <a:cs typeface="Times New Roman"/>
                      </a:endParaRPr>
                    </a:p>
                  </a:txBody>
                  <a:tcPr marL="126103" marR="126103" marT="0" marB="0" anchor="b">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560458">
                <a:tc gridSpan="7">
                  <a:txBody>
                    <a:bodyPr/>
                    <a:lstStyle/>
                    <a:p>
                      <a:pPr marL="0" marR="0">
                        <a:spcBef>
                          <a:spcPts val="0"/>
                        </a:spcBef>
                        <a:spcAft>
                          <a:spcPts val="0"/>
                        </a:spcAft>
                      </a:pPr>
                      <a:r>
                        <a:rPr lang="en-US" sz="1800" dirty="0">
                          <a:latin typeface="Times New Roman"/>
                          <a:ea typeface="Times New Roman"/>
                          <a:cs typeface="Times New Roman"/>
                        </a:rPr>
                        <a:t>Note: The data represent county data for Maryland/NAICS Industry Group. Cells represent row percentages and sum to 100.</a:t>
                      </a:r>
                      <a:endParaRPr lang="en-US" sz="2200" dirty="0">
                        <a:latin typeface="Times New Roman"/>
                        <a:ea typeface="Times New Roman"/>
                        <a:cs typeface="Times New Roman"/>
                      </a:endParaRPr>
                    </a:p>
                  </a:txBody>
                  <a:tcPr marL="126103" marR="126103" marT="0" marB="0" anchor="b">
                    <a:lnL>
                      <a:noFill/>
                    </a:lnL>
                    <a:lnR>
                      <a:noFill/>
                    </a:lnR>
                    <a:lnT>
                      <a:noFill/>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Date Placeholder 2"/>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Analytical Validity Properties</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28</a:t>
            </a:fld>
            <a:endParaRPr lang="en-US"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 Distribution for B (Micro-data)</a:t>
            </a:r>
            <a:endParaRPr lang="en-US" dirty="0"/>
          </a:p>
        </p:txBody>
      </p:sp>
      <p:sp>
        <p:nvSpPr>
          <p:cNvPr id="3" name="Slide Number Placeholder 2"/>
          <p:cNvSpPr>
            <a:spLocks noGrp="1"/>
          </p:cNvSpPr>
          <p:nvPr>
            <p:ph type="sldNum" sz="quarter" idx="10"/>
          </p:nvPr>
        </p:nvSpPr>
        <p:spPr/>
        <p:txBody>
          <a:bodyPr/>
          <a:lstStyle/>
          <a:p>
            <a:pPr>
              <a:defRPr/>
            </a:pPr>
            <a:fld id="{43E49671-7A26-4E95-9FE9-6B8C9A0C783F}" type="slidenum">
              <a:rPr lang="en-US" smtClean="0"/>
              <a:pPr>
                <a:defRPr/>
              </a:pPr>
              <a:t>29</a:t>
            </a:fld>
            <a:endParaRPr lang="en-US"/>
          </a:p>
        </p:txBody>
      </p:sp>
      <p:pic>
        <p:nvPicPr>
          <p:cNvPr id="45058" name="Picture 2"/>
          <p:cNvPicPr>
            <a:picLocks noChangeAspect="1" noChangeArrowheads="1"/>
          </p:cNvPicPr>
          <p:nvPr/>
        </p:nvPicPr>
        <p:blipFill>
          <a:blip r:embed="rId2" cstate="print"/>
          <a:srcRect/>
          <a:stretch>
            <a:fillRect/>
          </a:stretch>
        </p:blipFill>
        <p:spPr bwMode="auto">
          <a:xfrm>
            <a:off x="1528011" y="1600200"/>
            <a:ext cx="6087978" cy="442762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Covering This?</a:t>
            </a:r>
            <a:endParaRPr lang="en-US" dirty="0"/>
          </a:p>
        </p:txBody>
      </p:sp>
      <p:sp>
        <p:nvSpPr>
          <p:cNvPr id="3" name="Content Placeholder 2"/>
          <p:cNvSpPr>
            <a:spLocks noGrp="1"/>
          </p:cNvSpPr>
          <p:nvPr>
            <p:ph idx="1"/>
          </p:nvPr>
        </p:nvSpPr>
        <p:spPr/>
        <p:txBody>
          <a:bodyPr/>
          <a:lstStyle/>
          <a:p>
            <a:r>
              <a:rPr lang="en-US" dirty="0" smtClean="0"/>
              <a:t>The vast majority of data users have no exposure to the SDL techniques applied to the data they use</a:t>
            </a:r>
          </a:p>
          <a:p>
            <a:r>
              <a:rPr lang="en-US" dirty="0" smtClean="0"/>
              <a:t>The tradition in SDL is to protect the details of what was done as part of the protocol</a:t>
            </a:r>
          </a:p>
          <a:p>
            <a:pPr lvl="1"/>
            <a:r>
              <a:rPr lang="en-US" dirty="0" smtClean="0"/>
              <a:t>Here’s the complete description for the American Community Survey public-use micro sample: </a:t>
            </a:r>
            <a:r>
              <a:rPr lang="en-US" dirty="0">
                <a:hlinkClick r:id="rId2"/>
              </a:rPr>
              <a:t>http://www.census.gov/acs/www/data_documentation/pums_confidentiality/</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3</a:t>
            </a:fld>
            <a:endParaRPr lang="en-US" dirty="0"/>
          </a:p>
        </p:txBody>
      </p:sp>
    </p:spTree>
    <p:extLst>
      <p:ext uri="{BB962C8B-B14F-4D97-AF65-F5344CB8AC3E}">
        <p14:creationId xmlns:p14="http://schemas.microsoft.com/office/powerpoint/2010/main" val="36721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 Distribution for W (Micro-data)</a:t>
            </a:r>
            <a:endParaRPr lang="en-US" dirty="0"/>
          </a:p>
        </p:txBody>
      </p:sp>
      <p:sp>
        <p:nvSpPr>
          <p:cNvPr id="3" name="Slide Number Placeholder 2"/>
          <p:cNvSpPr>
            <a:spLocks noGrp="1"/>
          </p:cNvSpPr>
          <p:nvPr>
            <p:ph type="sldNum" sz="quarter" idx="10"/>
          </p:nvPr>
        </p:nvSpPr>
        <p:spPr/>
        <p:txBody>
          <a:bodyPr/>
          <a:lstStyle/>
          <a:p>
            <a:pPr>
              <a:defRPr/>
            </a:pPr>
            <a:fld id="{43E49671-7A26-4E95-9FE9-6B8C9A0C783F}" type="slidenum">
              <a:rPr lang="en-US" smtClean="0"/>
              <a:pPr>
                <a:defRPr/>
              </a:pPr>
              <a:t>30</a:t>
            </a:fld>
            <a:endParaRPr lang="en-US"/>
          </a:p>
        </p:txBody>
      </p:sp>
      <p:pic>
        <p:nvPicPr>
          <p:cNvPr id="46082" name="Picture 2"/>
          <p:cNvPicPr>
            <a:picLocks noChangeAspect="1" noChangeArrowheads="1"/>
          </p:cNvPicPr>
          <p:nvPr/>
        </p:nvPicPr>
        <p:blipFill>
          <a:blip r:embed="rId2" cstate="print"/>
          <a:srcRect/>
          <a:stretch>
            <a:fillRect/>
          </a:stretch>
        </p:blipFill>
        <p:spPr bwMode="auto">
          <a:xfrm>
            <a:off x="1486652" y="1600200"/>
            <a:ext cx="6170695" cy="4487778"/>
          </a:xfrm>
          <a:prstGeom prst="rect">
            <a:avLst/>
          </a:prstGeom>
          <a:noFill/>
          <a:ln w="9525">
            <a:noFill/>
            <a:miter lim="800000"/>
            <a:headEnd/>
            <a:tailEnd/>
          </a:ln>
        </p:spPr>
      </p:pic>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31</a:t>
            </a:fld>
            <a:endParaRPr lang="en-US"/>
          </a:p>
        </p:txBody>
      </p:sp>
      <p:graphicFrame>
        <p:nvGraphicFramePr>
          <p:cNvPr id="4" name="Table 3"/>
          <p:cNvGraphicFramePr>
            <a:graphicFrameLocks noGrp="1"/>
          </p:cNvGraphicFramePr>
          <p:nvPr/>
        </p:nvGraphicFramePr>
        <p:xfrm>
          <a:off x="24798" y="1295400"/>
          <a:ext cx="9094403" cy="3384092"/>
        </p:xfrm>
        <a:graphic>
          <a:graphicData uri="http://schemas.openxmlformats.org/drawingml/2006/table">
            <a:tbl>
              <a:tblPr/>
              <a:tblGrid>
                <a:gridCol w="1234354"/>
                <a:gridCol w="714067"/>
                <a:gridCol w="714731"/>
                <a:gridCol w="714731"/>
                <a:gridCol w="714067"/>
                <a:gridCol w="714731"/>
                <a:gridCol w="714731"/>
                <a:gridCol w="714731"/>
                <a:gridCol w="714067"/>
                <a:gridCol w="714731"/>
                <a:gridCol w="714731"/>
                <a:gridCol w="714731"/>
              </a:tblGrid>
              <a:tr h="295568">
                <a:tc gridSpan="12">
                  <a:txBody>
                    <a:bodyPr/>
                    <a:lstStyle/>
                    <a:p>
                      <a:pPr marL="0" marR="0" algn="ctr">
                        <a:spcBef>
                          <a:spcPts val="0"/>
                        </a:spcBef>
                        <a:spcAft>
                          <a:spcPts val="0"/>
                        </a:spcAft>
                      </a:pPr>
                      <a:r>
                        <a:rPr lang="en-US" sz="1900" dirty="0">
                          <a:latin typeface="Times New Roman"/>
                          <a:ea typeface="Times New Roman"/>
                          <a:cs typeface="Times New Roman"/>
                        </a:rPr>
                        <a:t>Table 7</a:t>
                      </a:r>
                      <a:endParaRPr lang="en-US" sz="1200" dirty="0">
                        <a:latin typeface="Times New Roman"/>
                        <a:ea typeface="Times New Roman"/>
                        <a:cs typeface="Times New Roman"/>
                      </a:endParaRPr>
                    </a:p>
                  </a:txBody>
                  <a:tcPr marL="71641" marR="7164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9003">
                <a:tc gridSpan="12">
                  <a:txBody>
                    <a:bodyPr/>
                    <a:lstStyle/>
                    <a:p>
                      <a:endParaRPr lang="en-US" sz="1200" dirty="0">
                        <a:latin typeface="Calibri"/>
                        <a:ea typeface="Times New Roman"/>
                        <a:cs typeface="Times New Roman"/>
                      </a:endParaRPr>
                    </a:p>
                  </a:txBody>
                  <a:tcPr marL="71641" marR="7164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084">
                <a:tc gridSpan="12">
                  <a:txBody>
                    <a:bodyPr/>
                    <a:lstStyle/>
                    <a:p>
                      <a:pPr marL="0" marR="0" algn="ctr">
                        <a:spcBef>
                          <a:spcPts val="0"/>
                        </a:spcBef>
                        <a:spcAft>
                          <a:spcPts val="0"/>
                        </a:spcAft>
                      </a:pPr>
                      <a:r>
                        <a:rPr lang="en-US" sz="1200">
                          <a:latin typeface="Times New Roman"/>
                          <a:ea typeface="Times New Roman"/>
                          <a:cs typeface="Times New Roman"/>
                        </a:rPr>
                        <a:t>Distribution of the Difference Between Autocorrelation Coefficients</a:t>
                      </a:r>
                    </a:p>
                    <a:p>
                      <a:pPr marL="0" marR="0" algn="ctr">
                        <a:spcBef>
                          <a:spcPts val="0"/>
                        </a:spcBef>
                        <a:spcAft>
                          <a:spcPts val="0"/>
                        </a:spcAft>
                      </a:pPr>
                      <a:r>
                        <a:rPr lang="en-US" sz="1200">
                          <a:latin typeface="Times New Roman"/>
                          <a:ea typeface="Times New Roman"/>
                          <a:cs typeface="Times New Roman"/>
                        </a:rPr>
                        <a:t>Unweighted/Undistorted vs. Unweighted/Distorted</a:t>
                      </a:r>
                    </a:p>
                  </a:txBody>
                  <a:tcPr marL="71641" marR="71641"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Percentile</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B</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R</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E</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A</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S</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M</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FS</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75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50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318404">
                <a:tc gridSpan="12">
                  <a:txBody>
                    <a:bodyPr/>
                    <a:lstStyle/>
                    <a:p>
                      <a:pPr marL="0" marR="0">
                        <a:spcBef>
                          <a:spcPts val="0"/>
                        </a:spcBef>
                        <a:spcAft>
                          <a:spcPts val="0"/>
                        </a:spcAft>
                      </a:pPr>
                      <a:r>
                        <a:rPr lang="en-US" sz="1000" dirty="0">
                          <a:latin typeface="Times New Roman"/>
                          <a:ea typeface="Times New Roman"/>
                          <a:cs typeface="Times New Roman"/>
                        </a:rPr>
                        <a:t>Note: The data represent county data for Maryland/NAICS Industry Group. Cells represent the difference between the autocorrelation coefficients the percentile designated by the rows. </a:t>
                      </a:r>
                      <a:endParaRPr lang="en-US" sz="1200" dirty="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Date Placeholder 2"/>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32</a:t>
            </a:fld>
            <a:endParaRPr lang="en-US"/>
          </a:p>
        </p:txBody>
      </p:sp>
      <p:graphicFrame>
        <p:nvGraphicFramePr>
          <p:cNvPr id="3" name="Table 2"/>
          <p:cNvGraphicFramePr>
            <a:graphicFrameLocks noGrp="1"/>
          </p:cNvGraphicFramePr>
          <p:nvPr/>
        </p:nvGraphicFramePr>
        <p:xfrm>
          <a:off x="-1" y="1404481"/>
          <a:ext cx="9144001" cy="3425304"/>
        </p:xfrm>
        <a:graphic>
          <a:graphicData uri="http://schemas.openxmlformats.org/drawingml/2006/table">
            <a:tbl>
              <a:tblPr/>
              <a:tblGrid>
                <a:gridCol w="1241086"/>
                <a:gridCol w="717961"/>
                <a:gridCol w="718629"/>
                <a:gridCol w="718629"/>
                <a:gridCol w="717961"/>
                <a:gridCol w="718629"/>
                <a:gridCol w="718629"/>
                <a:gridCol w="718629"/>
                <a:gridCol w="717961"/>
                <a:gridCol w="718629"/>
                <a:gridCol w="718629"/>
                <a:gridCol w="718629"/>
              </a:tblGrid>
              <a:tr h="297987">
                <a:tc gridSpan="12">
                  <a:txBody>
                    <a:bodyPr/>
                    <a:lstStyle/>
                    <a:p>
                      <a:pPr marL="0" marR="0" algn="ctr">
                        <a:spcBef>
                          <a:spcPts val="0"/>
                        </a:spcBef>
                        <a:spcAft>
                          <a:spcPts val="0"/>
                        </a:spcAft>
                      </a:pPr>
                      <a:r>
                        <a:rPr lang="en-US" sz="2000">
                          <a:latin typeface="Times New Roman"/>
                          <a:ea typeface="Times New Roman"/>
                          <a:cs typeface="Times New Roman"/>
                        </a:rPr>
                        <a:t>Table 8</a:t>
                      </a:r>
                      <a:endParaRPr lang="en-US" sz="1200">
                        <a:latin typeface="Times New Roman"/>
                        <a:ea typeface="Times New Roman"/>
                        <a:cs typeface="Times New Roman"/>
                      </a:endParaRPr>
                    </a:p>
                  </a:txBody>
                  <a:tcPr marL="72031" marR="7203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88">
                <a:tc gridSpan="12">
                  <a:txBody>
                    <a:bodyPr/>
                    <a:lstStyle/>
                    <a:p>
                      <a:endParaRPr lang="en-US" sz="1200">
                        <a:latin typeface="Calibri"/>
                        <a:ea typeface="Times New Roman"/>
                        <a:cs typeface="Times New Roman"/>
                      </a:endParaRPr>
                    </a:p>
                  </a:txBody>
                  <a:tcPr marL="72031" marR="7203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4168">
                <a:tc gridSpan="12">
                  <a:txBody>
                    <a:bodyPr/>
                    <a:lstStyle/>
                    <a:p>
                      <a:pPr marL="0" marR="0" algn="ctr">
                        <a:spcBef>
                          <a:spcPts val="0"/>
                        </a:spcBef>
                        <a:spcAft>
                          <a:spcPts val="0"/>
                        </a:spcAft>
                      </a:pPr>
                      <a:r>
                        <a:rPr lang="en-US" sz="1200">
                          <a:latin typeface="Times New Roman"/>
                          <a:ea typeface="Times New Roman"/>
                          <a:cs typeface="Times New Roman"/>
                        </a:rPr>
                        <a:t>Distribution of the Difference Between Autocorrelation Coefficients</a:t>
                      </a:r>
                    </a:p>
                    <a:p>
                      <a:pPr marL="0" marR="0" algn="ctr">
                        <a:spcBef>
                          <a:spcPts val="0"/>
                        </a:spcBef>
                        <a:spcAft>
                          <a:spcPts val="0"/>
                        </a:spcAft>
                      </a:pPr>
                      <a:r>
                        <a:rPr lang="en-US" sz="1200">
                          <a:latin typeface="Times New Roman"/>
                          <a:ea typeface="Times New Roman"/>
                          <a:cs typeface="Times New Roman"/>
                        </a:rPr>
                        <a:t>Unweighted/Undistorted vs. Weighted/Distorted w/ Suppressions</a:t>
                      </a:r>
                    </a:p>
                  </a:txBody>
                  <a:tcPr marL="72031" marR="72031"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Percentile</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B</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R</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E</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A</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S</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M</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FS</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0.318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0.592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0.538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0.325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0.602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0.652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0.330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0.366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0.606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0.656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0.648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0.153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0.326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0.221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0.158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0.294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0.304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0.134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0.181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0.317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0.352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0.359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90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0.196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0.136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0.173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0.181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0.108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0.196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0.218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0.229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75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50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25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-0.026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-0.188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-0.170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-0.190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-0.200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-0.190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-0.150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-0.289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-0.242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-0.154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-0.258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-0.288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-0.176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-0.262</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-0.300</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-0.286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-0.393</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-0.551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-0.474</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-0.426</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-0.505</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-0.531</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-0.489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-0.419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-0.499</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-0.538</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-0.527</a:t>
                      </a:r>
                      <a:endParaRPr lang="en-US" sz="120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200088">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327785">
                <a:tc gridSpan="12">
                  <a:txBody>
                    <a:bodyPr/>
                    <a:lstStyle/>
                    <a:p>
                      <a:pPr marL="0" marR="0">
                        <a:spcBef>
                          <a:spcPts val="0"/>
                        </a:spcBef>
                        <a:spcAft>
                          <a:spcPts val="0"/>
                        </a:spcAft>
                      </a:pPr>
                      <a:r>
                        <a:rPr lang="en-US" sz="1100" dirty="0">
                          <a:latin typeface="Times New Roman"/>
                          <a:ea typeface="Times New Roman"/>
                          <a:cs typeface="Times New Roman"/>
                        </a:rPr>
                        <a:t>Note: The data represent county data for Maryland/NAICS Industry Group. Cells represent the difference between the autocorrelation coefficients the percentile designated by the rows. </a:t>
                      </a:r>
                      <a:endParaRPr lang="en-US" sz="1200" dirty="0">
                        <a:latin typeface="Times New Roman"/>
                        <a:ea typeface="Times New Roman"/>
                        <a:cs typeface="Times New Roman"/>
                      </a:endParaRPr>
                    </a:p>
                  </a:txBody>
                  <a:tcPr marL="72031" marR="7203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F7144AE-3FF3-4A47-95DC-5643A4D37BD1}" type="slidenum">
              <a:rPr lang="en-US" smtClean="0"/>
              <a:pPr>
                <a:defRPr/>
              </a:pPr>
              <a:t>33</a:t>
            </a:fld>
            <a:endParaRPr lang="en-US"/>
          </a:p>
        </p:txBody>
      </p:sp>
      <p:graphicFrame>
        <p:nvGraphicFramePr>
          <p:cNvPr id="3" name="Table 2"/>
          <p:cNvGraphicFramePr>
            <a:graphicFrameLocks noGrp="1"/>
          </p:cNvGraphicFramePr>
          <p:nvPr/>
        </p:nvGraphicFramePr>
        <p:xfrm>
          <a:off x="0" y="1380418"/>
          <a:ext cx="9094403" cy="3384092"/>
        </p:xfrm>
        <a:graphic>
          <a:graphicData uri="http://schemas.openxmlformats.org/drawingml/2006/table">
            <a:tbl>
              <a:tblPr/>
              <a:tblGrid>
                <a:gridCol w="1234354"/>
                <a:gridCol w="714067"/>
                <a:gridCol w="714731"/>
                <a:gridCol w="714731"/>
                <a:gridCol w="714067"/>
                <a:gridCol w="714731"/>
                <a:gridCol w="714731"/>
                <a:gridCol w="714731"/>
                <a:gridCol w="714067"/>
                <a:gridCol w="714731"/>
                <a:gridCol w="714731"/>
                <a:gridCol w="714731"/>
              </a:tblGrid>
              <a:tr h="295568">
                <a:tc gridSpan="12">
                  <a:txBody>
                    <a:bodyPr/>
                    <a:lstStyle/>
                    <a:p>
                      <a:pPr marL="0" marR="0" algn="ctr">
                        <a:spcBef>
                          <a:spcPts val="0"/>
                        </a:spcBef>
                        <a:spcAft>
                          <a:spcPts val="0"/>
                        </a:spcAft>
                      </a:pPr>
                      <a:r>
                        <a:rPr lang="en-US" sz="1900">
                          <a:latin typeface="Times New Roman"/>
                          <a:ea typeface="Times New Roman"/>
                          <a:cs typeface="Times New Roman"/>
                        </a:rPr>
                        <a:t>Table 9</a:t>
                      </a:r>
                      <a:endParaRPr lang="en-US" sz="1200">
                        <a:latin typeface="Times New Roman"/>
                        <a:ea typeface="Times New Roman"/>
                        <a:cs typeface="Times New Roman"/>
                      </a:endParaRPr>
                    </a:p>
                  </a:txBody>
                  <a:tcPr marL="71641" marR="7164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9003">
                <a:tc gridSpan="12">
                  <a:txBody>
                    <a:bodyPr/>
                    <a:lstStyle/>
                    <a:p>
                      <a:endParaRPr lang="en-US" sz="1200">
                        <a:latin typeface="Calibri"/>
                        <a:ea typeface="Times New Roman"/>
                        <a:cs typeface="Times New Roman"/>
                      </a:endParaRPr>
                    </a:p>
                  </a:txBody>
                  <a:tcPr marL="71641" marR="71641" marT="0"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2084">
                <a:tc gridSpan="12">
                  <a:txBody>
                    <a:bodyPr/>
                    <a:lstStyle/>
                    <a:p>
                      <a:pPr marL="0" marR="0" algn="ctr">
                        <a:spcBef>
                          <a:spcPts val="0"/>
                        </a:spcBef>
                        <a:spcAft>
                          <a:spcPts val="0"/>
                        </a:spcAft>
                      </a:pPr>
                      <a:r>
                        <a:rPr lang="en-US" sz="1200">
                          <a:latin typeface="Times New Roman"/>
                          <a:ea typeface="Times New Roman"/>
                          <a:cs typeface="Times New Roman"/>
                        </a:rPr>
                        <a:t>Distribution of the Difference Between Autocorrelation Coefficients</a:t>
                      </a:r>
                    </a:p>
                    <a:p>
                      <a:pPr marL="0" marR="0" algn="ctr">
                        <a:spcBef>
                          <a:spcPts val="0"/>
                        </a:spcBef>
                        <a:spcAft>
                          <a:spcPts val="0"/>
                        </a:spcAft>
                      </a:pPr>
                      <a:r>
                        <a:rPr lang="en-US" sz="1200">
                          <a:latin typeface="Times New Roman"/>
                          <a:ea typeface="Times New Roman"/>
                          <a:cs typeface="Times New Roman"/>
                        </a:rPr>
                        <a:t>Unweighted/Undistorted vs. Weighted/Distorted w/ Synthetic Replacements</a:t>
                      </a:r>
                    </a:p>
                  </a:txBody>
                  <a:tcPr marL="71641" marR="71641" marT="0" marB="0" anchor="b">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9003">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Percentile</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B</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R</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E</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A</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S</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M</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FA</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FS</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H3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99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0.107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0.246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0.223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0.238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0.263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0.227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0.260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0.157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0.294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95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0.126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0.134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0.123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0.112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0.185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90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0.104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0.120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0.075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0.108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0.133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75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50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25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-0.018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-0.037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10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-0.109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-0.064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-0.049</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-0.056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-0.128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-0.120</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-0.093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-0.142</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-0.088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-0.144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-0.116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-0.194</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pPr marL="0" marR="0">
                        <a:spcBef>
                          <a:spcPts val="0"/>
                        </a:spcBef>
                        <a:spcAft>
                          <a:spcPts val="0"/>
                        </a:spcAft>
                      </a:pPr>
                      <a:r>
                        <a:rPr lang="en-US" sz="1200">
                          <a:solidFill>
                            <a:srgbClr val="000000"/>
                          </a:solidFill>
                          <a:latin typeface="Times New Roman"/>
                          <a:ea typeface="Times New Roman"/>
                          <a:cs typeface="Times New Roman"/>
                        </a:rPr>
                        <a:t>1</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-0.295</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-0.257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-0.176</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-0.257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-0.268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-0.168</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-0.187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-0.277</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-0.233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marL="0" marR="0" algn="ctr">
                        <a:spcBef>
                          <a:spcPts val="0"/>
                        </a:spcBef>
                        <a:spcAft>
                          <a:spcPts val="0"/>
                        </a:spcAft>
                      </a:pPr>
                      <a:r>
                        <a:rPr lang="en-US" sz="1200">
                          <a:solidFill>
                            <a:srgbClr val="000000"/>
                          </a:solidFill>
                          <a:latin typeface="Times New Roman"/>
                          <a:ea typeface="Times New Roman"/>
                          <a:cs typeface="Times New Roman"/>
                        </a:rPr>
                        <a:t>-0.343</a:t>
                      </a:r>
                      <a:endParaRPr lang="en-US" sz="120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99003">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endParaRPr lang="en-US" sz="1200">
                        <a:latin typeface="Calibri"/>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318404">
                <a:tc gridSpan="12">
                  <a:txBody>
                    <a:bodyPr/>
                    <a:lstStyle/>
                    <a:p>
                      <a:pPr marL="0" marR="0">
                        <a:spcBef>
                          <a:spcPts val="0"/>
                        </a:spcBef>
                        <a:spcAft>
                          <a:spcPts val="0"/>
                        </a:spcAft>
                      </a:pPr>
                      <a:r>
                        <a:rPr lang="en-US" sz="1000" dirty="0">
                          <a:latin typeface="Times New Roman"/>
                          <a:ea typeface="Times New Roman"/>
                          <a:cs typeface="Times New Roman"/>
                        </a:rPr>
                        <a:t>Note: The data represent county data for Maryland/NAICS Industry Group. Cells represent the difference between the autocorrelation coefficients the percentile designated by the rows. </a:t>
                      </a:r>
                      <a:endParaRPr lang="en-US" sz="1200" dirty="0">
                        <a:latin typeface="Times New Roman"/>
                        <a:ea typeface="Times New Roman"/>
                        <a:cs typeface="Times New Roman"/>
                      </a:endParaRPr>
                    </a:p>
                  </a:txBody>
                  <a:tcPr marL="71641" marR="716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QWIPU: Aggregating Formulas</a:t>
            </a:r>
          </a:p>
        </p:txBody>
      </p:sp>
      <p:sp>
        <p:nvSpPr>
          <p:cNvPr id="36867" name="Rectangle 3"/>
          <p:cNvSpPr>
            <a:spLocks noGrp="1" noChangeArrowheads="1"/>
          </p:cNvSpPr>
          <p:nvPr>
            <p:ph type="body" idx="1"/>
          </p:nvPr>
        </p:nvSpPr>
        <p:spPr/>
        <p:txBody>
          <a:bodyPr/>
          <a:lstStyle/>
          <a:p>
            <a:pPr eaLnBrk="1" hangingPunct="1"/>
            <a:r>
              <a:rPr lang="en-US" sz="2800" smtClean="0"/>
              <a:t>Counts and magnitudes:</a:t>
            </a:r>
          </a:p>
          <a:p>
            <a:pPr lvl="1" eaLnBrk="1" hangingPunct="1"/>
            <a:r>
              <a:rPr lang="en-US" sz="2400" smtClean="0"/>
              <a:t>Add</a:t>
            </a:r>
          </a:p>
          <a:p>
            <a:pPr eaLnBrk="1" hangingPunct="1"/>
            <a:r>
              <a:rPr lang="en-US" sz="2800" smtClean="0"/>
              <a:t>Ratios and differences</a:t>
            </a:r>
          </a:p>
          <a:p>
            <a:pPr lvl="1" eaLnBrk="1" hangingPunct="1"/>
            <a:r>
              <a:rPr lang="en-US" sz="2400" smtClean="0"/>
              <a:t>Multiply by released base</a:t>
            </a:r>
          </a:p>
          <a:p>
            <a:pPr lvl="1" eaLnBrk="1" hangingPunct="1"/>
            <a:r>
              <a:rPr lang="en-US" sz="2400" smtClean="0"/>
              <a:t>Aggregate numerator and denominator separately</a:t>
            </a:r>
          </a:p>
          <a:p>
            <a:pPr lvl="1" eaLnBrk="1" hangingPunct="1"/>
            <a:r>
              <a:rPr lang="en-US" sz="2400" smtClean="0"/>
              <a:t>Add</a:t>
            </a:r>
          </a:p>
          <a:p>
            <a:pPr eaLnBrk="1" hangingPunct="1"/>
            <a:r>
              <a:rPr lang="en-US" sz="2800" smtClean="0"/>
              <a:t>Job creations and destructions</a:t>
            </a:r>
          </a:p>
          <a:p>
            <a:pPr lvl="1" eaLnBrk="1" hangingPunct="1"/>
            <a:r>
              <a:rPr lang="en-US" sz="2400" smtClean="0"/>
              <a:t>Handle like counts but understand that there is an inherent loss of information</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34</a:t>
            </a:fld>
            <a:endParaRPr lang="en-US"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QWIPU: Handling the Suppressions</a:t>
            </a:r>
          </a:p>
        </p:txBody>
      </p:sp>
      <p:sp>
        <p:nvSpPr>
          <p:cNvPr id="37891" name="Rectangle 3"/>
          <p:cNvSpPr>
            <a:spLocks noGrp="1" noChangeArrowheads="1"/>
          </p:cNvSpPr>
          <p:nvPr>
            <p:ph type="body" idx="1"/>
          </p:nvPr>
        </p:nvSpPr>
        <p:spPr/>
        <p:txBody>
          <a:bodyPr/>
          <a:lstStyle/>
          <a:p>
            <a:pPr eaLnBrk="1" hangingPunct="1"/>
            <a:r>
              <a:rPr lang="en-US" dirty="0" smtClean="0"/>
              <a:t>Status flag 5 suppressions</a:t>
            </a:r>
          </a:p>
          <a:p>
            <a:pPr lvl="1" eaLnBrk="1" hangingPunct="1"/>
            <a:r>
              <a:rPr lang="en-US" dirty="0" smtClean="0"/>
              <a:t>Must be treated as missing data and estimated</a:t>
            </a:r>
          </a:p>
          <a:p>
            <a:pPr eaLnBrk="1" hangingPunct="1"/>
            <a:r>
              <a:rPr lang="en-US" dirty="0" smtClean="0"/>
              <a:t>Status flag 9 data</a:t>
            </a:r>
          </a:p>
          <a:p>
            <a:pPr lvl="1" eaLnBrk="1" hangingPunct="1"/>
            <a:r>
              <a:rPr lang="en-US" dirty="0" smtClean="0"/>
              <a:t>Not suppressed; should be used as published</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35</a:t>
            </a:fld>
            <a:endParaRPr lang="en-US"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Uses of the Micro-data</a:t>
            </a:r>
            <a:endParaRPr lang="en-US" dirty="0"/>
          </a:p>
        </p:txBody>
      </p:sp>
      <p:sp>
        <p:nvSpPr>
          <p:cNvPr id="3" name="Content Placeholder 2"/>
          <p:cNvSpPr>
            <a:spLocks noGrp="1"/>
          </p:cNvSpPr>
          <p:nvPr>
            <p:ph idx="1"/>
          </p:nvPr>
        </p:nvSpPr>
        <p:spPr/>
        <p:txBody>
          <a:bodyPr/>
          <a:lstStyle/>
          <a:p>
            <a:r>
              <a:rPr lang="en-US" sz="2400" dirty="0" smtClean="0"/>
              <a:t>QWI Micro-data (UFF_B)</a:t>
            </a:r>
          </a:p>
          <a:p>
            <a:pPr lvl="1"/>
            <a:r>
              <a:rPr lang="en-US" sz="2000" dirty="0" smtClean="0"/>
              <a:t>Use the undistorted confidential data (establishment level) in models</a:t>
            </a:r>
          </a:p>
          <a:p>
            <a:pPr lvl="1"/>
            <a:r>
              <a:rPr lang="en-US" sz="2000" dirty="0" smtClean="0"/>
              <a:t>Use conventional model-based disclosure avoidance rules</a:t>
            </a:r>
          </a:p>
          <a:p>
            <a:pPr lvl="1"/>
            <a:r>
              <a:rPr lang="en-US" sz="2000" dirty="0" smtClean="0"/>
              <a:t>No fuzzed data should be used</a:t>
            </a:r>
          </a:p>
          <a:p>
            <a:r>
              <a:rPr lang="en-US" sz="2400" dirty="0" smtClean="0"/>
              <a:t>OTM Micro-data (WHAT_B)</a:t>
            </a:r>
          </a:p>
          <a:p>
            <a:pPr lvl="1"/>
            <a:r>
              <a:rPr lang="en-US" sz="2000" dirty="0" smtClean="0"/>
              <a:t>All micro-data and all imputations of missing data used to build OTM</a:t>
            </a:r>
          </a:p>
          <a:p>
            <a:pPr lvl="1"/>
            <a:r>
              <a:rPr lang="en-US" sz="2000" dirty="0" smtClean="0"/>
              <a:t>Contain both fuzzed and </a:t>
            </a:r>
            <a:r>
              <a:rPr lang="en-US" sz="2000" dirty="0" err="1" smtClean="0"/>
              <a:t>unfuzzed</a:t>
            </a:r>
            <a:r>
              <a:rPr lang="en-US" sz="2000" dirty="0" smtClean="0"/>
              <a:t> values with separate weights</a:t>
            </a:r>
          </a:p>
          <a:p>
            <a:pPr lvl="1"/>
            <a:r>
              <a:rPr lang="en-US" sz="2000" dirty="0" err="1" smtClean="0"/>
              <a:t>Unfuzzed</a:t>
            </a:r>
            <a:r>
              <a:rPr lang="en-US" sz="2000" dirty="0" smtClean="0"/>
              <a:t> data should be used in models, weighted as appropriate</a:t>
            </a:r>
          </a:p>
        </p:txBody>
      </p:sp>
      <p:sp>
        <p:nvSpPr>
          <p:cNvPr id="4" name="Slide Number Placeholder 3"/>
          <p:cNvSpPr>
            <a:spLocks noGrp="1"/>
          </p:cNvSpPr>
          <p:nvPr>
            <p:ph type="sldNum" sz="quarter" idx="10"/>
          </p:nvPr>
        </p:nvSpPr>
        <p:spPr/>
        <p:txBody>
          <a:bodyPr/>
          <a:lstStyle/>
          <a:p>
            <a:pPr>
              <a:defRPr/>
            </a:pPr>
            <a:fld id="{0F9813ED-818B-4708-9400-2E9E3D5442E6}" type="slidenum">
              <a:rPr lang="en-US" smtClean="0"/>
              <a:pPr>
                <a:defRPr/>
              </a:pPr>
              <a:t>36</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Cryptographic and Statistical Advances in Confidentiality Protection </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Outline</a:t>
            </a:r>
          </a:p>
        </p:txBody>
      </p:sp>
      <p:sp>
        <p:nvSpPr>
          <p:cNvPr id="12291" name="Content Placeholder 2"/>
          <p:cNvSpPr>
            <a:spLocks noGrp="1"/>
          </p:cNvSpPr>
          <p:nvPr>
            <p:ph idx="1"/>
          </p:nvPr>
        </p:nvSpPr>
        <p:spPr/>
        <p:txBody>
          <a:bodyPr>
            <a:normAutofit/>
          </a:bodyPr>
          <a:lstStyle/>
          <a:p>
            <a:r>
              <a:rPr lang="en-US" dirty="0" smtClean="0"/>
              <a:t>Motivation: formal privacy models and statistical disclosure limitation</a:t>
            </a:r>
          </a:p>
          <a:p>
            <a:r>
              <a:rPr lang="en-US" dirty="0" smtClean="0"/>
              <a:t>The basic OnTheMap application</a:t>
            </a:r>
          </a:p>
          <a:p>
            <a:r>
              <a:rPr lang="en-US" dirty="0" smtClean="0"/>
              <a:t>The statistical structure of the OnTheMap data</a:t>
            </a:r>
          </a:p>
          <a:p>
            <a:r>
              <a:rPr lang="en-US" dirty="0" smtClean="0"/>
              <a:t>Applying differential privacy to OnTheMap</a:t>
            </a:r>
          </a:p>
          <a:p>
            <a:r>
              <a:rPr lang="en-US" dirty="0" smtClean="0"/>
              <a:t>The trade-off between analytical validity and confidentiality protection</a:t>
            </a:r>
          </a:p>
          <a:p>
            <a:r>
              <a:rPr lang="en-US" dirty="0" smtClean="0"/>
              <a:t>Other recent developments</a:t>
            </a:r>
          </a:p>
        </p:txBody>
      </p:sp>
      <p:sp>
        <p:nvSpPr>
          <p:cNvPr id="5" name="Slide Number Placeholder 4"/>
          <p:cNvSpPr>
            <a:spLocks noGrp="1"/>
          </p:cNvSpPr>
          <p:nvPr>
            <p:ph type="sldNum" sz="quarter" idx="12"/>
          </p:nvPr>
        </p:nvSpPr>
        <p:spPr/>
        <p:txBody>
          <a:bodyPr/>
          <a:lstStyle/>
          <a:p>
            <a:fld id="{8AC30CEC-25CA-45D0-A121-B51F304EE2F3}" type="slidenum">
              <a:rPr lang="en-US" smtClean="0"/>
              <a:pPr/>
              <a:t>38</a:t>
            </a:fld>
            <a:endParaRPr lang="en-US"/>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Formal Privacy Models and Statistical Disclosure Limitation</a:t>
            </a:r>
            <a:endParaRPr lang="en-US" dirty="0"/>
          </a:p>
        </p:txBody>
      </p:sp>
      <p:sp>
        <p:nvSpPr>
          <p:cNvPr id="3" name="Content Placeholder 2"/>
          <p:cNvSpPr>
            <a:spLocks noGrp="1"/>
          </p:cNvSpPr>
          <p:nvPr>
            <p:ph idx="1"/>
          </p:nvPr>
        </p:nvSpPr>
        <p:spPr/>
        <p:txBody>
          <a:bodyPr>
            <a:normAutofit lnSpcReduction="10000"/>
          </a:bodyPr>
          <a:lstStyle/>
          <a:p>
            <a:r>
              <a:rPr lang="en-US" dirty="0" smtClean="0"/>
              <a:t>Formal privacy protection methods are based on open algorithms with provable properties</a:t>
            </a:r>
          </a:p>
          <a:p>
            <a:r>
              <a:rPr lang="en-US" dirty="0" smtClean="0"/>
              <a:t>The standard in privacy-preserving datamining or differential privacy is based on cryptography </a:t>
            </a:r>
          </a:p>
          <a:p>
            <a:pPr lvl="1"/>
            <a:r>
              <a:rPr lang="en-US" dirty="0" smtClean="0"/>
              <a:t>Only the private key (password, encryption key) is confidential; all algorithms and parameters are public</a:t>
            </a:r>
          </a:p>
          <a:p>
            <a:pPr lvl="1"/>
            <a:r>
              <a:rPr lang="en-US" dirty="0" smtClean="0"/>
              <a:t>Attacker (= user) can have massive amounts of prior information</a:t>
            </a:r>
          </a:p>
        </p:txBody>
      </p:sp>
      <p:sp>
        <p:nvSpPr>
          <p:cNvPr id="4" name="Slide Number Placeholder 3"/>
          <p:cNvSpPr>
            <a:spLocks noGrp="1"/>
          </p:cNvSpPr>
          <p:nvPr>
            <p:ph type="sldNum" sz="quarter" idx="12"/>
          </p:nvPr>
        </p:nvSpPr>
        <p:spPr/>
        <p:txBody>
          <a:bodyPr/>
          <a:lstStyle/>
          <a:p>
            <a:fld id="{E3DCE5DB-4461-4416-993E-16F0DA86EEAF}" type="slidenum">
              <a:rPr lang="en-US" smtClean="0"/>
              <a:pPr/>
              <a:t>39</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Explosion of Research in </a:t>
            </a:r>
            <a:br>
              <a:rPr lang="en-US" dirty="0" smtClean="0"/>
            </a:br>
            <a:r>
              <a:rPr lang="en-US" dirty="0" smtClean="0"/>
              <a:t>Computer Science</a:t>
            </a:r>
            <a:endParaRPr lang="en-US" dirty="0"/>
          </a:p>
        </p:txBody>
      </p:sp>
      <p:sp>
        <p:nvSpPr>
          <p:cNvPr id="3" name="Content Placeholder 2"/>
          <p:cNvSpPr>
            <a:spLocks noGrp="1"/>
          </p:cNvSpPr>
          <p:nvPr>
            <p:ph idx="1"/>
          </p:nvPr>
        </p:nvSpPr>
        <p:spPr/>
        <p:txBody>
          <a:bodyPr/>
          <a:lstStyle/>
          <a:p>
            <a:r>
              <a:rPr lang="en-US" dirty="0" smtClean="0"/>
              <a:t>Differential privacy, developed by Cynthia Dwork and many collaborators fundamentally changed the nature of the discussion</a:t>
            </a:r>
          </a:p>
          <a:p>
            <a:r>
              <a:rPr lang="en-US" dirty="0" smtClean="0"/>
              <a:t>The standards of modern cryptography apply:</a:t>
            </a:r>
          </a:p>
          <a:p>
            <a:pPr lvl="1"/>
            <a:r>
              <a:rPr lang="en-US" dirty="0" smtClean="0"/>
              <a:t>An algorithm only provides protection if it can survive an attack by anyone armed with all the details of the protection algorithm except the actual random numbers, if any, used in the protection</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4</a:t>
            </a:fld>
            <a:endParaRPr lang="en-US" dirty="0"/>
          </a:p>
        </p:txBody>
      </p:sp>
    </p:spTree>
    <p:extLst>
      <p:ext uri="{BB962C8B-B14F-4D97-AF65-F5344CB8AC3E}">
        <p14:creationId xmlns:p14="http://schemas.microsoft.com/office/powerpoint/2010/main" val="1847213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Cryptographic Critique of SDL</a:t>
            </a:r>
            <a:endParaRPr lang="en-US" dirty="0"/>
          </a:p>
        </p:txBody>
      </p:sp>
      <p:sp>
        <p:nvSpPr>
          <p:cNvPr id="3" name="Content Placeholder 2"/>
          <p:cNvSpPr>
            <a:spLocks noGrp="1"/>
          </p:cNvSpPr>
          <p:nvPr>
            <p:ph idx="1"/>
          </p:nvPr>
        </p:nvSpPr>
        <p:spPr/>
        <p:txBody>
          <a:bodyPr/>
          <a:lstStyle/>
          <a:p>
            <a:r>
              <a:rPr lang="en-US" dirty="0" smtClean="0"/>
              <a:t>Standard SDL techniques fail because</a:t>
            </a:r>
          </a:p>
          <a:p>
            <a:pPr lvl="1"/>
            <a:r>
              <a:rPr lang="en-US" dirty="0" smtClean="0"/>
              <a:t>They and do not have provably protective properties when the attacker (= user) is allowed full access to the algorithm</a:t>
            </a:r>
          </a:p>
          <a:p>
            <a:pPr lvl="1"/>
            <a:r>
              <a:rPr lang="en-US" dirty="0" smtClean="0"/>
              <a:t>They depend upon the realized data and not the algorithm</a:t>
            </a:r>
          </a:p>
          <a:p>
            <a:r>
              <a:rPr lang="en-US" dirty="0" smtClean="0"/>
              <a:t>Many standard SDL techniques are viewed as very risky when the cryptographic critique is applied</a:t>
            </a:r>
          </a:p>
        </p:txBody>
      </p:sp>
      <p:sp>
        <p:nvSpPr>
          <p:cNvPr id="4" name="Slide Number Placeholder 3"/>
          <p:cNvSpPr>
            <a:spLocks noGrp="1"/>
          </p:cNvSpPr>
          <p:nvPr>
            <p:ph type="sldNum" sz="quarter" idx="12"/>
          </p:nvPr>
        </p:nvSpPr>
        <p:spPr/>
        <p:txBody>
          <a:bodyPr/>
          <a:lstStyle/>
          <a:p>
            <a:fld id="{E3DCE5DB-4461-4416-993E-16F0DA86EEAF}" type="slidenum">
              <a:rPr lang="en-US" smtClean="0"/>
              <a:pPr/>
              <a:t>40</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of Common Ground</a:t>
            </a:r>
            <a:endParaRPr lang="en-US" dirty="0"/>
          </a:p>
        </p:txBody>
      </p:sp>
      <p:sp>
        <p:nvSpPr>
          <p:cNvPr id="3" name="Content Placeholder 2"/>
          <p:cNvSpPr>
            <a:spLocks noGrp="1"/>
          </p:cNvSpPr>
          <p:nvPr>
            <p:ph idx="1"/>
          </p:nvPr>
        </p:nvSpPr>
        <p:spPr>
          <a:xfrm>
            <a:off x="457200" y="1600201"/>
            <a:ext cx="8229600" cy="4419599"/>
          </a:xfrm>
        </p:spPr>
        <p:txBody>
          <a:bodyPr>
            <a:normAutofit fontScale="92500" lnSpcReduction="20000"/>
          </a:bodyPr>
          <a:lstStyle/>
          <a:p>
            <a:r>
              <a:rPr lang="en-US" sz="2400" dirty="0" smtClean="0"/>
              <a:t>Federal Committee on Statistical Methodology working paper 22 offers the desirable disclosure avoidance property: </a:t>
            </a:r>
            <a:r>
              <a:rPr lang="en-US" sz="2800" dirty="0" smtClean="0"/>
              <a:t/>
            </a:r>
            <a:br>
              <a:rPr lang="en-US" sz="2800" dirty="0" smtClean="0"/>
            </a:br>
            <a:r>
              <a:rPr lang="en-US" sz="2800" dirty="0" smtClean="0"/>
              <a:t/>
            </a:r>
            <a:br>
              <a:rPr lang="en-US" sz="2800" dirty="0" smtClean="0"/>
            </a:br>
            <a:endParaRPr lang="en-US" sz="2800" dirty="0" smtClean="0"/>
          </a:p>
          <a:p>
            <a:pPr>
              <a:buNone/>
            </a:pPr>
            <a:r>
              <a:rPr lang="en-US" sz="2800" dirty="0" smtClean="0"/>
              <a:t/>
            </a:r>
            <a:br>
              <a:rPr lang="en-US" sz="2800" dirty="0" smtClean="0"/>
            </a:br>
            <a:r>
              <a:rPr lang="en-US" sz="2800" dirty="0" smtClean="0"/>
              <a:t/>
            </a:r>
            <a:br>
              <a:rPr lang="en-US" sz="2800" dirty="0" smtClean="0"/>
            </a:br>
            <a:endParaRPr lang="en-US" sz="2800" dirty="0" smtClean="0"/>
          </a:p>
          <a:p>
            <a:endParaRPr lang="en-US" sz="2800" dirty="0" smtClean="0"/>
          </a:p>
          <a:p>
            <a:endParaRPr lang="en-US" sz="2800" dirty="0"/>
          </a:p>
          <a:p>
            <a:r>
              <a:rPr lang="en-US" sz="2800" dirty="0" err="1" smtClean="0"/>
              <a:t>Evfimievski</a:t>
            </a:r>
            <a:r>
              <a:rPr lang="en-US" sz="2800" dirty="0" smtClean="0"/>
              <a:t>, Gehrke and </a:t>
            </a:r>
            <a:r>
              <a:rPr lang="en-US" sz="2800" dirty="0" err="1" smtClean="0"/>
              <a:t>Srikant</a:t>
            </a:r>
            <a:r>
              <a:rPr lang="en-US" sz="2800" dirty="0" smtClean="0"/>
              <a:t> (2003), Dwork (2006) show that disclosure avoidance in this sense is impossible to achieve in general</a:t>
            </a:r>
          </a:p>
        </p:txBody>
      </p:sp>
      <p:sp>
        <p:nvSpPr>
          <p:cNvPr id="4" name="Slide Number Placeholder 3"/>
          <p:cNvSpPr>
            <a:spLocks noGrp="1"/>
          </p:cNvSpPr>
          <p:nvPr>
            <p:ph type="sldNum" sz="quarter" idx="12"/>
          </p:nvPr>
        </p:nvSpPr>
        <p:spPr/>
        <p:txBody>
          <a:bodyPr/>
          <a:lstStyle/>
          <a:p>
            <a:pPr>
              <a:defRPr/>
            </a:pPr>
            <a:fld id="{E3DCE5DB-4461-4416-993E-16F0DA86EEAF}" type="slidenum">
              <a:rPr lang="en-US" smtClean="0"/>
              <a:pPr>
                <a:defRPr/>
              </a:pPr>
              <a:t>41</a:t>
            </a:fld>
            <a:endParaRPr lang="en-US"/>
          </a:p>
        </p:txBody>
      </p:sp>
      <p:sp>
        <p:nvSpPr>
          <p:cNvPr id="5" name="TextBox 4"/>
          <p:cNvSpPr txBox="1"/>
          <p:nvPr/>
        </p:nvSpPr>
        <p:spPr>
          <a:xfrm>
            <a:off x="914400" y="2590801"/>
            <a:ext cx="7315200" cy="2585323"/>
          </a:xfrm>
          <a:prstGeom prst="rect">
            <a:avLst/>
          </a:prstGeom>
          <a:noFill/>
        </p:spPr>
        <p:txBody>
          <a:bodyPr wrap="square" rtlCol="0">
            <a:spAutoFit/>
          </a:bodyPr>
          <a:lstStyle/>
          <a:p>
            <a:r>
              <a:rPr lang="en-US" i="1" dirty="0" smtClean="0"/>
              <a:t>Disclosure relates to inappropriate attribution of information to a data subject, whether an individual or an organization. Disclosure occurs when a data subject is identified from a released file (identity disclosure), sensitive information about a data subject is revealed through the released file (attribute disclosure), or the released data make it possible to determine the value of some characteristic of an individual more accurately than otherwise would have been possible (inferential disclosure).</a:t>
            </a:r>
            <a:r>
              <a:rPr lang="en-US" dirty="0" smtClean="0"/>
              <a:t> (page 4)</a:t>
            </a:r>
          </a:p>
          <a:p>
            <a:endParaRPr lang="en-US" dirty="0"/>
          </a:p>
        </p:txBody>
      </p:sp>
      <p:sp>
        <p:nvSpPr>
          <p:cNvPr id="6" name="Date Placeholder 5"/>
          <p:cNvSpPr>
            <a:spLocks noGrp="1"/>
          </p:cNvSpPr>
          <p:nvPr>
            <p:ph type="dt" sz="half" idx="10"/>
          </p:nvPr>
        </p:nvSpPr>
        <p:spPr/>
        <p:txBody>
          <a:bodyPr/>
          <a:lstStyle/>
          <a:p>
            <a:r>
              <a:rPr lang="en-US" smtClean="0"/>
              <a:t>4/1/2013</a:t>
            </a:r>
            <a:endParaRPr lang="en-US" dirty="0"/>
          </a:p>
        </p:txBody>
      </p:sp>
      <p:sp>
        <p:nvSpPr>
          <p:cNvPr id="7" name="Footer Placeholder 6"/>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Focus on Synthetic Data and Randomized Sanitizers</a:t>
            </a:r>
            <a:endParaRPr lang="en-US" dirty="0"/>
          </a:p>
        </p:txBody>
      </p:sp>
      <p:sp>
        <p:nvSpPr>
          <p:cNvPr id="3" name="Content Placeholder 2"/>
          <p:cNvSpPr>
            <a:spLocks noGrp="1"/>
          </p:cNvSpPr>
          <p:nvPr>
            <p:ph idx="1"/>
          </p:nvPr>
        </p:nvSpPr>
        <p:spPr/>
        <p:txBody>
          <a:bodyPr/>
          <a:lstStyle/>
          <a:p>
            <a:r>
              <a:rPr lang="en-US" dirty="0" smtClean="0"/>
              <a:t>The SDL technique known as synthetic data most closely resembles the cryptographic data protection techniques</a:t>
            </a:r>
          </a:p>
          <a:p>
            <a:r>
              <a:rPr lang="en-US" dirty="0" smtClean="0"/>
              <a:t>The cryptographic techniques are known as </a:t>
            </a:r>
            <a:r>
              <a:rPr lang="en-US" dirty="0"/>
              <a:t>differential privacy, privacy-preserving </a:t>
            </a:r>
            <a:r>
              <a:rPr lang="en-US" dirty="0" smtClean="0"/>
              <a:t>datamining, randomized sanitizers, and e-privacy.</a:t>
            </a:r>
            <a:endParaRPr lang="en-US" dirty="0"/>
          </a:p>
        </p:txBody>
      </p:sp>
      <p:sp>
        <p:nvSpPr>
          <p:cNvPr id="4" name="Slide Number Placeholder 3"/>
          <p:cNvSpPr>
            <a:spLocks noGrp="1"/>
          </p:cNvSpPr>
          <p:nvPr>
            <p:ph type="sldNum" sz="quarter" idx="12"/>
          </p:nvPr>
        </p:nvSpPr>
        <p:spPr/>
        <p:txBody>
          <a:bodyPr/>
          <a:lstStyle/>
          <a:p>
            <a:fld id="{E3DCE5DB-4461-4416-993E-16F0DA86EEAF}" type="slidenum">
              <a:rPr lang="en-US" smtClean="0"/>
              <a:pPr/>
              <a:t>42</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Definition of Synthetic Data</a:t>
            </a:r>
          </a:p>
        </p:txBody>
      </p:sp>
      <p:sp>
        <p:nvSpPr>
          <p:cNvPr id="5" name="Content Placeholder 4"/>
          <p:cNvSpPr>
            <a:spLocks noGrp="1"/>
          </p:cNvSpPr>
          <p:nvPr>
            <p:ph idx="1"/>
          </p:nvPr>
        </p:nvSpPr>
        <p:spPr>
          <a:xfrm>
            <a:off x="457200" y="3429000"/>
            <a:ext cx="8229600" cy="2971800"/>
          </a:xfrm>
        </p:spPr>
        <p:txBody>
          <a:bodyPr rtlCol="0">
            <a:normAutofit fontScale="85000" lnSpcReduction="10000"/>
          </a:bodyPr>
          <a:lstStyle/>
          <a:p>
            <a:pPr fontAlgn="auto">
              <a:spcAft>
                <a:spcPts val="0"/>
              </a:spcAft>
              <a:buFont typeface="Arial" pitchFamily="34" charset="0"/>
              <a:buChar char="•"/>
              <a:defRPr/>
            </a:pPr>
            <a:r>
              <a:rPr lang="en-US" dirty="0" smtClean="0"/>
              <a:t>Synthetic data are created by estimating the posterior predictive distribution (PPD) of the release data given the confidential data; then sampling release data from the PPD conditioning on the actual confidential values</a:t>
            </a:r>
          </a:p>
          <a:p>
            <a:pPr fontAlgn="auto">
              <a:spcAft>
                <a:spcPts val="0"/>
              </a:spcAft>
              <a:buFont typeface="Arial" pitchFamily="34" charset="0"/>
              <a:buChar char="•"/>
              <a:defRPr/>
            </a:pPr>
            <a:r>
              <a:rPr lang="en-US" dirty="0" smtClean="0"/>
              <a:t>The PPD is a parameter-free forecasting model for new values of the complete data matrix that conditions on all values of the underlying confidential data</a:t>
            </a:r>
            <a:endParaRPr lang="en-US" dirty="0"/>
          </a:p>
        </p:txBody>
      </p:sp>
      <p:graphicFrame>
        <p:nvGraphicFramePr>
          <p:cNvPr id="1026" name="Content Placeholder 3"/>
          <p:cNvGraphicFramePr>
            <a:graphicFrameLocks noChangeAspect="1"/>
          </p:cNvGraphicFramePr>
          <p:nvPr/>
        </p:nvGraphicFramePr>
        <p:xfrm>
          <a:off x="2254250" y="1600200"/>
          <a:ext cx="4635500" cy="1828800"/>
        </p:xfrm>
        <a:graphic>
          <a:graphicData uri="http://schemas.openxmlformats.org/presentationml/2006/ole">
            <mc:AlternateContent xmlns:mc="http://schemas.openxmlformats.org/markup-compatibility/2006">
              <mc:Choice xmlns:v="urn:schemas-microsoft-com:vml" Requires="v">
                <p:oleObj spid="_x0000_s3111" name="Equation" r:id="rId3" imgW="1866600" imgH="736560" progId="Equation.3">
                  <p:embed/>
                </p:oleObj>
              </mc:Choice>
              <mc:Fallback>
                <p:oleObj name="Equation" r:id="rId3" imgW="1866600" imgH="73656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1600200"/>
                        <a:ext cx="46355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pPr>
              <a:defRPr/>
            </a:pPr>
            <a:fld id="{EC6D8896-A32E-41F1-83DE-505AB37B808F}" type="slidenum">
              <a:rPr lang="en-US" smtClean="0"/>
              <a:pPr>
                <a:defRPr/>
              </a:pPr>
              <a:t>43</a:t>
            </a:fld>
            <a:endParaRPr lang="en-US"/>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Connection to Randomized Sanitizers</a:t>
            </a:r>
            <a:endParaRPr lang="en-US" dirty="0"/>
          </a:p>
        </p:txBody>
      </p:sp>
      <p:sp>
        <p:nvSpPr>
          <p:cNvPr id="5" name="Content Placeholder 4"/>
          <p:cNvSpPr>
            <a:spLocks noGrp="1"/>
          </p:cNvSpPr>
          <p:nvPr>
            <p:ph idx="1"/>
          </p:nvPr>
        </p:nvSpPr>
        <p:spPr>
          <a:xfrm>
            <a:off x="0" y="3733800"/>
            <a:ext cx="9144000" cy="2971800"/>
          </a:xfrm>
        </p:spPr>
        <p:txBody>
          <a:bodyPr rtlCol="0">
            <a:normAutofit/>
          </a:bodyPr>
          <a:lstStyle/>
          <a:p>
            <a:pPr fontAlgn="auto">
              <a:spcAft>
                <a:spcPts val="0"/>
              </a:spcAft>
              <a:buFont typeface="Arial" pitchFamily="34" charset="0"/>
              <a:buChar char="•"/>
              <a:defRPr/>
            </a:pPr>
            <a:r>
              <a:rPr lang="en-US" sz="2800" dirty="0" smtClean="0"/>
              <a:t>A randomized sanitizer creates a conditional probability distribution for the release data given the confidential data</a:t>
            </a:r>
          </a:p>
          <a:p>
            <a:pPr fontAlgn="auto">
              <a:spcAft>
                <a:spcPts val="0"/>
              </a:spcAft>
              <a:buFont typeface="Arial" pitchFamily="34" charset="0"/>
              <a:buChar char="•"/>
              <a:defRPr/>
            </a:pPr>
            <a:r>
              <a:rPr lang="en-US" sz="2800" dirty="0" smtClean="0"/>
              <a:t>The randomness in a sanitizer is induced by the properties of the distribution of </a:t>
            </a:r>
            <a:r>
              <a:rPr lang="en-US" sz="2800" i="1" dirty="0" smtClean="0"/>
              <a:t>U</a:t>
            </a:r>
            <a:endParaRPr lang="en-US" sz="2800" dirty="0" smtClean="0"/>
          </a:p>
          <a:p>
            <a:pPr fontAlgn="auto">
              <a:spcAft>
                <a:spcPts val="0"/>
              </a:spcAft>
              <a:buFont typeface="Arial" pitchFamily="34" charset="0"/>
              <a:buChar char="•"/>
              <a:defRPr/>
            </a:pPr>
            <a:r>
              <a:rPr lang="en-US" sz="2800" dirty="0" smtClean="0"/>
              <a:t>The PPD is just a particular randomized sanitizer</a:t>
            </a:r>
            <a:endParaRPr lang="en-US" sz="2800" dirty="0"/>
          </a:p>
        </p:txBody>
      </p:sp>
      <p:sp>
        <p:nvSpPr>
          <p:cNvPr id="6" name="Slide Number Placeholder 5"/>
          <p:cNvSpPr>
            <a:spLocks noGrp="1"/>
          </p:cNvSpPr>
          <p:nvPr>
            <p:ph type="sldNum" sz="quarter" idx="12"/>
          </p:nvPr>
        </p:nvSpPr>
        <p:spPr/>
        <p:txBody>
          <a:bodyPr/>
          <a:lstStyle/>
          <a:p>
            <a:pPr>
              <a:defRPr/>
            </a:pPr>
            <a:fld id="{CFDE9A3D-1A57-4DE9-97ED-5837E8DCF218}" type="slidenum">
              <a:rPr lang="en-US"/>
              <a:pPr>
                <a:defRPr/>
              </a:pPr>
              <a:t>44</a:t>
            </a:fld>
            <a:endParaRPr lang="en-US" dirty="0"/>
          </a:p>
        </p:txBody>
      </p:sp>
      <p:graphicFrame>
        <p:nvGraphicFramePr>
          <p:cNvPr id="2050" name="Object 2"/>
          <p:cNvGraphicFramePr>
            <a:graphicFrameLocks noChangeAspect="1"/>
          </p:cNvGraphicFramePr>
          <p:nvPr/>
        </p:nvGraphicFramePr>
        <p:xfrm>
          <a:off x="1714500" y="1295400"/>
          <a:ext cx="5715000" cy="2481263"/>
        </p:xfrm>
        <a:graphic>
          <a:graphicData uri="http://schemas.openxmlformats.org/presentationml/2006/ole">
            <mc:AlternateContent xmlns:mc="http://schemas.openxmlformats.org/markup-compatibility/2006">
              <mc:Choice xmlns:v="urn:schemas-microsoft-com:vml" Requires="v">
                <p:oleObj spid="_x0000_s4135" name="Equation" r:id="rId3" imgW="2222280" imgH="965160" progId="Equation.3">
                  <p:embed/>
                </p:oleObj>
              </mc:Choice>
              <mc:Fallback>
                <p:oleObj name="Equation" r:id="rId3" imgW="2222280" imgH="965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295400"/>
                        <a:ext cx="5715000"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2"/>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i="1" dirty="0" smtClean="0">
                <a:latin typeface="Symbol" pitchFamily="18" charset="2"/>
              </a:rPr>
              <a:t>e</a:t>
            </a:r>
            <a:r>
              <a:rPr lang="en-US" dirty="0" smtClean="0"/>
              <a:t>-Differential Privacy</a:t>
            </a:r>
          </a:p>
        </p:txBody>
      </p:sp>
      <p:sp>
        <p:nvSpPr>
          <p:cNvPr id="4" name="Content Placeholder 3"/>
          <p:cNvSpPr>
            <a:spLocks noGrp="1"/>
          </p:cNvSpPr>
          <p:nvPr>
            <p:ph idx="1"/>
          </p:nvPr>
        </p:nvSpPr>
        <p:spPr>
          <a:xfrm>
            <a:off x="457200" y="4648200"/>
            <a:ext cx="8229600" cy="1981200"/>
          </a:xfrm>
        </p:spPr>
        <p:txBody>
          <a:bodyPr>
            <a:normAutofit/>
          </a:bodyPr>
          <a:lstStyle/>
          <a:p>
            <a:r>
              <a:rPr lang="en-US" sz="2800" dirty="0" smtClean="0"/>
              <a:t>Differential privacy (</a:t>
            </a:r>
            <a:r>
              <a:rPr lang="en-US" sz="2800" dirty="0" err="1" smtClean="0"/>
              <a:t>Dwork</a:t>
            </a:r>
            <a:r>
              <a:rPr lang="en-US" sz="2800" dirty="0" smtClean="0"/>
              <a:t>, and many co-authors) is difficult to maintain in sparse applications when geographically near blocks have very different posterior probabilities</a:t>
            </a:r>
            <a:endParaRPr lang="en-US" sz="2800" dirty="0"/>
          </a:p>
        </p:txBody>
      </p:sp>
      <p:graphicFrame>
        <p:nvGraphicFramePr>
          <p:cNvPr id="6" name="Object 5"/>
          <p:cNvGraphicFramePr>
            <a:graphicFrameLocks noChangeAspect="1"/>
          </p:cNvGraphicFramePr>
          <p:nvPr/>
        </p:nvGraphicFramePr>
        <p:xfrm>
          <a:off x="304800" y="1525588"/>
          <a:ext cx="8615363" cy="2970212"/>
        </p:xfrm>
        <a:graphic>
          <a:graphicData uri="http://schemas.openxmlformats.org/presentationml/2006/ole">
            <mc:AlternateContent xmlns:mc="http://schemas.openxmlformats.org/markup-compatibility/2006">
              <mc:Choice xmlns:v="urn:schemas-microsoft-com:vml" Requires="v">
                <p:oleObj spid="_x0000_s5159" name="Equation" r:id="rId3" imgW="4012920" imgH="1384200" progId="Equation.3">
                  <p:embed/>
                </p:oleObj>
              </mc:Choice>
              <mc:Fallback>
                <p:oleObj name="Equation" r:id="rId3" imgW="4012920" imgH="138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5588"/>
                        <a:ext cx="8615363" cy="297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45</a:t>
            </a:fld>
            <a:endParaRPr lang="en-US" dirty="0"/>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Disclosure Set</a:t>
            </a:r>
          </a:p>
        </p:txBody>
      </p:sp>
      <p:sp>
        <p:nvSpPr>
          <p:cNvPr id="4" name="Content Placeholder 3"/>
          <p:cNvSpPr>
            <a:spLocks noGrp="1"/>
          </p:cNvSpPr>
          <p:nvPr>
            <p:ph idx="1"/>
          </p:nvPr>
        </p:nvSpPr>
        <p:spPr>
          <a:xfrm>
            <a:off x="457200" y="4572000"/>
            <a:ext cx="8229600" cy="2057400"/>
          </a:xfrm>
        </p:spPr>
        <p:txBody>
          <a:bodyPr/>
          <a:lstStyle/>
          <a:p>
            <a:r>
              <a:rPr lang="en-US" dirty="0" smtClean="0"/>
              <a:t>This set describes the outcomes where differential privacy fails</a:t>
            </a:r>
            <a:endParaRPr lang="en-US" dirty="0"/>
          </a:p>
        </p:txBody>
      </p:sp>
      <p:graphicFrame>
        <p:nvGraphicFramePr>
          <p:cNvPr id="6" name="Object 5"/>
          <p:cNvGraphicFramePr>
            <a:graphicFrameLocks noChangeAspect="1"/>
          </p:cNvGraphicFramePr>
          <p:nvPr/>
        </p:nvGraphicFramePr>
        <p:xfrm>
          <a:off x="192088" y="1471613"/>
          <a:ext cx="8704262" cy="3033712"/>
        </p:xfrm>
        <a:graphic>
          <a:graphicData uri="http://schemas.openxmlformats.org/presentationml/2006/ole">
            <mc:AlternateContent xmlns:mc="http://schemas.openxmlformats.org/markup-compatibility/2006">
              <mc:Choice xmlns:v="urn:schemas-microsoft-com:vml" Requires="v">
                <p:oleObj spid="_x0000_s6182" name="Equation" r:id="rId3" imgW="4114800" imgH="1434960" progId="Equation.3">
                  <p:embed/>
                </p:oleObj>
              </mc:Choice>
              <mc:Fallback>
                <p:oleObj name="Equation" r:id="rId3" imgW="4114800" imgH="1434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471613"/>
                        <a:ext cx="8704262" cy="303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46</a:t>
            </a:fld>
            <a:endParaRPr lang="en-US" dirty="0"/>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dirty="0" smtClean="0"/>
              <a:t>Probabilistic Differential Privacy or</a:t>
            </a:r>
            <a:br>
              <a:rPr lang="en-US" dirty="0" smtClean="0"/>
            </a:br>
            <a:r>
              <a:rPr lang="en-US" dirty="0" smtClean="0"/>
              <a:t>(</a:t>
            </a:r>
            <a:r>
              <a:rPr lang="en-US" i="1" dirty="0" err="1" smtClean="0">
                <a:latin typeface="Symbol" pitchFamily="18" charset="2"/>
              </a:rPr>
              <a:t>e,d</a:t>
            </a:r>
            <a:r>
              <a:rPr lang="en-US" dirty="0" smtClean="0"/>
              <a:t>) Differential Privacy</a:t>
            </a:r>
          </a:p>
        </p:txBody>
      </p:sp>
      <p:sp>
        <p:nvSpPr>
          <p:cNvPr id="4" name="Content Placeholder 3"/>
          <p:cNvSpPr>
            <a:spLocks noGrp="1"/>
          </p:cNvSpPr>
          <p:nvPr>
            <p:ph idx="1"/>
          </p:nvPr>
        </p:nvSpPr>
        <p:spPr>
          <a:xfrm>
            <a:off x="457200" y="4343400"/>
            <a:ext cx="8229600" cy="2133600"/>
          </a:xfrm>
        </p:spPr>
        <p:txBody>
          <a:bodyPr/>
          <a:lstStyle/>
          <a:p>
            <a:r>
              <a:rPr lang="en-US" sz="2400" dirty="0" smtClean="0"/>
              <a:t>PDP allows us to control the probability that differential privacy fails</a:t>
            </a:r>
          </a:p>
          <a:p>
            <a:r>
              <a:rPr lang="en-US" sz="2400" dirty="0" smtClean="0"/>
              <a:t>The analytical validity of sparse applications can be controlled with PDP because the restrictions on the prior used in the synthesizer are reasonable for use with sparse tables</a:t>
            </a:r>
            <a:endParaRPr lang="en-US" sz="2400" dirty="0"/>
          </a:p>
        </p:txBody>
      </p:sp>
      <p:graphicFrame>
        <p:nvGraphicFramePr>
          <p:cNvPr id="6" name="Object 5"/>
          <p:cNvGraphicFramePr>
            <a:graphicFrameLocks noChangeAspect="1"/>
          </p:cNvGraphicFramePr>
          <p:nvPr/>
        </p:nvGraphicFramePr>
        <p:xfrm>
          <a:off x="152400" y="1808163"/>
          <a:ext cx="8785225" cy="2362200"/>
        </p:xfrm>
        <a:graphic>
          <a:graphicData uri="http://schemas.openxmlformats.org/presentationml/2006/ole">
            <mc:AlternateContent xmlns:mc="http://schemas.openxmlformats.org/markup-compatibility/2006">
              <mc:Choice xmlns:v="urn:schemas-microsoft-com:vml" Requires="v">
                <p:oleObj spid="_x0000_s7207" name="Equation" r:id="rId3" imgW="4152600" imgH="1117440" progId="Equation.3">
                  <p:embed/>
                </p:oleObj>
              </mc:Choice>
              <mc:Fallback>
                <p:oleObj name="Equation" r:id="rId3" imgW="4152600" imgH="1117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08163"/>
                        <a:ext cx="8785225"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47</a:t>
            </a:fld>
            <a:endParaRPr lang="en-US" dirty="0"/>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latin typeface="Symbol" pitchFamily="18" charset="2"/>
              </a:rPr>
              <a:t>(</a:t>
            </a:r>
            <a:r>
              <a:rPr lang="en-US" i="1" dirty="0" err="1" smtClean="0">
                <a:latin typeface="Symbol" pitchFamily="18" charset="2"/>
              </a:rPr>
              <a:t>e,d</a:t>
            </a:r>
            <a:r>
              <a:rPr lang="en-US" dirty="0" smtClean="0">
                <a:latin typeface="Symbol" pitchFamily="18" charset="2"/>
              </a:rPr>
              <a:t>)</a:t>
            </a:r>
            <a:r>
              <a:rPr lang="en-US" dirty="0" smtClean="0"/>
              <a:t>-Differential Privacy</a:t>
            </a:r>
          </a:p>
        </p:txBody>
      </p:sp>
      <p:sp>
        <p:nvSpPr>
          <p:cNvPr id="4" name="Content Placeholder 3"/>
          <p:cNvSpPr>
            <a:spLocks noGrp="1"/>
          </p:cNvSpPr>
          <p:nvPr>
            <p:ph idx="1"/>
          </p:nvPr>
        </p:nvSpPr>
        <p:spPr>
          <a:xfrm>
            <a:off x="457200" y="4648200"/>
            <a:ext cx="8229600" cy="1600200"/>
          </a:xfrm>
        </p:spPr>
        <p:txBody>
          <a:bodyPr>
            <a:normAutofit/>
          </a:bodyPr>
          <a:lstStyle/>
          <a:p>
            <a:r>
              <a:rPr lang="en-US" sz="2800" dirty="0" smtClean="0"/>
              <a:t>Probabilistic differential privacy and (</a:t>
            </a:r>
            <a:r>
              <a:rPr lang="en-US" sz="2800" i="1" dirty="0" err="1">
                <a:latin typeface="Symbol" pitchFamily="18" charset="2"/>
              </a:rPr>
              <a:t>e,d</a:t>
            </a:r>
            <a:r>
              <a:rPr lang="en-US" sz="2800" dirty="0" smtClean="0"/>
              <a:t>)-differential privacy are equivalent</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3887689993"/>
              </p:ext>
            </p:extLst>
          </p:nvPr>
        </p:nvGraphicFramePr>
        <p:xfrm>
          <a:off x="76200" y="1752600"/>
          <a:ext cx="8982869" cy="2178050"/>
        </p:xfrm>
        <a:graphic>
          <a:graphicData uri="http://schemas.openxmlformats.org/presentationml/2006/ole">
            <mc:AlternateContent xmlns:mc="http://schemas.openxmlformats.org/markup-compatibility/2006">
              <mc:Choice xmlns:v="urn:schemas-microsoft-com:vml" Requires="v">
                <p:oleObj spid="_x0000_s20487" name="Equation" r:id="rId3" imgW="4711680" imgH="1143000" progId="Equation.3">
                  <p:embed/>
                </p:oleObj>
              </mc:Choice>
              <mc:Fallback>
                <p:oleObj name="Equation" r:id="rId3" imgW="4711680" imgH="1143000" progId="Equation.3">
                  <p:embed/>
                  <p:pic>
                    <p:nvPicPr>
                      <p:cNvPr id="0" name=""/>
                      <p:cNvPicPr>
                        <a:picLocks noChangeAspect="1" noChangeArrowheads="1"/>
                      </p:cNvPicPr>
                      <p:nvPr/>
                    </p:nvPicPr>
                    <p:blipFill>
                      <a:blip r:embed="rId4"/>
                      <a:srcRect/>
                      <a:stretch>
                        <a:fillRect/>
                      </a:stretch>
                    </p:blipFill>
                    <p:spPr bwMode="auto">
                      <a:xfrm>
                        <a:off x="76200" y="1752600"/>
                        <a:ext cx="8982869" cy="2178050"/>
                      </a:xfrm>
                      <a:prstGeom prst="rect">
                        <a:avLst/>
                      </a:prstGeom>
                      <a:noFill/>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5" name="Slide Number Placeholder 4"/>
          <p:cNvSpPr>
            <a:spLocks noGrp="1"/>
          </p:cNvSpPr>
          <p:nvPr>
            <p:ph type="sldNum" sz="quarter" idx="12"/>
          </p:nvPr>
        </p:nvSpPr>
        <p:spPr/>
        <p:txBody>
          <a:bodyPr/>
          <a:lstStyle/>
          <a:p>
            <a:fld id="{09E1CB0D-F0D3-463B-9C8D-E58052DD4A28}" type="slidenum">
              <a:rPr lang="en-US" smtClean="0"/>
              <a:pPr/>
              <a:t>48</a:t>
            </a:fld>
            <a:endParaRPr lang="en-US" dirty="0"/>
          </a:p>
        </p:txBody>
      </p:sp>
    </p:spTree>
    <p:extLst>
      <p:ext uri="{BB962C8B-B14F-4D97-AF65-F5344CB8AC3E}">
        <p14:creationId xmlns:p14="http://schemas.microsoft.com/office/powerpoint/2010/main" val="1591439657"/>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3"/>
          <p:cNvSpPr>
            <a:spLocks noGrp="1"/>
          </p:cNvSpPr>
          <p:nvPr>
            <p:ph type="title"/>
          </p:nvPr>
        </p:nvSpPr>
        <p:spPr/>
        <p:txBody>
          <a:bodyPr/>
          <a:lstStyle/>
          <a:p>
            <a:r>
              <a:rPr lang="en-US" smtClean="0"/>
              <a:t>Disclosure Limitation Definitions</a:t>
            </a:r>
          </a:p>
        </p:txBody>
      </p:sp>
      <p:sp>
        <p:nvSpPr>
          <p:cNvPr id="3077" name="Content Placeholder 14"/>
          <p:cNvSpPr>
            <a:spLocks noGrp="1"/>
          </p:cNvSpPr>
          <p:nvPr>
            <p:ph idx="1"/>
          </p:nvPr>
        </p:nvSpPr>
        <p:spPr>
          <a:xfrm>
            <a:off x="457200" y="3352800"/>
            <a:ext cx="8229600" cy="2773363"/>
          </a:xfrm>
        </p:spPr>
        <p:txBody>
          <a:bodyPr/>
          <a:lstStyle/>
          <a:p>
            <a:r>
              <a:rPr lang="en-US" dirty="0" smtClean="0"/>
              <a:t>Consider two confidential data matrices that differ in only a single row, </a:t>
            </a:r>
            <a:r>
              <a:rPr lang="en-US" i="1"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(1)</a:t>
            </a:r>
            <a:r>
              <a:rPr lang="en-US" dirty="0" smtClean="0"/>
              <a:t> and </a:t>
            </a:r>
            <a:r>
              <a:rPr lang="en-US" i="1" dirty="0" smtClean="0">
                <a:latin typeface="Times New Roman" pitchFamily="18" charset="0"/>
                <a:cs typeface="Times New Roman" pitchFamily="18" charset="0"/>
              </a:rPr>
              <a:t>x</a:t>
            </a:r>
            <a:r>
              <a:rPr lang="en-US" baseline="30000" dirty="0" smtClean="0">
                <a:latin typeface="Times New Roman" pitchFamily="18" charset="0"/>
                <a:cs typeface="Times New Roman" pitchFamily="18" charset="0"/>
              </a:rPr>
              <a:t>(2)</a:t>
            </a:r>
            <a:endParaRPr lang="en-US" dirty="0" smtClean="0"/>
          </a:p>
          <a:p>
            <a:r>
              <a:rPr lang="en-US" dirty="0" smtClean="0"/>
              <a:t>Use the </a:t>
            </a:r>
            <a:r>
              <a:rPr lang="en-US" dirty="0" err="1" smtClean="0"/>
              <a:t>PPD</a:t>
            </a:r>
            <a:r>
              <a:rPr lang="en-US" dirty="0" smtClean="0"/>
              <a:t> to evaluate the probability of a particular release data set given the two different confidential data sets</a:t>
            </a:r>
          </a:p>
          <a:p>
            <a:endParaRPr lang="en-US" dirty="0" smtClean="0"/>
          </a:p>
        </p:txBody>
      </p:sp>
      <p:sp>
        <p:nvSpPr>
          <p:cNvPr id="6" name="Slide Number Placeholder 5"/>
          <p:cNvSpPr>
            <a:spLocks noGrp="1"/>
          </p:cNvSpPr>
          <p:nvPr>
            <p:ph type="sldNum" sz="quarter" idx="12"/>
          </p:nvPr>
        </p:nvSpPr>
        <p:spPr/>
        <p:txBody>
          <a:bodyPr/>
          <a:lstStyle/>
          <a:p>
            <a:pPr>
              <a:defRPr/>
            </a:pPr>
            <a:fld id="{30FE84B6-0FF2-4457-ACB3-F1AF408F20A6}" type="slidenum">
              <a:rPr lang="en-US"/>
              <a:pPr>
                <a:defRPr/>
              </a:pPr>
              <a:t>49</a:t>
            </a:fld>
            <a:endParaRPr lang="en-US"/>
          </a:p>
        </p:txBody>
      </p:sp>
      <p:graphicFrame>
        <p:nvGraphicFramePr>
          <p:cNvPr id="3074" name="Object 2"/>
          <p:cNvGraphicFramePr>
            <a:graphicFrameLocks noChangeAspect="1"/>
          </p:cNvGraphicFramePr>
          <p:nvPr/>
        </p:nvGraphicFramePr>
        <p:xfrm>
          <a:off x="-4495800" y="1524000"/>
          <a:ext cx="17994313" cy="990600"/>
        </p:xfrm>
        <a:graphic>
          <a:graphicData uri="http://schemas.openxmlformats.org/presentationml/2006/ole">
            <mc:AlternateContent xmlns:mc="http://schemas.openxmlformats.org/markup-compatibility/2006">
              <mc:Choice xmlns:v="urn:schemas-microsoft-com:vml" Requires="v">
                <p:oleObj spid="_x0000_s8264" name="Document" r:id="rId4" imgW="5940848" imgH="326267" progId="">
                  <p:embed/>
                </p:oleObj>
              </mc:Choice>
              <mc:Fallback>
                <p:oleObj name="Document" r:id="rId4" imgW="5940848" imgH="326267"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524000"/>
                        <a:ext cx="179943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5253038" y="2509838"/>
          <a:ext cx="19467513" cy="1081087"/>
        </p:xfrm>
        <a:graphic>
          <a:graphicData uri="http://schemas.openxmlformats.org/presentationml/2006/ole">
            <mc:AlternateContent xmlns:mc="http://schemas.openxmlformats.org/markup-compatibility/2006">
              <mc:Choice xmlns:v="urn:schemas-microsoft-com:vml" Requires="v">
                <p:oleObj spid="_x0000_s8265" name="Document" r:id="rId7" imgW="5931493" imgH="330233" progId="">
                  <p:embed/>
                </p:oleObj>
              </mc:Choice>
              <mc:Fallback>
                <p:oleObj name="Document" r:id="rId7" imgW="5931493" imgH="330233"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3038" y="2509838"/>
                        <a:ext cx="1946751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Restricted-access Data Users</a:t>
            </a:r>
            <a:endParaRPr lang="en-US" dirty="0"/>
          </a:p>
        </p:txBody>
      </p:sp>
      <p:sp>
        <p:nvSpPr>
          <p:cNvPr id="3" name="Content Placeholder 2"/>
          <p:cNvSpPr>
            <a:spLocks noGrp="1"/>
          </p:cNvSpPr>
          <p:nvPr>
            <p:ph idx="1"/>
          </p:nvPr>
        </p:nvSpPr>
        <p:spPr/>
        <p:txBody>
          <a:bodyPr/>
          <a:lstStyle/>
          <a:p>
            <a:r>
              <a:rPr lang="en-US" dirty="0" smtClean="0"/>
              <a:t>Must normally subject their analyses to statistical disclosure limitation, including limitation by differential privacy methods</a:t>
            </a:r>
          </a:p>
          <a:p>
            <a:r>
              <a:rPr lang="en-US" dirty="0" smtClean="0"/>
              <a:t>It is extremely important to understand what this means for the quality of the released research and its </a:t>
            </a:r>
            <a:r>
              <a:rPr lang="en-US" dirty="0" err="1" smtClean="0"/>
              <a:t>replicability</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5</a:t>
            </a:fld>
            <a:endParaRPr lang="en-US" dirty="0"/>
          </a:p>
        </p:txBody>
      </p:sp>
    </p:spTree>
    <p:extLst>
      <p:ext uri="{BB962C8B-B14F-4D97-AF65-F5344CB8AC3E}">
        <p14:creationId xmlns:p14="http://schemas.microsoft.com/office/powerpoint/2010/main" val="2671403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Synthetic Data Can Leak Information about a Single Entity</a:t>
            </a:r>
            <a:endParaRPr lang="en-US" dirty="0"/>
          </a:p>
        </p:txBody>
      </p:sp>
      <p:sp>
        <p:nvSpPr>
          <p:cNvPr id="3" name="Content Placeholder 2"/>
          <p:cNvSpPr>
            <a:spLocks noGrp="1"/>
          </p:cNvSpPr>
          <p:nvPr>
            <p:ph idx="1"/>
          </p:nvPr>
        </p:nvSpPr>
        <p:spPr>
          <a:xfrm>
            <a:off x="0" y="3200400"/>
            <a:ext cx="9144000" cy="3124200"/>
          </a:xfrm>
        </p:spPr>
        <p:txBody>
          <a:bodyPr rtlCol="0">
            <a:normAutofit lnSpcReduction="10000"/>
          </a:bodyPr>
          <a:lstStyle/>
          <a:p>
            <a:pPr fontAlgn="auto">
              <a:spcAft>
                <a:spcPts val="0"/>
              </a:spcAft>
              <a:buFont typeface="Arial" pitchFamily="34" charset="0"/>
              <a:buChar char="•"/>
              <a:defRPr/>
            </a:pPr>
            <a:r>
              <a:rPr lang="en-US" dirty="0" smtClean="0"/>
              <a:t>Changing a single row of the confidential data matrix changes the </a:t>
            </a:r>
            <a:r>
              <a:rPr lang="en-US" dirty="0" err="1" smtClean="0"/>
              <a:t>PPD</a:t>
            </a:r>
            <a:r>
              <a:rPr lang="en-US" dirty="0" smtClean="0"/>
              <a:t> or the random sanitizer</a:t>
            </a:r>
          </a:p>
          <a:p>
            <a:pPr fontAlgn="auto">
              <a:spcAft>
                <a:spcPts val="0"/>
              </a:spcAft>
              <a:buFont typeface="Arial" pitchFamily="34" charset="0"/>
              <a:buChar char="•"/>
              <a:defRPr/>
            </a:pPr>
            <a:r>
              <a:rPr lang="en-US" dirty="0" smtClean="0"/>
              <a:t>The </a:t>
            </a:r>
            <a:r>
              <a:rPr lang="en-US" dirty="0" err="1" smtClean="0"/>
              <a:t>PPD</a:t>
            </a:r>
            <a:r>
              <a:rPr lang="en-US" dirty="0" smtClean="0"/>
              <a:t> or the random sanitizer define the transition probabilities from the confidential data to the release data</a:t>
            </a:r>
          </a:p>
          <a:p>
            <a:pPr fontAlgn="auto">
              <a:spcAft>
                <a:spcPts val="0"/>
              </a:spcAft>
              <a:buFont typeface="Arial" pitchFamily="34" charset="0"/>
              <a:buChar char="•"/>
              <a:defRPr/>
            </a:pPr>
            <a:r>
              <a:rPr lang="en-US" dirty="0" smtClean="0"/>
              <a:t>True for all </a:t>
            </a:r>
            <a:r>
              <a:rPr lang="en-US" dirty="0" err="1" smtClean="0"/>
              <a:t>SDL</a:t>
            </a:r>
            <a:r>
              <a:rPr lang="en-US" dirty="0" smtClean="0"/>
              <a:t> procedures that infuse noise</a:t>
            </a:r>
            <a:endParaRPr lang="en-US" dirty="0"/>
          </a:p>
        </p:txBody>
      </p:sp>
      <p:sp>
        <p:nvSpPr>
          <p:cNvPr id="5" name="Slide Number Placeholder 4"/>
          <p:cNvSpPr>
            <a:spLocks noGrp="1"/>
          </p:cNvSpPr>
          <p:nvPr>
            <p:ph type="sldNum" sz="quarter" idx="12"/>
          </p:nvPr>
        </p:nvSpPr>
        <p:spPr/>
        <p:txBody>
          <a:bodyPr/>
          <a:lstStyle/>
          <a:p>
            <a:pPr>
              <a:defRPr/>
            </a:pPr>
            <a:fld id="{C15DFBCB-2025-4776-AEB3-A4B1D3A6454F}" type="slidenum">
              <a:rPr lang="en-US"/>
              <a:pPr>
                <a:defRPr/>
              </a:pPr>
              <a:t>50</a:t>
            </a:fld>
            <a:endParaRPr lang="en-US"/>
          </a:p>
        </p:txBody>
      </p:sp>
      <p:graphicFrame>
        <p:nvGraphicFramePr>
          <p:cNvPr id="4098" name="Object 2"/>
          <p:cNvGraphicFramePr>
            <a:graphicFrameLocks noChangeAspect="1"/>
          </p:cNvGraphicFramePr>
          <p:nvPr/>
        </p:nvGraphicFramePr>
        <p:xfrm>
          <a:off x="-4495800" y="2209800"/>
          <a:ext cx="18567400" cy="1066800"/>
        </p:xfrm>
        <a:graphic>
          <a:graphicData uri="http://schemas.openxmlformats.org/presentationml/2006/ole">
            <mc:AlternateContent xmlns:mc="http://schemas.openxmlformats.org/markup-compatibility/2006">
              <mc:Choice xmlns:v="urn:schemas-microsoft-com:vml" Requires="v">
                <p:oleObj spid="_x0000_s9254" name="Document" r:id="rId4" imgW="5940848" imgH="341409" progId="">
                  <p:embed/>
                </p:oleObj>
              </mc:Choice>
              <mc:Fallback>
                <p:oleObj name="Document" r:id="rId4" imgW="5940848" imgH="341409"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209800"/>
                        <a:ext cx="18567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Connection Between Synthetic Data and Differential Privacy</a:t>
            </a:r>
            <a:endParaRPr lang="en-US" dirty="0"/>
          </a:p>
        </p:txBody>
      </p:sp>
      <p:sp>
        <p:nvSpPr>
          <p:cNvPr id="6" name="Slide Number Placeholder 5"/>
          <p:cNvSpPr>
            <a:spLocks noGrp="1"/>
          </p:cNvSpPr>
          <p:nvPr>
            <p:ph type="sldNum" sz="quarter" idx="12"/>
          </p:nvPr>
        </p:nvSpPr>
        <p:spPr/>
        <p:txBody>
          <a:bodyPr/>
          <a:lstStyle/>
          <a:p>
            <a:pPr>
              <a:defRPr/>
            </a:pPr>
            <a:fld id="{5726B701-1016-499F-A28D-A294C67F421B}" type="slidenum">
              <a:rPr lang="en-US"/>
              <a:pPr>
                <a:defRPr/>
              </a:pPr>
              <a:t>51</a:t>
            </a:fld>
            <a:endParaRPr lang="en-US"/>
          </a:p>
        </p:txBody>
      </p:sp>
      <p:sp>
        <p:nvSpPr>
          <p:cNvPr id="143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4341" name="Picture 3"/>
          <p:cNvPicPr>
            <a:picLocks noChangeAspect="1" noChangeArrowheads="1"/>
          </p:cNvPicPr>
          <p:nvPr/>
        </p:nvPicPr>
        <p:blipFill>
          <a:blip r:embed="rId2" cstate="print"/>
          <a:srcRect/>
          <a:stretch>
            <a:fillRect/>
          </a:stretch>
        </p:blipFill>
        <p:spPr bwMode="auto">
          <a:xfrm>
            <a:off x="-3200400" y="2057400"/>
            <a:ext cx="15755938" cy="2362200"/>
          </a:xfrm>
          <a:prstGeom prst="rect">
            <a:avLst/>
          </a:prstGeom>
          <a:noFill/>
          <a:ln w="9525">
            <a:noFill/>
            <a:miter lim="800000"/>
            <a:headEnd/>
            <a:tailEnd/>
          </a:ln>
        </p:spPr>
      </p:pic>
      <p:sp>
        <p:nvSpPr>
          <p:cNvPr id="14342" name="TextBox 7"/>
          <p:cNvSpPr txBox="1">
            <a:spLocks noChangeArrowheads="1"/>
          </p:cNvSpPr>
          <p:nvPr/>
        </p:nvSpPr>
        <p:spPr bwMode="auto">
          <a:xfrm>
            <a:off x="0" y="4419600"/>
            <a:ext cx="9144000" cy="1816100"/>
          </a:xfrm>
          <a:prstGeom prst="rect">
            <a:avLst/>
          </a:prstGeom>
          <a:noFill/>
          <a:ln w="9525">
            <a:noFill/>
            <a:miter lim="800000"/>
            <a:headEnd/>
            <a:tailEnd/>
          </a:ln>
        </p:spPr>
        <p:txBody>
          <a:bodyPr>
            <a:spAutoFit/>
          </a:bodyPr>
          <a:lstStyle/>
          <a:p>
            <a:r>
              <a:rPr lang="en-US" sz="2800" b="1" i="1" dirty="0">
                <a:solidFill>
                  <a:srgbClr val="FF0000"/>
                </a:solidFill>
                <a:latin typeface="Calibri" pitchFamily="34" charset="0"/>
              </a:rPr>
              <a:t>The posterior odds ratio for the gain in information about a single row of X is equal to the differential privacy from the randomized sanitizer that creates release data by sampling from the specified conditional distribution.</a:t>
            </a:r>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Connection Between Differential Privacy and Inferential Disclosure</a:t>
            </a:r>
            <a:endParaRPr lang="en-US" dirty="0"/>
          </a:p>
        </p:txBody>
      </p:sp>
      <p:sp>
        <p:nvSpPr>
          <p:cNvPr id="6" name="Slide Number Placeholder 5"/>
          <p:cNvSpPr>
            <a:spLocks noGrp="1"/>
          </p:cNvSpPr>
          <p:nvPr>
            <p:ph type="sldNum" sz="quarter" idx="12"/>
          </p:nvPr>
        </p:nvSpPr>
        <p:spPr/>
        <p:txBody>
          <a:bodyPr/>
          <a:lstStyle/>
          <a:p>
            <a:pPr>
              <a:defRPr/>
            </a:pPr>
            <a:fld id="{9AF2F0A6-D7DC-4194-A225-0F0182328B15}" type="slidenum">
              <a:rPr lang="en-US"/>
              <a:pPr>
                <a:defRPr/>
              </a:pPr>
              <a:t>52</a:t>
            </a:fld>
            <a:endParaRPr lang="en-US"/>
          </a:p>
        </p:txBody>
      </p:sp>
      <p:sp>
        <p:nvSpPr>
          <p:cNvPr id="153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5365" name="Picture 3"/>
          <p:cNvPicPr>
            <a:picLocks noChangeAspect="1" noChangeArrowheads="1"/>
          </p:cNvPicPr>
          <p:nvPr/>
        </p:nvPicPr>
        <p:blipFill>
          <a:blip r:embed="rId2" cstate="print"/>
          <a:srcRect/>
          <a:stretch>
            <a:fillRect/>
          </a:stretch>
        </p:blipFill>
        <p:spPr bwMode="auto">
          <a:xfrm>
            <a:off x="-3200400" y="2057400"/>
            <a:ext cx="15755938" cy="2362200"/>
          </a:xfrm>
          <a:prstGeom prst="rect">
            <a:avLst/>
          </a:prstGeom>
          <a:noFill/>
          <a:ln w="9525">
            <a:noFill/>
            <a:miter lim="800000"/>
            <a:headEnd/>
            <a:tailEnd/>
          </a:ln>
        </p:spPr>
      </p:pic>
      <p:sp>
        <p:nvSpPr>
          <p:cNvPr id="15366" name="TextBox 7"/>
          <p:cNvSpPr txBox="1">
            <a:spLocks noChangeArrowheads="1"/>
          </p:cNvSpPr>
          <p:nvPr/>
        </p:nvSpPr>
        <p:spPr bwMode="auto">
          <a:xfrm>
            <a:off x="0" y="4419600"/>
            <a:ext cx="9144000" cy="1816100"/>
          </a:xfrm>
          <a:prstGeom prst="rect">
            <a:avLst/>
          </a:prstGeom>
          <a:noFill/>
          <a:ln w="9525">
            <a:noFill/>
            <a:miter lim="800000"/>
            <a:headEnd/>
            <a:tailEnd/>
          </a:ln>
        </p:spPr>
        <p:txBody>
          <a:bodyPr>
            <a:spAutoFit/>
          </a:bodyPr>
          <a:lstStyle/>
          <a:p>
            <a:r>
              <a:rPr lang="en-US" sz="2800" b="1" i="1">
                <a:solidFill>
                  <a:srgbClr val="FF0000"/>
                </a:solidFill>
                <a:latin typeface="Calibri" pitchFamily="34" charset="0"/>
              </a:rPr>
              <a:t>The posterior odds ratio for the gain in information about a single row of X is the Dalenius (1977) definition of an inferential disclosure. Bounding the differential privacy therefore bounds the inferential disclosure.</a:t>
            </a:r>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Taking Account of Formal Privacy Models</a:t>
            </a:r>
            <a:endParaRPr lang="en-US" dirty="0"/>
          </a:p>
        </p:txBody>
      </p:sp>
      <p:sp>
        <p:nvSpPr>
          <p:cNvPr id="3" name="Content Placeholder 2"/>
          <p:cNvSpPr>
            <a:spLocks noGrp="1"/>
          </p:cNvSpPr>
          <p:nvPr>
            <p:ph idx="1"/>
          </p:nvPr>
        </p:nvSpPr>
        <p:spPr>
          <a:xfrm>
            <a:off x="457200" y="1600200"/>
            <a:ext cx="8229600" cy="4953000"/>
          </a:xfrm>
        </p:spPr>
        <p:txBody>
          <a:bodyPr rtlCol="0">
            <a:noAutofit/>
          </a:bodyPr>
          <a:lstStyle/>
          <a:p>
            <a:pPr fontAlgn="auto">
              <a:spcAft>
                <a:spcPts val="0"/>
              </a:spcAft>
              <a:buFont typeface="Arial" pitchFamily="34" charset="0"/>
              <a:buChar char="•"/>
              <a:defRPr/>
            </a:pPr>
            <a:r>
              <a:rPr lang="en-US" sz="1800" dirty="0" smtClean="0"/>
              <a:t>A variety of papers in the cryptographic data privacy literature (</a:t>
            </a:r>
            <a:r>
              <a:rPr lang="en-US" sz="1800" dirty="0" err="1" smtClean="0"/>
              <a:t>Dwork</a:t>
            </a:r>
            <a:r>
              <a:rPr lang="en-US" sz="1800" dirty="0" smtClean="0"/>
              <a:t>, </a:t>
            </a:r>
            <a:r>
              <a:rPr lang="en-US" sz="1800" dirty="0" err="1" smtClean="0"/>
              <a:t>Nissim</a:t>
            </a:r>
            <a:r>
              <a:rPr lang="en-US" sz="1800" dirty="0" smtClean="0"/>
              <a:t> and their many collaborators, Gehrke and his collaborators, and others) show that the confidentiality protection afforded by synthetic data or a randomized sanitizer depends upon properties of the transition probabilities that relate the confidential data to the release data.</a:t>
            </a:r>
          </a:p>
          <a:p>
            <a:pPr fontAlgn="auto">
              <a:spcAft>
                <a:spcPts val="0"/>
              </a:spcAft>
              <a:buFont typeface="Arial" pitchFamily="34" charset="0"/>
              <a:buChar char="•"/>
              <a:defRPr/>
            </a:pPr>
            <a:r>
              <a:rPr lang="en-US" sz="1800" dirty="0" smtClean="0"/>
              <a:t>Exact data releases are not safe. Not surprising since</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fontAlgn="auto">
              <a:spcAft>
                <a:spcPts val="0"/>
              </a:spcAft>
              <a:buNone/>
              <a:defRPr/>
            </a:pPr>
            <a:r>
              <a:rPr lang="en-US" sz="1800" dirty="0" smtClean="0"/>
              <a:t/>
            </a:r>
            <a:br>
              <a:rPr lang="en-US" sz="1800" dirty="0" smtClean="0"/>
            </a:br>
            <a:endParaRPr lang="en-US" sz="1800" dirty="0" smtClean="0"/>
          </a:p>
          <a:p>
            <a:pPr fontAlgn="auto">
              <a:spcAft>
                <a:spcPts val="0"/>
              </a:spcAft>
              <a:buNone/>
              <a:defRPr/>
            </a:pPr>
            <a:r>
              <a:rPr lang="en-US" sz="1800" dirty="0"/>
              <a:t> </a:t>
            </a:r>
            <a:r>
              <a:rPr lang="en-US" sz="1800" dirty="0" smtClean="0"/>
              <a:t>      implies that the sanitizer leaves the confidential data unchanged . </a:t>
            </a:r>
          </a:p>
          <a:p>
            <a:pPr fontAlgn="auto">
              <a:spcAft>
                <a:spcPts val="0"/>
              </a:spcAft>
              <a:buFont typeface="Arial" pitchFamily="34" charset="0"/>
              <a:buChar char="•"/>
              <a:defRPr/>
            </a:pPr>
            <a:r>
              <a:rPr lang="en-US" sz="1800" dirty="0" smtClean="0"/>
              <a:t>Off-diagonal elements that are zero imply infinite differential privacy: exact disclosure in some cases with probability 1.</a:t>
            </a:r>
          </a:p>
          <a:p>
            <a:pPr fontAlgn="auto">
              <a:spcAft>
                <a:spcPts val="0"/>
              </a:spcAft>
              <a:buFont typeface="Arial" pitchFamily="34" charset="0"/>
              <a:buChar char="•"/>
              <a:defRPr/>
            </a:pPr>
            <a:r>
              <a:rPr lang="en-US" sz="1800" dirty="0" smtClean="0"/>
              <a:t>For a full explanation of the relation between the transition matrix and differential privacy measures see Abowd and Vilhuber (2008).</a:t>
            </a:r>
            <a:endParaRPr lang="en-US" sz="1800" dirty="0"/>
          </a:p>
        </p:txBody>
      </p:sp>
      <p:sp>
        <p:nvSpPr>
          <p:cNvPr id="5" name="Slide Number Placeholder 4"/>
          <p:cNvSpPr>
            <a:spLocks noGrp="1"/>
          </p:cNvSpPr>
          <p:nvPr>
            <p:ph type="sldNum" sz="quarter" idx="12"/>
          </p:nvPr>
        </p:nvSpPr>
        <p:spPr/>
        <p:txBody>
          <a:bodyPr/>
          <a:lstStyle/>
          <a:p>
            <a:pPr>
              <a:defRPr/>
            </a:pPr>
            <a:fld id="{A162DD91-9A34-4C2B-98FC-2A772403582E}" type="slidenum">
              <a:rPr lang="en-US" smtClean="0"/>
              <a:pPr>
                <a:defRPr/>
              </a:pPr>
              <a:t>53</a:t>
            </a:fld>
            <a:endParaRPr lang="en-US" dirty="0"/>
          </a:p>
        </p:txBody>
      </p:sp>
      <p:graphicFrame>
        <p:nvGraphicFramePr>
          <p:cNvPr id="6" name="Object 5"/>
          <p:cNvGraphicFramePr>
            <a:graphicFrameLocks noChangeAspect="1"/>
          </p:cNvGraphicFramePr>
          <p:nvPr/>
        </p:nvGraphicFramePr>
        <p:xfrm>
          <a:off x="3374571" y="3886200"/>
          <a:ext cx="2394857" cy="838200"/>
        </p:xfrm>
        <a:graphic>
          <a:graphicData uri="http://schemas.openxmlformats.org/presentationml/2006/ole">
            <mc:AlternateContent xmlns:mc="http://schemas.openxmlformats.org/markup-compatibility/2006">
              <mc:Choice xmlns:v="urn:schemas-microsoft-com:vml" Requires="v">
                <p:oleObj spid="_x0000_s10279" name="Equation" r:id="rId3" imgW="761760" imgH="266400" progId="Equation.3">
                  <p:embed/>
                </p:oleObj>
              </mc:Choice>
              <mc:Fallback>
                <p:oleObj name="Equation" r:id="rId3" imgW="761760" imgH="266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571" y="3886200"/>
                        <a:ext cx="239485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7" name="Footer Placeholder 6"/>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Post-randomization</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Post-randomization (</a:t>
            </a:r>
            <a:r>
              <a:rPr lang="en-US" sz="2800" dirty="0" err="1" smtClean="0"/>
              <a:t>Kooiman</a:t>
            </a:r>
            <a:r>
              <a:rPr lang="en-US" sz="2800" dirty="0" smtClean="0"/>
              <a:t> </a:t>
            </a:r>
            <a:r>
              <a:rPr lang="en-US" sz="2800" i="1" dirty="0" smtClean="0"/>
              <a:t>et al</a:t>
            </a:r>
            <a:r>
              <a:rPr lang="en-US" sz="2800" dirty="0" smtClean="0"/>
              <a:t>. 1997) focuses on the diagonal elements of</a:t>
            </a:r>
            <a:br>
              <a:rPr lang="en-US" sz="2800" dirty="0" smtClean="0"/>
            </a:br>
            <a:r>
              <a:rPr lang="en-US" sz="2800" dirty="0" smtClean="0"/>
              <a:t/>
            </a:r>
            <a:br>
              <a:rPr lang="en-US" sz="2800" dirty="0" smtClean="0"/>
            </a:br>
            <a:r>
              <a:rPr lang="en-US" sz="2800" dirty="0" smtClean="0"/>
              <a:t/>
            </a:r>
            <a:br>
              <a:rPr lang="en-US" sz="2800" dirty="0" smtClean="0"/>
            </a:br>
            <a:endParaRPr lang="en-US" sz="2800" dirty="0" smtClean="0"/>
          </a:p>
          <a:p>
            <a:r>
              <a:rPr lang="en-US" sz="2800" dirty="0" smtClean="0"/>
              <a:t>When off-diagonal elements of this transition matrix are zero, infinite differential privacy usually results</a:t>
            </a:r>
          </a:p>
          <a:p>
            <a:r>
              <a:rPr lang="en-US" sz="2800" dirty="0" smtClean="0"/>
              <a:t>Swapping, shuffling, stratified sampling, and most noise-infusion methods result in off-diagonal elements that are zero</a:t>
            </a:r>
            <a:endParaRPr lang="en-US" sz="2800" dirty="0"/>
          </a:p>
        </p:txBody>
      </p:sp>
      <p:sp>
        <p:nvSpPr>
          <p:cNvPr id="4" name="Slide Number Placeholder 3"/>
          <p:cNvSpPr>
            <a:spLocks noGrp="1"/>
          </p:cNvSpPr>
          <p:nvPr>
            <p:ph type="sldNum" sz="quarter" idx="12"/>
          </p:nvPr>
        </p:nvSpPr>
        <p:spPr/>
        <p:txBody>
          <a:bodyPr/>
          <a:lstStyle/>
          <a:p>
            <a:pPr>
              <a:defRPr/>
            </a:pPr>
            <a:fld id="{E3DCE5DB-4461-4416-993E-16F0DA86EEAF}" type="slidenum">
              <a:rPr lang="en-US" smtClean="0"/>
              <a:pPr>
                <a:defRPr/>
              </a:pPr>
              <a:t>54</a:t>
            </a:fld>
            <a:endParaRPr lang="en-US"/>
          </a:p>
        </p:txBody>
      </p:sp>
      <p:graphicFrame>
        <p:nvGraphicFramePr>
          <p:cNvPr id="120834" name="Object 2"/>
          <p:cNvGraphicFramePr>
            <a:graphicFrameLocks noChangeAspect="1"/>
          </p:cNvGraphicFramePr>
          <p:nvPr/>
        </p:nvGraphicFramePr>
        <p:xfrm>
          <a:off x="3713162" y="2743200"/>
          <a:ext cx="1717675" cy="838200"/>
        </p:xfrm>
        <a:graphic>
          <a:graphicData uri="http://schemas.openxmlformats.org/presentationml/2006/ole">
            <mc:AlternateContent xmlns:mc="http://schemas.openxmlformats.org/markup-compatibility/2006">
              <mc:Choice xmlns:v="urn:schemas-microsoft-com:vml" Requires="v">
                <p:oleObj spid="_x0000_s11303" name="Equation" r:id="rId3" imgW="545760" imgH="266400" progId="Equation.3">
                  <p:embed/>
                </p:oleObj>
              </mc:Choice>
              <mc:Fallback>
                <p:oleObj name="Equation" r:id="rId3" imgW="545760" imgH="266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2" y="2743200"/>
                        <a:ext cx="17176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Detailed Example: Synthetic data</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D0BBE5F-25CD-4874-AE8F-8B6F648C910E}" type="slidenum">
              <a:rPr lang="en-US" smtClean="0"/>
              <a:pPr/>
              <a:t>55</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Multinomial-Dirichlet Model</a:t>
            </a:r>
            <a:endParaRPr lang="en-US" dirty="0"/>
          </a:p>
        </p:txBody>
      </p:sp>
      <p:sp>
        <p:nvSpPr>
          <p:cNvPr id="3" name="Content Placeholder 2"/>
          <p:cNvSpPr>
            <a:spLocks noGrp="1"/>
          </p:cNvSpPr>
          <p:nvPr>
            <p:ph idx="1"/>
          </p:nvPr>
        </p:nvSpPr>
        <p:spPr>
          <a:xfrm>
            <a:off x="457200" y="1447800"/>
            <a:ext cx="3962400" cy="4800600"/>
          </a:xfrm>
        </p:spPr>
        <p:txBody>
          <a:bodyPr>
            <a:normAutofit/>
          </a:bodyPr>
          <a:lstStyle/>
          <a:p>
            <a:r>
              <a:rPr lang="en-US" dirty="0" smtClean="0"/>
              <a:t>The data matrix </a:t>
            </a:r>
            <a:r>
              <a:rPr lang="en-US" i="1" dirty="0" smtClean="0">
                <a:latin typeface="Times New Roman" pitchFamily="18" charset="0"/>
                <a:cs typeface="Times New Roman" pitchFamily="18" charset="0"/>
              </a:rPr>
              <a:t>X</a:t>
            </a:r>
            <a:r>
              <a:rPr lang="en-US" dirty="0" smtClean="0"/>
              <a:t> consists of categorical variables that can by summarized by a contingency table with </a:t>
            </a:r>
            <a:r>
              <a:rPr lang="en-US" i="1" dirty="0" smtClean="0"/>
              <a:t>k</a:t>
            </a:r>
            <a:r>
              <a:rPr lang="en-US" dirty="0" smtClean="0"/>
              <a:t> categories.</a:t>
            </a:r>
          </a:p>
          <a:p>
            <a:r>
              <a:rPr lang="en-US" i="1" dirty="0" err="1" smtClean="0"/>
              <a:t>n</a:t>
            </a:r>
            <a:r>
              <a:rPr lang="en-US" i="1" baseline="-25000" dirty="0" err="1" smtClean="0"/>
              <a:t>i</a:t>
            </a:r>
            <a:r>
              <a:rPr lang="en-US" dirty="0" smtClean="0"/>
              <a:t> are counts.</a:t>
            </a:r>
          </a:p>
          <a:p>
            <a:r>
              <a:rPr lang="en-US" i="1" dirty="0" smtClean="0">
                <a:latin typeface="Symbol" pitchFamily="18" charset="2"/>
              </a:rPr>
              <a:t>p</a:t>
            </a:r>
            <a:r>
              <a:rPr lang="en-US" i="1" baseline="-25000" dirty="0" smtClean="0"/>
              <a:t>i</a:t>
            </a:r>
            <a:r>
              <a:rPr lang="en-US" dirty="0" smtClean="0"/>
              <a:t> are probabilities</a:t>
            </a:r>
            <a:endParaRPr lang="en-US" dirty="0"/>
          </a:p>
        </p:txBody>
      </p:sp>
      <p:graphicFrame>
        <p:nvGraphicFramePr>
          <p:cNvPr id="24578" name="Object 2"/>
          <p:cNvGraphicFramePr>
            <a:graphicFrameLocks noChangeAspect="1"/>
          </p:cNvGraphicFramePr>
          <p:nvPr>
            <p:extLst>
              <p:ext uri="{D42A27DB-BD31-4B8C-83A1-F6EECF244321}">
                <p14:modId xmlns:p14="http://schemas.microsoft.com/office/powerpoint/2010/main" val="235035884"/>
              </p:ext>
            </p:extLst>
          </p:nvPr>
        </p:nvGraphicFramePr>
        <p:xfrm>
          <a:off x="4583113" y="1143000"/>
          <a:ext cx="4560887" cy="5332412"/>
        </p:xfrm>
        <a:graphic>
          <a:graphicData uri="http://schemas.openxmlformats.org/presentationml/2006/ole">
            <mc:AlternateContent xmlns:mc="http://schemas.openxmlformats.org/markup-compatibility/2006">
              <mc:Choice xmlns:v="urn:schemas-microsoft-com:vml" Requires="v">
                <p:oleObj spid="_x0000_s12327" name="Equation" r:id="rId3" imgW="1650960" imgH="1930320" progId="Equation.3">
                  <p:embed/>
                </p:oleObj>
              </mc:Choice>
              <mc:Fallback>
                <p:oleObj name="Equation" r:id="rId3" imgW="1650960" imgH="19303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3" y="1143000"/>
                        <a:ext cx="4560887" cy="533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D0BBE5F-25CD-4874-AE8F-8B6F648C910E}" type="slidenum">
              <a:rPr lang="en-US" smtClean="0"/>
              <a:pPr/>
              <a:t>56</a:t>
            </a:fld>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Multinomial-Dirichlet Synthesizer</a:t>
            </a:r>
            <a:endParaRPr lang="en-US" dirty="0"/>
          </a:p>
        </p:txBody>
      </p:sp>
      <p:sp>
        <p:nvSpPr>
          <p:cNvPr id="3" name="Content Placeholder 2"/>
          <p:cNvSpPr>
            <a:spLocks noGrp="1"/>
          </p:cNvSpPr>
          <p:nvPr>
            <p:ph idx="1"/>
          </p:nvPr>
        </p:nvSpPr>
        <p:spPr>
          <a:xfrm>
            <a:off x="457200" y="2819400"/>
            <a:ext cx="8229600" cy="3306763"/>
          </a:xfrm>
        </p:spPr>
        <p:txBody>
          <a:bodyPr/>
          <a:lstStyle/>
          <a:p>
            <a:r>
              <a:rPr lang="en-US" dirty="0" smtClean="0"/>
              <a:t>The synthetic data are samples from the synthesizer, and can be summarized by their counts, </a:t>
            </a:r>
            <a:r>
              <a:rPr lang="en-US" b="1" dirty="0" smtClean="0"/>
              <a:t>m</a:t>
            </a:r>
            <a:endParaRPr lang="en-US" dirty="0" smtClean="0"/>
          </a:p>
          <a:p>
            <a:r>
              <a:rPr lang="en-US" dirty="0" smtClean="0"/>
              <a:t>Since all the random variables are discrete, the synthesizer can be expressed as a simple transition probability matrix</a:t>
            </a:r>
            <a:endParaRPr lang="en-US" dirty="0"/>
          </a:p>
        </p:txBody>
      </p:sp>
      <p:graphicFrame>
        <p:nvGraphicFramePr>
          <p:cNvPr id="25602" name="Object 2"/>
          <p:cNvGraphicFramePr>
            <a:graphicFrameLocks noChangeAspect="1"/>
          </p:cNvGraphicFramePr>
          <p:nvPr/>
        </p:nvGraphicFramePr>
        <p:xfrm>
          <a:off x="-6154738" y="1676400"/>
          <a:ext cx="21548726" cy="1200150"/>
        </p:xfrm>
        <a:graphic>
          <a:graphicData uri="http://schemas.openxmlformats.org/presentationml/2006/ole">
            <mc:AlternateContent xmlns:mc="http://schemas.openxmlformats.org/markup-compatibility/2006">
              <mc:Choice xmlns:v="urn:schemas-microsoft-com:vml" Requires="v">
                <p:oleObj spid="_x0000_s13350" name="Document" r:id="rId4" imgW="5921777" imgH="335280" progId="">
                  <p:embed/>
                </p:oleObj>
              </mc:Choice>
              <mc:Fallback>
                <p:oleObj name="Document" r:id="rId4" imgW="5921777" imgH="3352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738" y="1676400"/>
                        <a:ext cx="21548726"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D0BBE5F-25CD-4874-AE8F-8B6F648C910E}" type="slidenum">
              <a:rPr lang="en-US" smtClean="0"/>
              <a:pPr/>
              <a:t>57</a:t>
            </a:fld>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0"/>
            <a:ext cx="8229600" cy="2697163"/>
          </a:xfrm>
        </p:spPr>
        <p:txBody>
          <a:bodyPr>
            <a:normAutofit lnSpcReduction="10000"/>
          </a:bodyPr>
          <a:lstStyle/>
          <a:p>
            <a:r>
              <a:rPr lang="en-US" i="1" dirty="0" smtClean="0"/>
              <a:t>k</a:t>
            </a:r>
            <a:r>
              <a:rPr lang="en-US" dirty="0" smtClean="0"/>
              <a:t> = 2</a:t>
            </a:r>
          </a:p>
          <a:p>
            <a:r>
              <a:rPr lang="en-US" dirty="0" err="1" smtClean="0">
                <a:latin typeface="Symbol" pitchFamily="18" charset="2"/>
              </a:rPr>
              <a:t>a</a:t>
            </a:r>
            <a:r>
              <a:rPr lang="en-US" i="1" baseline="-25000" dirty="0" err="1" smtClean="0"/>
              <a:t>i</a:t>
            </a:r>
            <a:r>
              <a:rPr lang="en-US" dirty="0" smtClean="0"/>
              <a:t> = ½; </a:t>
            </a:r>
            <a:r>
              <a:rPr lang="en-US" dirty="0" smtClean="0">
                <a:latin typeface="Symbol" pitchFamily="18" charset="2"/>
              </a:rPr>
              <a:t>a</a:t>
            </a:r>
            <a:r>
              <a:rPr lang="en-US" baseline="-25000" dirty="0" smtClean="0"/>
              <a:t>0</a:t>
            </a:r>
            <a:r>
              <a:rPr lang="en-US" dirty="0" smtClean="0"/>
              <a:t> = 1</a:t>
            </a:r>
          </a:p>
          <a:p>
            <a:r>
              <a:rPr lang="en-US" i="1" dirty="0" smtClean="0"/>
              <a:t>n</a:t>
            </a:r>
            <a:r>
              <a:rPr lang="en-US" dirty="0" smtClean="0"/>
              <a:t> = </a:t>
            </a:r>
            <a:r>
              <a:rPr lang="en-US" i="1" dirty="0" smtClean="0"/>
              <a:t>m</a:t>
            </a:r>
            <a:r>
              <a:rPr lang="en-US" dirty="0" smtClean="0"/>
              <a:t> = 5</a:t>
            </a:r>
          </a:p>
          <a:p>
            <a:r>
              <a:rPr lang="en-US" dirty="0" smtClean="0"/>
              <a:t>The table displays the transition probabilities that map </a:t>
            </a:r>
            <a:r>
              <a:rPr lang="en-US" b="1" dirty="0" smtClean="0"/>
              <a:t>n</a:t>
            </a:r>
            <a:r>
              <a:rPr lang="en-US" dirty="0" smtClean="0"/>
              <a:t> into </a:t>
            </a:r>
            <a:r>
              <a:rPr lang="en-US" b="1" dirty="0" smtClean="0"/>
              <a:t>m</a:t>
            </a:r>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316302" y="457200"/>
          <a:ext cx="8511396" cy="2743200"/>
        </p:xfrm>
        <a:graphic>
          <a:graphicData uri="http://schemas.openxmlformats.org/drawingml/2006/table">
            <a:tbl>
              <a:tblPr/>
              <a:tblGrid>
                <a:gridCol w="943155"/>
                <a:gridCol w="943155"/>
                <a:gridCol w="1104181"/>
                <a:gridCol w="1104181"/>
                <a:gridCol w="1104181"/>
                <a:gridCol w="1104181"/>
                <a:gridCol w="1104181"/>
                <a:gridCol w="1104181"/>
              </a:tblGrid>
              <a:tr h="327804">
                <a:tc rowSpan="2">
                  <a:txBody>
                    <a:bodyPr/>
                    <a:lstStyle/>
                    <a:p>
                      <a:pPr algn="ctr" fontAlgn="b"/>
                      <a:r>
                        <a:rPr lang="en-US" sz="1800" b="0" i="0" u="none" strike="noStrike">
                          <a:solidFill>
                            <a:srgbClr val="000000"/>
                          </a:solidFill>
                          <a:latin typeface="Calibri"/>
                        </a:rPr>
                        <a:t> </a:t>
                      </a:r>
                    </a:p>
                  </a:txBody>
                  <a:tcPr marL="17253" marR="17253" marT="1725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1" u="none" strike="noStrike">
                          <a:solidFill>
                            <a:srgbClr val="000000"/>
                          </a:solidFill>
                          <a:latin typeface="Calibri"/>
                        </a:rPr>
                        <a:t>m</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7253" marR="17253" marT="1725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r>
              <a:tr h="327804">
                <a:tc vMerge="1">
                  <a:txBody>
                    <a:bodyPr/>
                    <a:lstStyle/>
                    <a:p>
                      <a:endParaRPr lang="en-US"/>
                    </a:p>
                  </a:txBody>
                  <a:tcPr/>
                </a:tc>
                <a:tc>
                  <a:txBody>
                    <a:bodyPr/>
                    <a:lstStyle/>
                    <a:p>
                      <a:pPr algn="r" fontAlgn="b"/>
                      <a:r>
                        <a:rPr lang="en-US" sz="1800" b="0" i="1" u="none" strike="noStrike">
                          <a:solidFill>
                            <a:srgbClr val="000000"/>
                          </a:solidFill>
                          <a:latin typeface="Calibri"/>
                        </a:rPr>
                        <a:t>m</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327804">
                <a:tc>
                  <a:txBody>
                    <a:bodyPr/>
                    <a:lstStyle/>
                    <a:p>
                      <a:pPr algn="l" fontAlgn="b"/>
                      <a:r>
                        <a:rPr lang="en-US" sz="1800" b="0" i="1" u="none" strike="noStrike">
                          <a:solidFill>
                            <a:srgbClr val="000000"/>
                          </a:solidFill>
                          <a:latin typeface="Calibri"/>
                        </a:rPr>
                        <a:t>n</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1" u="none" strike="noStrike">
                          <a:solidFill>
                            <a:srgbClr val="000000"/>
                          </a:solidFill>
                          <a:latin typeface="Calibri"/>
                        </a:rPr>
                        <a:t>n</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7253" marR="17253" marT="17253" marB="0" anchor="b">
                    <a:lnL>
                      <a:noFill/>
                    </a:lnL>
                    <a:lnR>
                      <a:noFill/>
                    </a:lnR>
                    <a:lnT>
                      <a:noFill/>
                    </a:lnT>
                    <a:lnB>
                      <a:noFill/>
                    </a:lnB>
                    <a:solidFill>
                      <a:srgbClr val="FFFF00"/>
                    </a:solidFill>
                  </a:tcPr>
                </a:tc>
                <a:tc gridSpan="6">
                  <a:txBody>
                    <a:bodyPr/>
                    <a:lstStyle/>
                    <a:p>
                      <a:pPr algn="ctr" fontAlgn="b"/>
                      <a:r>
                        <a:rPr lang="en-US" sz="1800" b="0" i="0" u="none" strike="noStrike">
                          <a:solidFill>
                            <a:srgbClr val="000000"/>
                          </a:solidFill>
                          <a:latin typeface="Calibri"/>
                        </a:rPr>
                        <a:t> </a:t>
                      </a:r>
                    </a:p>
                  </a:txBody>
                  <a:tcPr marL="17253" marR="17253" marT="1725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3298">
                <a:tc>
                  <a:txBody>
                    <a:bodyPr/>
                    <a:lstStyle/>
                    <a:p>
                      <a:pPr algn="l" fontAlgn="b"/>
                      <a:r>
                        <a:rPr lang="en-US" sz="1800" b="0" i="0" u="none" strike="noStrike">
                          <a:solidFill>
                            <a:srgbClr val="000000"/>
                          </a:solidFill>
                          <a:latin typeface="Calibri"/>
                        </a:rPr>
                        <a:t>0</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5</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0.647228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0.294194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0.053490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0.004863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0.000221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0.000004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1</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4</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0.237305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0.395508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0.263672</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0.087891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0.014648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0.000977</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2</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3</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0.067544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0.241227</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0.344610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0.246150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0.087911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0.012559</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3</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2</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0.012559</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0.087911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0.246150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0.344610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0.241227</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0.067544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4</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1</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0.000977</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0.014648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0.087891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0.263672</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0.395508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0.237305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5</a:t>
                      </a:r>
                    </a:p>
                  </a:txBody>
                  <a:tcPr marL="17253" marR="17253" marT="1725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0</a:t>
                      </a:r>
                    </a:p>
                  </a:txBody>
                  <a:tcPr marL="17253" marR="17253" marT="1725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800" b="0" i="0" u="none" strike="noStrike">
                          <a:solidFill>
                            <a:srgbClr val="000000"/>
                          </a:solidFill>
                          <a:latin typeface="Calibri"/>
                        </a:rPr>
                        <a:t>0.000004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0.000221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0.004863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0.053490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0.294194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0.647228</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4D0BBE5F-25CD-4874-AE8F-8B6F648C910E}" type="slidenum">
              <a:rPr lang="en-US" smtClean="0"/>
              <a:pPr/>
              <a:t>58</a:t>
            </a:fld>
            <a:endParaRPr lang="en-US"/>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Symbol" pitchFamily="18" charset="2"/>
              </a:rPr>
              <a:t>e</a:t>
            </a:r>
            <a:r>
              <a:rPr lang="en-US" dirty="0" smtClean="0"/>
              <a:t>-Differential Privacy</a:t>
            </a:r>
            <a:endParaRPr lang="en-US" dirty="0"/>
          </a:p>
        </p:txBody>
      </p:sp>
      <p:sp>
        <p:nvSpPr>
          <p:cNvPr id="3" name="Content Placeholder 2"/>
          <p:cNvSpPr>
            <a:spLocks noGrp="1"/>
          </p:cNvSpPr>
          <p:nvPr>
            <p:ph idx="1"/>
          </p:nvPr>
        </p:nvSpPr>
        <p:spPr>
          <a:xfrm>
            <a:off x="457200" y="2971800"/>
            <a:ext cx="8229600" cy="3352800"/>
          </a:xfrm>
        </p:spPr>
        <p:txBody>
          <a:bodyPr>
            <a:normAutofit/>
          </a:bodyPr>
          <a:lstStyle/>
          <a:p>
            <a:r>
              <a:rPr lang="en-US" dirty="0" smtClean="0"/>
              <a:t>The two confidential data matrices, </a:t>
            </a:r>
            <a:r>
              <a:rPr lang="en-US" b="1" dirty="0" smtClean="0"/>
              <a:t>n</a:t>
            </a:r>
            <a:r>
              <a:rPr lang="en-US" baseline="30000" dirty="0" smtClean="0"/>
              <a:t>(1)</a:t>
            </a:r>
            <a:r>
              <a:rPr lang="en-US" dirty="0" smtClean="0"/>
              <a:t> and </a:t>
            </a:r>
            <a:r>
              <a:rPr lang="en-US" b="1" dirty="0" smtClean="0"/>
              <a:t>n</a:t>
            </a:r>
            <a:r>
              <a:rPr lang="en-US" baseline="30000" dirty="0" smtClean="0"/>
              <a:t>(2) </a:t>
            </a:r>
            <a:r>
              <a:rPr lang="en-US" dirty="0" smtClean="0"/>
              <a:t>differ by changing exactly one entity’s data</a:t>
            </a:r>
          </a:p>
          <a:p>
            <a:r>
              <a:rPr lang="en-US" dirty="0" smtClean="0"/>
              <a:t>Bounding by </a:t>
            </a:r>
            <a:r>
              <a:rPr lang="el-GR" i="1" dirty="0" smtClean="0"/>
              <a:t>ε</a:t>
            </a:r>
            <a:r>
              <a:rPr lang="el-GR" dirty="0" smtClean="0"/>
              <a:t> </a:t>
            </a:r>
            <a:r>
              <a:rPr lang="en-US" dirty="0" smtClean="0"/>
              <a:t>the log inferential disclosure odds ratio in the M-D synthesizer amounts to controlling the probabilities in Pr[</a:t>
            </a:r>
            <a:r>
              <a:rPr lang="en-US" b="1" dirty="0" err="1" smtClean="0"/>
              <a:t>m</a:t>
            </a:r>
            <a:r>
              <a:rPr lang="en-US" dirty="0" err="1" smtClean="0"/>
              <a:t>|</a:t>
            </a:r>
            <a:r>
              <a:rPr lang="en-US" b="1" dirty="0" err="1" smtClean="0"/>
              <a:t>n</a:t>
            </a:r>
            <a:r>
              <a:rPr lang="en-US" dirty="0" smtClean="0"/>
              <a:t>] appropriately</a:t>
            </a:r>
          </a:p>
          <a:p>
            <a:endParaRPr lang="en-US" dirty="0"/>
          </a:p>
        </p:txBody>
      </p:sp>
      <p:graphicFrame>
        <p:nvGraphicFramePr>
          <p:cNvPr id="27650" name="Object 2"/>
          <p:cNvGraphicFramePr>
            <a:graphicFrameLocks noChangeAspect="1"/>
          </p:cNvGraphicFramePr>
          <p:nvPr/>
        </p:nvGraphicFramePr>
        <p:xfrm>
          <a:off x="-5257800" y="1447800"/>
          <a:ext cx="19288910" cy="1752600"/>
        </p:xfrm>
        <a:graphic>
          <a:graphicData uri="http://schemas.openxmlformats.org/presentationml/2006/ole">
            <mc:AlternateContent xmlns:mc="http://schemas.openxmlformats.org/markup-compatibility/2006">
              <mc:Choice xmlns:v="urn:schemas-microsoft-com:vml" Requires="v">
                <p:oleObj spid="_x0000_s14374" name="Document" r:id="rId4" imgW="5940848" imgH="540053" progId="">
                  <p:embed/>
                </p:oleObj>
              </mc:Choice>
              <mc:Fallback>
                <p:oleObj name="Document" r:id="rId4" imgW="5940848" imgH="540053"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447800"/>
                        <a:ext cx="1928891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D0BBE5F-25CD-4874-AE8F-8B6F648C910E}" type="slidenum">
              <a:rPr lang="en-US" smtClean="0"/>
              <a:pPr/>
              <a:t>59</a:t>
            </a:fld>
            <a:endParaRPr lang="en-US"/>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Statistical Disclosure Limitation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Protection of the confidentiality of the underlying micro-data</a:t>
            </a:r>
          </a:p>
          <a:p>
            <a:pPr lvl="1"/>
            <a:r>
              <a:rPr lang="en-US" dirty="0" smtClean="0"/>
              <a:t>Avoiding identity disclosure</a:t>
            </a:r>
          </a:p>
          <a:p>
            <a:pPr lvl="1"/>
            <a:r>
              <a:rPr lang="en-US" dirty="0" smtClean="0"/>
              <a:t>Avoiding attribute disclosure</a:t>
            </a:r>
          </a:p>
          <a:p>
            <a:pPr lvl="1"/>
            <a:r>
              <a:rPr lang="en-US" dirty="0" smtClean="0"/>
              <a:t>Avoiding inferential disclosure</a:t>
            </a:r>
          </a:p>
          <a:p>
            <a:r>
              <a:rPr lang="en-US" dirty="0" smtClean="0"/>
              <a:t>Identity disclosure: who (or what entity) is in the confidential micro-data</a:t>
            </a:r>
          </a:p>
          <a:p>
            <a:r>
              <a:rPr lang="en-US" dirty="0" smtClean="0"/>
              <a:t>Attribute disclosure: value of a characteristic for that entity or individual</a:t>
            </a:r>
          </a:p>
          <a:p>
            <a:r>
              <a:rPr lang="en-US" dirty="0" smtClean="0"/>
              <a:t>Inferential disclosure: improvement of the posterior odds of a particular event (identity or attribute)</a:t>
            </a:r>
          </a:p>
          <a:p>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6</a:t>
            </a:fld>
            <a:endParaRPr lang="en-US" dirty="0"/>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3611563"/>
          </a:xfrm>
        </p:spPr>
        <p:txBody>
          <a:bodyPr>
            <a:normAutofit fontScale="77500" lnSpcReduction="20000"/>
          </a:bodyPr>
          <a:lstStyle/>
          <a:p>
            <a:r>
              <a:rPr lang="en-US" dirty="0" smtClean="0"/>
              <a:t>The table shows all of the differential privacy ratios for the example problem</a:t>
            </a:r>
          </a:p>
          <a:p>
            <a:r>
              <a:rPr lang="en-US" dirty="0" smtClean="0"/>
              <a:t>The </a:t>
            </a:r>
            <a:r>
              <a:rPr lang="en-US" i="1" dirty="0" smtClean="0">
                <a:latin typeface="Symbol" pitchFamily="18" charset="2"/>
              </a:rPr>
              <a:t>e</a:t>
            </a:r>
            <a:r>
              <a:rPr lang="en-US" dirty="0" smtClean="0"/>
              <a:t>-differential privacy of this synthesizer is the maximum element in this table, 5.493061</a:t>
            </a:r>
          </a:p>
          <a:p>
            <a:r>
              <a:rPr lang="en-US" dirty="0" smtClean="0"/>
              <a:t>The differential privacy limit is attained when the synthesizer delivers (0,5) and the underlying data are either (5,0) or (4,1) (or (0,5)  with original data (1,4) or (5,0))</a:t>
            </a:r>
          </a:p>
          <a:p>
            <a:r>
              <a:rPr lang="en-US" dirty="0" smtClean="0"/>
              <a:t>If I release (5,0) and you know 4 people are in category 2, then the odds are 243:1 (= exp(5.493061)) that the unknown person is in category 1</a:t>
            </a:r>
            <a:endParaRPr lang="en-US" dirty="0"/>
          </a:p>
        </p:txBody>
      </p:sp>
      <p:sp>
        <p:nvSpPr>
          <p:cNvPr id="4" name="Slide Number Placeholder 3"/>
          <p:cNvSpPr>
            <a:spLocks noGrp="1"/>
          </p:cNvSpPr>
          <p:nvPr>
            <p:ph type="sldNum" sz="quarter" idx="12"/>
          </p:nvPr>
        </p:nvSpPr>
        <p:spPr/>
        <p:txBody>
          <a:bodyPr/>
          <a:lstStyle/>
          <a:p>
            <a:fld id="{4D0BBE5F-25CD-4874-AE8F-8B6F648C910E}" type="slidenum">
              <a:rPr lang="en-US" smtClean="0"/>
              <a:pPr/>
              <a:t>60</a:t>
            </a:fld>
            <a:endParaRPr lang="en-US"/>
          </a:p>
        </p:txBody>
      </p:sp>
      <p:graphicFrame>
        <p:nvGraphicFramePr>
          <p:cNvPr id="6" name="Table 5"/>
          <p:cNvGraphicFramePr>
            <a:graphicFrameLocks noGrp="1"/>
          </p:cNvGraphicFramePr>
          <p:nvPr/>
        </p:nvGraphicFramePr>
        <p:xfrm>
          <a:off x="228600" y="228600"/>
          <a:ext cx="8610606" cy="2057404"/>
        </p:xfrm>
        <a:graphic>
          <a:graphicData uri="http://schemas.openxmlformats.org/drawingml/2006/table">
            <a:tbl>
              <a:tblPr/>
              <a:tblGrid>
                <a:gridCol w="774095"/>
                <a:gridCol w="774095"/>
                <a:gridCol w="774095"/>
                <a:gridCol w="783651"/>
                <a:gridCol w="917445"/>
                <a:gridCol w="917445"/>
                <a:gridCol w="917445"/>
                <a:gridCol w="917445"/>
                <a:gridCol w="917445"/>
                <a:gridCol w="917445"/>
              </a:tblGrid>
              <a:tr h="271463">
                <a:tc rowSpan="2" gridSpan="3">
                  <a:txBody>
                    <a:bodyPr/>
                    <a:lstStyle/>
                    <a:p>
                      <a:pPr algn="ctr" fontAlgn="b"/>
                      <a:r>
                        <a:rPr lang="en-US" sz="1500" b="0" i="0" u="none" strike="noStrike">
                          <a:solidFill>
                            <a:srgbClr val="000000"/>
                          </a:solidFill>
                          <a:latin typeface="Calibri"/>
                        </a:rPr>
                        <a:t> </a:t>
                      </a:r>
                    </a:p>
                  </a:txBody>
                  <a:tcPr marL="14288" marR="14288" marT="1428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US"/>
                    </a:p>
                  </a:txBody>
                  <a:tcPr/>
                </a:tc>
                <a:tc rowSpan="2" hMerge="1">
                  <a:txBody>
                    <a:bodyPr/>
                    <a:lstStyle/>
                    <a:p>
                      <a:endParaRPr lang="en-US"/>
                    </a:p>
                  </a:txBody>
                  <a:tcPr/>
                </a:tc>
                <a:tc>
                  <a:txBody>
                    <a:bodyPr/>
                    <a:lstStyle/>
                    <a:p>
                      <a:pPr algn="r" fontAlgn="b"/>
                      <a:r>
                        <a:rPr lang="en-US" sz="1500" b="0" i="1" u="none" strike="noStrike">
                          <a:solidFill>
                            <a:srgbClr val="000000"/>
                          </a:solidFill>
                          <a:latin typeface="Calibri"/>
                        </a:rPr>
                        <a:t>m</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0</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1</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2</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3</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4</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5</a:t>
                      </a:r>
                    </a:p>
                  </a:txBody>
                  <a:tcPr marL="14288" marR="14288" marT="1428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r>
              <a:tr h="271463">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r" fontAlgn="b"/>
                      <a:r>
                        <a:rPr lang="en-US" sz="1500" b="0" i="1" u="none" strike="noStrike">
                          <a:solidFill>
                            <a:srgbClr val="000000"/>
                          </a:solidFill>
                          <a:latin typeface="Calibri"/>
                        </a:rPr>
                        <a:t>m</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5</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4</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3</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2</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1</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0</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300038">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(1)</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(1)</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(2)</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(2)</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gridSpan="6">
                  <a:txBody>
                    <a:bodyPr/>
                    <a:lstStyle/>
                    <a:p>
                      <a:pPr algn="ctr" fontAlgn="b"/>
                      <a:endParaRPr lang="en-US" sz="1500" b="0" i="0" u="none" strike="noStrike">
                        <a:solidFill>
                          <a:srgbClr val="000000"/>
                        </a:solidFill>
                        <a:latin typeface="Calibri"/>
                      </a:endParaRPr>
                    </a:p>
                  </a:txBody>
                  <a:tcPr marL="14288" marR="14288" marT="1428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888">
                <a:tc>
                  <a:txBody>
                    <a:bodyPr/>
                    <a:lstStyle/>
                    <a:p>
                      <a:pPr algn="l" fontAlgn="b"/>
                      <a:r>
                        <a:rPr lang="en-US" sz="1500" b="0" i="0" u="none" strike="noStrike">
                          <a:solidFill>
                            <a:srgbClr val="000000"/>
                          </a:solidFill>
                          <a:latin typeface="Calibri"/>
                        </a:rPr>
                        <a:t>0</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5</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1</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4</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500" b="0" i="0" u="none" strike="noStrike">
                          <a:solidFill>
                            <a:srgbClr val="000000"/>
                          </a:solidFill>
                          <a:latin typeface="Calibri"/>
                        </a:rPr>
                        <a:t>1.003353</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0.29593</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1.595212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2.894495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4.193778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5.493061</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1</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4</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2</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3</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500" b="0" i="0" u="none" strike="noStrike">
                          <a:solidFill>
                            <a:srgbClr val="000000"/>
                          </a:solidFill>
                          <a:latin typeface="Calibri"/>
                        </a:rPr>
                        <a:t>1.256572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0.494432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0.267708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1.029848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1.791988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2.554128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2</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3</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3</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2</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500" b="0" i="0" u="none" strike="noStrike">
                          <a:solidFill>
                            <a:srgbClr val="000000"/>
                          </a:solidFill>
                          <a:latin typeface="Calibri"/>
                        </a:rPr>
                        <a:t>1.682361</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1.009417</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0.336472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0.336472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1.009417</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1.682361</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3</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2</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4</a:t>
                      </a:r>
                    </a:p>
                  </a:txBody>
                  <a:tcPr marL="14288" marR="14288" marT="14288" marB="0" anchor="b">
                    <a:lnL>
                      <a:noFill/>
                    </a:lnL>
                    <a:lnR>
                      <a:noFill/>
                    </a:lnR>
                    <a:lnT>
                      <a:noFill/>
                    </a:lnT>
                    <a:lnB>
                      <a:noFill/>
                    </a:lnB>
                    <a:solidFill>
                      <a:srgbClr val="FFFF00"/>
                    </a:solidFill>
                  </a:tcPr>
                </a:tc>
                <a:tc>
                  <a:txBody>
                    <a:bodyPr/>
                    <a:lstStyle/>
                    <a:p>
                      <a:pPr algn="l" fontAlgn="b"/>
                      <a:r>
                        <a:rPr lang="en-US" sz="1500" b="0" i="0" u="none" strike="noStrike">
                          <a:solidFill>
                            <a:srgbClr val="000000"/>
                          </a:solidFill>
                          <a:latin typeface="Calibri"/>
                        </a:rPr>
                        <a:t>1</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500" b="0" i="0" u="none" strike="noStrike">
                          <a:solidFill>
                            <a:srgbClr val="000000"/>
                          </a:solidFill>
                          <a:latin typeface="Calibri"/>
                        </a:rPr>
                        <a:t>2.554128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1.791988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1.029848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0.267708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0.494432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1.256572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4</a:t>
                      </a:r>
                    </a:p>
                  </a:txBody>
                  <a:tcPr marL="14288" marR="14288" marT="1428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500" b="0" i="0" u="none" strike="noStrike">
                          <a:solidFill>
                            <a:srgbClr val="000000"/>
                          </a:solidFill>
                          <a:latin typeface="Calibri"/>
                        </a:rPr>
                        <a:t>1</a:t>
                      </a:r>
                    </a:p>
                  </a:txBody>
                  <a:tcPr marL="14288" marR="14288" marT="1428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500" b="0" i="0" u="none" strike="noStrike">
                          <a:solidFill>
                            <a:srgbClr val="000000"/>
                          </a:solidFill>
                          <a:latin typeface="Calibri"/>
                        </a:rPr>
                        <a:t>5</a:t>
                      </a:r>
                    </a:p>
                  </a:txBody>
                  <a:tcPr marL="14288" marR="14288" marT="14288"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500" b="0" i="0" u="none" strike="noStrike">
                          <a:solidFill>
                            <a:srgbClr val="000000"/>
                          </a:solidFill>
                          <a:latin typeface="Calibri"/>
                        </a:rPr>
                        <a:t>0</a:t>
                      </a:r>
                    </a:p>
                  </a:txBody>
                  <a:tcPr marL="14288" marR="14288" marT="1428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500" b="0" i="0" u="none" strike="noStrike">
                          <a:solidFill>
                            <a:srgbClr val="000000"/>
                          </a:solidFill>
                          <a:latin typeface="Calibri"/>
                        </a:rPr>
                        <a:t>5.493061</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4.193778</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2.894495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1.595212</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0.29593</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latin typeface="Calibri"/>
                        </a:rPr>
                        <a:t>1.003353</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Oval 6"/>
          <p:cNvSpPr/>
          <p:nvPr/>
        </p:nvSpPr>
        <p:spPr>
          <a:xfrm>
            <a:off x="7772400" y="9144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00400" y="19050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Differential Privacy</a:t>
            </a:r>
            <a:endParaRPr lang="en-US" dirty="0"/>
          </a:p>
        </p:txBody>
      </p:sp>
      <p:sp>
        <p:nvSpPr>
          <p:cNvPr id="3" name="Content Placeholder 2"/>
          <p:cNvSpPr>
            <a:spLocks noGrp="1"/>
          </p:cNvSpPr>
          <p:nvPr>
            <p:ph idx="1"/>
          </p:nvPr>
        </p:nvSpPr>
        <p:spPr/>
        <p:txBody>
          <a:bodyPr/>
          <a:lstStyle/>
          <a:p>
            <a:r>
              <a:rPr lang="en-US" dirty="0" smtClean="0"/>
              <a:t>This definition of differential privacy allows the </a:t>
            </a:r>
            <a:r>
              <a:rPr lang="en-US" i="1" dirty="0" smtClean="0">
                <a:latin typeface="Symbol" pitchFamily="18" charset="2"/>
              </a:rPr>
              <a:t>e</a:t>
            </a:r>
            <a:r>
              <a:rPr lang="en-US" dirty="0" smtClean="0"/>
              <a:t>-differential privacy limit to fail with probability </a:t>
            </a:r>
            <a:r>
              <a:rPr lang="en-US" dirty="0" smtClean="0">
                <a:latin typeface="Symbol" pitchFamily="18" charset="2"/>
              </a:rPr>
              <a:t>d</a:t>
            </a:r>
            <a:r>
              <a:rPr lang="en-US" dirty="0" smtClean="0"/>
              <a:t> (Machanavajjhala </a:t>
            </a:r>
            <a:r>
              <a:rPr lang="en-US" i="1" dirty="0" smtClean="0"/>
              <a:t>et al. </a:t>
            </a:r>
            <a:r>
              <a:rPr lang="en-US" dirty="0" smtClean="0"/>
              <a:t>2008)</a:t>
            </a:r>
          </a:p>
          <a:p>
            <a:r>
              <a:rPr lang="en-US" dirty="0" smtClean="0"/>
              <a:t>To compute the PDP, the joint distribution of </a:t>
            </a:r>
            <a:r>
              <a:rPr lang="en-US" b="1" dirty="0" smtClean="0"/>
              <a:t>m</a:t>
            </a:r>
            <a:r>
              <a:rPr lang="en-US" dirty="0" smtClean="0"/>
              <a:t> and </a:t>
            </a:r>
            <a:r>
              <a:rPr lang="en-US" b="1" dirty="0" smtClean="0"/>
              <a:t>n</a:t>
            </a:r>
            <a:r>
              <a:rPr lang="en-US" dirty="0" smtClean="0"/>
              <a:t> must be examined for outcomes with differential privacy that exceed the limit to ensure that they occur with total probability less than </a:t>
            </a:r>
            <a:r>
              <a:rPr lang="en-US" i="1" dirty="0" smtClean="0">
                <a:latin typeface="Symbol" pitchFamily="18" charset="2"/>
              </a:rPr>
              <a:t>d</a:t>
            </a:r>
            <a:endParaRPr lang="en-US" dirty="0"/>
          </a:p>
        </p:txBody>
      </p:sp>
      <p:sp>
        <p:nvSpPr>
          <p:cNvPr id="4" name="Slide Number Placeholder 3"/>
          <p:cNvSpPr>
            <a:spLocks noGrp="1"/>
          </p:cNvSpPr>
          <p:nvPr>
            <p:ph type="sldNum" sz="quarter" idx="12"/>
          </p:nvPr>
        </p:nvSpPr>
        <p:spPr/>
        <p:txBody>
          <a:bodyPr/>
          <a:lstStyle/>
          <a:p>
            <a:fld id="{4D0BBE5F-25CD-4874-AE8F-8B6F648C910E}" type="slidenum">
              <a:rPr lang="en-US" smtClean="0"/>
              <a:pPr/>
              <a:t>61</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2849563"/>
          </a:xfrm>
        </p:spPr>
        <p:txBody>
          <a:bodyPr>
            <a:normAutofit fontScale="92500" lnSpcReduction="20000"/>
          </a:bodyPr>
          <a:lstStyle/>
          <a:p>
            <a:r>
              <a:rPr lang="en-US" dirty="0" smtClean="0"/>
              <a:t>The table is Pr[</a:t>
            </a:r>
            <a:r>
              <a:rPr lang="en-US" b="1" dirty="0" err="1" smtClean="0"/>
              <a:t>m</a:t>
            </a:r>
            <a:r>
              <a:rPr lang="en-US" dirty="0" err="1" smtClean="0"/>
              <a:t>,</a:t>
            </a:r>
            <a:r>
              <a:rPr lang="en-US" b="1" dirty="0" err="1" smtClean="0"/>
              <a:t>n</a:t>
            </a:r>
            <a:r>
              <a:rPr lang="en-US" dirty="0" smtClean="0"/>
              <a:t>], where the marginal Pr[</a:t>
            </a:r>
            <a:r>
              <a:rPr lang="en-US" b="1" dirty="0" smtClean="0"/>
              <a:t>n</a:t>
            </a:r>
            <a:r>
              <a:rPr lang="en-US" dirty="0" smtClean="0"/>
              <a:t>] is based on the prior D(</a:t>
            </a:r>
            <a:r>
              <a:rPr lang="el-GR" b="1" dirty="0" smtClean="0"/>
              <a:t>α</a:t>
            </a:r>
            <a:r>
              <a:rPr lang="en-US" dirty="0" smtClean="0"/>
              <a:t>)</a:t>
            </a:r>
          </a:p>
          <a:p>
            <a:r>
              <a:rPr lang="en-US" dirty="0" smtClean="0"/>
              <a:t>If we want to have </a:t>
            </a:r>
            <a:r>
              <a:rPr lang="en-US" i="1" dirty="0" smtClean="0">
                <a:latin typeface="Symbol" pitchFamily="18" charset="2"/>
              </a:rPr>
              <a:t>e</a:t>
            </a:r>
            <a:r>
              <a:rPr lang="en-US" dirty="0" smtClean="0"/>
              <a:t>-differential privacy of 2, then the synthesizer fails in the highlighted cells</a:t>
            </a:r>
          </a:p>
          <a:p>
            <a:r>
              <a:rPr lang="en-US" dirty="0" smtClean="0"/>
              <a:t>With prior D(</a:t>
            </a:r>
            <a:r>
              <a:rPr lang="el-GR" b="1" dirty="0" smtClean="0"/>
              <a:t>α</a:t>
            </a:r>
            <a:r>
              <a:rPr lang="en-US" dirty="0" smtClean="0"/>
              <a:t>), probabilistic differential privacy has </a:t>
            </a:r>
            <a:r>
              <a:rPr lang="en-US" i="1" dirty="0" smtClean="0">
                <a:latin typeface="Symbol" pitchFamily="18" charset="2"/>
              </a:rPr>
              <a:t>e</a:t>
            </a:r>
            <a:r>
              <a:rPr lang="en-US" dirty="0" smtClean="0">
                <a:latin typeface="Symbol" pitchFamily="18" charset="2"/>
              </a:rPr>
              <a:t> </a:t>
            </a:r>
            <a:r>
              <a:rPr lang="en-US" dirty="0" smtClean="0"/>
              <a:t>= 2 and </a:t>
            </a:r>
            <a:r>
              <a:rPr lang="en-US" i="1" dirty="0" smtClean="0">
                <a:latin typeface="Symbol" pitchFamily="18" charset="2"/>
              </a:rPr>
              <a:t>d</a:t>
            </a:r>
            <a:r>
              <a:rPr lang="en-US" dirty="0" smtClean="0"/>
              <a:t> &lt; 0.000623, which is just the sum of the highlighted cells in each row (row by row)</a:t>
            </a:r>
            <a:endParaRPr lang="en-US" dirty="0"/>
          </a:p>
        </p:txBody>
      </p:sp>
      <p:sp>
        <p:nvSpPr>
          <p:cNvPr id="4" name="Slide Number Placeholder 3"/>
          <p:cNvSpPr>
            <a:spLocks noGrp="1"/>
          </p:cNvSpPr>
          <p:nvPr>
            <p:ph type="sldNum" sz="quarter" idx="12"/>
          </p:nvPr>
        </p:nvSpPr>
        <p:spPr/>
        <p:txBody>
          <a:bodyPr/>
          <a:lstStyle/>
          <a:p>
            <a:fld id="{4D0BBE5F-25CD-4874-AE8F-8B6F648C910E}" type="slidenum">
              <a:rPr lang="en-US" smtClean="0"/>
              <a:pPr/>
              <a:t>62</a:t>
            </a:fld>
            <a:endParaRPr lang="en-US"/>
          </a:p>
        </p:txBody>
      </p:sp>
      <p:graphicFrame>
        <p:nvGraphicFramePr>
          <p:cNvPr id="7" name="Table 6"/>
          <p:cNvGraphicFramePr>
            <a:graphicFrameLocks noGrp="1"/>
          </p:cNvGraphicFramePr>
          <p:nvPr/>
        </p:nvGraphicFramePr>
        <p:xfrm>
          <a:off x="304802" y="228600"/>
          <a:ext cx="8588072" cy="2702658"/>
        </p:xfrm>
        <a:graphic>
          <a:graphicData uri="http://schemas.openxmlformats.org/drawingml/2006/table">
            <a:tbl>
              <a:tblPr/>
              <a:tblGrid>
                <a:gridCol w="1073509"/>
                <a:gridCol w="1073509"/>
                <a:gridCol w="1073509"/>
                <a:gridCol w="1073509"/>
                <a:gridCol w="1073509"/>
                <a:gridCol w="1073509"/>
                <a:gridCol w="1073509"/>
                <a:gridCol w="1073509"/>
              </a:tblGrid>
              <a:tr h="318698">
                <a:tc rowSpan="2">
                  <a:txBody>
                    <a:bodyPr/>
                    <a:lstStyle/>
                    <a:p>
                      <a:pPr algn="ctr" fontAlgn="b"/>
                      <a:r>
                        <a:rPr lang="en-US" sz="1800" b="0" i="0" u="none" strike="noStrike">
                          <a:solidFill>
                            <a:srgbClr val="000000"/>
                          </a:solidFill>
                          <a:latin typeface="Calibri"/>
                        </a:rPr>
                        <a:t> </a:t>
                      </a:r>
                    </a:p>
                  </a:txBody>
                  <a:tcPr marL="16774" marR="16774" marT="167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1" u="none" strike="noStrike">
                          <a:solidFill>
                            <a:srgbClr val="000000"/>
                          </a:solidFill>
                          <a:latin typeface="Calibri"/>
                        </a:rPr>
                        <a:t>m</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6774" marR="16774" marT="16774"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6774" marR="16774" marT="167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r>
              <a:tr h="318698">
                <a:tc vMerge="1">
                  <a:txBody>
                    <a:bodyPr/>
                    <a:lstStyle/>
                    <a:p>
                      <a:endParaRPr lang="en-US"/>
                    </a:p>
                  </a:txBody>
                  <a:tcPr/>
                </a:tc>
                <a:tc>
                  <a:txBody>
                    <a:bodyPr/>
                    <a:lstStyle/>
                    <a:p>
                      <a:pPr algn="r" fontAlgn="b"/>
                      <a:r>
                        <a:rPr lang="en-US" sz="1800" b="0" i="1" u="none" strike="noStrike">
                          <a:solidFill>
                            <a:srgbClr val="000000"/>
                          </a:solidFill>
                          <a:latin typeface="Calibri"/>
                        </a:rPr>
                        <a:t>m</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6774" marR="16774" marT="16774"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318698">
                <a:tc>
                  <a:txBody>
                    <a:bodyPr/>
                    <a:lstStyle/>
                    <a:p>
                      <a:pPr algn="l" fontAlgn="b"/>
                      <a:r>
                        <a:rPr lang="en-US" sz="1800" b="0" i="1" u="none" strike="noStrike">
                          <a:solidFill>
                            <a:srgbClr val="000000"/>
                          </a:solidFill>
                          <a:latin typeface="Calibri"/>
                        </a:rPr>
                        <a:t>n</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1" u="none" strike="noStrike">
                          <a:solidFill>
                            <a:srgbClr val="000000"/>
                          </a:solidFill>
                          <a:latin typeface="Calibri"/>
                        </a:rPr>
                        <a:t>n</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6774" marR="16774" marT="16774" marB="0" anchor="b">
                    <a:lnL>
                      <a:noFill/>
                    </a:lnL>
                    <a:lnR>
                      <a:noFill/>
                    </a:lnR>
                    <a:lnT>
                      <a:noFill/>
                    </a:lnT>
                    <a:lnB>
                      <a:noFill/>
                    </a:lnB>
                    <a:solidFill>
                      <a:srgbClr val="FFFF00"/>
                    </a:solidFill>
                  </a:tcPr>
                </a:tc>
                <a:tc gridSpan="6">
                  <a:txBody>
                    <a:bodyPr/>
                    <a:lstStyle/>
                    <a:p>
                      <a:pPr algn="ctr" fontAlgn="b"/>
                      <a:r>
                        <a:rPr lang="en-US" sz="1800" b="0" i="0" u="none" strike="noStrike">
                          <a:solidFill>
                            <a:srgbClr val="000000"/>
                          </a:solidFill>
                          <a:latin typeface="Calibri"/>
                        </a:rPr>
                        <a:t> </a:t>
                      </a:r>
                    </a:p>
                  </a:txBody>
                  <a:tcPr marL="16774" marR="16774" marT="1677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151">
                <a:tc>
                  <a:txBody>
                    <a:bodyPr/>
                    <a:lstStyle/>
                    <a:p>
                      <a:pPr algn="l" fontAlgn="b"/>
                      <a:r>
                        <a:rPr lang="en-US" sz="1800" b="0" i="0" u="none" strike="noStrike">
                          <a:solidFill>
                            <a:srgbClr val="000000"/>
                          </a:solidFill>
                          <a:latin typeface="Calibri"/>
                        </a:rPr>
                        <a:t>0</a:t>
                      </a: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5</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0.020226</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0.009194</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0.001672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0.000152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6.91E-06</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1.26E-07</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85151">
                <a:tc>
                  <a:txBody>
                    <a:bodyPr/>
                    <a:lstStyle/>
                    <a:p>
                      <a:pPr algn="l" fontAlgn="b"/>
                      <a:r>
                        <a:rPr lang="en-US" sz="1800" b="0" i="0" u="none" strike="noStrike">
                          <a:solidFill>
                            <a:srgbClr val="000000"/>
                          </a:solidFill>
                          <a:latin typeface="Calibri"/>
                        </a:rPr>
                        <a:t>1</a:t>
                      </a: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4</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0.037079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0.061798</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0.041199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0.013733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0.002289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0.000153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85151">
                <a:tc>
                  <a:txBody>
                    <a:bodyPr/>
                    <a:lstStyle/>
                    <a:p>
                      <a:pPr algn="l" fontAlgn="b"/>
                      <a:r>
                        <a:rPr lang="en-US" sz="1800" b="0" i="0" u="none" strike="noStrike">
                          <a:solidFill>
                            <a:srgbClr val="000000"/>
                          </a:solidFill>
                          <a:latin typeface="Calibri"/>
                        </a:rPr>
                        <a:t>2</a:t>
                      </a: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3</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0.021107</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0.075383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0.107691</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0.076922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0.027472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0.003925</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151">
                <a:tc>
                  <a:txBody>
                    <a:bodyPr/>
                    <a:lstStyle/>
                    <a:p>
                      <a:pPr algn="l" fontAlgn="b"/>
                      <a:r>
                        <a:rPr lang="en-US" sz="1800" b="0" i="0" u="none" strike="noStrike">
                          <a:solidFill>
                            <a:srgbClr val="000000"/>
                          </a:solidFill>
                          <a:latin typeface="Calibri"/>
                        </a:rPr>
                        <a:t>3</a:t>
                      </a: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2</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0.003925</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0.027472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0.076922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0.107691</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0.075383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0.021107</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151">
                <a:tc>
                  <a:txBody>
                    <a:bodyPr/>
                    <a:lstStyle/>
                    <a:p>
                      <a:pPr algn="l" fontAlgn="b"/>
                      <a:r>
                        <a:rPr lang="en-US" sz="1800" b="0" i="0" u="none" strike="noStrike">
                          <a:solidFill>
                            <a:srgbClr val="000000"/>
                          </a:solidFill>
                          <a:latin typeface="Calibri"/>
                        </a:rPr>
                        <a:t>4</a:t>
                      </a:r>
                    </a:p>
                  </a:txBody>
                  <a:tcPr marL="16774" marR="16774" marT="16774"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1</a:t>
                      </a:r>
                    </a:p>
                  </a:txBody>
                  <a:tcPr marL="16774" marR="16774" marT="16774"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0.000153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0.002289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0.013733</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0.041199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0.061798</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0.037079</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151">
                <a:tc>
                  <a:txBody>
                    <a:bodyPr/>
                    <a:lstStyle/>
                    <a:p>
                      <a:pPr algn="l" fontAlgn="b"/>
                      <a:r>
                        <a:rPr lang="en-US" sz="1800" b="0" i="0" u="none" strike="noStrike">
                          <a:solidFill>
                            <a:srgbClr val="000000"/>
                          </a:solidFill>
                          <a:latin typeface="Calibri"/>
                        </a:rPr>
                        <a:t>5</a:t>
                      </a:r>
                    </a:p>
                  </a:txBody>
                  <a:tcPr marL="16774" marR="16774" marT="1677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0</a:t>
                      </a:r>
                    </a:p>
                  </a:txBody>
                  <a:tcPr marL="16774" marR="16774" marT="1677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800" b="0" i="0" u="none" strike="noStrike">
                          <a:solidFill>
                            <a:srgbClr val="000000"/>
                          </a:solidFill>
                          <a:latin typeface="Calibri"/>
                        </a:rPr>
                        <a:t>1.26E-07</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6.91E-06</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0.000152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800" b="0" i="0" u="none" strike="noStrike">
                          <a:solidFill>
                            <a:srgbClr val="000000"/>
                          </a:solidFill>
                          <a:latin typeface="Calibri"/>
                        </a:rPr>
                        <a:t>0.001672</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0.009194</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0.020226</a:t>
                      </a:r>
                    </a:p>
                  </a:txBody>
                  <a:tcPr marL="16774" marR="16774" marT="167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Detailed Example: Random Sanitizer</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D0BBE5F-25CD-4874-AE8F-8B6F648C910E}" type="slidenum">
              <a:rPr lang="en-US" smtClean="0"/>
              <a:pPr/>
              <a:t>63</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Laplace Sanitizer</a:t>
            </a:r>
            <a:endParaRPr lang="en-US" dirty="0"/>
          </a:p>
        </p:txBody>
      </p:sp>
      <p:graphicFrame>
        <p:nvGraphicFramePr>
          <p:cNvPr id="10" name="Content Placeholder 9"/>
          <p:cNvGraphicFramePr>
            <a:graphicFrameLocks noGrp="1" noChangeAspect="1"/>
          </p:cNvGraphicFramePr>
          <p:nvPr>
            <p:ph sz="half" idx="1"/>
          </p:nvPr>
        </p:nvGraphicFramePr>
        <p:xfrm>
          <a:off x="5105400" y="1892300"/>
          <a:ext cx="3641725" cy="2081213"/>
        </p:xfrm>
        <a:graphic>
          <a:graphicData uri="http://schemas.openxmlformats.org/presentationml/2006/ole">
            <mc:AlternateContent xmlns:mc="http://schemas.openxmlformats.org/markup-compatibility/2006">
              <mc:Choice xmlns:v="urn:schemas-microsoft-com:vml" Requires="v">
                <p:oleObj spid="_x0000_s15399" name="Equation" r:id="rId3" imgW="1155600" imgH="660240" progId="Equation.3">
                  <p:embed/>
                </p:oleObj>
              </mc:Choice>
              <mc:Fallback>
                <p:oleObj name="Equation" r:id="rId3" imgW="1155600" imgH="660240" progId="Equation.3">
                  <p:embed/>
                  <p:pic>
                    <p:nvPicPr>
                      <p:cNvPr id="0" name="Content Placeholder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892300"/>
                        <a:ext cx="3641725" cy="208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p:cNvSpPr>
            <a:spLocks noGrp="1"/>
          </p:cNvSpPr>
          <p:nvPr>
            <p:ph sz="half" idx="2"/>
          </p:nvPr>
        </p:nvSpPr>
        <p:spPr>
          <a:xfrm>
            <a:off x="304800" y="1600200"/>
            <a:ext cx="4038600" cy="4525963"/>
          </a:xfrm>
        </p:spPr>
        <p:txBody>
          <a:bodyPr>
            <a:normAutofit fontScale="85000" lnSpcReduction="10000"/>
          </a:bodyPr>
          <a:lstStyle/>
          <a:p>
            <a:r>
              <a:rPr lang="en-US" dirty="0" err="1" smtClean="0"/>
              <a:t>Dwork</a:t>
            </a:r>
            <a:r>
              <a:rPr lang="en-US" dirty="0" smtClean="0"/>
              <a:t> </a:t>
            </a:r>
            <a:r>
              <a:rPr lang="en-US" i="1" dirty="0" smtClean="0"/>
              <a:t>et al. </a:t>
            </a:r>
            <a:r>
              <a:rPr lang="en-US" dirty="0" smtClean="0"/>
              <a:t>(2006) show that </a:t>
            </a:r>
            <a:r>
              <a:rPr lang="en-US" i="1" dirty="0" smtClean="0">
                <a:latin typeface="Symbol" pitchFamily="18" charset="2"/>
              </a:rPr>
              <a:t>e</a:t>
            </a:r>
            <a:r>
              <a:rPr lang="en-US" dirty="0" smtClean="0"/>
              <a:t>-differential privacy can be achieved in the Multinomial model with a sanitizer using independent double exponential noise (Laplace noise) with mean zero and variance 2/</a:t>
            </a:r>
            <a:r>
              <a:rPr lang="en-US" dirty="0" smtClean="0">
                <a:latin typeface="Symbol" pitchFamily="18" charset="2"/>
              </a:rPr>
              <a:t>e</a:t>
            </a:r>
          </a:p>
          <a:p>
            <a:r>
              <a:rPr lang="en-US" dirty="0" smtClean="0"/>
              <a:t>The numerator, 2, is called the “global </a:t>
            </a:r>
            <a:r>
              <a:rPr lang="en-US" dirty="0" err="1" smtClean="0"/>
              <a:t>sensitvity</a:t>
            </a:r>
            <a:r>
              <a:rPr lang="en-US" dirty="0" smtClean="0"/>
              <a:t>”</a:t>
            </a:r>
          </a:p>
          <a:p>
            <a:r>
              <a:rPr lang="en-US" dirty="0" smtClean="0"/>
              <a:t>Note that in our application the total </a:t>
            </a:r>
            <a:r>
              <a:rPr lang="en-US" i="1" dirty="0" smtClean="0"/>
              <a:t>n</a:t>
            </a:r>
            <a:r>
              <a:rPr lang="en-US" dirty="0" smtClean="0"/>
              <a:t> is released without noise</a:t>
            </a:r>
            <a:endParaRPr lang="en-US" dirty="0"/>
          </a:p>
        </p:txBody>
      </p:sp>
      <p:sp>
        <p:nvSpPr>
          <p:cNvPr id="4" name="Slide Number Placeholder 3"/>
          <p:cNvSpPr>
            <a:spLocks noGrp="1"/>
          </p:cNvSpPr>
          <p:nvPr>
            <p:ph type="sldNum" sz="quarter" idx="12"/>
          </p:nvPr>
        </p:nvSpPr>
        <p:spPr/>
        <p:txBody>
          <a:bodyPr/>
          <a:lstStyle/>
          <a:p>
            <a:fld id="{4D0BBE5F-25CD-4874-AE8F-8B6F648C910E}" type="slidenum">
              <a:rPr lang="en-US" smtClean="0"/>
              <a:pPr/>
              <a:t>64</a:t>
            </a:fld>
            <a:endParaRPr lang="en-US"/>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Date Placeholder 2"/>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229600" cy="3048000"/>
          </a:xfrm>
        </p:spPr>
        <p:txBody>
          <a:bodyPr>
            <a:normAutofit fontScale="85000" lnSpcReduction="10000"/>
          </a:bodyPr>
          <a:lstStyle/>
          <a:p>
            <a:r>
              <a:rPr lang="en-US" i="1" dirty="0" smtClean="0"/>
              <a:t>k</a:t>
            </a:r>
            <a:r>
              <a:rPr lang="en-US" dirty="0" smtClean="0"/>
              <a:t> = 2</a:t>
            </a:r>
          </a:p>
          <a:p>
            <a:r>
              <a:rPr lang="en-US" i="1" dirty="0" smtClean="0"/>
              <a:t>n</a:t>
            </a:r>
            <a:r>
              <a:rPr lang="en-US" dirty="0" smtClean="0"/>
              <a:t> = </a:t>
            </a:r>
            <a:r>
              <a:rPr lang="en-US" i="1" dirty="0" smtClean="0"/>
              <a:t>m</a:t>
            </a:r>
            <a:r>
              <a:rPr lang="en-US" dirty="0" smtClean="0"/>
              <a:t> = 5</a:t>
            </a:r>
          </a:p>
          <a:p>
            <a:r>
              <a:rPr lang="en-US" dirty="0" smtClean="0">
                <a:latin typeface="Symbol" pitchFamily="18" charset="2"/>
              </a:rPr>
              <a:t>e</a:t>
            </a:r>
            <a:r>
              <a:rPr lang="en-US" dirty="0" smtClean="0"/>
              <a:t> = 2</a:t>
            </a:r>
          </a:p>
          <a:p>
            <a:r>
              <a:rPr lang="en-US" dirty="0" smtClean="0"/>
              <a:t>The table displays the transition probabilities that map </a:t>
            </a:r>
            <a:r>
              <a:rPr lang="en-US" b="1" dirty="0" smtClean="0"/>
              <a:t>n</a:t>
            </a:r>
            <a:r>
              <a:rPr lang="en-US" dirty="0" smtClean="0"/>
              <a:t> into </a:t>
            </a:r>
            <a:r>
              <a:rPr lang="en-US" b="1" dirty="0" smtClean="0"/>
              <a:t>m</a:t>
            </a:r>
            <a:endParaRPr lang="en-US" dirty="0" smtClean="0"/>
          </a:p>
          <a:p>
            <a:r>
              <a:rPr lang="en-US" dirty="0" smtClean="0"/>
              <a:t>Note that the diagonals are larger than the M-D model and the extreme outcomes have greater probability</a:t>
            </a:r>
          </a:p>
        </p:txBody>
      </p:sp>
      <p:sp>
        <p:nvSpPr>
          <p:cNvPr id="5" name="Slide Number Placeholder 4"/>
          <p:cNvSpPr>
            <a:spLocks noGrp="1"/>
          </p:cNvSpPr>
          <p:nvPr>
            <p:ph type="sldNum" sz="quarter" idx="12"/>
          </p:nvPr>
        </p:nvSpPr>
        <p:spPr/>
        <p:txBody>
          <a:bodyPr/>
          <a:lstStyle/>
          <a:p>
            <a:fld id="{4D0BBE5F-25CD-4874-AE8F-8B6F648C910E}" type="slidenum">
              <a:rPr lang="en-US" smtClean="0"/>
              <a:pPr/>
              <a:t>65</a:t>
            </a:fld>
            <a:endParaRPr lang="en-US"/>
          </a:p>
        </p:txBody>
      </p:sp>
      <p:graphicFrame>
        <p:nvGraphicFramePr>
          <p:cNvPr id="7" name="Table 6"/>
          <p:cNvGraphicFramePr>
            <a:graphicFrameLocks noGrp="1"/>
          </p:cNvGraphicFramePr>
          <p:nvPr/>
        </p:nvGraphicFramePr>
        <p:xfrm>
          <a:off x="304800" y="304800"/>
          <a:ext cx="8511396" cy="2743200"/>
        </p:xfrm>
        <a:graphic>
          <a:graphicData uri="http://schemas.openxmlformats.org/drawingml/2006/table">
            <a:tbl>
              <a:tblPr/>
              <a:tblGrid>
                <a:gridCol w="943155"/>
                <a:gridCol w="943155"/>
                <a:gridCol w="1104181"/>
                <a:gridCol w="1104181"/>
                <a:gridCol w="1104181"/>
                <a:gridCol w="1104181"/>
                <a:gridCol w="1104181"/>
                <a:gridCol w="1104181"/>
              </a:tblGrid>
              <a:tr h="327804">
                <a:tc rowSpan="2">
                  <a:txBody>
                    <a:bodyPr/>
                    <a:lstStyle/>
                    <a:p>
                      <a:pPr algn="ctr" fontAlgn="b"/>
                      <a:r>
                        <a:rPr lang="en-US" sz="1800" b="0" i="0" u="none" strike="noStrike">
                          <a:solidFill>
                            <a:srgbClr val="000000"/>
                          </a:solidFill>
                          <a:latin typeface="Calibri"/>
                        </a:rPr>
                        <a:t> </a:t>
                      </a:r>
                    </a:p>
                  </a:txBody>
                  <a:tcPr marL="17253" marR="17253" marT="1725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m</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7253" marR="17253" marT="17253"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7253" marR="17253" marT="1725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r>
              <a:tr h="327804">
                <a:tc vMerge="1">
                  <a:txBody>
                    <a:bodyPr/>
                    <a:lstStyle/>
                    <a:p>
                      <a:endParaRPr lang="en-US"/>
                    </a:p>
                  </a:txBody>
                  <a:tcPr/>
                </a:tc>
                <a:tc>
                  <a:txBody>
                    <a:bodyPr/>
                    <a:lstStyle/>
                    <a:p>
                      <a:pPr algn="r" fontAlgn="b"/>
                      <a:r>
                        <a:rPr lang="en-US" sz="1800" b="0" i="0" u="none" strike="noStrike">
                          <a:solidFill>
                            <a:srgbClr val="000000"/>
                          </a:solidFill>
                          <a:latin typeface="Calibri"/>
                        </a:rPr>
                        <a:t>m</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5</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4</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3</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2</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1</a:t>
                      </a:r>
                    </a:p>
                  </a:txBody>
                  <a:tcPr marL="17253" marR="17253" marT="17253" marB="0" anchor="b">
                    <a:lnL>
                      <a:noFill/>
                    </a:lnL>
                    <a:lnR>
                      <a:noFill/>
                    </a:lnR>
                    <a:lnT>
                      <a:noFill/>
                    </a:lnT>
                    <a:lnB>
                      <a:noFill/>
                    </a:lnB>
                    <a:solidFill>
                      <a:srgbClr val="92D050"/>
                    </a:solidFill>
                  </a:tcPr>
                </a:tc>
                <a:tc>
                  <a:txBody>
                    <a:bodyPr/>
                    <a:lstStyle/>
                    <a:p>
                      <a:pPr algn="r" fontAlgn="b"/>
                      <a:r>
                        <a:rPr lang="en-US" sz="1800" b="0" i="0" u="none" strike="noStrike">
                          <a:solidFill>
                            <a:srgbClr val="000000"/>
                          </a:solidFill>
                          <a:latin typeface="Calibri"/>
                        </a:rPr>
                        <a:t>0</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327804">
                <a:tc>
                  <a:txBody>
                    <a:bodyPr/>
                    <a:lstStyle/>
                    <a:p>
                      <a:pPr algn="l" fontAlgn="b"/>
                      <a:r>
                        <a:rPr lang="en-US" sz="1800" b="0" i="0" u="none" strike="noStrike">
                          <a:solidFill>
                            <a:srgbClr val="000000"/>
                          </a:solidFill>
                          <a:latin typeface="Calibri"/>
                        </a:rPr>
                        <a:t>n</a:t>
                      </a:r>
                      <a:r>
                        <a:rPr lang="en-US" sz="1800" b="0" i="0" u="none" strike="noStrike" baseline="-25000">
                          <a:solidFill>
                            <a:srgbClr val="000000"/>
                          </a:solidFill>
                          <a:latin typeface="Calibri"/>
                        </a:rPr>
                        <a:t>1</a:t>
                      </a:r>
                      <a:endParaRPr lang="en-US" sz="1800" b="0" i="0" u="none" strike="noStrike">
                        <a:solidFill>
                          <a:srgbClr val="000000"/>
                        </a:solidFill>
                        <a:latin typeface="Calibri"/>
                      </a:endParaRP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n</a:t>
                      </a:r>
                      <a:r>
                        <a:rPr lang="en-US" sz="1800" b="0" i="0" u="none" strike="noStrike" baseline="-25000">
                          <a:solidFill>
                            <a:srgbClr val="000000"/>
                          </a:solidFill>
                          <a:latin typeface="Calibri"/>
                        </a:rPr>
                        <a:t>2</a:t>
                      </a:r>
                      <a:endParaRPr lang="en-US" sz="1800" b="0" i="0" u="none" strike="noStrike">
                        <a:solidFill>
                          <a:srgbClr val="000000"/>
                        </a:solidFill>
                        <a:latin typeface="Calibri"/>
                      </a:endParaRPr>
                    </a:p>
                  </a:txBody>
                  <a:tcPr marL="17253" marR="17253" marT="17253" marB="0" anchor="b">
                    <a:lnL>
                      <a:noFill/>
                    </a:lnL>
                    <a:lnR>
                      <a:noFill/>
                    </a:lnR>
                    <a:lnT>
                      <a:noFill/>
                    </a:lnT>
                    <a:lnB>
                      <a:noFill/>
                    </a:lnB>
                    <a:solidFill>
                      <a:srgbClr val="FFFF00"/>
                    </a:solidFill>
                  </a:tcPr>
                </a:tc>
                <a:tc gridSpan="6">
                  <a:txBody>
                    <a:bodyPr/>
                    <a:lstStyle/>
                    <a:p>
                      <a:pPr algn="ctr" fontAlgn="b"/>
                      <a:r>
                        <a:rPr lang="en-US" sz="1800" b="0" i="0" u="none" strike="noStrike">
                          <a:solidFill>
                            <a:srgbClr val="000000"/>
                          </a:solidFill>
                          <a:latin typeface="Calibri"/>
                        </a:rPr>
                        <a:t> </a:t>
                      </a:r>
                    </a:p>
                  </a:txBody>
                  <a:tcPr marL="17253" marR="17253" marT="1725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3298">
                <a:tc>
                  <a:txBody>
                    <a:bodyPr/>
                    <a:lstStyle/>
                    <a:p>
                      <a:pPr algn="l" fontAlgn="b"/>
                      <a:r>
                        <a:rPr lang="en-US" sz="1800" b="0" i="0" u="none" strike="noStrike">
                          <a:solidFill>
                            <a:srgbClr val="000000"/>
                          </a:solidFill>
                          <a:latin typeface="Calibri"/>
                        </a:rPr>
                        <a:t>0</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5</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0.816060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0.002913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0.000394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0.000062</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1</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4</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0.183940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0.632121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0.002913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0.000456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2</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3</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0.024894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0.632121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0.003369</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3</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2</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0.003369</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0.632121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0.024894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4</a:t>
                      </a:r>
                    </a:p>
                  </a:txBody>
                  <a:tcPr marL="17253" marR="17253" marT="17253"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800" b="0" i="0" u="none" strike="noStrike">
                          <a:solidFill>
                            <a:srgbClr val="000000"/>
                          </a:solidFill>
                          <a:latin typeface="Calibri"/>
                        </a:rPr>
                        <a:t>1</a:t>
                      </a:r>
                    </a:p>
                  </a:txBody>
                  <a:tcPr marL="17253" marR="17253" marT="17253" marB="0" anchor="b">
                    <a:lnL>
                      <a:noFill/>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r" fontAlgn="b"/>
                      <a:r>
                        <a:rPr lang="en-US" sz="1800" b="0" i="0" u="none" strike="noStrike">
                          <a:solidFill>
                            <a:srgbClr val="000000"/>
                          </a:solidFill>
                          <a:latin typeface="Calibri"/>
                        </a:rPr>
                        <a:t>0.000456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0.002913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0.632121</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0.183940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3298">
                <a:tc>
                  <a:txBody>
                    <a:bodyPr/>
                    <a:lstStyle/>
                    <a:p>
                      <a:pPr algn="l" fontAlgn="b"/>
                      <a:r>
                        <a:rPr lang="en-US" sz="1800" b="0" i="0" u="none" strike="noStrike">
                          <a:solidFill>
                            <a:srgbClr val="000000"/>
                          </a:solidFill>
                          <a:latin typeface="Calibri"/>
                        </a:rPr>
                        <a:t>5</a:t>
                      </a:r>
                    </a:p>
                  </a:txBody>
                  <a:tcPr marL="17253" marR="17253" marT="1725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latin typeface="Calibri"/>
                        </a:rPr>
                        <a:t>0</a:t>
                      </a:r>
                    </a:p>
                  </a:txBody>
                  <a:tcPr marL="17253" marR="17253" marT="1725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800" b="0" i="0" u="none" strike="noStrike">
                          <a:solidFill>
                            <a:srgbClr val="000000"/>
                          </a:solidFill>
                          <a:latin typeface="Calibri"/>
                        </a:rPr>
                        <a:t>0.000062</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0.000394</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0.002913</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0.021525</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0.159046</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0.816060</a:t>
                      </a:r>
                    </a:p>
                  </a:txBody>
                  <a:tcPr marL="17253" marR="17253" marT="1725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0"/>
            <a:ext cx="8229600" cy="2697163"/>
          </a:xfrm>
        </p:spPr>
        <p:txBody>
          <a:bodyPr/>
          <a:lstStyle/>
          <a:p>
            <a:r>
              <a:rPr lang="en-US" dirty="0" smtClean="0"/>
              <a:t>The table confirms that the transition matrix on the previous page has </a:t>
            </a:r>
            <a:r>
              <a:rPr lang="en-US" i="1" dirty="0" smtClean="0">
                <a:latin typeface="Symbol" pitchFamily="18" charset="2"/>
              </a:rPr>
              <a:t>e</a:t>
            </a:r>
            <a:r>
              <a:rPr lang="en-US" dirty="0" smtClean="0"/>
              <a:t> = 2</a:t>
            </a:r>
            <a:endParaRPr lang="en-US" dirty="0"/>
          </a:p>
        </p:txBody>
      </p:sp>
      <p:sp>
        <p:nvSpPr>
          <p:cNvPr id="5" name="Slide Number Placeholder 4"/>
          <p:cNvSpPr>
            <a:spLocks noGrp="1"/>
          </p:cNvSpPr>
          <p:nvPr>
            <p:ph type="sldNum" sz="quarter" idx="12"/>
          </p:nvPr>
        </p:nvSpPr>
        <p:spPr/>
        <p:txBody>
          <a:bodyPr/>
          <a:lstStyle/>
          <a:p>
            <a:fld id="{4D0BBE5F-25CD-4874-AE8F-8B6F648C910E}" type="slidenum">
              <a:rPr lang="en-US" smtClean="0"/>
              <a:pPr/>
              <a:t>66</a:t>
            </a:fld>
            <a:endParaRPr lang="en-US"/>
          </a:p>
        </p:txBody>
      </p:sp>
      <p:graphicFrame>
        <p:nvGraphicFramePr>
          <p:cNvPr id="6" name="Table 5"/>
          <p:cNvGraphicFramePr>
            <a:graphicFrameLocks noGrp="1"/>
          </p:cNvGraphicFramePr>
          <p:nvPr/>
        </p:nvGraphicFramePr>
        <p:xfrm>
          <a:off x="304800" y="381000"/>
          <a:ext cx="8610606" cy="2057404"/>
        </p:xfrm>
        <a:graphic>
          <a:graphicData uri="http://schemas.openxmlformats.org/drawingml/2006/table">
            <a:tbl>
              <a:tblPr/>
              <a:tblGrid>
                <a:gridCol w="774095"/>
                <a:gridCol w="774095"/>
                <a:gridCol w="774095"/>
                <a:gridCol w="783651"/>
                <a:gridCol w="917445"/>
                <a:gridCol w="917445"/>
                <a:gridCol w="917445"/>
                <a:gridCol w="917445"/>
                <a:gridCol w="917445"/>
                <a:gridCol w="917445"/>
              </a:tblGrid>
              <a:tr h="271463">
                <a:tc rowSpan="2" gridSpan="3">
                  <a:txBody>
                    <a:bodyPr/>
                    <a:lstStyle/>
                    <a:p>
                      <a:pPr algn="ctr" fontAlgn="b"/>
                      <a:r>
                        <a:rPr lang="en-US" sz="1500" b="0" i="0" u="none" strike="noStrike">
                          <a:solidFill>
                            <a:srgbClr val="000000"/>
                          </a:solidFill>
                          <a:latin typeface="Calibri"/>
                        </a:rPr>
                        <a:t> </a:t>
                      </a:r>
                    </a:p>
                  </a:txBody>
                  <a:tcPr marL="14288" marR="14288" marT="1428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US"/>
                    </a:p>
                  </a:txBody>
                  <a:tcPr/>
                </a:tc>
                <a:tc rowSpan="2" hMerge="1">
                  <a:txBody>
                    <a:bodyPr/>
                    <a:lstStyle/>
                    <a:p>
                      <a:endParaRPr lang="en-US"/>
                    </a:p>
                  </a:txBody>
                  <a:tcPr/>
                </a:tc>
                <a:tc>
                  <a:txBody>
                    <a:bodyPr/>
                    <a:lstStyle/>
                    <a:p>
                      <a:pPr algn="r" fontAlgn="b"/>
                      <a:r>
                        <a:rPr lang="en-US" sz="1500" b="0" i="1" u="none" strike="noStrike">
                          <a:solidFill>
                            <a:srgbClr val="000000"/>
                          </a:solidFill>
                          <a:latin typeface="Calibri"/>
                        </a:rPr>
                        <a:t>m</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0</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1</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2</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3</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4</a:t>
                      </a:r>
                    </a:p>
                  </a:txBody>
                  <a:tcPr marL="14288" marR="14288" marT="14288" marB="0" anchor="b">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r" fontAlgn="b"/>
                      <a:r>
                        <a:rPr lang="en-US" sz="1500" b="0" i="0" u="none" strike="noStrike">
                          <a:solidFill>
                            <a:srgbClr val="000000"/>
                          </a:solidFill>
                          <a:latin typeface="Calibri"/>
                        </a:rPr>
                        <a:t>5</a:t>
                      </a:r>
                    </a:p>
                  </a:txBody>
                  <a:tcPr marL="14288" marR="14288" marT="1428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r>
              <a:tr h="271463">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r" fontAlgn="b"/>
                      <a:r>
                        <a:rPr lang="en-US" sz="1500" b="0" i="1" u="none" strike="noStrike">
                          <a:solidFill>
                            <a:srgbClr val="000000"/>
                          </a:solidFill>
                          <a:latin typeface="Calibri"/>
                        </a:rPr>
                        <a:t>m</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5</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4</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3</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2</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1</a:t>
                      </a:r>
                    </a:p>
                  </a:txBody>
                  <a:tcPr marL="14288" marR="14288" marT="14288" marB="0" anchor="b">
                    <a:lnL>
                      <a:noFill/>
                    </a:lnL>
                    <a:lnR>
                      <a:noFill/>
                    </a:lnR>
                    <a:lnT>
                      <a:noFill/>
                    </a:lnT>
                    <a:lnB>
                      <a:noFill/>
                    </a:lnB>
                    <a:solidFill>
                      <a:srgbClr val="92D050"/>
                    </a:solidFill>
                  </a:tcPr>
                </a:tc>
                <a:tc>
                  <a:txBody>
                    <a:bodyPr/>
                    <a:lstStyle/>
                    <a:p>
                      <a:pPr algn="r" fontAlgn="b"/>
                      <a:r>
                        <a:rPr lang="en-US" sz="1500" b="0" i="0" u="none" strike="noStrike">
                          <a:solidFill>
                            <a:srgbClr val="000000"/>
                          </a:solidFill>
                          <a:latin typeface="Calibri"/>
                        </a:rPr>
                        <a:t>0</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solidFill>
                      <a:srgbClr val="92D050"/>
                    </a:solidFill>
                  </a:tcPr>
                </a:tc>
              </a:tr>
              <a:tr h="300038">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(1)</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(1)</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(2)</a:t>
                      </a:r>
                      <a:r>
                        <a:rPr lang="en-US" sz="1500" b="0" i="0" u="none" strike="noStrike" baseline="-25000">
                          <a:solidFill>
                            <a:srgbClr val="000000"/>
                          </a:solidFill>
                          <a:latin typeface="Calibri"/>
                        </a:rPr>
                        <a:t>1</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a:txBody>
                    <a:bodyPr/>
                    <a:lstStyle/>
                    <a:p>
                      <a:pPr algn="l" fontAlgn="b"/>
                      <a:r>
                        <a:rPr lang="en-US" sz="1500" b="0" i="1" u="none" strike="noStrike">
                          <a:solidFill>
                            <a:srgbClr val="000000"/>
                          </a:solidFill>
                          <a:latin typeface="Calibri"/>
                        </a:rPr>
                        <a:t>n</a:t>
                      </a:r>
                      <a:r>
                        <a:rPr lang="en-US" sz="1500" b="0" i="0" u="none" strike="noStrike" baseline="30000">
                          <a:solidFill>
                            <a:srgbClr val="000000"/>
                          </a:solidFill>
                          <a:latin typeface="Calibri"/>
                        </a:rPr>
                        <a:t>(2)</a:t>
                      </a:r>
                      <a:r>
                        <a:rPr lang="en-US" sz="1500" b="0" i="0" u="none" strike="noStrike" baseline="-25000">
                          <a:solidFill>
                            <a:srgbClr val="000000"/>
                          </a:solidFill>
                          <a:latin typeface="Calibri"/>
                        </a:rPr>
                        <a:t>2</a:t>
                      </a:r>
                      <a:endParaRPr lang="en-US" sz="1500" b="0" i="0" u="none" strike="noStrike">
                        <a:solidFill>
                          <a:srgbClr val="000000"/>
                        </a:solidFill>
                        <a:latin typeface="Calibri"/>
                      </a:endParaRPr>
                    </a:p>
                  </a:txBody>
                  <a:tcPr marL="14288" marR="14288" marT="14288" marB="0" anchor="b">
                    <a:lnL>
                      <a:noFill/>
                    </a:lnL>
                    <a:lnR>
                      <a:noFill/>
                    </a:lnR>
                    <a:lnT>
                      <a:noFill/>
                    </a:lnT>
                    <a:lnB>
                      <a:noFill/>
                    </a:lnB>
                    <a:solidFill>
                      <a:srgbClr val="FFFF00"/>
                    </a:solidFill>
                  </a:tcPr>
                </a:tc>
                <a:tc gridSpan="6">
                  <a:txBody>
                    <a:bodyPr/>
                    <a:lstStyle/>
                    <a:p>
                      <a:pPr algn="ctr" fontAlgn="b"/>
                      <a:endParaRPr lang="en-US" sz="1500" b="0" i="0" u="none" strike="noStrike">
                        <a:solidFill>
                          <a:srgbClr val="000000"/>
                        </a:solidFill>
                        <a:latin typeface="Calibri"/>
                      </a:endParaRPr>
                    </a:p>
                  </a:txBody>
                  <a:tcPr marL="14288" marR="14288" marT="1428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2888">
                <a:tc>
                  <a:txBody>
                    <a:bodyPr/>
                    <a:lstStyle/>
                    <a:p>
                      <a:pPr algn="l" fontAlgn="b"/>
                      <a:r>
                        <a:rPr lang="en-US" sz="1500" b="0" i="0" u="none" strike="noStrike">
                          <a:solidFill>
                            <a:srgbClr val="000000"/>
                          </a:solidFill>
                          <a:latin typeface="Calibri"/>
                        </a:rPr>
                        <a:t>0</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latin typeface="Calibri"/>
                        </a:rPr>
                        <a:t>5</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1</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4</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00"/>
                          </a:solidFill>
                          <a:latin typeface="Calibri"/>
                        </a:rPr>
                        <a:t>1.489880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1</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latin typeface="Calibri"/>
                        </a:rPr>
                        <a:t>4</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2</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3</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2</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latin typeface="Calibri"/>
                        </a:rPr>
                        <a:t>3</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3</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2</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3</a:t>
                      </a:r>
                    </a:p>
                  </a:txBody>
                  <a:tcPr marL="14288" marR="14288" marT="1428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500" b="0" i="0" u="none" strike="noStrike">
                          <a:solidFill>
                            <a:srgbClr val="000000"/>
                          </a:solidFill>
                          <a:latin typeface="Calibri"/>
                        </a:rPr>
                        <a:t>2</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4</a:t>
                      </a:r>
                    </a:p>
                  </a:txBody>
                  <a:tcPr marL="14288" marR="14288" marT="14288" marB="0" anchor="b">
                    <a:lnL>
                      <a:noFill/>
                    </a:lnL>
                    <a:lnR>
                      <a:noFill/>
                    </a:lnR>
                    <a:lnT>
                      <a:noFill/>
                    </a:lnT>
                    <a:lnB>
                      <a:noFill/>
                    </a:lnB>
                  </a:tcPr>
                </a:tc>
                <a:tc>
                  <a:txBody>
                    <a:bodyPr/>
                    <a:lstStyle/>
                    <a:p>
                      <a:pPr algn="l" fontAlgn="b"/>
                      <a:r>
                        <a:rPr lang="en-US" sz="1500" b="0" i="0" u="none" strike="noStrike">
                          <a:solidFill>
                            <a:srgbClr val="000000"/>
                          </a:solidFill>
                          <a:latin typeface="Calibri"/>
                        </a:rPr>
                        <a:t>1</a:t>
                      </a:r>
                    </a:p>
                  </a:txBody>
                  <a:tcPr marL="14288" marR="14288" marT="1428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888">
                <a:tc>
                  <a:txBody>
                    <a:bodyPr/>
                    <a:lstStyle/>
                    <a:p>
                      <a:pPr algn="l" fontAlgn="b"/>
                      <a:r>
                        <a:rPr lang="en-US" sz="1500" b="0" i="0" u="none" strike="noStrike">
                          <a:solidFill>
                            <a:srgbClr val="000000"/>
                          </a:solidFill>
                          <a:latin typeface="Calibri"/>
                        </a:rPr>
                        <a:t>4</a:t>
                      </a:r>
                    </a:p>
                  </a:txBody>
                  <a:tcPr marL="14288" marR="14288" marT="1428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latin typeface="Calibri"/>
                        </a:rPr>
                        <a:t>1</a:t>
                      </a:r>
                    </a:p>
                  </a:txBody>
                  <a:tcPr marL="14288" marR="14288" marT="1428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latin typeface="Calibri"/>
                        </a:rPr>
                        <a:t>5</a:t>
                      </a:r>
                    </a:p>
                  </a:txBody>
                  <a:tcPr marL="14288" marR="14288" marT="1428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latin typeface="Calibri"/>
                        </a:rPr>
                        <a:t>0</a:t>
                      </a:r>
                    </a:p>
                  </a:txBody>
                  <a:tcPr marL="14288" marR="14288" marT="1428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2.000000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a:solidFill>
                            <a:srgbClr val="000000"/>
                          </a:solidFill>
                          <a:latin typeface="Calibri"/>
                        </a:rPr>
                        <a:t>1.379885</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500" b="0" i="0" u="none" strike="noStrike" dirty="0">
                          <a:solidFill>
                            <a:srgbClr val="000000"/>
                          </a:solidFill>
                          <a:latin typeface="Calibri"/>
                        </a:rPr>
                        <a:t>1.489880</a:t>
                      </a:r>
                    </a:p>
                  </a:txBody>
                  <a:tcPr marL="14288" marR="14288" marT="142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4" name="Footer Placeholder 3"/>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Challenges and Applications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Realistic problems are all very sparse</a:t>
            </a:r>
          </a:p>
          <a:p>
            <a:r>
              <a:rPr lang="en-US" dirty="0" smtClean="0"/>
              <a:t>Probabilistic differential privacy can solve the sparseness problem</a:t>
            </a:r>
          </a:p>
          <a:p>
            <a:pPr lvl="1"/>
            <a:r>
              <a:rPr lang="en-US" dirty="0" smtClean="0"/>
              <a:t>But, it requires coarsening and domain shrinking to deliver acceptable analytical validity.</a:t>
            </a:r>
          </a:p>
          <a:p>
            <a:r>
              <a:rPr lang="en-US" dirty="0" smtClean="0"/>
              <a:t>The Laplace synthesizer can solve the sparseness problem by adaptive histogram coarsening or the sparse vector method</a:t>
            </a:r>
          </a:p>
          <a:p>
            <a:pPr lvl="1"/>
            <a:r>
              <a:rPr lang="en-US" dirty="0" smtClean="0"/>
              <a:t>But the user cannot directly control the coarsening hence analytical validity for some hypotheses is low</a:t>
            </a:r>
          </a:p>
          <a:p>
            <a:r>
              <a:rPr lang="en-US" dirty="0" smtClean="0"/>
              <a:t>OnTheMap uses probabilistic differential privacy </a:t>
            </a:r>
            <a:endParaRPr lang="en-US" dirty="0"/>
          </a:p>
        </p:txBody>
      </p:sp>
      <p:sp>
        <p:nvSpPr>
          <p:cNvPr id="4" name="Slide Number Placeholder 3"/>
          <p:cNvSpPr>
            <a:spLocks noGrp="1"/>
          </p:cNvSpPr>
          <p:nvPr>
            <p:ph type="sldNum" sz="quarter" idx="12"/>
          </p:nvPr>
        </p:nvSpPr>
        <p:spPr/>
        <p:txBody>
          <a:bodyPr/>
          <a:lstStyle/>
          <a:p>
            <a:fld id="{4D0BBE5F-25CD-4874-AE8F-8B6F648C910E}" type="slidenum">
              <a:rPr lang="en-US" smtClean="0"/>
              <a:pPr/>
              <a:t>67</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A REAL APPLICATION: US CENSUS BUREAU’S ONTHEMAP/LODES</a:t>
            </a:r>
            <a:endParaRPr lang="en-US" dirty="0"/>
          </a:p>
        </p:txBody>
      </p:sp>
      <p:sp>
        <p:nvSpPr>
          <p:cNvPr id="3" name="Text Placeholder 2"/>
          <p:cNvSpPr>
            <a:spLocks noGrp="1"/>
          </p:cNvSpPr>
          <p:nvPr>
            <p:ph type="body" idx="1"/>
          </p:nvPr>
        </p:nvSpPr>
        <p:spPr/>
        <p:txBody>
          <a:bodyPr rtlCol="0">
            <a:normAutofit/>
          </a:bodyPr>
          <a:lstStyle/>
          <a:p>
            <a:pPr fontAlgn="auto">
              <a:spcAft>
                <a:spcPts val="0"/>
              </a:spcAft>
              <a:buFont typeface="Arial" pitchFamily="34" charset="0"/>
              <a:buNone/>
              <a:defRPr/>
            </a:pPr>
            <a:endParaRPr lang="en-US"/>
          </a:p>
        </p:txBody>
      </p:sp>
      <p:sp>
        <p:nvSpPr>
          <p:cNvPr id="4" name="Slide Number Placeholder 3"/>
          <p:cNvSpPr>
            <a:spLocks noGrp="1"/>
          </p:cNvSpPr>
          <p:nvPr>
            <p:ph type="sldNum" sz="quarter" idx="12"/>
          </p:nvPr>
        </p:nvSpPr>
        <p:spPr/>
        <p:txBody>
          <a:bodyPr/>
          <a:lstStyle/>
          <a:p>
            <a:pPr>
              <a:defRPr/>
            </a:pPr>
            <a:fld id="{D4832ECC-4732-4B4E-BF88-DF9F77D71CDE}" type="slidenum">
              <a:rPr lang="en-US"/>
              <a:pPr>
                <a:defRPr/>
              </a:pPr>
              <a:t>68</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19DE787-E144-4D31-9590-5F2E6F3EAFF2}" type="slidenum">
              <a:rPr lang="en-US"/>
              <a:pPr>
                <a:defRPr/>
              </a:pPr>
              <a:t>69</a:t>
            </a:fld>
            <a:endParaRPr lang="en-US"/>
          </a:p>
        </p:txBody>
      </p:sp>
      <p:pic>
        <p:nvPicPr>
          <p:cNvPr id="4" name="Picture 2">
            <a:hlinkClick r:id="rId2"/>
          </p:cNvPr>
          <p:cNvPicPr>
            <a:picLocks noChangeAspect="1" noChangeArrowheads="1"/>
          </p:cNvPicPr>
          <p:nvPr/>
        </p:nvPicPr>
        <p:blipFill>
          <a:blip r:embed="rId3" cstate="print"/>
          <a:srcRect/>
          <a:stretch>
            <a:fillRect/>
          </a:stretch>
        </p:blipFill>
        <p:spPr bwMode="auto">
          <a:xfrm>
            <a:off x="0" y="0"/>
            <a:ext cx="9372600" cy="6858000"/>
          </a:xfrm>
          <a:prstGeom prst="rect">
            <a:avLst/>
          </a:prstGeom>
          <a:noFill/>
          <a:ln w="9525">
            <a:noFill/>
            <a:miter lim="800000"/>
            <a:headEnd/>
            <a:tailEnd/>
          </a:ln>
          <a:effectLst/>
        </p:spPr>
      </p:pic>
      <p:sp>
        <p:nvSpPr>
          <p:cNvPr id="7" name="AutoShape 3"/>
          <p:cNvSpPr txBox="1">
            <a:spLocks noChangeArrowheads="1"/>
          </p:cNvSpPr>
          <p:nvPr/>
        </p:nvSpPr>
        <p:spPr>
          <a:xfrm>
            <a:off x="0" y="4876800"/>
            <a:ext cx="4267200" cy="1752600"/>
          </a:xfrm>
          <a:prstGeom prst="roundRect">
            <a:avLst>
              <a:gd name="adj" fmla="val 21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Where residents of Sausalito, CA with high wages are employed</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Privacy-preserving Datamining and Differential Privacy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Formally define the properties of “privacy”</a:t>
            </a:r>
          </a:p>
          <a:p>
            <a:r>
              <a:rPr lang="en-US" dirty="0" smtClean="0"/>
              <a:t>Introduce algorithmic uncertainty as part of the statistical process</a:t>
            </a:r>
          </a:p>
          <a:p>
            <a:r>
              <a:rPr lang="en-US" dirty="0" smtClean="0"/>
              <a:t>Prove that the algorithmic uncertainty meets the formal definition of privacy</a:t>
            </a:r>
          </a:p>
          <a:p>
            <a:r>
              <a:rPr lang="en-US" dirty="0" smtClean="0"/>
              <a:t>Differential privacy defines protection in terms of making the released information about an entity as close as possible to being independent of whether or not that entity’s data are included in the tabulation data file</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7</a:t>
            </a:fld>
            <a:endParaRPr lang="en-US" dirty="0"/>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dirty="0" smtClean="0"/>
              <a:t>The OnTheMap/LODES Data Structure</a:t>
            </a:r>
          </a:p>
        </p:txBody>
      </p:sp>
      <p:sp>
        <p:nvSpPr>
          <p:cNvPr id="12291" name="Rectangle 3"/>
          <p:cNvSpPr>
            <a:spLocks noGrp="1" noChangeArrowheads="1"/>
          </p:cNvSpPr>
          <p:nvPr>
            <p:ph type="body" idx="1"/>
          </p:nvPr>
        </p:nvSpPr>
        <p:spPr/>
        <p:txBody>
          <a:bodyPr/>
          <a:lstStyle/>
          <a:p>
            <a:pPr eaLnBrk="1" hangingPunct="1"/>
            <a:r>
              <a:rPr lang="en-US" sz="2800" dirty="0" smtClean="0"/>
              <a:t>Set of linked data tables with a relational database schema</a:t>
            </a:r>
          </a:p>
          <a:p>
            <a:pPr eaLnBrk="1" hangingPunct="1"/>
            <a:r>
              <a:rPr lang="en-US" sz="2800" dirty="0" smtClean="0"/>
              <a:t>Main tables (micro-data)</a:t>
            </a:r>
          </a:p>
          <a:p>
            <a:pPr lvl="1" eaLnBrk="1" hangingPunct="1"/>
            <a:r>
              <a:rPr lang="en-US" sz="2400" dirty="0" smtClean="0"/>
              <a:t>Job: [</a:t>
            </a:r>
            <a:r>
              <a:rPr lang="en-US" sz="2400" dirty="0" err="1" smtClean="0"/>
              <a:t>Person_ID</a:t>
            </a:r>
            <a:r>
              <a:rPr lang="en-US" sz="2400" dirty="0" smtClean="0"/>
              <a:t>, </a:t>
            </a:r>
            <a:r>
              <a:rPr lang="en-US" sz="2400" dirty="0" err="1" smtClean="0"/>
              <a:t>Employer_ID</a:t>
            </a:r>
            <a:r>
              <a:rPr lang="en-US" sz="2400" dirty="0" smtClean="0"/>
              <a:t>, …]</a:t>
            </a:r>
          </a:p>
          <a:p>
            <a:pPr lvl="1" eaLnBrk="1" hangingPunct="1"/>
            <a:r>
              <a:rPr lang="en-US" sz="2400" dirty="0" smtClean="0"/>
              <a:t>Residence: [</a:t>
            </a:r>
            <a:r>
              <a:rPr lang="en-US" sz="2400" dirty="0" err="1" smtClean="0"/>
              <a:t>Person_ID</a:t>
            </a:r>
            <a:r>
              <a:rPr lang="en-US" sz="2400" dirty="0" smtClean="0"/>
              <a:t>, </a:t>
            </a:r>
            <a:r>
              <a:rPr lang="en-US" sz="2400" dirty="0" err="1" smtClean="0"/>
              <a:t>Origin_Block</a:t>
            </a:r>
            <a:r>
              <a:rPr lang="en-US" sz="2400" dirty="0" smtClean="0"/>
              <a:t>, …]</a:t>
            </a:r>
          </a:p>
          <a:p>
            <a:pPr lvl="1" eaLnBrk="1" hangingPunct="1"/>
            <a:r>
              <a:rPr lang="en-US" sz="2400" dirty="0" smtClean="0"/>
              <a:t>Workplace: [</a:t>
            </a:r>
            <a:r>
              <a:rPr lang="en-US" sz="2400" dirty="0" err="1" smtClean="0"/>
              <a:t>Employer_ID</a:t>
            </a:r>
            <a:r>
              <a:rPr lang="en-US" sz="2400" dirty="0" smtClean="0"/>
              <a:t>, </a:t>
            </a:r>
            <a:r>
              <a:rPr lang="en-US" sz="2400" dirty="0" err="1" smtClean="0"/>
              <a:t>Destination_Block</a:t>
            </a:r>
            <a:r>
              <a:rPr lang="en-US" sz="2400" dirty="0" smtClean="0"/>
              <a:t>, …]</a:t>
            </a:r>
          </a:p>
          <a:p>
            <a:pPr lvl="1" eaLnBrk="1" hangingPunct="1"/>
            <a:r>
              <a:rPr lang="en-US" sz="2400" dirty="0" smtClean="0"/>
              <a:t>Geo-code: [Block, Tract, Latitude, Longitude, …]</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70</a:t>
            </a:fld>
            <a:endParaRPr lang="en-US" dirty="0"/>
          </a:p>
        </p:txBody>
      </p:sp>
    </p:spTree>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Detailed Geo-spatial Data </a:t>
            </a:r>
            <a:br>
              <a:rPr lang="en-US" dirty="0" smtClean="0"/>
            </a:br>
            <a:r>
              <a:rPr lang="en-US" dirty="0" smtClean="0"/>
              <a:t>in OTM/LODES</a:t>
            </a:r>
            <a:endParaRPr lang="en-US" dirty="0"/>
          </a:p>
        </p:txBody>
      </p:sp>
      <p:sp>
        <p:nvSpPr>
          <p:cNvPr id="3" name="Content Placeholder 2"/>
          <p:cNvSpPr>
            <a:spLocks noGrp="1"/>
          </p:cNvSpPr>
          <p:nvPr>
            <p:ph idx="1"/>
          </p:nvPr>
        </p:nvSpPr>
        <p:spPr/>
        <p:txBody>
          <a:bodyPr/>
          <a:lstStyle/>
          <a:p>
            <a:r>
              <a:rPr lang="en-US" dirty="0" smtClean="0"/>
              <a:t>Workplace and residence geographies are defined using Census blocks</a:t>
            </a:r>
          </a:p>
          <a:p>
            <a:r>
              <a:rPr lang="en-US" dirty="0" smtClean="0"/>
              <a:t>Statistical analysis to estimate the PPD is based on Census tract-to-tract relations</a:t>
            </a:r>
          </a:p>
          <a:p>
            <a:r>
              <a:rPr lang="en-US" dirty="0" smtClean="0"/>
              <a:t>There are 8.2 million blocks and 65,000 tracts in the U.S. (Census 2000 geography)</a:t>
            </a:r>
          </a:p>
          <a:p>
            <a:r>
              <a:rPr lang="en-US" dirty="0" smtClean="0"/>
              <a:t>Every workplace block with positive employment has its own synthesizer</a:t>
            </a:r>
            <a:endParaRPr lang="en-US" dirty="0"/>
          </a:p>
        </p:txBody>
      </p:sp>
      <p:sp>
        <p:nvSpPr>
          <p:cNvPr id="4" name="Slide Number Placeholder 3"/>
          <p:cNvSpPr>
            <a:spLocks noGrp="1"/>
          </p:cNvSpPr>
          <p:nvPr>
            <p:ph type="sldNum" sz="quarter" idx="12"/>
          </p:nvPr>
        </p:nvSpPr>
        <p:spPr/>
        <p:txBody>
          <a:bodyPr/>
          <a:lstStyle/>
          <a:p>
            <a:pPr>
              <a:defRPr/>
            </a:pPr>
            <a:fld id="{E3DCE5DB-4461-4416-993E-16F0DA86EEAF}" type="slidenum">
              <a:rPr lang="en-US" smtClean="0"/>
              <a:pPr>
                <a:defRPr/>
              </a:pPr>
              <a:t>71</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smtClean="0"/>
              <a:t>Dirichlet-Multinomial Synthesizer</a:t>
            </a:r>
          </a:p>
        </p:txBody>
      </p:sp>
      <p:sp>
        <p:nvSpPr>
          <p:cNvPr id="5124" name="Rectangle 6"/>
          <p:cNvSpPr>
            <a:spLocks noGrp="1" noChangeArrowheads="1"/>
          </p:cNvSpPr>
          <p:nvPr>
            <p:ph type="body" idx="1"/>
          </p:nvPr>
        </p:nvSpPr>
        <p:spPr>
          <a:xfrm>
            <a:off x="228600" y="1676400"/>
            <a:ext cx="4038600" cy="4495800"/>
          </a:xfrm>
        </p:spPr>
        <p:txBody>
          <a:bodyPr>
            <a:normAutofit lnSpcReduction="10000"/>
          </a:bodyPr>
          <a:lstStyle/>
          <a:p>
            <a:pPr eaLnBrk="1" hangingPunct="1">
              <a:lnSpc>
                <a:spcPct val="80000"/>
              </a:lnSpc>
            </a:pPr>
            <a:r>
              <a:rPr lang="en-US" sz="2800" i="1" dirty="0" smtClean="0"/>
              <a:t>I</a:t>
            </a:r>
            <a:r>
              <a:rPr lang="en-US" sz="2800" dirty="0" smtClean="0"/>
              <a:t> residences (origins)</a:t>
            </a:r>
          </a:p>
          <a:p>
            <a:pPr eaLnBrk="1" hangingPunct="1">
              <a:lnSpc>
                <a:spcPct val="80000"/>
              </a:lnSpc>
            </a:pPr>
            <a:r>
              <a:rPr lang="en-US" sz="2800" dirty="0" smtClean="0"/>
              <a:t>Model each  workplace (destination) </a:t>
            </a:r>
            <a:r>
              <a:rPr lang="en-US" sz="2800" i="1" dirty="0" smtClean="0"/>
              <a:t>j</a:t>
            </a:r>
            <a:r>
              <a:rPr lang="en-US" sz="2800" dirty="0" smtClean="0"/>
              <a:t>  separately for each demographic segment (age, earnings, industry)</a:t>
            </a:r>
          </a:p>
          <a:p>
            <a:pPr eaLnBrk="1" hangingPunct="1">
              <a:lnSpc>
                <a:spcPct val="80000"/>
              </a:lnSpc>
            </a:pPr>
            <a:r>
              <a:rPr lang="en-US" sz="2800" dirty="0" smtClean="0"/>
              <a:t>Sample data </a:t>
            </a:r>
            <a:r>
              <a:rPr lang="en-US" sz="2800" b="1" dirty="0" smtClean="0"/>
              <a:t>X</a:t>
            </a:r>
            <a:r>
              <a:rPr lang="en-US" sz="2800" dirty="0" smtClean="0"/>
              <a:t> tabulated into </a:t>
            </a:r>
            <a:r>
              <a:rPr lang="en-US" sz="2800" b="1" dirty="0" smtClean="0"/>
              <a:t>n </a:t>
            </a:r>
          </a:p>
          <a:p>
            <a:pPr eaLnBrk="1" hangingPunct="1">
              <a:lnSpc>
                <a:spcPct val="80000"/>
              </a:lnSpc>
            </a:pPr>
            <a:r>
              <a:rPr lang="en-US" sz="2800" dirty="0" smtClean="0"/>
              <a:t>Synthetic data tabulated into </a:t>
            </a:r>
            <a:r>
              <a:rPr lang="en-US" sz="2800" b="1" dirty="0" smtClean="0"/>
              <a:t>m</a:t>
            </a:r>
          </a:p>
          <a:p>
            <a:pPr eaLnBrk="1" hangingPunct="1">
              <a:lnSpc>
                <a:spcPct val="80000"/>
              </a:lnSpc>
            </a:pPr>
            <a:r>
              <a:rPr lang="en-US" sz="2800" dirty="0" smtClean="0"/>
              <a:t>Often, </a:t>
            </a:r>
            <a:r>
              <a:rPr lang="en-US" sz="2800" i="1" dirty="0" smtClean="0"/>
              <a:t>m</a:t>
            </a:r>
            <a:r>
              <a:rPr lang="en-US" sz="2800" dirty="0" smtClean="0"/>
              <a:t> = </a:t>
            </a:r>
            <a:r>
              <a:rPr lang="en-US" sz="2800" i="1" dirty="0" smtClean="0"/>
              <a:t>n, </a:t>
            </a:r>
            <a:r>
              <a:rPr lang="en-US" sz="2800" dirty="0" smtClean="0"/>
              <a:t>but not in the OTM application</a:t>
            </a:r>
          </a:p>
        </p:txBody>
      </p:sp>
      <p:graphicFrame>
        <p:nvGraphicFramePr>
          <p:cNvPr id="5122" name="Object 4"/>
          <p:cNvGraphicFramePr>
            <a:graphicFrameLocks noGrp="1" noChangeAspect="1"/>
          </p:cNvGraphicFramePr>
          <p:nvPr>
            <p:ph idx="4294967295"/>
            <p:extLst>
              <p:ext uri="{D42A27DB-BD31-4B8C-83A1-F6EECF244321}">
                <p14:modId xmlns:p14="http://schemas.microsoft.com/office/powerpoint/2010/main" val="3739685121"/>
              </p:ext>
            </p:extLst>
          </p:nvPr>
        </p:nvGraphicFramePr>
        <p:xfrm>
          <a:off x="4643437" y="1447800"/>
          <a:ext cx="4500563" cy="4591050"/>
        </p:xfrm>
        <a:graphic>
          <a:graphicData uri="http://schemas.openxmlformats.org/presentationml/2006/ole">
            <mc:AlternateContent xmlns:mc="http://schemas.openxmlformats.org/markup-compatibility/2006">
              <mc:Choice xmlns:v="urn:schemas-microsoft-com:vml" Requires="v">
                <p:oleObj spid="_x0000_s16424" name="Equation" r:id="rId3" imgW="1892160" imgH="1930320" progId="Equation.3">
                  <p:embed/>
                </p:oleObj>
              </mc:Choice>
              <mc:Fallback>
                <p:oleObj name="Equation" r:id="rId3" imgW="1892160" imgH="1930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7" y="1447800"/>
                        <a:ext cx="4500563" cy="459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72</a:t>
            </a:fld>
            <a:endParaRPr lang="en-US" dirty="0"/>
          </a:p>
        </p:txBody>
      </p:sp>
    </p:spTree>
  </p:cSld>
  <p:clrMapOvr>
    <a:masterClrMapping/>
  </p:clrMapOvr>
  <p:transition>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Grp="1" noChangeArrowheads="1"/>
          </p:cNvSpPr>
          <p:nvPr>
            <p:ph type="title"/>
          </p:nvPr>
        </p:nvSpPr>
        <p:spPr/>
        <p:txBody>
          <a:bodyPr/>
          <a:lstStyle/>
          <a:p>
            <a:r>
              <a:rPr lang="en-US" smtClean="0"/>
              <a:t>Synthetic Data Model</a:t>
            </a:r>
          </a:p>
        </p:txBody>
      </p:sp>
      <p:sp>
        <p:nvSpPr>
          <p:cNvPr id="1029" name="Rectangle 6"/>
          <p:cNvSpPr>
            <a:spLocks noGrp="1" noChangeArrowheads="1"/>
          </p:cNvSpPr>
          <p:nvPr>
            <p:ph type="body" idx="1"/>
          </p:nvPr>
        </p:nvSpPr>
        <p:spPr/>
        <p:txBody>
          <a:bodyPr/>
          <a:lstStyle/>
          <a:p>
            <a:r>
              <a:rPr lang="en-US" sz="2400" dirty="0" smtClean="0"/>
              <a:t>Likelihood of place of residence (index </a:t>
            </a:r>
            <a:r>
              <a:rPr lang="en-US" sz="2400" i="1" dirty="0" err="1" smtClean="0"/>
              <a:t>i</a:t>
            </a:r>
            <a:r>
              <a:rPr lang="en-US" sz="2400" dirty="0" smtClean="0"/>
              <a:t>) conditional on place of work (index </a:t>
            </a:r>
            <a:r>
              <a:rPr lang="en-US" sz="2400" i="1" dirty="0" smtClean="0"/>
              <a:t>j</a:t>
            </a:r>
            <a:r>
              <a:rPr lang="en-US" sz="2400" dirty="0" smtClean="0"/>
              <a:t>) and characteristics (index </a:t>
            </a:r>
            <a:r>
              <a:rPr lang="en-US" sz="2400" i="1" dirty="0" smtClean="0"/>
              <a:t>k</a:t>
            </a:r>
            <a:r>
              <a:rPr lang="en-US" sz="2400" dirty="0" smtClean="0"/>
              <a:t>):</a:t>
            </a:r>
          </a:p>
        </p:txBody>
      </p:sp>
      <p:sp>
        <p:nvSpPr>
          <p:cNvPr id="102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4"/>
          <p:cNvGraphicFramePr>
            <a:graphicFrameLocks noChangeAspect="1"/>
          </p:cNvGraphicFramePr>
          <p:nvPr/>
        </p:nvGraphicFramePr>
        <p:xfrm>
          <a:off x="1981199" y="2667000"/>
          <a:ext cx="4185445" cy="1295400"/>
        </p:xfrm>
        <a:graphic>
          <a:graphicData uri="http://schemas.openxmlformats.org/presentationml/2006/ole">
            <mc:AlternateContent xmlns:mc="http://schemas.openxmlformats.org/markup-compatibility/2006">
              <mc:Choice xmlns:v="urn:schemas-microsoft-com:vml" Requires="v">
                <p:oleObj spid="_x0000_s17447" name="Equation" r:id="rId3" imgW="1384200" imgH="431640" progId="Equation.3">
                  <p:embed/>
                </p:oleObj>
              </mc:Choice>
              <mc:Fallback>
                <p:oleObj name="Equation" r:id="rId3" imgW="13842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199" y="2667000"/>
                        <a:ext cx="418544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7"/>
          <p:cNvSpPr>
            <a:spLocks noChangeArrowheads="1"/>
          </p:cNvSpPr>
          <p:nvPr/>
        </p:nvSpPr>
        <p:spPr bwMode="auto">
          <a:xfrm>
            <a:off x="457200" y="4114800"/>
            <a:ext cx="8229600" cy="2286000"/>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tx1"/>
              </a:buClr>
              <a:buSzPct val="75000"/>
              <a:buFont typeface="Wingdings" pitchFamily="2" charset="2"/>
              <a:buChar char="l"/>
            </a:pPr>
            <a:r>
              <a:rPr lang="en-US" sz="2400" dirty="0">
                <a:latin typeface="+mn-lt"/>
                <a:cs typeface="Arial" charset="0"/>
              </a:rPr>
              <a:t>The resulting </a:t>
            </a:r>
            <a:r>
              <a:rPr lang="en-US" sz="2400" dirty="0" smtClean="0">
                <a:latin typeface="+mn-lt"/>
                <a:cs typeface="Arial" charset="0"/>
              </a:rPr>
              <a:t>posterior for</a:t>
            </a:r>
            <a:r>
              <a:rPr lang="en-US" sz="2800" dirty="0" smtClean="0">
                <a:latin typeface="+mn-lt"/>
              </a:rPr>
              <a:t> </a:t>
            </a:r>
            <a:r>
              <a:rPr lang="en-US" sz="2400" i="1" dirty="0" smtClean="0">
                <a:latin typeface="Symbol" pitchFamily="18" charset="2"/>
                <a:sym typeface="Symbol" pitchFamily="18" charset="2"/>
              </a:rPr>
              <a:t>p</a:t>
            </a:r>
            <a:r>
              <a:rPr lang="en-US" sz="2400" dirty="0" smtClean="0">
                <a:latin typeface="+mn-lt"/>
                <a:cs typeface="Arial" charset="0"/>
              </a:rPr>
              <a:t>  is </a:t>
            </a:r>
            <a:r>
              <a:rPr lang="en-US" sz="2400" dirty="0" err="1">
                <a:latin typeface="+mn-lt"/>
                <a:cs typeface="Arial" charset="0"/>
              </a:rPr>
              <a:t>Dirichlet</a:t>
            </a:r>
            <a:r>
              <a:rPr lang="en-US" sz="2400" dirty="0">
                <a:latin typeface="+mn-lt"/>
                <a:cs typeface="Arial" charset="0"/>
              </a:rPr>
              <a:t> with parameter </a:t>
            </a:r>
            <a:r>
              <a:rPr lang="en-US" sz="2400" b="1" dirty="0" err="1" smtClean="0">
                <a:latin typeface="+mn-lt"/>
                <a:cs typeface="Arial" charset="0"/>
              </a:rPr>
              <a:t>n</a:t>
            </a:r>
            <a:r>
              <a:rPr lang="en-US" sz="2400" i="1" baseline="-25000" dirty="0" err="1" smtClean="0">
                <a:latin typeface="+mn-lt"/>
                <a:cs typeface="Arial" charset="0"/>
              </a:rPr>
              <a:t>jk</a:t>
            </a:r>
            <a:r>
              <a:rPr lang="en-US" sz="2400" i="1" dirty="0" smtClean="0">
                <a:latin typeface="+mn-lt"/>
                <a:cs typeface="Arial" charset="0"/>
              </a:rPr>
              <a:t> </a:t>
            </a:r>
            <a:r>
              <a:rPr lang="en-US" sz="2400" i="1" dirty="0">
                <a:latin typeface="+mn-lt"/>
                <a:cs typeface="Arial" charset="0"/>
              </a:rPr>
              <a:t>+ </a:t>
            </a:r>
            <a:r>
              <a:rPr lang="el-GR" sz="2400" b="1" dirty="0" smtClean="0">
                <a:latin typeface="+mn-lt"/>
                <a:cs typeface="Arial" charset="0"/>
                <a:sym typeface="Symbol" pitchFamily="18" charset="2"/>
              </a:rPr>
              <a:t></a:t>
            </a:r>
            <a:r>
              <a:rPr lang="en-US" sz="2400" i="1" baseline="-25000" dirty="0" err="1" smtClean="0"/>
              <a:t>jk</a:t>
            </a:r>
            <a:r>
              <a:rPr lang="en-US" sz="2400" i="1" dirty="0" smtClean="0">
                <a:latin typeface="+mn-lt"/>
                <a:cs typeface="Arial" charset="0"/>
                <a:sym typeface="Symbol" pitchFamily="18" charset="2"/>
              </a:rPr>
              <a:t>  </a:t>
            </a:r>
            <a:r>
              <a:rPr lang="en-US" sz="2400" dirty="0" smtClean="0">
                <a:latin typeface="+mn-lt"/>
                <a:cs typeface="Arial" charset="0"/>
                <a:sym typeface="Symbol" pitchFamily="18" charset="2"/>
              </a:rPr>
              <a:t>for each unique workplace and characteristic combination (age, earnings, industry, race, ethnicity, education).</a:t>
            </a:r>
            <a:endParaRPr lang="en-US" sz="2400" dirty="0">
              <a:latin typeface="+mn-lt"/>
              <a:cs typeface="Arial" charset="0"/>
              <a:sym typeface="Symbol" pitchFamily="18" charset="2"/>
            </a:endParaRPr>
          </a:p>
          <a:p>
            <a:pPr marL="342900" indent="-342900" eaLnBrk="1" hangingPunct="1">
              <a:spcBef>
                <a:spcPct val="20000"/>
              </a:spcBef>
              <a:buClr>
                <a:schemeClr val="tx1"/>
              </a:buClr>
              <a:buSzPct val="75000"/>
              <a:buFont typeface="Wingdings" pitchFamily="2" charset="2"/>
              <a:buChar char="l"/>
            </a:pPr>
            <a:r>
              <a:rPr lang="en-US" sz="2400" dirty="0" smtClean="0">
                <a:latin typeface="+mn-lt"/>
                <a:cs typeface="Arial" charset="0"/>
              </a:rPr>
              <a:t>Synthesize residence </a:t>
            </a:r>
            <a:r>
              <a:rPr lang="en-US" sz="2400" dirty="0">
                <a:latin typeface="+mn-lt"/>
                <a:cs typeface="Arial" charset="0"/>
              </a:rPr>
              <a:t>counts by sampling from the posterior predictive distributions conditional on already </a:t>
            </a:r>
            <a:r>
              <a:rPr lang="en-US" sz="2400" dirty="0" smtClean="0">
                <a:latin typeface="+mn-lt"/>
                <a:cs typeface="Arial" charset="0"/>
              </a:rPr>
              <a:t>protected (and published) destination employment counts</a:t>
            </a:r>
            <a:r>
              <a:rPr lang="en-US" sz="2400" dirty="0">
                <a:latin typeface="+mn-lt"/>
                <a:cs typeface="Arial" charset="0"/>
              </a:rPr>
              <a:t>, </a:t>
            </a:r>
            <a:r>
              <a:rPr lang="en-US" sz="2400" i="1" dirty="0" err="1" smtClean="0">
                <a:latin typeface="+mn-lt"/>
                <a:cs typeface="Arial" charset="0"/>
              </a:rPr>
              <a:t>m</a:t>
            </a:r>
            <a:r>
              <a:rPr lang="en-US" sz="2400" i="1" baseline="-25000" dirty="0" err="1" smtClean="0">
                <a:latin typeface="+mn-lt"/>
                <a:cs typeface="Arial" charset="0"/>
              </a:rPr>
              <a:t>jk</a:t>
            </a:r>
            <a:endParaRPr lang="en-US" sz="2400" baseline="-25000" dirty="0">
              <a:latin typeface="+mn-lt"/>
              <a:cs typeface="Arial" charset="0"/>
            </a:endParaRPr>
          </a:p>
          <a:p>
            <a:pPr marL="342900" indent="-342900" eaLnBrk="1" hangingPunct="1">
              <a:lnSpc>
                <a:spcPct val="80000"/>
              </a:lnSpc>
              <a:spcBef>
                <a:spcPct val="20000"/>
              </a:spcBef>
              <a:buClr>
                <a:schemeClr val="tx1"/>
              </a:buClr>
              <a:buSzPct val="75000"/>
              <a:buFont typeface="Wingdings" pitchFamily="2" charset="2"/>
              <a:buChar char="l"/>
            </a:pPr>
            <a:endParaRPr lang="el-GR" sz="2400" dirty="0">
              <a:cs typeface="Arial" charset="0"/>
            </a:endParaRP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73</a:t>
            </a:fld>
            <a:endParaRPr lang="en-US" dirty="0"/>
          </a:p>
        </p:txBody>
      </p:sp>
    </p:spTree>
  </p:cSld>
  <p:clrMapOvr>
    <a:masterClrMapping/>
  </p:clrMapOvr>
  <p:transition>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en-US" dirty="0" smtClean="0"/>
              <a:t>Search Algorithm Implements PDP</a:t>
            </a:r>
          </a:p>
        </p:txBody>
      </p:sp>
      <p:sp>
        <p:nvSpPr>
          <p:cNvPr id="23555" name="Rectangle 3"/>
          <p:cNvSpPr>
            <a:spLocks noGrp="1" noChangeArrowheads="1"/>
          </p:cNvSpPr>
          <p:nvPr>
            <p:ph type="body" idx="1"/>
          </p:nvPr>
        </p:nvSpPr>
        <p:spPr/>
        <p:txBody>
          <a:bodyPr/>
          <a:lstStyle/>
          <a:p>
            <a:pPr eaLnBrk="1" hangingPunct="1">
              <a:lnSpc>
                <a:spcPct val="90000"/>
              </a:lnSpc>
            </a:pPr>
            <a:r>
              <a:rPr lang="en-US" sz="2400" dirty="0" smtClean="0"/>
              <a:t>We rely on the concept of (</a:t>
            </a:r>
            <a:r>
              <a:rPr lang="en-US" sz="2400" i="1" dirty="0" smtClean="0">
                <a:sym typeface="Symbol" pitchFamily="18" charset="2"/>
              </a:rPr>
              <a:t> ,</a:t>
            </a:r>
            <a:r>
              <a:rPr lang="en-US" sz="2400" dirty="0" smtClean="0">
                <a:sym typeface="Symbol" pitchFamily="18" charset="2"/>
              </a:rPr>
              <a:t>)-probabilistic </a:t>
            </a:r>
            <a:r>
              <a:rPr lang="en-US" sz="2400" dirty="0" smtClean="0"/>
              <a:t>differential privacy, which guarantees </a:t>
            </a:r>
            <a:r>
              <a:rPr lang="en-US" sz="2400" i="1" dirty="0" smtClean="0">
                <a:sym typeface="Symbol" pitchFamily="18" charset="2"/>
              </a:rPr>
              <a:t></a:t>
            </a:r>
            <a:r>
              <a:rPr lang="en-US" sz="2400" dirty="0" smtClean="0"/>
              <a:t>-differential privacy with 1-</a:t>
            </a:r>
            <a:r>
              <a:rPr lang="en-US" sz="2400" i="1" dirty="0" smtClean="0">
                <a:sym typeface="Symbol" pitchFamily="18" charset="2"/>
              </a:rPr>
              <a:t></a:t>
            </a:r>
            <a:r>
              <a:rPr lang="en-US" sz="2400" dirty="0" smtClean="0"/>
              <a:t>  confidence (</a:t>
            </a:r>
            <a:r>
              <a:rPr lang="en-US" sz="2400" dirty="0" err="1" smtClean="0"/>
              <a:t>Machanavajjhala</a:t>
            </a:r>
            <a:r>
              <a:rPr lang="en-US" sz="2400" dirty="0" smtClean="0"/>
              <a:t> </a:t>
            </a:r>
            <a:r>
              <a:rPr lang="en-US" sz="2400" i="1" dirty="0" smtClean="0"/>
              <a:t>et al. </a:t>
            </a:r>
            <a:r>
              <a:rPr lang="en-US" sz="2400" dirty="0" smtClean="0"/>
              <a:t>(2008)).</a:t>
            </a:r>
          </a:p>
          <a:p>
            <a:pPr eaLnBrk="1" hangingPunct="1">
              <a:lnSpc>
                <a:spcPct val="90000"/>
              </a:lnSpc>
            </a:pPr>
            <a:r>
              <a:rPr lang="en-US" sz="2400" dirty="0" smtClean="0"/>
              <a:t>Search algorithm finds the minimum prior sample size to guarantee </a:t>
            </a:r>
            <a:r>
              <a:rPr lang="en-US" sz="2400" i="1" dirty="0" smtClean="0">
                <a:sym typeface="Symbol" pitchFamily="18" charset="2"/>
              </a:rPr>
              <a:t></a:t>
            </a:r>
            <a:r>
              <a:rPr lang="en-US" sz="2400" dirty="0" smtClean="0"/>
              <a:t>-differential privacy with failure probability </a:t>
            </a:r>
            <a:r>
              <a:rPr lang="en-US" sz="2400" i="1" dirty="0" smtClean="0">
                <a:latin typeface="Symbol" pitchFamily="18" charset="2"/>
              </a:rPr>
              <a:t>d</a:t>
            </a:r>
            <a:r>
              <a:rPr lang="en-US" sz="2400" dirty="0" smtClean="0"/>
              <a:t>.</a:t>
            </a:r>
          </a:p>
          <a:p>
            <a:pPr eaLnBrk="1" hangingPunct="1">
              <a:lnSpc>
                <a:spcPct val="90000"/>
              </a:lnSpc>
            </a:pPr>
            <a:r>
              <a:rPr lang="en-US" sz="2400" dirty="0" smtClean="0"/>
              <a:t>This minimum prior sample size is then used as the lower bound of the prior sample sizes (</a:t>
            </a:r>
            <a:r>
              <a:rPr lang="en-US" sz="2400" b="1" dirty="0" smtClean="0">
                <a:latin typeface="Symbol" pitchFamily="18" charset="2"/>
              </a:rPr>
              <a:t>a</a:t>
            </a:r>
            <a:r>
              <a:rPr lang="en-US" sz="2400" dirty="0" smtClean="0"/>
              <a:t>) .</a:t>
            </a:r>
          </a:p>
          <a:p>
            <a:pPr eaLnBrk="1" hangingPunct="1">
              <a:lnSpc>
                <a:spcPct val="90000"/>
              </a:lnSpc>
            </a:pPr>
            <a:r>
              <a:rPr lang="en-US" sz="2400" dirty="0" smtClean="0"/>
              <a:t>The privacy-preserving algorithm implemented in </a:t>
            </a:r>
            <a:r>
              <a:rPr lang="en-US" sz="2400" i="1" dirty="0" smtClean="0"/>
              <a:t>OnTheMap </a:t>
            </a:r>
            <a:r>
              <a:rPr lang="en-US" sz="2400" dirty="0" smtClean="0"/>
              <a:t>guarantees </a:t>
            </a:r>
            <a:r>
              <a:rPr lang="en-US" sz="2400" i="1" dirty="0" smtClean="0">
                <a:sym typeface="Symbol" pitchFamily="18" charset="2"/>
              </a:rPr>
              <a:t></a:t>
            </a:r>
            <a:r>
              <a:rPr lang="en-US" sz="2400" dirty="0" smtClean="0"/>
              <a:t> -differential privacy protection of 8.99 with 99.999999% confidence (</a:t>
            </a:r>
            <a:r>
              <a:rPr lang="en-US" sz="2400" i="1" dirty="0" smtClean="0">
                <a:sym typeface="Symbol" pitchFamily="18" charset="2"/>
              </a:rPr>
              <a:t></a:t>
            </a:r>
            <a:r>
              <a:rPr lang="en-US" sz="2400" dirty="0" smtClean="0">
                <a:sym typeface="Symbol" pitchFamily="18" charset="2"/>
              </a:rPr>
              <a:t> = 0.000001).</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74</a:t>
            </a:fld>
            <a:endParaRPr lang="en-US" dirty="0"/>
          </a:p>
        </p:txBody>
      </p:sp>
    </p:spTree>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p:txBody>
          <a:bodyPr/>
          <a:lstStyle/>
          <a:p>
            <a:r>
              <a:rPr lang="en-US" dirty="0" smtClean="0"/>
              <a:t>Measures to Improve Validity</a:t>
            </a:r>
          </a:p>
        </p:txBody>
      </p:sp>
      <p:sp>
        <p:nvSpPr>
          <p:cNvPr id="26627" name="Rectangle 3"/>
          <p:cNvSpPr>
            <a:spLocks noGrp="1" noChangeArrowheads="1"/>
          </p:cNvSpPr>
          <p:nvPr>
            <p:ph type="body" idx="1"/>
          </p:nvPr>
        </p:nvSpPr>
        <p:spPr/>
        <p:txBody>
          <a:bodyPr/>
          <a:lstStyle/>
          <a:p>
            <a:r>
              <a:rPr lang="en-US" sz="2400" dirty="0" smtClean="0"/>
              <a:t>Coarsening of the domain</a:t>
            </a:r>
          </a:p>
          <a:p>
            <a:pPr lvl="1"/>
            <a:r>
              <a:rPr lang="en-US" sz="2000" dirty="0" smtClean="0"/>
              <a:t>Reducing the number of support points in the domain of the prior</a:t>
            </a:r>
          </a:p>
          <a:p>
            <a:r>
              <a:rPr lang="en-US" sz="2400" dirty="0" smtClean="0"/>
              <a:t>Editing the prior domain</a:t>
            </a:r>
          </a:p>
          <a:p>
            <a:pPr lvl="1"/>
            <a:r>
              <a:rPr lang="en-US" sz="2000" dirty="0" smtClean="0"/>
              <a:t>Eliminating the most unlikely commute patterns (from prior and likelihood) based on previously published data</a:t>
            </a:r>
          </a:p>
          <a:p>
            <a:r>
              <a:rPr lang="en-US" sz="2400" dirty="0" smtClean="0"/>
              <a:t>Use of informative priors</a:t>
            </a:r>
          </a:p>
          <a:p>
            <a:pPr lvl="1"/>
            <a:r>
              <a:rPr lang="en-US" sz="2000" dirty="0" smtClean="0"/>
              <a:t>Impose likely shape based on previously published data subject to minimum prior sample size that ensures (</a:t>
            </a:r>
            <a:r>
              <a:rPr lang="en-US" sz="2000" i="1" dirty="0" err="1" smtClean="0">
                <a:latin typeface="Symbol" pitchFamily="18" charset="2"/>
              </a:rPr>
              <a:t>e,d</a:t>
            </a:r>
            <a:r>
              <a:rPr lang="en-US" sz="2000" dirty="0" smtClean="0"/>
              <a:t>)-PDP</a:t>
            </a:r>
          </a:p>
          <a:p>
            <a:r>
              <a:rPr lang="en-US" sz="2400" dirty="0" smtClean="0"/>
              <a:t>Pruning the posterior</a:t>
            </a:r>
          </a:p>
          <a:p>
            <a:pPr lvl="1"/>
            <a:r>
              <a:rPr lang="en-US" sz="2000" dirty="0" smtClean="0"/>
              <a:t>Randomly eliminating a fraction support points with no likelihood support</a:t>
            </a:r>
          </a:p>
          <a:p>
            <a:pPr lvl="1"/>
            <a:r>
              <a:rPr lang="en-US" sz="2000" dirty="0" smtClean="0"/>
              <a:t>Pruning comes with a penalty in terms of privacy protection</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75</a:t>
            </a:fld>
            <a:endParaRPr lang="en-US" dirty="0"/>
          </a:p>
        </p:txBody>
      </p:sp>
    </p:spTree>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Refinement: Coarsening the Domain</a:t>
            </a:r>
            <a:endParaRPr lang="en-US" sz="4000" dirty="0"/>
          </a:p>
        </p:txBody>
      </p:sp>
      <p:sp>
        <p:nvSpPr>
          <p:cNvPr id="3" name="Content Placeholder 2"/>
          <p:cNvSpPr>
            <a:spLocks noGrp="1"/>
          </p:cNvSpPr>
          <p:nvPr>
            <p:ph idx="1"/>
          </p:nvPr>
        </p:nvSpPr>
        <p:spPr/>
        <p:txBody>
          <a:bodyPr/>
          <a:lstStyle/>
          <a:p>
            <a:r>
              <a:rPr lang="en-US" dirty="0" smtClean="0"/>
              <a:t>Blocks are collected into larger geographic areas- </a:t>
            </a:r>
            <a:r>
              <a:rPr lang="en-US" dirty="0" err="1" smtClean="0"/>
              <a:t>SuperPUMAs</a:t>
            </a:r>
            <a:r>
              <a:rPr lang="en-US" dirty="0" smtClean="0"/>
              <a:t>, </a:t>
            </a:r>
            <a:r>
              <a:rPr lang="en-US" dirty="0" err="1" smtClean="0"/>
              <a:t>PUMAs</a:t>
            </a:r>
            <a:r>
              <a:rPr lang="en-US" dirty="0" smtClean="0"/>
              <a:t>, Tracts</a:t>
            </a:r>
          </a:p>
          <a:p>
            <a:r>
              <a:rPr lang="en-US" dirty="0" smtClean="0"/>
              <a:t>Reduces the dimensionality of the domain of each destination’s synthesizer</a:t>
            </a:r>
          </a:p>
          <a:p>
            <a:r>
              <a:rPr lang="en-US" dirty="0" smtClean="0"/>
              <a:t>Theorem 5.1 in Machanavajjhala et al. shows that </a:t>
            </a:r>
            <a:r>
              <a:rPr lang="en-US" i="1" dirty="0" smtClean="0">
                <a:latin typeface="Symbol" pitchFamily="18" charset="2"/>
              </a:rPr>
              <a:t>e</a:t>
            </a:r>
            <a:r>
              <a:rPr lang="en-US" dirty="0" smtClean="0"/>
              <a:t>-differential privacy, and (</a:t>
            </a:r>
            <a:r>
              <a:rPr lang="en-US" i="1" dirty="0" err="1" smtClean="0">
                <a:latin typeface="Symbol" pitchFamily="18" charset="2"/>
              </a:rPr>
              <a:t>e,d</a:t>
            </a:r>
            <a:r>
              <a:rPr lang="en-US" dirty="0" smtClean="0"/>
              <a:t>)-probabilistic differential privacy both survive coarsening with unchanged parameters</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76</a:t>
            </a:fld>
            <a:endParaRPr lang="en-US" dirty="0"/>
          </a:p>
        </p:txBody>
      </p:sp>
    </p:spTree>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p:txBody>
          <a:bodyPr/>
          <a:lstStyle/>
          <a:p>
            <a:r>
              <a:rPr lang="en-US" dirty="0" smtClean="0"/>
              <a:t>Coarsening Steps</a:t>
            </a:r>
          </a:p>
        </p:txBody>
      </p:sp>
      <p:sp>
        <p:nvSpPr>
          <p:cNvPr id="27651" name="Rectangle 3"/>
          <p:cNvSpPr>
            <a:spLocks noGrp="1" noChangeArrowheads="1"/>
          </p:cNvSpPr>
          <p:nvPr>
            <p:ph idx="1"/>
          </p:nvPr>
        </p:nvSpPr>
        <p:spPr/>
        <p:txBody>
          <a:bodyPr/>
          <a:lstStyle/>
          <a:p>
            <a:r>
              <a:rPr lang="en-US" sz="2200" dirty="0" smtClean="0"/>
              <a:t>If origin block very far away from destination block (distance &gt; 90th percentile of CTTP commute distribution) coarsened to Super-PUMA (400,000 population in Census 2000)</a:t>
            </a:r>
          </a:p>
          <a:p>
            <a:r>
              <a:rPr lang="en-US" sz="2200" dirty="0" smtClean="0"/>
              <a:t>Else if origin block far away from destination block (distance &gt; 50th percentile of CTTP commute distribution) coarsened to PUMA (100,000 population in Census 2000)</a:t>
            </a:r>
          </a:p>
          <a:p>
            <a:r>
              <a:rPr lang="en-US" sz="2200" dirty="0" smtClean="0"/>
              <a:t>Else if origin block close to destination block (distance &lt; 50th percentile of CTTP commute distribution) coarsened to Census Tract (4,000 population on average).</a:t>
            </a:r>
          </a:p>
          <a:p>
            <a:r>
              <a:rPr lang="en-US" sz="2200" dirty="0" smtClean="0"/>
              <a:t>Idea: “marginal differences in commute distances between candidate locations have less predictive power in allocating workers the farther away the locations are”</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77</a:t>
            </a:fld>
            <a:endParaRPr lang="en-US" dirty="0"/>
          </a:p>
        </p:txBody>
      </p:sp>
    </p:spTree>
  </p:cSld>
  <p:clrMapOvr>
    <a:masterClrMapping/>
  </p:clrMapOvr>
  <p:transition>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Coarsening</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Coarsening in formal privacy models is effectively the same as coarsening in traditional methods</a:t>
            </a:r>
          </a:p>
          <a:p>
            <a:r>
              <a:rPr lang="en-US" sz="2800" dirty="0" smtClean="0"/>
              <a:t>After coarsening, an entity (in this case a block) is chosen randomly to represent the coarsened unit (one block per </a:t>
            </a:r>
            <a:r>
              <a:rPr lang="en-US" sz="2800" dirty="0" err="1" smtClean="0"/>
              <a:t>SuperPUMA</a:t>
            </a:r>
            <a:r>
              <a:rPr lang="en-US" sz="2800" dirty="0" smtClean="0"/>
              <a:t>, PUMA, or tract, as appropriate)</a:t>
            </a:r>
          </a:p>
          <a:p>
            <a:r>
              <a:rPr lang="en-US" sz="2800" dirty="0" smtClean="0"/>
              <a:t>This ensures that the transition matrix has no zero elements at the block level</a:t>
            </a:r>
          </a:p>
          <a:p>
            <a:r>
              <a:rPr lang="en-US" sz="2800" dirty="0" smtClean="0"/>
              <a:t>Ratios of the elements of this transition matrix determine the differential privacy</a:t>
            </a:r>
          </a:p>
          <a:p>
            <a:endParaRPr lang="en-US" sz="2800" dirty="0"/>
          </a:p>
        </p:txBody>
      </p:sp>
      <p:sp>
        <p:nvSpPr>
          <p:cNvPr id="4" name="Slide Number Placeholder 3"/>
          <p:cNvSpPr>
            <a:spLocks noGrp="1"/>
          </p:cNvSpPr>
          <p:nvPr>
            <p:ph type="sldNum" sz="quarter" idx="12"/>
          </p:nvPr>
        </p:nvSpPr>
        <p:spPr/>
        <p:txBody>
          <a:bodyPr/>
          <a:lstStyle/>
          <a:p>
            <a:pPr>
              <a:defRPr/>
            </a:pPr>
            <a:fld id="{E3DCE5DB-4461-4416-993E-16F0DA86EEAF}" type="slidenum">
              <a:rPr lang="en-US" smtClean="0"/>
              <a:pPr>
                <a:defRPr/>
              </a:pPr>
              <a:t>78</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r>
              <a:rPr lang="en-US" sz="4000" dirty="0" smtClean="0"/>
              <a:t>Refinement: Editing the Prior Domain </a:t>
            </a:r>
          </a:p>
        </p:txBody>
      </p:sp>
      <p:sp>
        <p:nvSpPr>
          <p:cNvPr id="29699" name="Rectangle 3"/>
          <p:cNvSpPr>
            <a:spLocks noGrp="1" noChangeArrowheads="1"/>
          </p:cNvSpPr>
          <p:nvPr>
            <p:ph idx="1"/>
          </p:nvPr>
        </p:nvSpPr>
        <p:spPr/>
        <p:txBody>
          <a:bodyPr>
            <a:normAutofit lnSpcReduction="10000"/>
          </a:bodyPr>
          <a:lstStyle/>
          <a:p>
            <a:r>
              <a:rPr lang="en-US" dirty="0" smtClean="0"/>
              <a:t>For each work tract: </a:t>
            </a:r>
          </a:p>
          <a:p>
            <a:pPr lvl="1"/>
            <a:r>
              <a:rPr lang="en-US" dirty="0" smtClean="0"/>
              <a:t>if point in domain has zero probability in prior data then do:</a:t>
            </a:r>
          </a:p>
          <a:p>
            <a:pPr lvl="2"/>
            <a:r>
              <a:rPr lang="en-US" dirty="0" smtClean="0"/>
              <a:t>eliminate point with p=0.98 if distance &gt; 500 miles</a:t>
            </a:r>
          </a:p>
          <a:p>
            <a:pPr lvl="2"/>
            <a:r>
              <a:rPr lang="en-US" dirty="0" smtClean="0"/>
              <a:t>eliminate point with p=0.9 if distance &gt; 200 miles</a:t>
            </a:r>
          </a:p>
          <a:p>
            <a:pPr lvl="2"/>
            <a:r>
              <a:rPr lang="en-US" dirty="0" smtClean="0"/>
              <a:t>eliminate point with p=0.5 if distance &gt; 100 miles</a:t>
            </a:r>
          </a:p>
          <a:p>
            <a:pPr lvl="2"/>
            <a:r>
              <a:rPr lang="en-US" dirty="0" smtClean="0"/>
              <a:t>do not eliminate if distance &lt; 100 miles</a:t>
            </a:r>
          </a:p>
          <a:p>
            <a:pPr lvl="1"/>
            <a:r>
              <a:rPr lang="en-US" dirty="0" smtClean="0"/>
              <a:t>else retain point</a:t>
            </a:r>
          </a:p>
          <a:p>
            <a:r>
              <a:rPr lang="en-US" dirty="0" smtClean="0"/>
              <a:t>Note: contribution of any likelihood data in eliminated points also eliminated</a:t>
            </a:r>
          </a:p>
          <a:p>
            <a:pPr lvl="2"/>
            <a:endParaRPr lang="en-US" dirty="0" smtClean="0"/>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79</a:t>
            </a:fld>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mtClean="0"/>
              <a:t>General Methods for Statistical Disclosure Limitation</a:t>
            </a:r>
            <a:endParaRPr lang="en-US" dirty="0" smtClean="0"/>
          </a:p>
        </p:txBody>
      </p:sp>
      <p:sp>
        <p:nvSpPr>
          <p:cNvPr id="23555" name="Rectangle 3"/>
          <p:cNvSpPr>
            <a:spLocks noGrp="1" noChangeArrowheads="1"/>
          </p:cNvSpPr>
          <p:nvPr>
            <p:ph type="body" idx="1"/>
          </p:nvPr>
        </p:nvSpPr>
        <p:spPr/>
        <p:txBody>
          <a:bodyPr>
            <a:normAutofit fontScale="92500" lnSpcReduction="20000"/>
          </a:bodyPr>
          <a:lstStyle/>
          <a:p>
            <a:r>
              <a:rPr lang="en-US" dirty="0" smtClean="0"/>
              <a:t>At the Census Bureau SDL is called Disclosure Avoidance Review </a:t>
            </a:r>
          </a:p>
          <a:p>
            <a:r>
              <a:rPr lang="en-US" dirty="0" smtClean="0"/>
              <a:t>Traditional methods</a:t>
            </a:r>
          </a:p>
          <a:p>
            <a:pPr lvl="1"/>
            <a:r>
              <a:rPr lang="en-US" dirty="0" smtClean="0"/>
              <a:t>Suppression</a:t>
            </a:r>
          </a:p>
          <a:p>
            <a:pPr lvl="1"/>
            <a:r>
              <a:rPr lang="en-US" dirty="0" smtClean="0"/>
              <a:t>Coarsening</a:t>
            </a:r>
          </a:p>
          <a:p>
            <a:pPr lvl="1"/>
            <a:r>
              <a:rPr lang="en-US" dirty="0" smtClean="0"/>
              <a:t>Adding noise via swapping</a:t>
            </a:r>
          </a:p>
          <a:p>
            <a:pPr lvl="1"/>
            <a:r>
              <a:rPr lang="en-US" dirty="0" smtClean="0"/>
              <a:t>Adding noise via sampling</a:t>
            </a:r>
          </a:p>
          <a:p>
            <a:r>
              <a:rPr lang="en-US" dirty="0" smtClean="0"/>
              <a:t>Newer methods</a:t>
            </a:r>
          </a:p>
          <a:p>
            <a:pPr lvl="1"/>
            <a:r>
              <a:rPr lang="en-US" dirty="0" smtClean="0"/>
              <a:t>Explicit noise infusion</a:t>
            </a:r>
          </a:p>
          <a:p>
            <a:pPr lvl="1"/>
            <a:r>
              <a:rPr lang="en-US" dirty="0" smtClean="0"/>
              <a:t>Synthetic data</a:t>
            </a:r>
          </a:p>
          <a:p>
            <a:pPr lvl="1"/>
            <a:r>
              <a:rPr lang="en-US" dirty="0" smtClean="0"/>
              <a:t>Formal privacy-preserving sanitizers</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8</a:t>
            </a:fld>
            <a:endParaRPr lang="en-US" dirty="0"/>
          </a:p>
        </p:txBody>
      </p:sp>
    </p:spTree>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364"/>
          <p:cNvSpPr>
            <a:spLocks noGrp="1" noChangeArrowheads="1"/>
          </p:cNvSpPr>
          <p:nvPr>
            <p:ph type="title"/>
          </p:nvPr>
        </p:nvSpPr>
        <p:spPr/>
        <p:txBody>
          <a:bodyPr>
            <a:normAutofit fontScale="90000"/>
          </a:bodyPr>
          <a:lstStyle/>
          <a:p>
            <a:r>
              <a:rPr lang="en-US" sz="3600" dirty="0" smtClean="0"/>
              <a:t>Fraction of Points in the Prior Domain with Positive Counts in Census Transportation Planning Package Data </a:t>
            </a:r>
          </a:p>
        </p:txBody>
      </p:sp>
      <p:graphicFrame>
        <p:nvGraphicFramePr>
          <p:cNvPr id="79218" name="Group 370"/>
          <p:cNvGraphicFramePr>
            <a:graphicFrameLocks noGrp="1"/>
          </p:cNvGraphicFramePr>
          <p:nvPr>
            <p:ph idx="1"/>
          </p:nvPr>
        </p:nvGraphicFramePr>
        <p:xfrm>
          <a:off x="725487" y="2362200"/>
          <a:ext cx="7693025" cy="3962401"/>
        </p:xfrm>
        <a:graphic>
          <a:graphicData uri="http://schemas.openxmlformats.org/drawingml/2006/table">
            <a:tbl>
              <a:tblPr/>
              <a:tblGrid>
                <a:gridCol w="2671763"/>
                <a:gridCol w="858837"/>
                <a:gridCol w="860425"/>
                <a:gridCol w="858838"/>
                <a:gridCol w="860425"/>
                <a:gridCol w="858837"/>
                <a:gridCol w="723900"/>
              </a:tblGrid>
              <a:tr h="81121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State A</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State B</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State C</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9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Distance (in miles)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low-10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0.47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0.40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0.92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- 10-25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0.63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- 25-100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- 100-500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- 500-high</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0.40</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4/1/2013</a:t>
            </a:r>
            <a:endParaRPr lang="en-US"/>
          </a:p>
        </p:txBody>
      </p:sp>
      <p:sp>
        <p:nvSpPr>
          <p:cNvPr id="3" name="Footer Placeholder 2"/>
          <p:cNvSpPr>
            <a:spLocks noGrp="1"/>
          </p:cNvSpPr>
          <p:nvPr>
            <p:ph type="ftr" sz="quarter" idx="11"/>
          </p:nvPr>
        </p:nvSpPr>
        <p:spPr/>
        <p:txBody>
          <a:bodyPr/>
          <a:lstStyle/>
          <a:p>
            <a:pPr>
              <a:defRPr/>
            </a:pPr>
            <a:r>
              <a:rPr lang="en-US" smtClean="0"/>
              <a:t>© John M. Abowd and Lars Vilhuber 2013, all rights reserved</a:t>
            </a:r>
            <a:endParaRPr lang="en-US"/>
          </a:p>
        </p:txBody>
      </p:sp>
      <p:sp>
        <p:nvSpPr>
          <p:cNvPr id="4" name="Slide Number Placeholder 3"/>
          <p:cNvSpPr>
            <a:spLocks noGrp="1"/>
          </p:cNvSpPr>
          <p:nvPr>
            <p:ph type="sldNum" sz="quarter" idx="12"/>
          </p:nvPr>
        </p:nvSpPr>
        <p:spPr/>
        <p:txBody>
          <a:bodyPr/>
          <a:lstStyle/>
          <a:p>
            <a:pPr>
              <a:defRPr/>
            </a:pPr>
            <a:fld id="{A4B33550-E7B5-4741-8E40-48B0B8EB6598}" type="slidenum">
              <a:rPr lang="en-US" smtClean="0"/>
              <a:pPr>
                <a:defRPr/>
              </a:pPr>
              <a:t>80</a:t>
            </a:fld>
            <a:endParaRPr lang="en-US"/>
          </a:p>
        </p:txBody>
      </p:sp>
    </p:spTree>
  </p:cSld>
  <p:clrMapOvr>
    <a:masterClrMapping/>
  </p:clrMapOvr>
  <p:transition>
    <p:fade thruBlk="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64"/>
          <p:cNvSpPr>
            <a:spLocks noGrp="1" noChangeArrowheads="1"/>
          </p:cNvSpPr>
          <p:nvPr>
            <p:ph type="title"/>
          </p:nvPr>
        </p:nvSpPr>
        <p:spPr/>
        <p:txBody>
          <a:bodyPr>
            <a:normAutofit fontScale="90000"/>
          </a:bodyPr>
          <a:lstStyle/>
          <a:p>
            <a:r>
              <a:rPr lang="en-US" sz="3600" dirty="0" smtClean="0"/>
              <a:t>Fraction of Points in the Domain with Positive Counts in CTPP after Eliminating Extremely Unlikely Commute Patterns </a:t>
            </a:r>
          </a:p>
        </p:txBody>
      </p:sp>
      <p:graphicFrame>
        <p:nvGraphicFramePr>
          <p:cNvPr id="81266" name="Group 370"/>
          <p:cNvGraphicFramePr>
            <a:graphicFrameLocks noGrp="1"/>
          </p:cNvGraphicFramePr>
          <p:nvPr>
            <p:ph idx="1"/>
            <p:extLst>
              <p:ext uri="{D42A27DB-BD31-4B8C-83A1-F6EECF244321}">
                <p14:modId xmlns:p14="http://schemas.microsoft.com/office/powerpoint/2010/main" val="2604354294"/>
              </p:ext>
            </p:extLst>
          </p:nvPr>
        </p:nvGraphicFramePr>
        <p:xfrm>
          <a:off x="838200" y="2133600"/>
          <a:ext cx="7467600" cy="3639503"/>
        </p:xfrm>
        <a:graphic>
          <a:graphicData uri="http://schemas.openxmlformats.org/drawingml/2006/table">
            <a:tbl>
              <a:tblPr/>
              <a:tblGrid>
                <a:gridCol w="2592388"/>
                <a:gridCol w="835025"/>
                <a:gridCol w="835025"/>
                <a:gridCol w="833437"/>
                <a:gridCol w="835025"/>
                <a:gridCol w="835025"/>
                <a:gridCol w="701675"/>
              </a:tblGrid>
              <a:tr h="57308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Large State</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Medium State</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Small State</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688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distance (in miles)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SD</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low-10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0.47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0.40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0.92</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- 10-25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0.19</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0.63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- 25-100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- 100-500</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0.09</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0.14</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- 500-high</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0.12</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0.08</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All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0.21</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0.27</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0.15</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0.23</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0.36</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37719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0.39</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18" name="Text Box 371"/>
          <p:cNvSpPr txBox="1">
            <a:spLocks noChangeArrowheads="1"/>
          </p:cNvSpPr>
          <p:nvPr/>
        </p:nvSpPr>
        <p:spPr bwMode="auto">
          <a:xfrm>
            <a:off x="838200" y="5775325"/>
            <a:ext cx="8077200" cy="584775"/>
          </a:xfrm>
          <a:prstGeom prst="rect">
            <a:avLst/>
          </a:prstGeom>
          <a:noFill/>
          <a:ln w="9525">
            <a:noFill/>
            <a:miter lim="800000"/>
            <a:headEnd/>
            <a:tailEnd/>
          </a:ln>
        </p:spPr>
        <p:txBody>
          <a:bodyPr wrap="square">
            <a:spAutoFit/>
          </a:bodyPr>
          <a:lstStyle/>
          <a:p>
            <a:pPr>
              <a:spcBef>
                <a:spcPct val="50000"/>
              </a:spcBef>
            </a:pPr>
            <a:r>
              <a:rPr lang="en-US" sz="1600" dirty="0">
                <a:latin typeface="+mn-lt"/>
              </a:rPr>
              <a:t>Fraction of </a:t>
            </a:r>
            <a:r>
              <a:rPr lang="en-US" sz="1600" dirty="0" smtClean="0">
                <a:latin typeface="+mn-lt"/>
              </a:rPr>
              <a:t>likelihood </a:t>
            </a:r>
            <a:r>
              <a:rPr lang="en-US" sz="1600" dirty="0">
                <a:latin typeface="+mn-lt"/>
              </a:rPr>
              <a:t>data eliminated by eliminating unlikely commute patterns is about 3-7% depending on state and year</a:t>
            </a:r>
          </a:p>
        </p:txBody>
      </p:sp>
      <p:sp>
        <p:nvSpPr>
          <p:cNvPr id="2" name="Date Placeholder 1"/>
          <p:cNvSpPr>
            <a:spLocks noGrp="1"/>
          </p:cNvSpPr>
          <p:nvPr>
            <p:ph type="dt" sz="half" idx="10"/>
          </p:nvPr>
        </p:nvSpPr>
        <p:spPr/>
        <p:txBody>
          <a:bodyPr/>
          <a:lstStyle/>
          <a:p>
            <a:pPr>
              <a:defRPr/>
            </a:pPr>
            <a:r>
              <a:rPr lang="en-US" smtClean="0"/>
              <a:t>4/1/2013</a:t>
            </a:r>
            <a:endParaRPr lang="en-US"/>
          </a:p>
        </p:txBody>
      </p:sp>
      <p:sp>
        <p:nvSpPr>
          <p:cNvPr id="3" name="Footer Placeholder 2"/>
          <p:cNvSpPr>
            <a:spLocks noGrp="1"/>
          </p:cNvSpPr>
          <p:nvPr>
            <p:ph type="ftr" sz="quarter" idx="11"/>
          </p:nvPr>
        </p:nvSpPr>
        <p:spPr/>
        <p:txBody>
          <a:bodyPr/>
          <a:lstStyle/>
          <a:p>
            <a:pPr>
              <a:defRPr/>
            </a:pPr>
            <a:r>
              <a:rPr lang="en-US" dirty="0"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pPr>
              <a:defRPr/>
            </a:pPr>
            <a:fld id="{A4B33550-E7B5-4741-8E40-48B0B8EB6598}" type="slidenum">
              <a:rPr lang="en-US" smtClean="0"/>
              <a:pPr>
                <a:defRPr/>
              </a:pPr>
              <a:t>81</a:t>
            </a:fld>
            <a:endParaRPr lang="en-US"/>
          </a:p>
        </p:txBody>
      </p:sp>
    </p:spTree>
  </p:cSld>
  <p:clrMapOvr>
    <a:masterClrMapping/>
  </p:clrMapOvr>
  <p:transition>
    <p:fade thruBlk="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p:txBody>
          <a:bodyPr>
            <a:normAutofit fontScale="90000"/>
          </a:bodyPr>
          <a:lstStyle/>
          <a:p>
            <a:pPr eaLnBrk="1" hangingPunct="1"/>
            <a:r>
              <a:rPr lang="en-US" dirty="0" smtClean="0"/>
              <a:t>Support Points in Prior Domain </a:t>
            </a:r>
            <a:br>
              <a:rPr lang="en-US" dirty="0" smtClean="0"/>
            </a:br>
            <a:r>
              <a:rPr lang="en-US" dirty="0" smtClean="0"/>
              <a:t>(before Posterior Pruning)</a:t>
            </a:r>
          </a:p>
        </p:txBody>
      </p:sp>
      <p:graphicFrame>
        <p:nvGraphicFramePr>
          <p:cNvPr id="78653" name="Group 829"/>
          <p:cNvGraphicFramePr>
            <a:graphicFrameLocks noGrp="1"/>
          </p:cNvGraphicFramePr>
          <p:nvPr/>
        </p:nvGraphicFramePr>
        <p:xfrm>
          <a:off x="495300" y="1600200"/>
          <a:ext cx="8153400" cy="5059680"/>
        </p:xfrm>
        <a:graphic>
          <a:graphicData uri="http://schemas.openxmlformats.org/drawingml/2006/table">
            <a:tbl>
              <a:tblPr/>
              <a:tblGrid>
                <a:gridCol w="1600200"/>
                <a:gridCol w="762000"/>
                <a:gridCol w="685800"/>
                <a:gridCol w="762000"/>
                <a:gridCol w="762000"/>
                <a:gridCol w="609600"/>
                <a:gridCol w="762000"/>
                <a:gridCol w="762000"/>
                <a:gridCol w="685800"/>
                <a:gridCol w="762000"/>
              </a:tblGrid>
              <a:tr h="67056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Large State (A)</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Medium State (B)</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Small State (C)</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98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Support points: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Min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Min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Max</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Mean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Min</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Max</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1,005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583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2,067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619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672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602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818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By level of coarsening</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38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 Super-PUMA</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526</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519</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538</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526</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518</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539</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537</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535</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539</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sv-SE" sz="1800" b="0" i="0" u="none" strike="noStrike" cap="none" normalizeH="0" baseline="0" smtClean="0">
                          <a:ln>
                            <a:noFill/>
                          </a:ln>
                          <a:solidFill>
                            <a:schemeClr val="tx1"/>
                          </a:solidFill>
                          <a:effectLst/>
                          <a:latin typeface="Times New Roman" pitchFamily="18" charset="0"/>
                          <a:cs typeface="Times New Roman" pitchFamily="18" charset="0"/>
                        </a:rPr>
                        <a:t>- PUMA</a:t>
                      </a:r>
                      <a:endParaRPr kumimoji="0" lang="sv-SE"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Census Tract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438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1,506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453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998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272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By distance  (in miles) between centroids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low-10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265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878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188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438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- 10-25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794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195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- 25-100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289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121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296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169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- 100-500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139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119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206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181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151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238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233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- 500-high</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389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361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343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373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508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486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3771900"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519</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825" name="Rectangle 786"/>
          <p:cNvSpPr>
            <a:spLocks noChangeArrowheads="1"/>
          </p:cNvSpPr>
          <p:nvPr/>
        </p:nvSpPr>
        <p:spPr bwMode="auto">
          <a:xfrm>
            <a:off x="0" y="5260975"/>
            <a:ext cx="9144000" cy="0"/>
          </a:xfrm>
          <a:prstGeom prst="rect">
            <a:avLst/>
          </a:prstGeom>
          <a:noFill/>
          <a:ln w="9525">
            <a:noFill/>
            <a:miter lim="800000"/>
            <a:headEnd/>
            <a:tailEnd/>
          </a:ln>
        </p:spPr>
        <p:txBody>
          <a:bodyPr wrap="none" anchor="ctr">
            <a:spAutoFit/>
          </a:bodyPr>
          <a:lstStyle/>
          <a:p>
            <a:pPr eaLnBrk="1" hangingPunct="1">
              <a:tabLst>
                <a:tab pos="3771900" algn="l"/>
              </a:tabLst>
            </a:pPr>
            <a:endParaRPr lang="en-US"/>
          </a:p>
        </p:txBody>
      </p:sp>
    </p:spTree>
  </p:cSld>
  <p:clrMapOvr>
    <a:masterClrMapping/>
  </p:clrMapOvr>
  <p:transition>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dirty="0" smtClean="0"/>
              <a:t>Refinement: Informative Priors</a:t>
            </a:r>
          </a:p>
        </p:txBody>
      </p:sp>
      <p:sp>
        <p:nvSpPr>
          <p:cNvPr id="32771" name="Rectangle 3"/>
          <p:cNvSpPr>
            <a:spLocks noGrp="1" noChangeArrowheads="1"/>
          </p:cNvSpPr>
          <p:nvPr>
            <p:ph type="body" idx="1"/>
          </p:nvPr>
        </p:nvSpPr>
        <p:spPr/>
        <p:txBody>
          <a:bodyPr>
            <a:normAutofit lnSpcReduction="10000"/>
          </a:bodyPr>
          <a:lstStyle/>
          <a:p>
            <a:pPr eaLnBrk="1" hangingPunct="1"/>
            <a:r>
              <a:rPr lang="en-US" sz="2800" dirty="0" smtClean="0"/>
              <a:t>In year 2002: Public-use CTTP data</a:t>
            </a:r>
          </a:p>
          <a:p>
            <a:pPr eaLnBrk="1" hangingPunct="1"/>
            <a:r>
              <a:rPr lang="en-US" sz="2800" dirty="0" smtClean="0"/>
              <a:t>In year 2003-2010: Public-use previous year </a:t>
            </a:r>
            <a:r>
              <a:rPr lang="en-US" sz="2800" i="1" dirty="0" smtClean="0"/>
              <a:t>OnTheMap </a:t>
            </a:r>
            <a:r>
              <a:rPr lang="en-US" sz="2800" dirty="0" smtClean="0"/>
              <a:t>data (not posterior)</a:t>
            </a:r>
          </a:p>
          <a:p>
            <a:pPr eaLnBrk="1" hangingPunct="1"/>
            <a:r>
              <a:rPr lang="en-US" sz="2800" i="1" dirty="0" smtClean="0">
                <a:latin typeface="Symbol" pitchFamily="18" charset="2"/>
              </a:rPr>
              <a:t>a</a:t>
            </a:r>
            <a:r>
              <a:rPr lang="en-US" sz="2800" dirty="0" smtClean="0"/>
              <a:t> = max[</a:t>
            </a:r>
            <a:r>
              <a:rPr lang="en-US" sz="2800" dirty="0" err="1" smtClean="0"/>
              <a:t>min_alpha</a:t>
            </a:r>
            <a:r>
              <a:rPr lang="en-US" sz="2800" dirty="0" smtClean="0"/>
              <a:t>, f(prior density)]  minimum prior sample size is the larger of the PDP value (</a:t>
            </a:r>
            <a:r>
              <a:rPr lang="en-US" sz="2800" dirty="0" err="1" smtClean="0"/>
              <a:t>min_alpha</a:t>
            </a:r>
            <a:r>
              <a:rPr lang="en-US" sz="2800" dirty="0" smtClean="0"/>
              <a:t>) or the informative prior value</a:t>
            </a:r>
          </a:p>
          <a:p>
            <a:pPr eaLnBrk="1" hangingPunct="1"/>
            <a:r>
              <a:rPr lang="en-US" sz="2800" dirty="0" smtClean="0"/>
              <a:t>Priors unique to each employment tract</a:t>
            </a:r>
          </a:p>
          <a:p>
            <a:pPr eaLnBrk="1" hangingPunct="1"/>
            <a:r>
              <a:rPr lang="en-US" sz="2800" dirty="0" smtClean="0"/>
              <a:t>Not strictly Bayesian because the posterior is not published, and published data are required for prior by PDP</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83</a:t>
            </a:fld>
            <a:endParaRPr lang="en-US" dirty="0"/>
          </a:p>
        </p:txBody>
      </p:sp>
    </p:spTree>
  </p:cSld>
  <p:clrMapOvr>
    <a:masterClrMapping/>
  </p:clrMapOvr>
  <p:transition>
    <p:fade thruBlk="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Refinement: Posterior Domain Pruning</a:t>
            </a:r>
            <a:endParaRPr lang="en-US" dirty="0"/>
          </a:p>
        </p:txBody>
      </p:sp>
      <p:sp>
        <p:nvSpPr>
          <p:cNvPr id="3" name="Content Placeholder 2"/>
          <p:cNvSpPr>
            <a:spLocks noGrp="1"/>
          </p:cNvSpPr>
          <p:nvPr>
            <p:ph idx="1"/>
          </p:nvPr>
        </p:nvSpPr>
        <p:spPr>
          <a:xfrm>
            <a:off x="457200" y="1371600"/>
            <a:ext cx="8229600" cy="3581400"/>
          </a:xfrm>
        </p:spPr>
        <p:txBody>
          <a:bodyPr>
            <a:normAutofit/>
          </a:bodyPr>
          <a:lstStyle/>
          <a:p>
            <a:r>
              <a:rPr lang="en-US" sz="2800" dirty="0" smtClean="0"/>
              <a:t>Domain may still have too many blocks for good analytical validity</a:t>
            </a:r>
          </a:p>
          <a:p>
            <a:r>
              <a:rPr lang="en-US" sz="2800" dirty="0" smtClean="0"/>
              <a:t>Algorithm 2 prunes the posterior domain for a given destination </a:t>
            </a:r>
            <a:r>
              <a:rPr lang="en-US" sz="2800" i="1" dirty="0" smtClean="0"/>
              <a:t>j</a:t>
            </a:r>
            <a:r>
              <a:rPr lang="en-US" sz="2800" dirty="0" smtClean="0"/>
              <a:t>:</a:t>
            </a:r>
          </a:p>
          <a:p>
            <a:pPr lvl="1"/>
            <a:r>
              <a:rPr lang="en-US" sz="2400" dirty="0" smtClean="0"/>
              <a:t>Keep all origins in the likelihood support (confidential data)</a:t>
            </a:r>
          </a:p>
          <a:p>
            <a:pPr lvl="1"/>
            <a:r>
              <a:rPr lang="en-US" sz="2400" dirty="0" smtClean="0"/>
              <a:t>For all other origins, add to domain with probability </a:t>
            </a:r>
            <a:r>
              <a:rPr lang="en-US" sz="2400" i="1" dirty="0" err="1" smtClean="0"/>
              <a:t>f</a:t>
            </a:r>
            <a:r>
              <a:rPr lang="en-US" sz="2400" i="1" baseline="-25000" dirty="0" err="1" smtClean="0"/>
              <a:t>i</a:t>
            </a:r>
            <a:r>
              <a:rPr lang="en-US" sz="2400" dirty="0" smtClean="0"/>
              <a:t>; (generates </a:t>
            </a:r>
            <a:r>
              <a:rPr lang="en-US" sz="2400" dirty="0" err="1" smtClean="0"/>
              <a:t>min_p</a:t>
            </a:r>
            <a:r>
              <a:rPr lang="en-US" sz="2400" dirty="0" smtClean="0"/>
              <a:t> below)</a:t>
            </a:r>
          </a:p>
          <a:p>
            <a:pPr lvl="1"/>
            <a:r>
              <a:rPr lang="en-US" sz="2400" dirty="0" smtClean="0"/>
              <a:t>From Machanavajjhala et al. 2008:</a:t>
            </a:r>
            <a:endParaRPr lang="en-US" sz="2400" dirty="0"/>
          </a:p>
        </p:txBody>
      </p:sp>
      <p:graphicFrame>
        <p:nvGraphicFramePr>
          <p:cNvPr id="50178" name="Object 4"/>
          <p:cNvGraphicFramePr>
            <a:graphicFrameLocks noChangeAspect="1"/>
          </p:cNvGraphicFramePr>
          <p:nvPr/>
        </p:nvGraphicFramePr>
        <p:xfrm>
          <a:off x="371475" y="4953000"/>
          <a:ext cx="8401050" cy="1490663"/>
        </p:xfrm>
        <a:graphic>
          <a:graphicData uri="http://schemas.openxmlformats.org/presentationml/2006/ole">
            <mc:AlternateContent xmlns:mc="http://schemas.openxmlformats.org/markup-compatibility/2006">
              <mc:Choice xmlns:v="urn:schemas-microsoft-com:vml" Requires="v">
                <p:oleObj spid="_x0000_s18470" name="Equation" r:id="rId3" imgW="4089240" imgH="749160" progId="Equation.3">
                  <p:embed/>
                </p:oleObj>
              </mc:Choice>
              <mc:Fallback>
                <p:oleObj name="Equation" r:id="rId3" imgW="4089240" imgH="749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4953000"/>
                        <a:ext cx="8401050"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84</a:t>
            </a:fld>
            <a:endParaRPr lang="en-US" dirty="0"/>
          </a:p>
        </p:txBody>
      </p:sp>
    </p:spTree>
  </p:cSld>
  <p:clrMapOvr>
    <a:masterClrMapping/>
  </p:clrMapOvr>
  <p:transition>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Posterior Domain Pruning</a:t>
            </a:r>
            <a:endParaRPr lang="en-US" dirty="0"/>
          </a:p>
        </p:txBody>
      </p:sp>
      <p:sp>
        <p:nvSpPr>
          <p:cNvPr id="3" name="Content Placeholder 2"/>
          <p:cNvSpPr>
            <a:spLocks noGrp="1"/>
          </p:cNvSpPr>
          <p:nvPr>
            <p:ph idx="1"/>
          </p:nvPr>
        </p:nvSpPr>
        <p:spPr/>
        <p:txBody>
          <a:bodyPr>
            <a:normAutofit fontScale="92500"/>
          </a:bodyPr>
          <a:lstStyle/>
          <a:p>
            <a:r>
              <a:rPr lang="en-US" dirty="0" smtClean="0"/>
              <a:t>Posterior domain pruning leaves all of the support points that appear in the likelihood function in the posterior</a:t>
            </a:r>
          </a:p>
          <a:p>
            <a:r>
              <a:rPr lang="en-US" dirty="0" smtClean="0"/>
              <a:t>Posterior domain pruning removes some of the prior support points that have no likelihood</a:t>
            </a:r>
          </a:p>
          <a:p>
            <a:r>
              <a:rPr lang="en-US" dirty="0"/>
              <a:t>Posterior domain improves </a:t>
            </a:r>
            <a:r>
              <a:rPr lang="en-US" dirty="0" smtClean="0"/>
              <a:t>analytical validity, but because it depends upon the confidential data, it increases the effective differential privacy limit</a:t>
            </a:r>
            <a:endParaRPr lang="en-US" dirty="0"/>
          </a:p>
        </p:txBody>
      </p:sp>
      <p:sp>
        <p:nvSpPr>
          <p:cNvPr id="4" name="Slide Number Placeholder 3"/>
          <p:cNvSpPr>
            <a:spLocks noGrp="1"/>
          </p:cNvSpPr>
          <p:nvPr>
            <p:ph type="sldNum" sz="quarter" idx="12"/>
          </p:nvPr>
        </p:nvSpPr>
        <p:spPr/>
        <p:txBody>
          <a:bodyPr/>
          <a:lstStyle/>
          <a:p>
            <a:pPr>
              <a:defRPr/>
            </a:pPr>
            <a:fld id="{E3DCE5DB-4461-4416-993E-16F0DA86EEAF}" type="slidenum">
              <a:rPr lang="en-US" smtClean="0"/>
              <a:pPr>
                <a:defRPr/>
              </a:pPr>
              <a:t>85</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Privacy Settings for OnTheMap/LODES</a:t>
            </a:r>
            <a:endParaRPr lang="en-US" dirty="0"/>
          </a:p>
        </p:txBody>
      </p:sp>
      <p:sp>
        <p:nvSpPr>
          <p:cNvPr id="3" name="Content Placeholder 2"/>
          <p:cNvSpPr>
            <a:spLocks noGrp="1"/>
          </p:cNvSpPr>
          <p:nvPr>
            <p:ph idx="1"/>
          </p:nvPr>
        </p:nvSpPr>
        <p:spPr/>
        <p:txBody>
          <a:bodyPr/>
          <a:lstStyle/>
          <a:p>
            <a:r>
              <a:rPr lang="en-US" sz="2800" dirty="0" smtClean="0"/>
              <a:t>Unadjusted </a:t>
            </a:r>
            <a:r>
              <a:rPr lang="en-US" sz="2800" i="1" dirty="0" smtClean="0">
                <a:latin typeface="Symbol" pitchFamily="18" charset="2"/>
              </a:rPr>
              <a:t>e</a:t>
            </a:r>
            <a:r>
              <a:rPr lang="en-US" sz="2800" dirty="0" smtClean="0"/>
              <a:t> = 4.6</a:t>
            </a:r>
          </a:p>
          <a:p>
            <a:r>
              <a:rPr lang="en-US" sz="2800" dirty="0" smtClean="0"/>
              <a:t>Probability of failure </a:t>
            </a:r>
            <a:r>
              <a:rPr lang="en-US" sz="2800" i="1" dirty="0" smtClean="0">
                <a:latin typeface="Symbol" pitchFamily="18" charset="2"/>
              </a:rPr>
              <a:t>d</a:t>
            </a:r>
            <a:r>
              <a:rPr lang="en-US" sz="2800" dirty="0" smtClean="0"/>
              <a:t> = 0.000001</a:t>
            </a:r>
          </a:p>
          <a:p>
            <a:r>
              <a:rPr lang="en-US" sz="2800" dirty="0" smtClean="0"/>
              <a:t>Minimum retention probability </a:t>
            </a:r>
            <a:r>
              <a:rPr lang="en-US" sz="2800" i="1" dirty="0" err="1" smtClean="0"/>
              <a:t>min_p</a:t>
            </a:r>
            <a:r>
              <a:rPr lang="en-US" sz="2800" smtClean="0"/>
              <a:t>= 0.025</a:t>
            </a:r>
            <a:endParaRPr lang="en-US" sz="2800" dirty="0" smtClean="0"/>
          </a:p>
          <a:p>
            <a:r>
              <a:rPr lang="en-US" sz="2800" dirty="0" smtClean="0"/>
              <a:t>Adjusted </a:t>
            </a:r>
            <a:r>
              <a:rPr lang="en-US" sz="2800" i="1" dirty="0" smtClean="0">
                <a:latin typeface="Symbol" pitchFamily="18" charset="2"/>
              </a:rPr>
              <a:t>e</a:t>
            </a:r>
            <a:r>
              <a:rPr lang="en-US" sz="2800" dirty="0" smtClean="0"/>
              <a:t> = 8.9</a:t>
            </a:r>
          </a:p>
          <a:p>
            <a:r>
              <a:rPr lang="en-US" sz="2800" dirty="0" smtClean="0"/>
              <a:t>Kullback-Leibler and Integrated Mean Squared Error loss functions used to set parameters of prior</a:t>
            </a:r>
          </a:p>
          <a:p>
            <a:r>
              <a:rPr lang="en-US" sz="2800" dirty="0" smtClean="0"/>
              <a:t>Multinomial-</a:t>
            </a:r>
            <a:r>
              <a:rPr lang="en-US" sz="2800" dirty="0" err="1" smtClean="0"/>
              <a:t>Dirichlet</a:t>
            </a:r>
            <a:r>
              <a:rPr lang="en-US" sz="2800" dirty="0" smtClean="0"/>
              <a:t> Posterior sampled for every workplace block in the U.S. (about 1.4 million)</a:t>
            </a:r>
            <a:endParaRPr lang="en-US" sz="2800" dirty="0"/>
          </a:p>
        </p:txBody>
      </p:sp>
      <p:sp>
        <p:nvSpPr>
          <p:cNvPr id="4" name="Slide Number Placeholder 3"/>
          <p:cNvSpPr>
            <a:spLocks noGrp="1"/>
          </p:cNvSpPr>
          <p:nvPr>
            <p:ph type="sldNum" sz="quarter" idx="12"/>
          </p:nvPr>
        </p:nvSpPr>
        <p:spPr/>
        <p:txBody>
          <a:bodyPr/>
          <a:lstStyle/>
          <a:p>
            <a:fld id="{E3DCE5DB-4461-4416-993E-16F0DA86EEAF}" type="slidenum">
              <a:rPr lang="en-US" smtClean="0"/>
              <a:pPr/>
              <a:t>86</a:t>
            </a:fld>
            <a:endParaRPr lang="en-US"/>
          </a:p>
        </p:txBody>
      </p:sp>
      <p:sp>
        <p:nvSpPr>
          <p:cNvPr id="5" name="Date Placeholder 4"/>
          <p:cNvSpPr>
            <a:spLocks noGrp="1"/>
          </p:cNvSpPr>
          <p:nvPr>
            <p:ph type="dt" sz="half" idx="10"/>
          </p:nvPr>
        </p:nvSpPr>
        <p:spPr/>
        <p:txBody>
          <a:bodyPr/>
          <a:lstStyle/>
          <a:p>
            <a:r>
              <a:rPr lang="en-US" smtClean="0"/>
              <a:t>4/1/2013</a:t>
            </a:r>
            <a:endParaRPr lang="en-US" dirty="0"/>
          </a:p>
        </p:txBody>
      </p:sp>
      <p:sp>
        <p:nvSpPr>
          <p:cNvPr id="6" name="Footer Placeholder 5"/>
          <p:cNvSpPr>
            <a:spLocks noGrp="1"/>
          </p:cNvSpPr>
          <p:nvPr>
            <p:ph type="ftr" sz="quarter" idx="11"/>
          </p:nvPr>
        </p:nvSpPr>
        <p:spPr/>
        <p:txBody>
          <a:bodyPr/>
          <a:lstStyle/>
          <a:p>
            <a:r>
              <a:rPr lang="en-US" smtClean="0"/>
              <a:t>© John M. Abowd and Lars Vilhuber 2013, all rights reserved</a:t>
            </a:r>
            <a:endParaRPr lang="en-US" dirty="0"/>
          </a:p>
        </p:txBody>
      </p:sp>
    </p:spTree>
  </p:cSld>
  <p:clrMapOvr>
    <a:masterClrMapping/>
  </p:clrMapOvr>
  <p:transition>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AutoShape 5"/>
          <p:cNvSpPr>
            <a:spLocks noGrp="1" noChangeArrowheads="1"/>
          </p:cNvSpPr>
          <p:nvPr>
            <p:ph type="title"/>
          </p:nvPr>
        </p:nvSpPr>
        <p:spPr/>
        <p:txBody>
          <a:bodyPr/>
          <a:lstStyle/>
          <a:p>
            <a:r>
              <a:rPr lang="en-US" dirty="0" smtClean="0"/>
              <a:t>Analytical Validity Measures</a:t>
            </a:r>
            <a:endParaRPr lang="en-US" dirty="0"/>
          </a:p>
        </p:txBody>
      </p:sp>
      <p:graphicFrame>
        <p:nvGraphicFramePr>
          <p:cNvPr id="73732" name="Object 4"/>
          <p:cNvGraphicFramePr>
            <a:graphicFrameLocks noGrp="1" noChangeAspect="1"/>
          </p:cNvGraphicFramePr>
          <p:nvPr>
            <p:ph idx="1"/>
            <p:extLst>
              <p:ext uri="{D42A27DB-BD31-4B8C-83A1-F6EECF244321}">
                <p14:modId xmlns:p14="http://schemas.microsoft.com/office/powerpoint/2010/main" val="3943981803"/>
              </p:ext>
            </p:extLst>
          </p:nvPr>
        </p:nvGraphicFramePr>
        <p:xfrm>
          <a:off x="1851025" y="4800600"/>
          <a:ext cx="5338763" cy="1295400"/>
        </p:xfrm>
        <a:graphic>
          <a:graphicData uri="http://schemas.openxmlformats.org/presentationml/2006/ole">
            <mc:AlternateContent xmlns:mc="http://schemas.openxmlformats.org/markup-compatibility/2006">
              <mc:Choice xmlns:v="urn:schemas-microsoft-com:vml" Requires="v">
                <p:oleObj spid="_x0000_s19495" name="Equation" r:id="rId3" imgW="1726920" imgH="419040" progId="Equation.3">
                  <p:embed/>
                </p:oleObj>
              </mc:Choice>
              <mc:Fallback>
                <p:oleObj name="Equation" r:id="rId3" imgW="1726920" imgH="419040" progId="Equation.3">
                  <p:embed/>
                  <p:pic>
                    <p:nvPicPr>
                      <p:cNvPr id="0" name="Picture 2"/>
                      <p:cNvPicPr>
                        <a:picLocks noChangeAspect="1" noChangeArrowheads="1"/>
                      </p:cNvPicPr>
                      <p:nvPr/>
                    </p:nvPicPr>
                    <p:blipFill>
                      <a:blip r:embed="rId4"/>
                      <a:srcRect/>
                      <a:stretch>
                        <a:fillRect/>
                      </a:stretch>
                    </p:blipFill>
                    <p:spPr bwMode="auto">
                      <a:xfrm>
                        <a:off x="1851025" y="4800600"/>
                        <a:ext cx="533876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5" name="Rectangle 7"/>
          <p:cNvSpPr>
            <a:spLocks noGrp="1" noChangeArrowheads="1"/>
          </p:cNvSpPr>
          <p:nvPr>
            <p:ph type="body" sz="half" idx="4294967295"/>
          </p:nvPr>
        </p:nvSpPr>
        <p:spPr>
          <a:xfrm>
            <a:off x="457200" y="1676400"/>
            <a:ext cx="8229600" cy="3200400"/>
          </a:xfrm>
        </p:spPr>
        <p:txBody>
          <a:bodyPr/>
          <a:lstStyle/>
          <a:p>
            <a:r>
              <a:rPr lang="en-US" sz="2400" dirty="0" smtClean="0"/>
              <a:t>The divergence </a:t>
            </a:r>
            <a:r>
              <a:rPr lang="en-US" sz="2400" dirty="0"/>
              <a:t>between posterior and likelihood for a population </a:t>
            </a:r>
            <a:r>
              <a:rPr lang="en-US" sz="2400" dirty="0" smtClean="0"/>
              <a:t>is measured by the </a:t>
            </a:r>
            <a:r>
              <a:rPr lang="en-US" sz="2400" dirty="0" err="1"/>
              <a:t>Kullback-Leibler</a:t>
            </a:r>
            <a:r>
              <a:rPr lang="en-US" sz="2400" i="1" dirty="0"/>
              <a:t> </a:t>
            </a:r>
            <a:r>
              <a:rPr lang="en-US" sz="2400" dirty="0"/>
              <a:t>Divergence index (</a:t>
            </a:r>
            <a:r>
              <a:rPr lang="en-US" sz="2400" dirty="0" err="1"/>
              <a:t>KL</a:t>
            </a:r>
            <a:r>
              <a:rPr lang="en-US" sz="2400" dirty="0"/>
              <a:t>) and the Integrated Mean Square Error (</a:t>
            </a:r>
            <a:r>
              <a:rPr lang="en-US" sz="2400" dirty="0" err="1"/>
              <a:t>IMSE</a:t>
            </a:r>
            <a:r>
              <a:rPr lang="en-US" sz="2400" dirty="0"/>
              <a:t>) over a 29 point grid defined by the cross product of:</a:t>
            </a:r>
          </a:p>
          <a:p>
            <a:pPr lvl="1"/>
            <a:r>
              <a:rPr lang="en-US" sz="2000" dirty="0"/>
              <a:t>8 commute distance categories (in miles: 0, (0-1), [1-4), [4-10), [10-25), [25-100), [100,500), [500+]</a:t>
            </a:r>
          </a:p>
          <a:p>
            <a:pPr lvl="1"/>
            <a:r>
              <a:rPr lang="en-US" sz="2000" dirty="0"/>
              <a:t>5 commute direction categories (NW, NE, SW, SE, “N/A”)</a:t>
            </a:r>
          </a:p>
          <a:p>
            <a:r>
              <a:rPr lang="en-US" sz="2400" i="1" dirty="0" smtClean="0"/>
              <a:t>D</a:t>
            </a:r>
            <a:r>
              <a:rPr lang="en-US" sz="1600" i="1" dirty="0" smtClean="0"/>
              <a:t>KL </a:t>
            </a:r>
            <a:r>
              <a:rPr lang="en-US" sz="2400" dirty="0" smtClean="0"/>
              <a:t>= </a:t>
            </a:r>
            <a:r>
              <a:rPr lang="en-US" sz="2400" dirty="0"/>
              <a:t>0 if identical; </a:t>
            </a:r>
            <a:r>
              <a:rPr lang="en-US" sz="2400" i="1" dirty="0" smtClean="0"/>
              <a:t>D</a:t>
            </a:r>
            <a:r>
              <a:rPr lang="en-US" sz="1600" i="1" dirty="0" smtClean="0"/>
              <a:t>KL </a:t>
            </a:r>
            <a:r>
              <a:rPr lang="en-US" sz="2400" dirty="0" smtClean="0"/>
              <a:t>= </a:t>
            </a:r>
            <a:r>
              <a:rPr lang="en-US" sz="2400" dirty="0" smtClean="0">
                <a:cs typeface="Arial" charset="0"/>
              </a:rPr>
              <a:t>∞ </a:t>
            </a:r>
            <a:r>
              <a:rPr lang="en-US" sz="2400" dirty="0">
                <a:cs typeface="Arial" charset="0"/>
              </a:rPr>
              <a:t>if no </a:t>
            </a:r>
            <a:r>
              <a:rPr lang="en-US" sz="2400" dirty="0" smtClean="0">
                <a:cs typeface="Arial" charset="0"/>
              </a:rPr>
              <a:t>overla</a:t>
            </a:r>
            <a:r>
              <a:rPr lang="en-US" sz="2400" dirty="0" smtClean="0"/>
              <a:t>p</a:t>
            </a:r>
            <a:endParaRPr lang="en-US" sz="2400" dirty="0">
              <a:cs typeface="Arial" charset="0"/>
            </a:endParaRP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87</a:t>
            </a:fld>
            <a:endParaRPr lang="en-US" dirty="0"/>
          </a:p>
        </p:txBody>
      </p:sp>
    </p:spTree>
  </p:cSld>
  <p:clrMapOvr>
    <a:masterClrMapping/>
  </p:clrMapOvr>
  <p:transition>
    <p:fade thruBlk="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C08C71-E35D-45A9-B704-B65BCB822F2A}" type="slidenum">
              <a:rPr lang="en-US"/>
              <a:pPr>
                <a:defRPr/>
              </a:pPr>
              <a:t>88</a:t>
            </a:fld>
            <a:endParaRPr lang="en-US"/>
          </a:p>
        </p:txBody>
      </p:sp>
      <p:graphicFrame>
        <p:nvGraphicFramePr>
          <p:cNvPr id="7" name="Chart 6"/>
          <p:cNvGraphicFramePr>
            <a:graphicFrameLocks noGrp="1"/>
          </p:cNvGraphicFramePr>
          <p:nvPr/>
        </p:nvGraphicFramePr>
        <p:xfrm>
          <a:off x="238125" y="279797"/>
          <a:ext cx="8667750" cy="6298406"/>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p:cNvSpPr/>
          <p:nvPr/>
        </p:nvSpPr>
        <p:spPr>
          <a:xfrm>
            <a:off x="5562600" y="5105400"/>
            <a:ext cx="914447" cy="533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 name="Date Placeholder 1"/>
          <p:cNvSpPr>
            <a:spLocks noGrp="1"/>
          </p:cNvSpPr>
          <p:nvPr>
            <p:ph type="dt" sz="half" idx="10"/>
          </p:nvPr>
        </p:nvSpPr>
        <p:spPr>
          <a:xfrm>
            <a:off x="457200" y="6475197"/>
            <a:ext cx="2133600" cy="365125"/>
          </a:xfrm>
        </p:spPr>
        <p:txBody>
          <a:bodyPr/>
          <a:lstStyle/>
          <a:p>
            <a:r>
              <a:rPr lang="en-US" dirty="0" smtClean="0"/>
              <a:t>4/1/2013</a:t>
            </a:r>
            <a:endParaRPr lang="en-US" dirty="0"/>
          </a:p>
        </p:txBody>
      </p:sp>
    </p:spTree>
  </p:cSld>
  <p:clrMapOvr>
    <a:masterClrMapping/>
  </p:clrMapOvr>
  <p:transition>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6B8FFF7-D27B-4D9D-A94D-B62CCA3E17A4}" type="slidenum">
              <a:rPr lang="en-US" smtClean="0"/>
              <a:pPr>
                <a:defRPr/>
              </a:pPr>
              <a:t>89</a:t>
            </a:fld>
            <a:endParaRPr lang="en-US"/>
          </a:p>
        </p:txBody>
      </p:sp>
      <p:graphicFrame>
        <p:nvGraphicFramePr>
          <p:cNvPr id="3" name="Chart 2"/>
          <p:cNvGraphicFramePr>
            <a:graphicFrameLocks noGrp="1"/>
          </p:cNvGraphicFramePr>
          <p:nvPr/>
        </p:nvGraphicFramePr>
        <p:xfrm>
          <a:off x="238125" y="279797"/>
          <a:ext cx="8667750" cy="6298406"/>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p:cNvSpPr/>
          <p:nvPr/>
        </p:nvSpPr>
        <p:spPr>
          <a:xfrm>
            <a:off x="5638800" y="4800600"/>
            <a:ext cx="914447" cy="533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5" name="Date Placeholder 4"/>
          <p:cNvSpPr>
            <a:spLocks noGrp="1"/>
          </p:cNvSpPr>
          <p:nvPr>
            <p:ph type="dt" sz="half" idx="10"/>
          </p:nvPr>
        </p:nvSpPr>
        <p:spPr>
          <a:xfrm>
            <a:off x="457200" y="6492875"/>
            <a:ext cx="2133600" cy="365125"/>
          </a:xfrm>
        </p:spPr>
        <p:txBody>
          <a:bodyPr/>
          <a:lstStyle/>
          <a:p>
            <a:r>
              <a:rPr lang="en-US" dirty="0" smtClean="0"/>
              <a:t>4/1/2013</a:t>
            </a:r>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Suppression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by far the most common technique</a:t>
            </a:r>
          </a:p>
          <a:p>
            <a:r>
              <a:rPr lang="en-US" dirty="0" smtClean="0"/>
              <a:t>Model the sensitivity of a particular data item or observation (“disclosure risk”)</a:t>
            </a:r>
          </a:p>
          <a:p>
            <a:r>
              <a:rPr lang="en-US" dirty="0" smtClean="0"/>
              <a:t>Do not allow the release of data items that have excessive disclosure risk (primary suppression)</a:t>
            </a:r>
          </a:p>
          <a:p>
            <a:r>
              <a:rPr lang="en-US" dirty="0" smtClean="0"/>
              <a:t>Do not allow the release of other data from which the sensitive item can be calculated (complementary suppression)</a:t>
            </a:r>
            <a:endParaRPr lang="en-US" dirty="0"/>
          </a:p>
        </p:txBody>
      </p:sp>
      <p:sp>
        <p:nvSpPr>
          <p:cNvPr id="4" name="Date Placeholder 3"/>
          <p:cNvSpPr>
            <a:spLocks noGrp="1"/>
          </p:cNvSpPr>
          <p:nvPr>
            <p:ph type="dt" sz="half" idx="10"/>
          </p:nvPr>
        </p:nvSpPr>
        <p:spPr/>
        <p:txBody>
          <a:bodyPr/>
          <a:lstStyle/>
          <a:p>
            <a:r>
              <a:rPr lang="en-US" smtClean="0"/>
              <a:t>4/1/2013</a:t>
            </a:r>
            <a:endParaRPr lang="en-US" dirty="0"/>
          </a:p>
        </p:txBody>
      </p:sp>
      <p:sp>
        <p:nvSpPr>
          <p:cNvPr id="5" name="Footer Placeholder 4"/>
          <p:cNvSpPr>
            <a:spLocks noGrp="1"/>
          </p:cNvSpPr>
          <p:nvPr>
            <p:ph type="ftr" sz="quarter" idx="11"/>
          </p:nvPr>
        </p:nvSpPr>
        <p:spPr/>
        <p:txBody>
          <a:bodyPr/>
          <a:lstStyle/>
          <a:p>
            <a:r>
              <a:rPr lang="en-US" smtClean="0"/>
              <a:t>© John M. Abowd and Lars Vilhuber 2013, all rights reserved</a:t>
            </a:r>
            <a:endParaRPr lang="en-US" dirty="0"/>
          </a:p>
        </p:txBody>
      </p:sp>
      <p:sp>
        <p:nvSpPr>
          <p:cNvPr id="6" name="Slide Number Placeholder 5"/>
          <p:cNvSpPr>
            <a:spLocks noGrp="1"/>
          </p:cNvSpPr>
          <p:nvPr>
            <p:ph type="sldNum" sz="quarter" idx="12"/>
          </p:nvPr>
        </p:nvSpPr>
        <p:spPr/>
        <p:txBody>
          <a:bodyPr/>
          <a:lstStyle/>
          <a:p>
            <a:fld id="{09E1CB0D-F0D3-463B-9C8D-E58052DD4A28}" type="slidenum">
              <a:rPr lang="en-US" smtClean="0"/>
              <a:pPr/>
              <a:t>9</a:t>
            </a:fld>
            <a:endParaRPr lang="en-US" dirty="0"/>
          </a:p>
        </p:txBody>
      </p:sp>
    </p:spTree>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pPr eaLnBrk="1" hangingPunct="1"/>
            <a:r>
              <a:rPr lang="en-US" dirty="0" smtClean="0">
                <a:sym typeface="Symbol" pitchFamily="18" charset="2"/>
              </a:rPr>
              <a:t>Summary: </a:t>
            </a:r>
            <a:r>
              <a:rPr lang="en-US" dirty="0" smtClean="0"/>
              <a:t>Varying </a:t>
            </a:r>
            <a:r>
              <a:rPr lang="en-US" i="1" dirty="0" smtClean="0">
                <a:sym typeface="Symbol" pitchFamily="18" charset="2"/>
              </a:rPr>
              <a:t></a:t>
            </a:r>
            <a:endParaRPr lang="en-US" dirty="0" smtClean="0">
              <a:sym typeface="Symbol" pitchFamily="18" charset="2"/>
            </a:endParaRPr>
          </a:p>
        </p:txBody>
      </p:sp>
      <p:sp>
        <p:nvSpPr>
          <p:cNvPr id="36867" name="Rectangle 3"/>
          <p:cNvSpPr>
            <a:spLocks noGrp="1" noChangeArrowheads="1"/>
          </p:cNvSpPr>
          <p:nvPr>
            <p:ph type="body" idx="1"/>
          </p:nvPr>
        </p:nvSpPr>
        <p:spPr/>
        <p:txBody>
          <a:bodyPr/>
          <a:lstStyle/>
          <a:p>
            <a:pPr eaLnBrk="1" hangingPunct="1"/>
            <a:r>
              <a:rPr lang="en-US" sz="2800" dirty="0" smtClean="0"/>
              <a:t>Figures show the population-weighted </a:t>
            </a:r>
            <a:r>
              <a:rPr lang="en-US" sz="2800" i="1" dirty="0" smtClean="0"/>
              <a:t>D</a:t>
            </a:r>
            <a:r>
              <a:rPr lang="en-US" sz="2000" i="1" dirty="0" smtClean="0"/>
              <a:t>KL</a:t>
            </a:r>
            <a:r>
              <a:rPr lang="en-US" sz="2800" i="1" dirty="0" smtClean="0"/>
              <a:t> </a:t>
            </a:r>
            <a:r>
              <a:rPr lang="en-US" sz="2800" dirty="0" smtClean="0"/>
              <a:t>for all and small (1 to 9) workforce populations for </a:t>
            </a:r>
            <a:r>
              <a:rPr lang="en-US" sz="2800" i="1" dirty="0" smtClean="0">
                <a:sym typeface="Symbol" pitchFamily="18" charset="2"/>
              </a:rPr>
              <a:t></a:t>
            </a:r>
            <a:r>
              <a:rPr lang="en-US" sz="2800" dirty="0" smtClean="0">
                <a:sym typeface="Symbol" pitchFamily="18" charset="2"/>
              </a:rPr>
              <a:t> = 2, 4, </a:t>
            </a:r>
            <a:r>
              <a:rPr lang="en-US" sz="2800" b="1" dirty="0" smtClean="0">
                <a:sym typeface="Symbol" pitchFamily="18" charset="2"/>
              </a:rPr>
              <a:t>4.6</a:t>
            </a:r>
            <a:r>
              <a:rPr lang="en-US" sz="2800" dirty="0" smtClean="0">
                <a:sym typeface="Symbol" pitchFamily="18" charset="2"/>
              </a:rPr>
              <a:t>, 10 and 25</a:t>
            </a:r>
          </a:p>
          <a:p>
            <a:pPr eaLnBrk="1" hangingPunct="1"/>
            <a:r>
              <a:rPr lang="en-US" sz="2800" dirty="0" smtClean="0"/>
              <a:t>Overall,</a:t>
            </a:r>
            <a:r>
              <a:rPr lang="en-US" sz="2800" i="1" dirty="0" smtClean="0"/>
              <a:t> D</a:t>
            </a:r>
            <a:r>
              <a:rPr lang="en-US" sz="2000" i="1" dirty="0" smtClean="0"/>
              <a:t>KL</a:t>
            </a:r>
            <a:r>
              <a:rPr lang="en-US" sz="2800" i="1" dirty="0" smtClean="0"/>
              <a:t> </a:t>
            </a:r>
            <a:r>
              <a:rPr lang="en-US" sz="2800" dirty="0" smtClean="0"/>
              <a:t>close to zero for values of </a:t>
            </a:r>
            <a:r>
              <a:rPr lang="en-US" sz="2800" i="1" dirty="0" smtClean="0">
                <a:sym typeface="Symbol" pitchFamily="18" charset="2"/>
              </a:rPr>
              <a:t></a:t>
            </a:r>
            <a:r>
              <a:rPr lang="en-US" sz="2800" dirty="0" smtClean="0">
                <a:sym typeface="Symbol" pitchFamily="18" charset="2"/>
              </a:rPr>
              <a:t>  &gt; 4</a:t>
            </a:r>
          </a:p>
          <a:p>
            <a:pPr eaLnBrk="1" hangingPunct="1"/>
            <a:r>
              <a:rPr lang="en-US" sz="2800" dirty="0" smtClean="0">
                <a:sym typeface="Symbol" pitchFamily="18" charset="2"/>
              </a:rPr>
              <a:t>Significant gains in analytical validity for small populations as we increase </a:t>
            </a:r>
            <a:r>
              <a:rPr lang="en-US" sz="2800" i="1" dirty="0" smtClean="0">
                <a:sym typeface="Symbol" pitchFamily="18" charset="2"/>
              </a:rPr>
              <a:t></a:t>
            </a:r>
            <a:r>
              <a:rPr lang="en-US" sz="2800" dirty="0" smtClean="0">
                <a:sym typeface="Symbol" pitchFamily="18" charset="2"/>
              </a:rPr>
              <a:t>  further to 4.6</a:t>
            </a:r>
          </a:p>
          <a:p>
            <a:pPr eaLnBrk="1" hangingPunct="1"/>
            <a:r>
              <a:rPr lang="en-US" sz="2800" dirty="0" smtClean="0">
                <a:sym typeface="Symbol" pitchFamily="18" charset="2"/>
              </a:rPr>
              <a:t>The marginal improvements in analytical validity from even higher values of </a:t>
            </a:r>
            <a:r>
              <a:rPr lang="en-US" sz="2800" i="1" dirty="0" smtClean="0">
                <a:sym typeface="Symbol" pitchFamily="18" charset="2"/>
              </a:rPr>
              <a:t></a:t>
            </a:r>
            <a:r>
              <a:rPr lang="en-US" sz="2800" dirty="0" smtClean="0">
                <a:sym typeface="Symbol" pitchFamily="18" charset="2"/>
              </a:rPr>
              <a:t> hard to justify in terms the costs in privacy protection loss</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90</a:t>
            </a:fld>
            <a:endParaRPr lang="en-US" dirty="0"/>
          </a:p>
        </p:txBody>
      </p:sp>
    </p:spTree>
  </p:cSld>
  <p:clrMapOvr>
    <a:masterClrMapping/>
  </p:clrMapOvr>
  <p:transition>
    <p:fade thruBlk="1"/>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6B8FFF7-D27B-4D9D-A94D-B62CCA3E17A4}" type="slidenum">
              <a:rPr lang="en-US" smtClean="0"/>
              <a:pPr>
                <a:defRPr/>
              </a:pPr>
              <a:t>91</a:t>
            </a:fld>
            <a:endParaRPr lang="en-US"/>
          </a:p>
        </p:txBody>
      </p:sp>
      <p:graphicFrame>
        <p:nvGraphicFramePr>
          <p:cNvPr id="3" name="Chart 2"/>
          <p:cNvGraphicFramePr>
            <a:graphicFrameLocks noGrp="1"/>
          </p:cNvGraphicFramePr>
          <p:nvPr/>
        </p:nvGraphicFramePr>
        <p:xfrm>
          <a:off x="238125" y="279797"/>
          <a:ext cx="8667750" cy="6298406"/>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p:cNvSpPr>
            <a:spLocks noGrp="1"/>
          </p:cNvSpPr>
          <p:nvPr>
            <p:ph type="dt" sz="half" idx="10"/>
          </p:nvPr>
        </p:nvSpPr>
        <p:spPr>
          <a:xfrm>
            <a:off x="457200" y="6492875"/>
            <a:ext cx="2133600" cy="365125"/>
          </a:xfrm>
        </p:spPr>
        <p:txBody>
          <a:bodyPr/>
          <a:lstStyle/>
          <a:p>
            <a:r>
              <a:rPr lang="en-US" dirty="0" smtClean="0"/>
              <a:t>4/1/2013</a:t>
            </a:r>
            <a:endParaRPr lang="en-US" dirty="0"/>
          </a:p>
        </p:txBody>
      </p:sp>
    </p:spTree>
  </p:cSld>
  <p:clrMapOvr>
    <a:masterClrMapping/>
  </p:clrMapOvr>
  <p:transition>
    <p:fade thruBlk="1"/>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6B8FFF7-D27B-4D9D-A94D-B62CCA3E17A4}" type="slidenum">
              <a:rPr lang="en-US" smtClean="0"/>
              <a:pPr>
                <a:defRPr/>
              </a:pPr>
              <a:t>92</a:t>
            </a:fld>
            <a:endParaRPr lang="en-US"/>
          </a:p>
        </p:txBody>
      </p:sp>
      <p:graphicFrame>
        <p:nvGraphicFramePr>
          <p:cNvPr id="3" name="Chart 2"/>
          <p:cNvGraphicFramePr>
            <a:graphicFrameLocks noGrp="1"/>
          </p:cNvGraphicFramePr>
          <p:nvPr/>
        </p:nvGraphicFramePr>
        <p:xfrm>
          <a:off x="238125" y="279797"/>
          <a:ext cx="8667750" cy="6298406"/>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p:cNvSpPr/>
          <p:nvPr/>
        </p:nvSpPr>
        <p:spPr>
          <a:xfrm>
            <a:off x="3352800" y="4267200"/>
            <a:ext cx="914400" cy="5334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5" name="Date Placeholder 4"/>
          <p:cNvSpPr>
            <a:spLocks noGrp="1"/>
          </p:cNvSpPr>
          <p:nvPr>
            <p:ph type="dt" sz="half" idx="10"/>
          </p:nvPr>
        </p:nvSpPr>
        <p:spPr>
          <a:xfrm>
            <a:off x="457200" y="6460566"/>
            <a:ext cx="2133600" cy="365125"/>
          </a:xfrm>
        </p:spPr>
        <p:txBody>
          <a:bodyPr/>
          <a:lstStyle/>
          <a:p>
            <a:r>
              <a:rPr lang="en-US" dirty="0" smtClean="0"/>
              <a:t>4/1/2013</a:t>
            </a:r>
            <a:endParaRPr lang="en-US" dirty="0"/>
          </a:p>
        </p:txBody>
      </p:sp>
    </p:spTree>
  </p:cSld>
  <p:clrMapOvr>
    <a:masterClrMapping/>
  </p:clrMapOvr>
  <p:transition>
    <p:fade thruBlk="1"/>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p:cNvSpPr>
            <a:spLocks noGrp="1" noChangeArrowheads="1"/>
          </p:cNvSpPr>
          <p:nvPr>
            <p:ph type="title"/>
          </p:nvPr>
        </p:nvSpPr>
        <p:spPr/>
        <p:txBody>
          <a:bodyPr/>
          <a:lstStyle/>
          <a:p>
            <a:pPr eaLnBrk="1" hangingPunct="1"/>
            <a:r>
              <a:rPr lang="en-US" dirty="0" smtClean="0">
                <a:sym typeface="Symbol" pitchFamily="18" charset="2"/>
              </a:rPr>
              <a:t>Summary: </a:t>
            </a:r>
            <a:r>
              <a:rPr lang="en-US" dirty="0" smtClean="0"/>
              <a:t>Varying </a:t>
            </a:r>
            <a:r>
              <a:rPr lang="en-US" i="1" dirty="0" err="1" smtClean="0">
                <a:sym typeface="Symbol" pitchFamily="18" charset="2"/>
              </a:rPr>
              <a:t>min_p</a:t>
            </a:r>
            <a:endParaRPr lang="en-US" i="1" dirty="0" smtClean="0">
              <a:sym typeface="Symbol" pitchFamily="18" charset="2"/>
            </a:endParaRPr>
          </a:p>
        </p:txBody>
      </p:sp>
      <p:sp>
        <p:nvSpPr>
          <p:cNvPr id="38915" name="Rectangle 3"/>
          <p:cNvSpPr>
            <a:spLocks noGrp="1" noChangeArrowheads="1"/>
          </p:cNvSpPr>
          <p:nvPr>
            <p:ph type="body" idx="1"/>
          </p:nvPr>
        </p:nvSpPr>
        <p:spPr/>
        <p:txBody>
          <a:bodyPr/>
          <a:lstStyle/>
          <a:p>
            <a:pPr eaLnBrk="1" hangingPunct="1">
              <a:lnSpc>
                <a:spcPct val="90000"/>
              </a:lnSpc>
            </a:pPr>
            <a:r>
              <a:rPr lang="en-US" sz="2800" dirty="0" smtClean="0"/>
              <a:t>Figures show the population-weighted </a:t>
            </a:r>
            <a:r>
              <a:rPr lang="en-US" sz="2800" i="1" dirty="0" smtClean="0"/>
              <a:t>D</a:t>
            </a:r>
            <a:r>
              <a:rPr lang="en-US" sz="2000" i="1" dirty="0" smtClean="0"/>
              <a:t>KL</a:t>
            </a:r>
            <a:r>
              <a:rPr lang="en-US" sz="2800" i="1" dirty="0" smtClean="0"/>
              <a:t> </a:t>
            </a:r>
            <a:r>
              <a:rPr lang="en-US" sz="2800" dirty="0" smtClean="0"/>
              <a:t>for all and small (1 to 9) workforce populations and </a:t>
            </a:r>
            <a:r>
              <a:rPr lang="en-US" sz="2800" i="1" dirty="0" smtClean="0">
                <a:sym typeface="Symbol" pitchFamily="18" charset="2"/>
              </a:rPr>
              <a:t></a:t>
            </a:r>
            <a:r>
              <a:rPr lang="en-US" sz="2800" dirty="0" smtClean="0"/>
              <a:t> for </a:t>
            </a:r>
            <a:r>
              <a:rPr lang="en-US" sz="2800" i="1" dirty="0" err="1" smtClean="0"/>
              <a:t>min_p</a:t>
            </a:r>
            <a:r>
              <a:rPr lang="en-US" sz="2800" dirty="0" smtClean="0">
                <a:sym typeface="Symbol" pitchFamily="18" charset="2"/>
              </a:rPr>
              <a:t> = 0.1, 0.05, </a:t>
            </a:r>
            <a:r>
              <a:rPr lang="en-US" sz="2800" b="1" dirty="0" smtClean="0">
                <a:sym typeface="Symbol" pitchFamily="18" charset="2"/>
              </a:rPr>
              <a:t>0.025</a:t>
            </a:r>
            <a:r>
              <a:rPr lang="en-US" sz="2800" dirty="0" smtClean="0">
                <a:sym typeface="Symbol" pitchFamily="18" charset="2"/>
              </a:rPr>
              <a:t> and 0.001</a:t>
            </a:r>
          </a:p>
          <a:p>
            <a:pPr eaLnBrk="1" hangingPunct="1">
              <a:lnSpc>
                <a:spcPct val="90000"/>
              </a:lnSpc>
            </a:pPr>
            <a:r>
              <a:rPr lang="en-US" sz="2800" dirty="0" smtClean="0">
                <a:sym typeface="Symbol" pitchFamily="18" charset="2"/>
              </a:rPr>
              <a:t>Large gains in analytical validity as </a:t>
            </a:r>
            <a:r>
              <a:rPr lang="en-US" sz="2800" i="1" dirty="0" err="1" smtClean="0">
                <a:sym typeface="Symbol" pitchFamily="18" charset="2"/>
              </a:rPr>
              <a:t>min_p</a:t>
            </a:r>
            <a:r>
              <a:rPr lang="en-US" sz="2800" dirty="0" smtClean="0">
                <a:sym typeface="Symbol" pitchFamily="18" charset="2"/>
              </a:rPr>
              <a:t> is decreased from 0.1 to 0.05 for all populations and further large gains for small populations as </a:t>
            </a:r>
            <a:r>
              <a:rPr lang="en-US" sz="2800" i="1" dirty="0" err="1" smtClean="0">
                <a:sym typeface="Symbol" pitchFamily="18" charset="2"/>
              </a:rPr>
              <a:t>min_p</a:t>
            </a:r>
            <a:r>
              <a:rPr lang="en-US" sz="2800" dirty="0" smtClean="0">
                <a:sym typeface="Symbol" pitchFamily="18" charset="2"/>
              </a:rPr>
              <a:t> is decreased to 0.025 </a:t>
            </a:r>
          </a:p>
          <a:p>
            <a:pPr eaLnBrk="1" hangingPunct="1">
              <a:lnSpc>
                <a:spcPct val="90000"/>
              </a:lnSpc>
            </a:pPr>
            <a:r>
              <a:rPr lang="en-US" sz="2800" dirty="0" smtClean="0">
                <a:sym typeface="Symbol" pitchFamily="18" charset="2"/>
              </a:rPr>
              <a:t>The marginal improvements in analytical validity from even lower values of </a:t>
            </a:r>
            <a:r>
              <a:rPr lang="en-US" sz="2800" i="1" dirty="0" err="1" smtClean="0">
                <a:sym typeface="Symbol" pitchFamily="18" charset="2"/>
              </a:rPr>
              <a:t>min_p</a:t>
            </a:r>
            <a:r>
              <a:rPr lang="en-US" sz="2800" dirty="0" smtClean="0">
                <a:sym typeface="Symbol" pitchFamily="18" charset="2"/>
              </a:rPr>
              <a:t>; hard to justify in terms the costs in privacy protection loss</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93</a:t>
            </a:fld>
            <a:endParaRPr lang="en-US" dirty="0"/>
          </a:p>
        </p:txBody>
      </p:sp>
    </p:spTree>
  </p:cSld>
  <p:clrMapOvr>
    <a:masterClrMapping/>
  </p:clrMapOvr>
  <p:transition>
    <p:fade thruBlk="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p:txBody>
          <a:bodyPr/>
          <a:lstStyle/>
          <a:p>
            <a:pPr eaLnBrk="1" hangingPunct="1"/>
            <a:r>
              <a:rPr lang="en-US" dirty="0" smtClean="0">
                <a:sym typeface="Symbol" pitchFamily="18" charset="2"/>
              </a:rPr>
              <a:t>Summary: </a:t>
            </a:r>
            <a:r>
              <a:rPr lang="en-US" dirty="0" smtClean="0"/>
              <a:t>Varying </a:t>
            </a:r>
            <a:r>
              <a:rPr lang="en-US" i="1" dirty="0" smtClean="0">
                <a:sym typeface="Symbol" pitchFamily="18" charset="2"/>
              </a:rPr>
              <a:t></a:t>
            </a:r>
          </a:p>
        </p:txBody>
      </p:sp>
      <p:sp>
        <p:nvSpPr>
          <p:cNvPr id="37891" name="Rectangle 3"/>
          <p:cNvSpPr>
            <a:spLocks noGrp="1" noChangeArrowheads="1"/>
          </p:cNvSpPr>
          <p:nvPr>
            <p:ph type="body" idx="1"/>
          </p:nvPr>
        </p:nvSpPr>
        <p:spPr/>
        <p:txBody>
          <a:bodyPr/>
          <a:lstStyle/>
          <a:p>
            <a:pPr eaLnBrk="1" hangingPunct="1"/>
            <a:r>
              <a:rPr lang="en-US" dirty="0" smtClean="0"/>
              <a:t>We evaluate </a:t>
            </a:r>
            <a:r>
              <a:rPr lang="en-US" i="1" dirty="0" smtClean="0">
                <a:sym typeface="Symbol" pitchFamily="18" charset="2"/>
              </a:rPr>
              <a:t></a:t>
            </a:r>
            <a:r>
              <a:rPr lang="en-US" dirty="0" smtClean="0">
                <a:sym typeface="Symbol" pitchFamily="18" charset="2"/>
              </a:rPr>
              <a:t> = 0.001, 0.0001, 0.00001 and 0.000001</a:t>
            </a:r>
            <a:endParaRPr lang="en-US" dirty="0" smtClean="0"/>
          </a:p>
          <a:p>
            <a:pPr eaLnBrk="1" hangingPunct="1"/>
            <a:r>
              <a:rPr lang="en-US" dirty="0" smtClean="0"/>
              <a:t>Only very marginal improvements in analytical validity as we decrease confidence from 1 in a million to 1 in a 100</a:t>
            </a:r>
          </a:p>
          <a:p>
            <a:pPr eaLnBrk="1" hangingPunct="1"/>
            <a:r>
              <a:rPr lang="en-US" dirty="0" smtClean="0"/>
              <a:t>No reason to consider values of </a:t>
            </a:r>
            <a:r>
              <a:rPr lang="en-US" i="1" dirty="0" smtClean="0">
                <a:sym typeface="Symbol" pitchFamily="18" charset="2"/>
              </a:rPr>
              <a:t></a:t>
            </a:r>
            <a:r>
              <a:rPr lang="en-US" dirty="0" smtClean="0">
                <a:sym typeface="Symbol" pitchFamily="18" charset="2"/>
              </a:rPr>
              <a:t> &gt; 0.000001</a:t>
            </a:r>
          </a:p>
        </p:txBody>
      </p:sp>
      <p:sp>
        <p:nvSpPr>
          <p:cNvPr id="2" name="Date Placeholder 1"/>
          <p:cNvSpPr>
            <a:spLocks noGrp="1"/>
          </p:cNvSpPr>
          <p:nvPr>
            <p:ph type="dt" sz="half" idx="10"/>
          </p:nvPr>
        </p:nvSpPr>
        <p:spPr/>
        <p:txBody>
          <a:bodyPr/>
          <a:lstStyle/>
          <a:p>
            <a:r>
              <a:rPr lang="en-US" smtClean="0"/>
              <a:t>4/1/2013</a:t>
            </a:r>
            <a:endParaRPr lang="en-US" dirty="0"/>
          </a:p>
        </p:txBody>
      </p:sp>
      <p:sp>
        <p:nvSpPr>
          <p:cNvPr id="3" name="Footer Placeholder 2"/>
          <p:cNvSpPr>
            <a:spLocks noGrp="1"/>
          </p:cNvSpPr>
          <p:nvPr>
            <p:ph type="ftr" sz="quarter" idx="11"/>
          </p:nvPr>
        </p:nvSpPr>
        <p:spPr/>
        <p:txBody>
          <a:bodyPr/>
          <a:lstStyle/>
          <a:p>
            <a:r>
              <a:rPr lang="en-US" smtClean="0"/>
              <a:t>© John M. Abowd and Lars Vilhuber 2013, all rights reserved</a:t>
            </a:r>
            <a:endParaRPr lang="en-US" dirty="0"/>
          </a:p>
        </p:txBody>
      </p:sp>
      <p:sp>
        <p:nvSpPr>
          <p:cNvPr id="4" name="Slide Number Placeholder 3"/>
          <p:cNvSpPr>
            <a:spLocks noGrp="1"/>
          </p:cNvSpPr>
          <p:nvPr>
            <p:ph type="sldNum" sz="quarter" idx="12"/>
          </p:nvPr>
        </p:nvSpPr>
        <p:spPr/>
        <p:txBody>
          <a:bodyPr/>
          <a:lstStyle/>
          <a:p>
            <a:fld id="{09E1CB0D-F0D3-463B-9C8D-E58052DD4A28}" type="slidenum">
              <a:rPr lang="en-US" smtClean="0"/>
              <a:pPr/>
              <a:t>94</a:t>
            </a:fld>
            <a:endParaRPr lang="en-US" dirty="0"/>
          </a:p>
        </p:txBody>
      </p:sp>
    </p:spTree>
  </p:cSld>
  <p:clrMapOvr>
    <a:masterClrMapping/>
  </p:clrMapOvr>
  <p:transition>
    <p:fade thruBlk="1"/>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476"/>
          <p:cNvSpPr>
            <a:spLocks noGrp="1" noChangeArrowheads="1"/>
          </p:cNvSpPr>
          <p:nvPr>
            <p:ph type="title"/>
          </p:nvPr>
        </p:nvSpPr>
        <p:spPr>
          <a:xfrm>
            <a:off x="609600" y="457200"/>
            <a:ext cx="7924800" cy="1143000"/>
          </a:xfrm>
        </p:spPr>
        <p:txBody>
          <a:bodyPr>
            <a:normAutofit fontScale="90000"/>
          </a:bodyPr>
          <a:lstStyle/>
          <a:p>
            <a:r>
              <a:rPr lang="en-US" sz="3600" dirty="0" smtClean="0"/>
              <a:t>Posterior, Likelihood and Prior Mass across Commute Ranges for All and for Small Populations </a:t>
            </a:r>
          </a:p>
        </p:txBody>
      </p:sp>
      <p:graphicFrame>
        <p:nvGraphicFramePr>
          <p:cNvPr id="104930" name="Group 482"/>
          <p:cNvGraphicFramePr>
            <a:graphicFrameLocks noGrp="1"/>
          </p:cNvGraphicFramePr>
          <p:nvPr>
            <p:ph idx="1"/>
          </p:nvPr>
        </p:nvGraphicFramePr>
        <p:xfrm>
          <a:off x="1043380" y="1981200"/>
          <a:ext cx="7057240" cy="4495797"/>
        </p:xfrm>
        <a:graphic>
          <a:graphicData uri="http://schemas.openxmlformats.org/drawingml/2006/table">
            <a:tbl>
              <a:tblPr/>
              <a:tblGrid>
                <a:gridCol w="1664553"/>
                <a:gridCol w="709219"/>
                <a:gridCol w="940772"/>
                <a:gridCol w="932033"/>
                <a:gridCol w="937858"/>
                <a:gridCol w="940772"/>
                <a:gridCol w="932033"/>
              </a:tblGrid>
              <a:tr h="739333">
                <a:tc gridSpan="7">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Large State A</a:t>
                      </a:r>
                      <a:endParaRPr kumimoji="0" lang="en-US" sz="1800" b="0" i="0" u="none" strike="noStrike" cap="none" normalizeH="0" baseline="0" dirty="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49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All</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Small (min-10)</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42357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Distance</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Post.</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Lik.</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Prior</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Post.</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Lik.</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Prior</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0.30</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0.32</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0.18</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0.15</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0.15</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0.16</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[1-4)</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0.25</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[4-10)</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0.26</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0.26</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0.24</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0.28</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0.31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[10-25)</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0.28</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0.28</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0.39</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0.22</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[25-100)</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0.14</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0.19</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0.18</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0.16</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0.31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[100-500)</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0.07</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0.04</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0.03</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0.11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49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[500-high]</a:t>
                      </a:r>
                      <a:endParaRPr kumimoji="0" lang="en-US" sz="1800" b="0" i="0" u="none" strike="noStrike" cap="none" normalizeH="0" baseline="0" smtClean="0">
                        <a:ln>
                          <a:noFill/>
                        </a:ln>
                        <a:solidFill>
                          <a:schemeClr val="tx1"/>
                        </a:solidFill>
                        <a:effectLst/>
                        <a:latin typeface="Arial" charset="0"/>
                      </a:endParaRPr>
                    </a:p>
                  </a:txBody>
                  <a:tcPr marL="83883" marR="83883" marT="41942" marB="419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0.02</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0.02</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0.05</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0.01</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0.00</a:t>
                      </a:r>
                      <a:endParaRPr kumimoji="0" lang="en-US" sz="1800" b="0" i="0" u="none" strike="noStrike" cap="none" normalizeH="0" baseline="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0.08</a:t>
                      </a:r>
                      <a:endParaRPr kumimoji="0" lang="en-US" sz="1800" b="0" i="0" u="none" strike="noStrike" cap="none" normalizeH="0" baseline="0" dirty="0" smtClean="0">
                        <a:ln>
                          <a:noFill/>
                        </a:ln>
                        <a:solidFill>
                          <a:schemeClr val="tx1"/>
                        </a:solidFill>
                        <a:effectLst/>
                        <a:latin typeface="Arial" charset="0"/>
                      </a:endParaRPr>
                    </a:p>
                  </a:txBody>
                  <a:tcPr marL="83883" marR="83883" marT="41942" marB="4194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r>
              <a:rPr lang="en-US" smtClean="0"/>
              <a:t>4/1/2013</a:t>
            </a:r>
            <a:endParaRPr lang="en-US"/>
          </a:p>
        </p:txBody>
      </p:sp>
      <p:sp>
        <p:nvSpPr>
          <p:cNvPr id="4" name="Slide Number Placeholder 3"/>
          <p:cNvSpPr>
            <a:spLocks noGrp="1"/>
          </p:cNvSpPr>
          <p:nvPr>
            <p:ph type="sldNum" sz="quarter" idx="12"/>
          </p:nvPr>
        </p:nvSpPr>
        <p:spPr/>
        <p:txBody>
          <a:bodyPr/>
          <a:lstStyle/>
          <a:p>
            <a:pPr>
              <a:defRPr/>
            </a:pPr>
            <a:fld id="{A4B33550-E7B5-4741-8E40-48B0B8EB6598}" type="slidenum">
              <a:rPr lang="en-US" smtClean="0"/>
              <a:pPr>
                <a:defRPr/>
              </a:pPr>
              <a:t>95</a:t>
            </a:fld>
            <a:endParaRPr lang="en-US"/>
          </a:p>
        </p:txBody>
      </p:sp>
    </p:spTree>
  </p:cSld>
  <p:clrMapOvr>
    <a:masterClrMapping/>
  </p:clrMapOvr>
  <p:transition>
    <p:fade thruBlk="1"/>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noGrp="1"/>
          </p:cNvGraphicFramePr>
          <p:nvPr>
            <p:extLst>
              <p:ext uri="{D42A27DB-BD31-4B8C-83A1-F6EECF244321}">
                <p14:modId xmlns:p14="http://schemas.microsoft.com/office/powerpoint/2010/main" val="1411201395"/>
              </p:ext>
            </p:extLst>
          </p:nvPr>
        </p:nvGraphicFramePr>
        <p:xfrm>
          <a:off x="5292" y="11012"/>
          <a:ext cx="9138708" cy="6846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987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2093013574"/>
              </p:ext>
            </p:extLst>
          </p:nvPr>
        </p:nvGraphicFramePr>
        <p:xfrm>
          <a:off x="0" y="11012"/>
          <a:ext cx="9144000" cy="6846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66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596406750"/>
              </p:ext>
            </p:extLst>
          </p:nvPr>
        </p:nvGraphicFramePr>
        <p:xfrm>
          <a:off x="0" y="-6150"/>
          <a:ext cx="9144000" cy="6864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15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2826242457"/>
              </p:ext>
            </p:extLst>
          </p:nvPr>
        </p:nvGraphicFramePr>
        <p:xfrm>
          <a:off x="0" y="11012"/>
          <a:ext cx="9144000" cy="6846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1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9.7"/>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 $&#10;{\color{red} G(d)}&#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begin{algorithm}[H]&#10;\caption{Input: degree partition $\bar{d}$, privacy parameter $\epsilon$}&#10;\begin{algorithmic}[*]&#10;\label{alg:cons-lap}&#10;\STATE Sample $n$ independent Laplace random variables $e_i$ with $b=2/\epsilon$&#10;\STATE Let $z_i = \bar{d}_i + e_i$ for $i=1, \ldots, n$&#10;\STATE Let $c = \underset{ w \in \mathcal{Z}_{\leq}}{\mbox{argmin}}{||w-z||_1}$.&#10;\STATE Let $s=\underset{d \in DP_n}{\mbox{argmin }} ||d-c||_1$&#10; \RETURN $s$, inferred graphical degree partition. &#10;\end{algorithmic}&#10;\end{algorithm}&#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 $&#10;{\color{red} z = d + Lap(0, \frac{2}{\epsilon} )}&#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 $&#10;{\color{red} z}&#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color{red}c = \underset{ w \in \mathcal{Z}_{\leq}}{\mbox{argmin}}{||w-z||_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color{red}d_p=\underset{d \in DS_n}{\mbox{argmin }} ||d-c||_1}$&#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color{red}c}$&#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multirow}&#10;\usepackage{amssymb}&#10;\usepackage{graphicx}&#10;\usepackage{url}&#10;\usepackage{epsfig}&#10;\usepackage{algorithm}&#10;\usepackage{algorithmic}&#10;\usepackage{amsmath,amssymb,amsthm}&#10;&#10;\newtheorem{definition}{Definition}&#10;\newtheorem{theorem}{Theorem}&#10;\newtheorem{lemma}{Lemma}&#10;\newtheorem{proposition}{Proposition}&#10;\newtheorem{corollary}{Corollary}&#10;\newtheorem{remark}{Remark}&#10;&#10;\newtheorem{example}{Example}&#10;&#10;\newcommand{\ceil}[1]{\lceil #1 \rceil}&#10;\pagestyle{empty}&#10;\begin{document}&#10;&#10;&#10;\begin{table*}[ht]&#10;\begin{center}&#10;\caption{P(MLE exists)}&#10;\label{tab:mle.karate}&#10;\begin{tabular}{rrr}&#10;\\&#10;    &amp; Karate &amp; Likoma \\&#10;  \hline&#10;  Isotone HH &amp; 0.998  &amp; 0.99 \\ &#10;  Isotone &amp; 0.499   &amp; 0.23 \\&#10;   \hline&#10;\end{tabular}&#10;\end{center}&#10;\end{table*}&#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multirow}&#10;\usepackage{amssymb}&#10;\usepackage{graphicx}&#10;\usepackage{url}&#10;\usepackage{epsfig}&#10;\usepackage{algorithm}&#10;\usepackage{algorithmic}&#10;\usepackage{amsmath,amssymb,amsthm}&#10;&#10;\newtheorem{definition}{Definition}&#10;\newtheorem{theorem}{Theorem}&#10;\newtheorem{lemma}{Lemma}&#10;\newtheorem{proposition}{Proposition}&#10;\newtheorem{corollary}{Corollary}&#10;\newtheorem{remark}{Remark}&#10;&#10;\newtheorem{example}{Example}&#10;&#10;\newcommand{\ceil}[1]{\lceil #1 \rceil}&#10;\pagestyle{empty}&#10;\begin{document}&#10;&#10;&#10;\begin{table*}[ht]&#10;\begin{center}&#10;\caption{P(MLE exists)}&#10;\label{tab:mle.karate}&#10;\begin{tabular}{rrr}&#10;\\&#10;    &amp; Karate &amp; Likoma \\&#10;  \hline&#10;  Isotone HH &amp; 0.998  &amp; 0.99 \\ &#10;  Isotone &amp; 0.499   &amp; 0.23 \\&#10;   \hline&#10;\end{tabular}&#10;\end{center}&#10;\end{table*}&#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TIMING" val="|51.1"/>
</p:tagLst>
</file>

<file path=ppt/tags/tag3.xml><?xml version="1.0" encoding="utf-8"?>
<p:tagLst xmlns:a="http://schemas.openxmlformats.org/drawingml/2006/main" xmlns:r="http://schemas.openxmlformats.org/officeDocument/2006/relationships" xmlns:p="http://schemas.openxmlformats.org/presentationml/2006/main">
  <p:tag name="TIMING" val="|41.9|50.3"/>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10;$$p_{ij} = \frac{e^{\beta_i + \beta_j}}{1+ e^{\beta_i + \beta_j}}.$$&#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10;$$P(G=g) \propto \exp{\sum{\beta_i d_i}}$$&#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symb}&#10;\usepackage{graphicx}&#10;\usepackage{url}&#10;\usepackage{epsfig}&#10;\usepackage{algorithm}&#10;\usepackage{algorithmic}&#10;\usepackage{amsmath,amssymb,amsthm}&#10;&#10;\newtheorem{definition}{Definition}&#10;\newtheorem{theorem}{Theorem}&#10;\newtheorem{lemma}{Lemma}&#10;\newtheorem{proposition}{Proposition}&#10;\newtheorem{corollary}{Corollary}&#10;\newtheorem{remark}{Remark}&#10;&#10;\newtheorem{example}{Example}&#10;&#10;\newcommand{\ceil}[1]{\lceil #1 \rceil}&#10;\pagestyle{empty}&#10;\begin{document}&#10;$f: \mathcal{G} \rightarrow \mathbb{R}^k$&#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10;$f(G)+ \mbox{ Lap(}0,\frac{GS(f)}{\epsilo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symb}&#10;\usepackage{graphicx}&#10;\usepackage{url}&#10;\usepackage{epsfig}&#10;\usepackage{algorithm}&#10;\usepackage{algorithmic}&#10;\usepackage{amsmath,amssymb,amsthm}&#10;&#10;\newtheorem{definition}{Definition}&#10;\newtheorem{theorem}{Theorem}&#10;\newtheorem{lemma}{Lemma}&#10;\newtheorem{proposition}{Proposition}&#10;\newtheorem{corollary}{Corollary}&#10;\newtheorem{remark}{Remark}&#10;&#10;\newtheorem{example}{Example}&#10;&#10;\newcommand{\ceil}[1]{\lceil #1 \rceil}&#10;\pagestyle{empty}&#10;\begin{document}&#10;&#10;&#10;$$GS(f) = \max_{\Delta(G,G')=1}{||f(G)-f(G')||_1}$$&#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documentclass[compress,red]{beamer}&#10;%\usetheme{Warsaw}&#10;\usepackage{color}&#10;\usepackage{amssymb}&#10;\usepackage{graphicx}&#10;\usepackage{url}&#10;\usepackage{epsfig}&#10;\usepackage{algorithm}&#10;\usepackage{algorithmic}&#10;\usepackage{amsmath,amssymb,amsthm}&#10;\newtheorem{definition}{Definition}&#10;\newtheorem{theorem}{Theorem}&#10;\newtheorem{lemma}{Lemma}&#10;\newtheorem{proposition}{Proposition}&#10;\newtheorem{corollary}{Corollary}&#10;\newtheorem{remark}{Remark}&#10;&#10;\newtheorem{example}{Example}&#10;\newcommand{\ceil}[1]{\lceil #1 \rceil}&#10;\pagestyle{empty}&#10;\begin{document}&#10;&#10; $&#10;{\color{red} DS_n}&#10;$&#10;\end{document}"/>
  <p:tag name="IGUANATEXSIZE" val="20"/>
</p:tagLst>
</file>

<file path=ppt/theme/theme1.xml><?xml version="1.0" encoding="utf-8"?>
<a:theme xmlns:a="http://schemas.openxmlformats.org/drawingml/2006/main" name="tes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test1</Template>
  <TotalTime>4411</TotalTime>
  <Words>9080</Words>
  <Application>Microsoft Office PowerPoint</Application>
  <PresentationFormat>On-screen Show (4:3)</PresentationFormat>
  <Paragraphs>2080</Paragraphs>
  <Slides>122</Slides>
  <Notes>15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122</vt:i4>
      </vt:variant>
    </vt:vector>
  </HeadingPairs>
  <TitlesOfParts>
    <vt:vector size="135" baseType="lpstr">
      <vt:lpstr>Arial Unicode MS</vt:lpstr>
      <vt:lpstr>MS Gothic</vt:lpstr>
      <vt:lpstr>ＭＳ Ｐゴシック</vt:lpstr>
      <vt:lpstr>Arial</vt:lpstr>
      <vt:lpstr>Calibri</vt:lpstr>
      <vt:lpstr>Gill Sans</vt:lpstr>
      <vt:lpstr>Symbol</vt:lpstr>
      <vt:lpstr>Times New Roman</vt:lpstr>
      <vt:lpstr>Wingdings</vt:lpstr>
      <vt:lpstr>test1</vt:lpstr>
      <vt:lpstr>Equation</vt:lpstr>
      <vt:lpstr>Microsoft Equation 3.0</vt:lpstr>
      <vt:lpstr>Document</vt:lpstr>
      <vt:lpstr>INFO 7470/ECON 7400  Methods of Confidentiality Protection</vt:lpstr>
      <vt:lpstr>Outline</vt:lpstr>
      <vt:lpstr>Why Are We Covering This?</vt:lpstr>
      <vt:lpstr>Explosion of Research in  Computer Science</vt:lpstr>
      <vt:lpstr>Restricted-access Data Users</vt:lpstr>
      <vt:lpstr>Statistical Disclosure Limitation</vt:lpstr>
      <vt:lpstr>Privacy-preserving Datamining and Differential Privacy</vt:lpstr>
      <vt:lpstr>General Methods for Statistical Disclosure Limitation</vt:lpstr>
      <vt:lpstr>Suppression</vt:lpstr>
      <vt:lpstr>Suppression in Model-base Releases</vt:lpstr>
      <vt:lpstr>Coarsening</vt:lpstr>
      <vt:lpstr>Swapping</vt:lpstr>
      <vt:lpstr>Sampling</vt:lpstr>
      <vt:lpstr>Rules and Methods for  Model-based SDL</vt:lpstr>
      <vt:lpstr>SDL by Noise Infusion</vt:lpstr>
      <vt:lpstr>Explicit Noise Infusion</vt:lpstr>
      <vt:lpstr>The Quarterly Workforce  Indicator System</vt:lpstr>
      <vt:lpstr>References for QWI</vt:lpstr>
      <vt:lpstr>Noise Factor Distribution</vt:lpstr>
      <vt:lpstr>Graph of Noise Distribution</vt:lpstr>
      <vt:lpstr>Implementation of Noise Infusion </vt:lpstr>
      <vt:lpstr>Multiplicative Noise Infusion</vt:lpstr>
      <vt:lpstr>Weighting</vt:lpstr>
      <vt:lpstr>Protection Properties of the QWI Algorithm</vt:lpstr>
      <vt:lpstr>PowerPoint Presentation</vt:lpstr>
      <vt:lpstr>PowerPoint Presentation</vt:lpstr>
      <vt:lpstr>PowerPoint Presentation</vt:lpstr>
      <vt:lpstr>Analytical Validity Properties</vt:lpstr>
      <vt:lpstr>Error Distribution for B (Micro-data)</vt:lpstr>
      <vt:lpstr>Error Distribution for W (Micro-data)</vt:lpstr>
      <vt:lpstr>PowerPoint Presentation</vt:lpstr>
      <vt:lpstr>PowerPoint Presentation</vt:lpstr>
      <vt:lpstr>PowerPoint Presentation</vt:lpstr>
      <vt:lpstr>QWIPU: Aggregating Formulas</vt:lpstr>
      <vt:lpstr>QWIPU: Handling the Suppressions</vt:lpstr>
      <vt:lpstr>Research Uses of the Micro-data</vt:lpstr>
      <vt:lpstr>Cryptographic and Statistical Advances in Confidentiality Protection </vt:lpstr>
      <vt:lpstr>Outline</vt:lpstr>
      <vt:lpstr>Formal Privacy Models and Statistical Disclosure Limitation</vt:lpstr>
      <vt:lpstr>The Cryptographic Critique of SDL</vt:lpstr>
      <vt:lpstr>Point of Common Ground</vt:lpstr>
      <vt:lpstr>Focus on Synthetic Data and Randomized Sanitizers</vt:lpstr>
      <vt:lpstr>Definition of Synthetic Data</vt:lpstr>
      <vt:lpstr>Connection to Randomized Sanitizers</vt:lpstr>
      <vt:lpstr>e-Differential Privacy</vt:lpstr>
      <vt:lpstr>Disclosure Set</vt:lpstr>
      <vt:lpstr>Probabilistic Differential Privacy or (e,d) Differential Privacy</vt:lpstr>
      <vt:lpstr>(e,d)-Differential Privacy</vt:lpstr>
      <vt:lpstr>Disclosure Limitation Definitions</vt:lpstr>
      <vt:lpstr>Synthetic Data Can Leak Information about a Single Entity</vt:lpstr>
      <vt:lpstr>Connection Between Synthetic Data and Differential Privacy</vt:lpstr>
      <vt:lpstr>Connection Between Differential Privacy and Inferential Disclosure</vt:lpstr>
      <vt:lpstr>Taking Account of Formal Privacy Models</vt:lpstr>
      <vt:lpstr>Relationship to Post-randomization</vt:lpstr>
      <vt:lpstr>A Detailed Example: Synthetic data</vt:lpstr>
      <vt:lpstr>The Multinomial-Dirichlet Model</vt:lpstr>
      <vt:lpstr>The Multinomial-Dirichlet Synthesizer</vt:lpstr>
      <vt:lpstr>PowerPoint Presentation</vt:lpstr>
      <vt:lpstr>e-Differential Privacy</vt:lpstr>
      <vt:lpstr>PowerPoint Presentation</vt:lpstr>
      <vt:lpstr>Probabilistic Differential Privacy</vt:lpstr>
      <vt:lpstr>PowerPoint Presentation</vt:lpstr>
      <vt:lpstr>A Detailed Example: Random Sanitizer</vt:lpstr>
      <vt:lpstr>Laplace Sanitizer</vt:lpstr>
      <vt:lpstr>PowerPoint Presentation</vt:lpstr>
      <vt:lpstr>PowerPoint Presentation</vt:lpstr>
      <vt:lpstr> Challenges and Applications</vt:lpstr>
      <vt:lpstr>A REAL APPLICATION: US CENSUS BUREAU’S ONTHEMAP/LODES</vt:lpstr>
      <vt:lpstr>PowerPoint Presentation</vt:lpstr>
      <vt:lpstr>The OnTheMap/LODES Data Structure</vt:lpstr>
      <vt:lpstr>Detailed Geo-spatial Data  in OTM/LODES</vt:lpstr>
      <vt:lpstr>Dirichlet-Multinomial Synthesizer</vt:lpstr>
      <vt:lpstr>Synthetic Data Model</vt:lpstr>
      <vt:lpstr>Search Algorithm Implements PDP</vt:lpstr>
      <vt:lpstr>Measures to Improve Validity</vt:lpstr>
      <vt:lpstr>Refinement: Coarsening the Domain</vt:lpstr>
      <vt:lpstr>Coarsening Steps</vt:lpstr>
      <vt:lpstr>Effects of Coarsening</vt:lpstr>
      <vt:lpstr>Refinement: Editing the Prior Domain </vt:lpstr>
      <vt:lpstr>Fraction of Points in the Prior Domain with Positive Counts in Census Transportation Planning Package Data </vt:lpstr>
      <vt:lpstr>Fraction of Points in the Domain with Positive Counts in CTPP after Eliminating Extremely Unlikely Commute Patterns </vt:lpstr>
      <vt:lpstr>Support Points in Prior Domain  (before Posterior Pruning)</vt:lpstr>
      <vt:lpstr>Refinement: Informative Priors</vt:lpstr>
      <vt:lpstr>Refinement: Posterior Domain Pruning</vt:lpstr>
      <vt:lpstr>Effects of Posterior Domain Pruning</vt:lpstr>
      <vt:lpstr>Final Privacy Settings for OnTheMap/LODES</vt:lpstr>
      <vt:lpstr>Analytical Validity Measures</vt:lpstr>
      <vt:lpstr>PowerPoint Presentation</vt:lpstr>
      <vt:lpstr>PowerPoint Presentation</vt:lpstr>
      <vt:lpstr>Summary: Varying </vt:lpstr>
      <vt:lpstr>PowerPoint Presentation</vt:lpstr>
      <vt:lpstr>PowerPoint Presentation</vt:lpstr>
      <vt:lpstr>Summary: Varying min_p</vt:lpstr>
      <vt:lpstr>Summary: Varying </vt:lpstr>
      <vt:lpstr>Posterior, Likelihood and Prior Mass across Commute Ranges for All and for Small Populations </vt:lpstr>
      <vt:lpstr>PowerPoint Presentation</vt:lpstr>
      <vt:lpstr>PowerPoint Presentation</vt:lpstr>
      <vt:lpstr>PowerPoint Presentation</vt:lpstr>
      <vt:lpstr>PowerPoint Presentation</vt:lpstr>
      <vt:lpstr>Overall Summary</vt:lpstr>
      <vt:lpstr>References</vt:lpstr>
      <vt:lpstr>Other Research on Privacy and Confidentiality</vt:lpstr>
      <vt:lpstr>Privacy in Statistical Databases  POSTDOC Positions available</vt:lpstr>
      <vt:lpstr>Publishing Network Data</vt:lpstr>
      <vt:lpstr>Publishing network data</vt:lpstr>
      <vt:lpstr>Utility - Beta Model for Graphs</vt:lpstr>
      <vt:lpstr>Risk - Differential privacy for relationships</vt:lpstr>
      <vt:lpstr>Laplace Mechanism</vt:lpstr>
      <vt:lpstr>Graphical Degree Sequences</vt:lpstr>
      <vt:lpstr>Algorithm for Differentially Private Graphical Degree Sequences</vt:lpstr>
      <vt:lpstr>Simulation Results</vt:lpstr>
      <vt:lpstr>Simulation Results – Karate Data</vt:lpstr>
      <vt:lpstr>Simulation Results – Likoma Data</vt:lpstr>
      <vt:lpstr>GOF: Empirical Distribution of number of triangles</vt:lpstr>
      <vt:lpstr>Summary</vt:lpstr>
      <vt:lpstr>NIH Guidelines</vt:lpstr>
      <vt:lpstr>De-Identification</vt:lpstr>
      <vt:lpstr>PowerPoint Presentation</vt:lpstr>
      <vt:lpstr>NIH GWAS: Identifiability of de-identified data</vt:lpstr>
      <vt:lpstr>NIH GWAS: Identifiability of de-identified data</vt:lpstr>
      <vt:lpstr>PowerPoint Presentation</vt:lpstr>
      <vt:lpstr>Overall project summary</vt:lpstr>
    </vt:vector>
  </TitlesOfParts>
  <Company>ILR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M. Abowd</dc:creator>
  <cp:lastModifiedBy>John Abowd</cp:lastModifiedBy>
  <cp:revision>154</cp:revision>
  <cp:lastPrinted>2013-03-31T19:27:02Z</cp:lastPrinted>
  <dcterms:created xsi:type="dcterms:W3CDTF">2011-01-18T16:25:57Z</dcterms:created>
  <dcterms:modified xsi:type="dcterms:W3CDTF">2016-04-24T14:05:44Z</dcterms:modified>
</cp:coreProperties>
</file>