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49"/>
  </p:notesMasterIdLst>
  <p:sldIdLst>
    <p:sldId id="256" r:id="rId2"/>
    <p:sldId id="275" r:id="rId3"/>
    <p:sldId id="257" r:id="rId4"/>
    <p:sldId id="258" r:id="rId5"/>
    <p:sldId id="259" r:id="rId6"/>
    <p:sldId id="261" r:id="rId7"/>
    <p:sldId id="276" r:id="rId8"/>
    <p:sldId id="260" r:id="rId9"/>
    <p:sldId id="262" r:id="rId10"/>
    <p:sldId id="263" r:id="rId11"/>
    <p:sldId id="264" r:id="rId12"/>
    <p:sldId id="265" r:id="rId13"/>
    <p:sldId id="266" r:id="rId14"/>
    <p:sldId id="267" r:id="rId15"/>
    <p:sldId id="277" r:id="rId16"/>
    <p:sldId id="278" r:id="rId17"/>
    <p:sldId id="279" r:id="rId18"/>
    <p:sldId id="280" r:id="rId19"/>
    <p:sldId id="281" r:id="rId20"/>
    <p:sldId id="268" r:id="rId21"/>
    <p:sldId id="269" r:id="rId22"/>
    <p:sldId id="270" r:id="rId23"/>
    <p:sldId id="271" r:id="rId24"/>
    <p:sldId id="272" r:id="rId25"/>
    <p:sldId id="273" r:id="rId26"/>
    <p:sldId id="274" r:id="rId27"/>
    <p:sldId id="282" r:id="rId28"/>
    <p:sldId id="283" r:id="rId29"/>
    <p:sldId id="284" r:id="rId30"/>
    <p:sldId id="285" r:id="rId31"/>
    <p:sldId id="286" r:id="rId32"/>
    <p:sldId id="287" r:id="rId33"/>
    <p:sldId id="288" r:id="rId34"/>
    <p:sldId id="304" r:id="rId35"/>
    <p:sldId id="289" r:id="rId36"/>
    <p:sldId id="290" r:id="rId37"/>
    <p:sldId id="291" r:id="rId38"/>
    <p:sldId id="292" r:id="rId39"/>
    <p:sldId id="293" r:id="rId40"/>
    <p:sldId id="294" r:id="rId41"/>
    <p:sldId id="295" r:id="rId42"/>
    <p:sldId id="296" r:id="rId43"/>
    <p:sldId id="297" r:id="rId44"/>
    <p:sldId id="300" r:id="rId45"/>
    <p:sldId id="301" r:id="rId46"/>
    <p:sldId id="302" r:id="rId47"/>
    <p:sldId id="303" r:id="rId4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howGuides="1">
      <p:cViewPr varScale="1">
        <p:scale>
          <a:sx n="88" d="100"/>
          <a:sy n="88" d="100"/>
        </p:scale>
        <p:origin x="588" y="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515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D279276-7234-4E93-BC6A-B9FF67808A80}" type="datetimeFigureOut">
              <a:rPr lang="en-US" smtClean="0"/>
              <a:pPr/>
              <a:t>2016-04-25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1047AAE-671C-4678-9E5E-E8C2E10292DE}" type="slidenum">
              <a:rPr lang="en-US" smtClean="0"/>
              <a:pPr/>
              <a:t>‹#›</a:t>
            </a:fld>
            <a:endParaRPr lang="en-US"/>
          </a:p>
        </p:txBody>
      </p:sp>
    </p:spTree>
    <p:extLst>
      <p:ext uri="{BB962C8B-B14F-4D97-AF65-F5344CB8AC3E}">
        <p14:creationId xmlns:p14="http://schemas.microsoft.com/office/powerpoint/2010/main" val="8646865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1047AAE-671C-4678-9E5E-E8C2E10292DE}" type="slidenum">
              <a:rPr lang="en-US" smtClean="0"/>
              <a:pPr/>
              <a:t>1</a:t>
            </a:fld>
            <a:endParaRPr lang="en-US"/>
          </a:p>
        </p:txBody>
      </p:sp>
    </p:spTree>
    <p:extLst>
      <p:ext uri="{BB962C8B-B14F-4D97-AF65-F5344CB8AC3E}">
        <p14:creationId xmlns:p14="http://schemas.microsoft.com/office/powerpoint/2010/main" val="27284688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1047AAE-671C-4678-9E5E-E8C2E10292DE}" type="slidenum">
              <a:rPr lang="en-US" smtClean="0"/>
              <a:pPr/>
              <a:t>3</a:t>
            </a:fld>
            <a:endParaRPr lang="en-US"/>
          </a:p>
        </p:txBody>
      </p:sp>
    </p:spTree>
    <p:extLst>
      <p:ext uri="{BB962C8B-B14F-4D97-AF65-F5344CB8AC3E}">
        <p14:creationId xmlns:p14="http://schemas.microsoft.com/office/powerpoint/2010/main" val="16673559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1047AAE-671C-4678-9E5E-E8C2E10292DE}" type="slidenum">
              <a:rPr lang="en-US" smtClean="0"/>
              <a:pPr/>
              <a:t>9</a:t>
            </a:fld>
            <a:endParaRPr lang="en-US"/>
          </a:p>
        </p:txBody>
      </p:sp>
    </p:spTree>
    <p:extLst>
      <p:ext uri="{BB962C8B-B14F-4D97-AF65-F5344CB8AC3E}">
        <p14:creationId xmlns:p14="http://schemas.microsoft.com/office/powerpoint/2010/main" val="24514829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r>
              <a:rPr lang="en-US" smtClean="0"/>
              <a:t>April 25, 2016</a:t>
            </a:r>
            <a:endParaRPr lang="en-US" dirty="0"/>
          </a:p>
        </p:txBody>
      </p:sp>
      <p:sp>
        <p:nvSpPr>
          <p:cNvPr id="5" name="Footer Placeholder 4"/>
          <p:cNvSpPr>
            <a:spLocks noGrp="1"/>
          </p:cNvSpPr>
          <p:nvPr>
            <p:ph type="ftr" sz="quarter" idx="11"/>
          </p:nvPr>
        </p:nvSpPr>
        <p:spPr/>
        <p:txBody>
          <a:bodyPr/>
          <a:lstStyle/>
          <a:p>
            <a:r>
              <a:rPr lang="en-US" dirty="0" smtClean="0"/>
              <a:t>© John M. Abowd and Lars Vilhuber 2016, all rights reserved</a:t>
            </a:r>
            <a:endParaRPr lang="en-US" dirty="0"/>
          </a:p>
        </p:txBody>
      </p:sp>
      <p:sp>
        <p:nvSpPr>
          <p:cNvPr id="6" name="Slide Number Placeholder 5"/>
          <p:cNvSpPr>
            <a:spLocks noGrp="1"/>
          </p:cNvSpPr>
          <p:nvPr>
            <p:ph type="sldNum" sz="quarter" idx="12"/>
          </p:nvPr>
        </p:nvSpPr>
        <p:spPr/>
        <p:txBody>
          <a:bodyPr/>
          <a:lstStyle/>
          <a:p>
            <a:fld id="{09E1CB0D-F0D3-463B-9C8D-E58052DD4A2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April 25, 2016</a:t>
            </a:r>
            <a:endParaRPr lang="en-US" dirty="0"/>
          </a:p>
        </p:txBody>
      </p:sp>
      <p:sp>
        <p:nvSpPr>
          <p:cNvPr id="5" name="Footer Placeholder 4"/>
          <p:cNvSpPr>
            <a:spLocks noGrp="1"/>
          </p:cNvSpPr>
          <p:nvPr>
            <p:ph type="ftr" sz="quarter" idx="11"/>
          </p:nvPr>
        </p:nvSpPr>
        <p:spPr/>
        <p:txBody>
          <a:bodyPr/>
          <a:lstStyle/>
          <a:p>
            <a:r>
              <a:rPr lang="en-US" dirty="0" smtClean="0"/>
              <a:t>© John M. Abowd and Lars Vilhuber 2016, all rights reserved</a:t>
            </a:r>
            <a:endParaRPr lang="en-US" dirty="0"/>
          </a:p>
        </p:txBody>
      </p:sp>
      <p:sp>
        <p:nvSpPr>
          <p:cNvPr id="6" name="Slide Number Placeholder 5"/>
          <p:cNvSpPr>
            <a:spLocks noGrp="1"/>
          </p:cNvSpPr>
          <p:nvPr>
            <p:ph type="sldNum" sz="quarter" idx="12"/>
          </p:nvPr>
        </p:nvSpPr>
        <p:spPr/>
        <p:txBody>
          <a:bodyPr/>
          <a:lstStyle/>
          <a:p>
            <a:fld id="{09E1CB0D-F0D3-463B-9C8D-E58052DD4A2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April 25, 2016</a:t>
            </a:r>
            <a:endParaRPr lang="en-US" dirty="0"/>
          </a:p>
        </p:txBody>
      </p:sp>
      <p:sp>
        <p:nvSpPr>
          <p:cNvPr id="5" name="Footer Placeholder 4"/>
          <p:cNvSpPr>
            <a:spLocks noGrp="1"/>
          </p:cNvSpPr>
          <p:nvPr>
            <p:ph type="ftr" sz="quarter" idx="11"/>
          </p:nvPr>
        </p:nvSpPr>
        <p:spPr/>
        <p:txBody>
          <a:bodyPr/>
          <a:lstStyle/>
          <a:p>
            <a:r>
              <a:rPr lang="en-US" dirty="0" smtClean="0"/>
              <a:t>© John M. Abowd and Lars Vilhuber 2016, all rights reserved</a:t>
            </a:r>
            <a:endParaRPr lang="en-US" dirty="0"/>
          </a:p>
        </p:txBody>
      </p:sp>
      <p:sp>
        <p:nvSpPr>
          <p:cNvPr id="6" name="Slide Number Placeholder 5"/>
          <p:cNvSpPr>
            <a:spLocks noGrp="1"/>
          </p:cNvSpPr>
          <p:nvPr>
            <p:ph type="sldNum" sz="quarter" idx="12"/>
          </p:nvPr>
        </p:nvSpPr>
        <p:spPr/>
        <p:txBody>
          <a:bodyPr/>
          <a:lstStyle/>
          <a:p>
            <a:fld id="{09E1CB0D-F0D3-463B-9C8D-E58052DD4A2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April 25, 2016</a:t>
            </a:r>
            <a:endParaRPr lang="en-US" dirty="0"/>
          </a:p>
        </p:txBody>
      </p:sp>
      <p:sp>
        <p:nvSpPr>
          <p:cNvPr id="5" name="Footer Placeholder 4"/>
          <p:cNvSpPr>
            <a:spLocks noGrp="1"/>
          </p:cNvSpPr>
          <p:nvPr>
            <p:ph type="ftr" sz="quarter" idx="11"/>
          </p:nvPr>
        </p:nvSpPr>
        <p:spPr/>
        <p:txBody>
          <a:bodyPr/>
          <a:lstStyle/>
          <a:p>
            <a:r>
              <a:rPr lang="en-US" dirty="0" smtClean="0"/>
              <a:t>© John M. Abowd and Lars Vilhuber 2016, all rights reserved</a:t>
            </a:r>
            <a:endParaRPr lang="en-US" dirty="0"/>
          </a:p>
        </p:txBody>
      </p:sp>
      <p:sp>
        <p:nvSpPr>
          <p:cNvPr id="6" name="Slide Number Placeholder 5"/>
          <p:cNvSpPr>
            <a:spLocks noGrp="1"/>
          </p:cNvSpPr>
          <p:nvPr>
            <p:ph type="sldNum" sz="quarter" idx="12"/>
          </p:nvPr>
        </p:nvSpPr>
        <p:spPr/>
        <p:txBody>
          <a:bodyPr/>
          <a:lstStyle/>
          <a:p>
            <a:fld id="{09E1CB0D-F0D3-463B-9C8D-E58052DD4A2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April 25, 2016</a:t>
            </a:r>
            <a:endParaRPr lang="en-US" dirty="0"/>
          </a:p>
        </p:txBody>
      </p:sp>
      <p:sp>
        <p:nvSpPr>
          <p:cNvPr id="5" name="Footer Placeholder 4"/>
          <p:cNvSpPr>
            <a:spLocks noGrp="1"/>
          </p:cNvSpPr>
          <p:nvPr>
            <p:ph type="ftr" sz="quarter" idx="11"/>
          </p:nvPr>
        </p:nvSpPr>
        <p:spPr/>
        <p:txBody>
          <a:bodyPr/>
          <a:lstStyle/>
          <a:p>
            <a:r>
              <a:rPr lang="en-US" dirty="0" smtClean="0"/>
              <a:t>© John M. Abowd and Lars Vilhuber 2016, all rights reserved</a:t>
            </a:r>
            <a:endParaRPr lang="en-US" dirty="0"/>
          </a:p>
        </p:txBody>
      </p:sp>
      <p:sp>
        <p:nvSpPr>
          <p:cNvPr id="6" name="Slide Number Placeholder 5"/>
          <p:cNvSpPr>
            <a:spLocks noGrp="1"/>
          </p:cNvSpPr>
          <p:nvPr>
            <p:ph type="sldNum" sz="quarter" idx="12"/>
          </p:nvPr>
        </p:nvSpPr>
        <p:spPr/>
        <p:txBody>
          <a:bodyPr/>
          <a:lstStyle/>
          <a:p>
            <a:fld id="{09E1CB0D-F0D3-463B-9C8D-E58052DD4A2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r>
              <a:rPr lang="en-US" smtClean="0"/>
              <a:t>April 25, 2016</a:t>
            </a:r>
            <a:endParaRPr lang="en-US" dirty="0"/>
          </a:p>
        </p:txBody>
      </p:sp>
      <p:sp>
        <p:nvSpPr>
          <p:cNvPr id="6" name="Footer Placeholder 5"/>
          <p:cNvSpPr>
            <a:spLocks noGrp="1"/>
          </p:cNvSpPr>
          <p:nvPr>
            <p:ph type="ftr" sz="quarter" idx="11"/>
          </p:nvPr>
        </p:nvSpPr>
        <p:spPr/>
        <p:txBody>
          <a:bodyPr/>
          <a:lstStyle/>
          <a:p>
            <a:r>
              <a:rPr lang="en-US" dirty="0" smtClean="0"/>
              <a:t>© John M. Abowd and Lars Vilhuber 2016, all rights reserved</a:t>
            </a:r>
            <a:endParaRPr lang="en-US" dirty="0"/>
          </a:p>
        </p:txBody>
      </p:sp>
      <p:sp>
        <p:nvSpPr>
          <p:cNvPr id="7" name="Slide Number Placeholder 6"/>
          <p:cNvSpPr>
            <a:spLocks noGrp="1"/>
          </p:cNvSpPr>
          <p:nvPr>
            <p:ph type="sldNum" sz="quarter" idx="12"/>
          </p:nvPr>
        </p:nvSpPr>
        <p:spPr/>
        <p:txBody>
          <a:bodyPr/>
          <a:lstStyle/>
          <a:p>
            <a:fld id="{09E1CB0D-F0D3-463B-9C8D-E58052DD4A2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r>
              <a:rPr lang="en-US" smtClean="0"/>
              <a:t>April 25, 2016</a:t>
            </a:r>
            <a:endParaRPr lang="en-US" dirty="0"/>
          </a:p>
        </p:txBody>
      </p:sp>
      <p:sp>
        <p:nvSpPr>
          <p:cNvPr id="8" name="Footer Placeholder 7"/>
          <p:cNvSpPr>
            <a:spLocks noGrp="1"/>
          </p:cNvSpPr>
          <p:nvPr>
            <p:ph type="ftr" sz="quarter" idx="11"/>
          </p:nvPr>
        </p:nvSpPr>
        <p:spPr/>
        <p:txBody>
          <a:bodyPr/>
          <a:lstStyle/>
          <a:p>
            <a:r>
              <a:rPr lang="en-US" dirty="0" smtClean="0"/>
              <a:t>© John M. Abowd and Lars Vilhuber 2016, all rights reserved</a:t>
            </a:r>
            <a:endParaRPr lang="en-US" dirty="0"/>
          </a:p>
        </p:txBody>
      </p:sp>
      <p:sp>
        <p:nvSpPr>
          <p:cNvPr id="9" name="Slide Number Placeholder 8"/>
          <p:cNvSpPr>
            <a:spLocks noGrp="1"/>
          </p:cNvSpPr>
          <p:nvPr>
            <p:ph type="sldNum" sz="quarter" idx="12"/>
          </p:nvPr>
        </p:nvSpPr>
        <p:spPr/>
        <p:txBody>
          <a:bodyPr/>
          <a:lstStyle/>
          <a:p>
            <a:fld id="{09E1CB0D-F0D3-463B-9C8D-E58052DD4A2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smtClean="0"/>
              <a:t>April 25, 2016</a:t>
            </a:r>
            <a:endParaRPr lang="en-US" dirty="0"/>
          </a:p>
        </p:txBody>
      </p:sp>
      <p:sp>
        <p:nvSpPr>
          <p:cNvPr id="4" name="Footer Placeholder 3"/>
          <p:cNvSpPr>
            <a:spLocks noGrp="1"/>
          </p:cNvSpPr>
          <p:nvPr>
            <p:ph type="ftr" sz="quarter" idx="11"/>
          </p:nvPr>
        </p:nvSpPr>
        <p:spPr/>
        <p:txBody>
          <a:bodyPr/>
          <a:lstStyle/>
          <a:p>
            <a:r>
              <a:rPr lang="en-US" dirty="0" smtClean="0"/>
              <a:t>© John M. Abowd and Lars Vilhuber 2016, all rights reserved</a:t>
            </a:r>
            <a:endParaRPr lang="en-US" dirty="0"/>
          </a:p>
        </p:txBody>
      </p:sp>
      <p:sp>
        <p:nvSpPr>
          <p:cNvPr id="5" name="Slide Number Placeholder 4"/>
          <p:cNvSpPr>
            <a:spLocks noGrp="1"/>
          </p:cNvSpPr>
          <p:nvPr>
            <p:ph type="sldNum" sz="quarter" idx="12"/>
          </p:nvPr>
        </p:nvSpPr>
        <p:spPr/>
        <p:txBody>
          <a:bodyPr/>
          <a:lstStyle/>
          <a:p>
            <a:fld id="{09E1CB0D-F0D3-463B-9C8D-E58052DD4A2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April 25, 2016</a:t>
            </a:r>
            <a:endParaRPr lang="en-US" dirty="0"/>
          </a:p>
        </p:txBody>
      </p:sp>
      <p:sp>
        <p:nvSpPr>
          <p:cNvPr id="3" name="Footer Placeholder 2"/>
          <p:cNvSpPr>
            <a:spLocks noGrp="1"/>
          </p:cNvSpPr>
          <p:nvPr>
            <p:ph type="ftr" sz="quarter" idx="11"/>
          </p:nvPr>
        </p:nvSpPr>
        <p:spPr/>
        <p:txBody>
          <a:bodyPr/>
          <a:lstStyle/>
          <a:p>
            <a:r>
              <a:rPr lang="en-US" dirty="0" smtClean="0"/>
              <a:t>© John M. Abowd and Lars Vilhuber 2016, all rights reserved</a:t>
            </a:r>
            <a:endParaRPr lang="en-US" dirty="0"/>
          </a:p>
        </p:txBody>
      </p:sp>
      <p:sp>
        <p:nvSpPr>
          <p:cNvPr id="4" name="Slide Number Placeholder 3"/>
          <p:cNvSpPr>
            <a:spLocks noGrp="1"/>
          </p:cNvSpPr>
          <p:nvPr>
            <p:ph type="sldNum" sz="quarter" idx="12"/>
          </p:nvPr>
        </p:nvSpPr>
        <p:spPr/>
        <p:txBody>
          <a:bodyPr/>
          <a:lstStyle/>
          <a:p>
            <a:fld id="{09E1CB0D-F0D3-463B-9C8D-E58052DD4A2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April 25, 2016</a:t>
            </a:r>
            <a:endParaRPr lang="en-US" dirty="0"/>
          </a:p>
        </p:txBody>
      </p:sp>
      <p:sp>
        <p:nvSpPr>
          <p:cNvPr id="6" name="Footer Placeholder 5"/>
          <p:cNvSpPr>
            <a:spLocks noGrp="1"/>
          </p:cNvSpPr>
          <p:nvPr>
            <p:ph type="ftr" sz="quarter" idx="11"/>
          </p:nvPr>
        </p:nvSpPr>
        <p:spPr/>
        <p:txBody>
          <a:bodyPr/>
          <a:lstStyle/>
          <a:p>
            <a:r>
              <a:rPr lang="en-US" dirty="0" smtClean="0"/>
              <a:t>© John M. Abowd and Lars Vilhuber 2016, all rights reserved</a:t>
            </a:r>
            <a:endParaRPr lang="en-US" dirty="0"/>
          </a:p>
        </p:txBody>
      </p:sp>
      <p:sp>
        <p:nvSpPr>
          <p:cNvPr id="7" name="Slide Number Placeholder 6"/>
          <p:cNvSpPr>
            <a:spLocks noGrp="1"/>
          </p:cNvSpPr>
          <p:nvPr>
            <p:ph type="sldNum" sz="quarter" idx="12"/>
          </p:nvPr>
        </p:nvSpPr>
        <p:spPr/>
        <p:txBody>
          <a:bodyPr/>
          <a:lstStyle/>
          <a:p>
            <a:fld id="{09E1CB0D-F0D3-463B-9C8D-E58052DD4A2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April 25, 2016</a:t>
            </a:r>
            <a:endParaRPr lang="en-US" dirty="0"/>
          </a:p>
        </p:txBody>
      </p:sp>
      <p:sp>
        <p:nvSpPr>
          <p:cNvPr id="6" name="Footer Placeholder 5"/>
          <p:cNvSpPr>
            <a:spLocks noGrp="1"/>
          </p:cNvSpPr>
          <p:nvPr>
            <p:ph type="ftr" sz="quarter" idx="11"/>
          </p:nvPr>
        </p:nvSpPr>
        <p:spPr/>
        <p:txBody>
          <a:bodyPr/>
          <a:lstStyle/>
          <a:p>
            <a:r>
              <a:rPr lang="en-US" dirty="0" smtClean="0"/>
              <a:t>© John M. Abowd and Lars Vilhuber 2016, all rights reserved</a:t>
            </a:r>
            <a:endParaRPr lang="en-US" dirty="0"/>
          </a:p>
        </p:txBody>
      </p:sp>
      <p:sp>
        <p:nvSpPr>
          <p:cNvPr id="7" name="Slide Number Placeholder 6"/>
          <p:cNvSpPr>
            <a:spLocks noGrp="1"/>
          </p:cNvSpPr>
          <p:nvPr>
            <p:ph type="sldNum" sz="quarter" idx="12"/>
          </p:nvPr>
        </p:nvSpPr>
        <p:spPr/>
        <p:txBody>
          <a:bodyPr/>
          <a:lstStyle/>
          <a:p>
            <a:fld id="{09E1CB0D-F0D3-463B-9C8D-E58052DD4A2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2"/>
            </a:gs>
            <a:gs pos="39999">
              <a:srgbClr val="85C2FF"/>
            </a:gs>
            <a:gs pos="70000">
              <a:srgbClr val="C4D6EB"/>
            </a:gs>
            <a:gs pos="100000">
              <a:srgbClr val="FFEBFA"/>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April 25, 2016</a:t>
            </a: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smtClean="0"/>
              <a:t>© John M. Abowd and Lars Vilhuber 2016, all rights reserved</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E1CB0D-F0D3-463B-9C8D-E58052DD4A2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www.census.gov/programs-surveys/acs/technical-documentation/pums/confidentiality.htm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cis.upen.edu/~aaroth/Papers/privacybook.pdf"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digitalcommons.ilr.cornell.edu/ldi/24/" TargetMode="External"/><Relationship Id="rId2" Type="http://schemas.openxmlformats.org/officeDocument/2006/relationships/hyperlink" Target="http://www.brookings.edu/~/media/Projects/BPEA/Spring-2015-Revised/AbowdText.pdf?la=en"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33401"/>
            <a:ext cx="7772400" cy="3067050"/>
          </a:xfrm>
        </p:spPr>
        <p:txBody>
          <a:bodyPr>
            <a:normAutofit/>
          </a:bodyPr>
          <a:lstStyle/>
          <a:p>
            <a:r>
              <a:rPr lang="en-US" dirty="0" smtClean="0"/>
              <a:t>INFO 7470</a:t>
            </a:r>
            <a:br>
              <a:rPr lang="en-US" dirty="0" smtClean="0"/>
            </a:br>
            <a:r>
              <a:rPr lang="en-US" dirty="0" smtClean="0"/>
              <a:t>Session 12 Statistical Tools: Methods of Confidentiality Protection</a:t>
            </a:r>
            <a:endParaRPr lang="en-US" dirty="0"/>
          </a:p>
        </p:txBody>
      </p:sp>
      <p:sp>
        <p:nvSpPr>
          <p:cNvPr id="3" name="Subtitle 2"/>
          <p:cNvSpPr>
            <a:spLocks noGrp="1"/>
          </p:cNvSpPr>
          <p:nvPr>
            <p:ph type="subTitle" idx="1"/>
          </p:nvPr>
        </p:nvSpPr>
        <p:spPr/>
        <p:txBody>
          <a:bodyPr/>
          <a:lstStyle/>
          <a:p>
            <a:r>
              <a:rPr lang="en-US" dirty="0" smtClean="0"/>
              <a:t>John M. Abowd and Lars Vilhuber</a:t>
            </a:r>
            <a:br>
              <a:rPr lang="en-US" dirty="0" smtClean="0"/>
            </a:br>
            <a:r>
              <a:rPr lang="en-US" dirty="0" smtClean="0"/>
              <a:t>April 25, 2016</a:t>
            </a:r>
            <a:endParaRPr lang="en-US" dirty="0"/>
          </a:p>
        </p:txBody>
      </p:sp>
    </p:spTree>
    <p:extLst>
      <p:ext uri="{BB962C8B-B14F-4D97-AF65-F5344CB8AC3E}">
        <p14:creationId xmlns:p14="http://schemas.microsoft.com/office/powerpoint/2010/main" val="16758162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Are We Covering This?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 vast majority of data users have no exposure to the SDL techniques applied to the data they use</a:t>
            </a:r>
          </a:p>
          <a:p>
            <a:r>
              <a:rPr lang="en-US" dirty="0" smtClean="0"/>
              <a:t>The tradition in SDL is to protect the details of what was done as part of the protocol</a:t>
            </a:r>
          </a:p>
          <a:p>
            <a:pPr lvl="1"/>
            <a:r>
              <a:rPr lang="en-US" dirty="0" smtClean="0"/>
              <a:t>Here’s the complete description for the American Community Survey public-use micro sample: </a:t>
            </a:r>
            <a:r>
              <a:rPr lang="en-US" dirty="0">
                <a:hlinkClick r:id="rId2"/>
              </a:rPr>
              <a:t>http</a:t>
            </a:r>
            <a:r>
              <a:rPr lang="en-US">
                <a:hlinkClick r:id="rId2"/>
              </a:rPr>
              <a:t>://</a:t>
            </a:r>
            <a:r>
              <a:rPr lang="en-US" smtClean="0">
                <a:hlinkClick r:id="rId2"/>
              </a:rPr>
              <a:t>www.census.gov/programs-surveys/acs/technical-documentation/pums/confidentiality.html</a:t>
            </a:r>
            <a:endParaRPr lang="en-US" dirty="0"/>
          </a:p>
        </p:txBody>
      </p:sp>
      <p:sp>
        <p:nvSpPr>
          <p:cNvPr id="4" name="Date Placeholder 3"/>
          <p:cNvSpPr>
            <a:spLocks noGrp="1"/>
          </p:cNvSpPr>
          <p:nvPr>
            <p:ph type="dt" sz="half" idx="10"/>
          </p:nvPr>
        </p:nvSpPr>
        <p:spPr/>
        <p:txBody>
          <a:bodyPr/>
          <a:lstStyle/>
          <a:p>
            <a:r>
              <a:rPr lang="en-US" smtClean="0"/>
              <a:t>April 25, 2016</a:t>
            </a:r>
            <a:endParaRPr lang="en-US" dirty="0"/>
          </a:p>
        </p:txBody>
      </p:sp>
      <p:sp>
        <p:nvSpPr>
          <p:cNvPr id="5" name="Footer Placeholder 4"/>
          <p:cNvSpPr>
            <a:spLocks noGrp="1"/>
          </p:cNvSpPr>
          <p:nvPr>
            <p:ph type="ftr" sz="quarter" idx="11"/>
          </p:nvPr>
        </p:nvSpPr>
        <p:spPr/>
        <p:txBody>
          <a:bodyPr/>
          <a:lstStyle/>
          <a:p>
            <a:r>
              <a:rPr lang="en-US" smtClean="0"/>
              <a:t>© John M. Abowd and Lars Vilhuber 2016, all rights reserved</a:t>
            </a:r>
            <a:endParaRPr lang="en-US" dirty="0"/>
          </a:p>
        </p:txBody>
      </p:sp>
      <p:sp>
        <p:nvSpPr>
          <p:cNvPr id="6" name="Slide Number Placeholder 5"/>
          <p:cNvSpPr>
            <a:spLocks noGrp="1"/>
          </p:cNvSpPr>
          <p:nvPr>
            <p:ph type="sldNum" sz="quarter" idx="12"/>
          </p:nvPr>
        </p:nvSpPr>
        <p:spPr/>
        <p:txBody>
          <a:bodyPr/>
          <a:lstStyle/>
          <a:p>
            <a:fld id="{09E1CB0D-F0D3-463B-9C8D-E58052DD4A28}" type="slidenum">
              <a:rPr lang="en-US" smtClean="0"/>
              <a:pPr/>
              <a:t>10</a:t>
            </a:fld>
            <a:endParaRPr lang="en-US" dirty="0"/>
          </a:p>
        </p:txBody>
      </p:sp>
    </p:spTree>
    <p:extLst>
      <p:ext uri="{BB962C8B-B14F-4D97-AF65-F5344CB8AC3E}">
        <p14:creationId xmlns:p14="http://schemas.microsoft.com/office/powerpoint/2010/main" val="41328579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Explosion of Research in </a:t>
            </a:r>
            <a:br>
              <a:rPr lang="en-US" dirty="0" smtClean="0"/>
            </a:br>
            <a:r>
              <a:rPr lang="en-US" dirty="0" smtClean="0"/>
              <a:t>Computer Science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Differential privacy, developed by Cynthia Dwork and many collaborators fundamentally changed the nature of the discussion</a:t>
            </a:r>
          </a:p>
          <a:p>
            <a:r>
              <a:rPr lang="en-US" dirty="0" smtClean="0"/>
              <a:t>Generalizations of </a:t>
            </a:r>
            <a:r>
              <a:rPr lang="en-US" dirty="0" err="1" smtClean="0"/>
              <a:t>Dwork’s</a:t>
            </a:r>
            <a:r>
              <a:rPr lang="en-US" dirty="0" smtClean="0"/>
              <a:t> approach are called “formal privacy” models</a:t>
            </a:r>
          </a:p>
          <a:p>
            <a:r>
              <a:rPr lang="en-US" dirty="0" smtClean="0"/>
              <a:t>The standards of modern cryptography apply:</a:t>
            </a:r>
          </a:p>
          <a:p>
            <a:pPr lvl="1"/>
            <a:r>
              <a:rPr lang="en-US" dirty="0" smtClean="0"/>
              <a:t>An algorithm only provides protection if it can survive an attack by anyone armed with all the details of the protection algorithm except the actual random numbers, if any, used in the protection</a:t>
            </a:r>
          </a:p>
          <a:p>
            <a:r>
              <a:rPr lang="en-US" dirty="0" smtClean="0"/>
              <a:t>This is where the four principles above originate</a:t>
            </a:r>
            <a:endParaRPr lang="en-US" dirty="0"/>
          </a:p>
        </p:txBody>
      </p:sp>
      <p:sp>
        <p:nvSpPr>
          <p:cNvPr id="4" name="Date Placeholder 3"/>
          <p:cNvSpPr>
            <a:spLocks noGrp="1"/>
          </p:cNvSpPr>
          <p:nvPr>
            <p:ph type="dt" sz="half" idx="10"/>
          </p:nvPr>
        </p:nvSpPr>
        <p:spPr/>
        <p:txBody>
          <a:bodyPr/>
          <a:lstStyle/>
          <a:p>
            <a:r>
              <a:rPr lang="en-US" smtClean="0"/>
              <a:t>April 25, 2016</a:t>
            </a:r>
            <a:endParaRPr lang="en-US" dirty="0"/>
          </a:p>
        </p:txBody>
      </p:sp>
      <p:sp>
        <p:nvSpPr>
          <p:cNvPr id="5" name="Footer Placeholder 4"/>
          <p:cNvSpPr>
            <a:spLocks noGrp="1"/>
          </p:cNvSpPr>
          <p:nvPr>
            <p:ph type="ftr" sz="quarter" idx="11"/>
          </p:nvPr>
        </p:nvSpPr>
        <p:spPr/>
        <p:txBody>
          <a:bodyPr/>
          <a:lstStyle/>
          <a:p>
            <a:r>
              <a:rPr lang="en-US" smtClean="0"/>
              <a:t>© John M. Abowd and Lars Vilhuber 2016, all rights reserved</a:t>
            </a:r>
            <a:endParaRPr lang="en-US" dirty="0"/>
          </a:p>
        </p:txBody>
      </p:sp>
      <p:sp>
        <p:nvSpPr>
          <p:cNvPr id="6" name="Slide Number Placeholder 5"/>
          <p:cNvSpPr>
            <a:spLocks noGrp="1"/>
          </p:cNvSpPr>
          <p:nvPr>
            <p:ph type="sldNum" sz="quarter" idx="12"/>
          </p:nvPr>
        </p:nvSpPr>
        <p:spPr/>
        <p:txBody>
          <a:bodyPr/>
          <a:lstStyle/>
          <a:p>
            <a:fld id="{09E1CB0D-F0D3-463B-9C8D-E58052DD4A28}" type="slidenum">
              <a:rPr lang="en-US" smtClean="0"/>
              <a:pPr/>
              <a:t>11</a:t>
            </a:fld>
            <a:endParaRPr lang="en-US" dirty="0"/>
          </a:p>
        </p:txBody>
      </p:sp>
    </p:spTree>
    <p:extLst>
      <p:ext uri="{BB962C8B-B14F-4D97-AF65-F5344CB8AC3E}">
        <p14:creationId xmlns:p14="http://schemas.microsoft.com/office/powerpoint/2010/main" val="33229635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Restricted-access Data Users</a:t>
            </a:r>
            <a:endParaRPr lang="en-US" dirty="0"/>
          </a:p>
        </p:txBody>
      </p:sp>
      <p:sp>
        <p:nvSpPr>
          <p:cNvPr id="3" name="Content Placeholder 2"/>
          <p:cNvSpPr>
            <a:spLocks noGrp="1"/>
          </p:cNvSpPr>
          <p:nvPr>
            <p:ph idx="1"/>
          </p:nvPr>
        </p:nvSpPr>
        <p:spPr/>
        <p:txBody>
          <a:bodyPr/>
          <a:lstStyle/>
          <a:p>
            <a:r>
              <a:rPr lang="en-US" dirty="0" smtClean="0"/>
              <a:t>Must normally subject their analyses to statistical disclosure limitation, including limitation by differential privacy methods</a:t>
            </a:r>
          </a:p>
          <a:p>
            <a:r>
              <a:rPr lang="en-US" dirty="0" smtClean="0"/>
              <a:t>It is extremely important to understand what this means for the quality of the released research and its </a:t>
            </a:r>
            <a:r>
              <a:rPr lang="en-US" dirty="0" err="1" smtClean="0"/>
              <a:t>replicability</a:t>
            </a:r>
            <a:endParaRPr lang="en-US" dirty="0"/>
          </a:p>
        </p:txBody>
      </p:sp>
      <p:sp>
        <p:nvSpPr>
          <p:cNvPr id="4" name="Date Placeholder 3"/>
          <p:cNvSpPr>
            <a:spLocks noGrp="1"/>
          </p:cNvSpPr>
          <p:nvPr>
            <p:ph type="dt" sz="half" idx="10"/>
          </p:nvPr>
        </p:nvSpPr>
        <p:spPr/>
        <p:txBody>
          <a:bodyPr/>
          <a:lstStyle/>
          <a:p>
            <a:r>
              <a:rPr lang="en-US" smtClean="0"/>
              <a:t>April 25, 2016</a:t>
            </a:r>
            <a:endParaRPr lang="en-US" dirty="0"/>
          </a:p>
        </p:txBody>
      </p:sp>
      <p:sp>
        <p:nvSpPr>
          <p:cNvPr id="5" name="Footer Placeholder 4"/>
          <p:cNvSpPr>
            <a:spLocks noGrp="1"/>
          </p:cNvSpPr>
          <p:nvPr>
            <p:ph type="ftr" sz="quarter" idx="11"/>
          </p:nvPr>
        </p:nvSpPr>
        <p:spPr/>
        <p:txBody>
          <a:bodyPr/>
          <a:lstStyle/>
          <a:p>
            <a:r>
              <a:rPr lang="en-US" smtClean="0"/>
              <a:t>© John M. Abowd and Lars Vilhuber 2016, all rights reserved</a:t>
            </a:r>
            <a:endParaRPr lang="en-US" dirty="0"/>
          </a:p>
        </p:txBody>
      </p:sp>
      <p:sp>
        <p:nvSpPr>
          <p:cNvPr id="6" name="Slide Number Placeholder 5"/>
          <p:cNvSpPr>
            <a:spLocks noGrp="1"/>
          </p:cNvSpPr>
          <p:nvPr>
            <p:ph type="sldNum" sz="quarter" idx="12"/>
          </p:nvPr>
        </p:nvSpPr>
        <p:spPr/>
        <p:txBody>
          <a:bodyPr/>
          <a:lstStyle/>
          <a:p>
            <a:fld id="{09E1CB0D-F0D3-463B-9C8D-E58052DD4A28}" type="slidenum">
              <a:rPr lang="en-US" smtClean="0"/>
              <a:pPr/>
              <a:t>12</a:t>
            </a:fld>
            <a:endParaRPr lang="en-US" dirty="0"/>
          </a:p>
        </p:txBody>
      </p:sp>
    </p:spTree>
    <p:extLst>
      <p:ext uri="{BB962C8B-B14F-4D97-AF65-F5344CB8AC3E}">
        <p14:creationId xmlns:p14="http://schemas.microsoft.com/office/powerpoint/2010/main" val="38556855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Statistical Disclosure Limitation</a:t>
            </a:r>
            <a:endParaRPr lang="en-US" dirty="0"/>
          </a:p>
        </p:txBody>
      </p:sp>
      <p:sp>
        <p:nvSpPr>
          <p:cNvPr id="3" name="Content Placeholder 2"/>
          <p:cNvSpPr>
            <a:spLocks noGrp="1"/>
          </p:cNvSpPr>
          <p:nvPr>
            <p:ph idx="1"/>
          </p:nvPr>
        </p:nvSpPr>
        <p:spPr/>
        <p:txBody>
          <a:bodyPr>
            <a:noAutofit/>
          </a:bodyPr>
          <a:lstStyle/>
          <a:p>
            <a:r>
              <a:rPr lang="en-US" sz="2400" dirty="0" smtClean="0"/>
              <a:t>Protection of the confidentiality of the underlying micro-data</a:t>
            </a:r>
          </a:p>
          <a:p>
            <a:pPr lvl="1"/>
            <a:r>
              <a:rPr lang="en-US" sz="2400" dirty="0" smtClean="0"/>
              <a:t>Avoiding identity disclosure</a:t>
            </a:r>
          </a:p>
          <a:p>
            <a:pPr lvl="1"/>
            <a:r>
              <a:rPr lang="en-US" sz="2400" dirty="0" smtClean="0"/>
              <a:t>Avoiding attribute disclosure</a:t>
            </a:r>
          </a:p>
          <a:p>
            <a:pPr lvl="1"/>
            <a:r>
              <a:rPr lang="en-US" sz="2400" dirty="0" smtClean="0"/>
              <a:t>Avoiding inferential disclosure</a:t>
            </a:r>
          </a:p>
          <a:p>
            <a:r>
              <a:rPr lang="en-US" sz="2400" dirty="0" smtClean="0"/>
              <a:t>Identity disclosure: who (or what entity) is in the confidential micro-data</a:t>
            </a:r>
          </a:p>
          <a:p>
            <a:r>
              <a:rPr lang="en-US" sz="2400" dirty="0" smtClean="0"/>
              <a:t>Attribute disclosure: value of a characteristic for that entity or individual</a:t>
            </a:r>
          </a:p>
          <a:p>
            <a:r>
              <a:rPr lang="en-US" sz="2400" dirty="0" smtClean="0"/>
              <a:t>Inferential disclosure: improvement of the posterior odds of a particular event (identity or attribute)</a:t>
            </a:r>
          </a:p>
          <a:p>
            <a:r>
              <a:rPr lang="en-US" sz="1800" dirty="0" smtClean="0"/>
              <a:t>Reference</a:t>
            </a:r>
            <a:r>
              <a:rPr lang="en-US" sz="1800" dirty="0"/>
              <a:t>: Duncan, George T., Mark Elliot, and Juan-José </a:t>
            </a:r>
            <a:r>
              <a:rPr lang="en-US" sz="1800" dirty="0" smtClean="0"/>
              <a:t>Salazar-González (2011) </a:t>
            </a:r>
            <a:r>
              <a:rPr lang="en-US" sz="1800" i="1" dirty="0" smtClean="0"/>
              <a:t>Statistical Confidentiality</a:t>
            </a:r>
            <a:r>
              <a:rPr lang="en-US" sz="1800" i="1" dirty="0"/>
              <a:t>: Principles and </a:t>
            </a:r>
            <a:r>
              <a:rPr lang="en-US" sz="1800" i="1" dirty="0" smtClean="0"/>
              <a:t>Practice</a:t>
            </a:r>
            <a:r>
              <a:rPr lang="en-US" sz="1800" dirty="0" smtClean="0"/>
              <a:t>, </a:t>
            </a:r>
            <a:r>
              <a:rPr lang="en-US" sz="1800" dirty="0"/>
              <a:t>New York: Springer.</a:t>
            </a:r>
          </a:p>
        </p:txBody>
      </p:sp>
      <p:sp>
        <p:nvSpPr>
          <p:cNvPr id="4" name="Date Placeholder 3"/>
          <p:cNvSpPr>
            <a:spLocks noGrp="1"/>
          </p:cNvSpPr>
          <p:nvPr>
            <p:ph type="dt" sz="half" idx="10"/>
          </p:nvPr>
        </p:nvSpPr>
        <p:spPr/>
        <p:txBody>
          <a:bodyPr/>
          <a:lstStyle/>
          <a:p>
            <a:r>
              <a:rPr lang="en-US" smtClean="0"/>
              <a:t>April 25, 2016</a:t>
            </a:r>
            <a:endParaRPr lang="en-US" dirty="0"/>
          </a:p>
        </p:txBody>
      </p:sp>
      <p:sp>
        <p:nvSpPr>
          <p:cNvPr id="5" name="Footer Placeholder 4"/>
          <p:cNvSpPr>
            <a:spLocks noGrp="1"/>
          </p:cNvSpPr>
          <p:nvPr>
            <p:ph type="ftr" sz="quarter" idx="11"/>
          </p:nvPr>
        </p:nvSpPr>
        <p:spPr/>
        <p:txBody>
          <a:bodyPr/>
          <a:lstStyle/>
          <a:p>
            <a:r>
              <a:rPr lang="en-US" smtClean="0"/>
              <a:t>© John M. Abowd and Lars Vilhuber 2016, all rights reserved</a:t>
            </a:r>
            <a:endParaRPr lang="en-US" dirty="0"/>
          </a:p>
        </p:txBody>
      </p:sp>
      <p:sp>
        <p:nvSpPr>
          <p:cNvPr id="6" name="Slide Number Placeholder 5"/>
          <p:cNvSpPr>
            <a:spLocks noGrp="1"/>
          </p:cNvSpPr>
          <p:nvPr>
            <p:ph type="sldNum" sz="quarter" idx="12"/>
          </p:nvPr>
        </p:nvSpPr>
        <p:spPr/>
        <p:txBody>
          <a:bodyPr/>
          <a:lstStyle/>
          <a:p>
            <a:fld id="{09E1CB0D-F0D3-463B-9C8D-E58052DD4A28}" type="slidenum">
              <a:rPr lang="en-US" smtClean="0"/>
              <a:pPr/>
              <a:t>13</a:t>
            </a:fld>
            <a:endParaRPr lang="en-US" dirty="0"/>
          </a:p>
        </p:txBody>
      </p:sp>
    </p:spTree>
    <p:extLst>
      <p:ext uri="{BB962C8B-B14F-4D97-AF65-F5344CB8AC3E}">
        <p14:creationId xmlns:p14="http://schemas.microsoft.com/office/powerpoint/2010/main" val="10351270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Privacy-preserving Datamining and Differential Privacy</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Formally define the properties of “privacy”</a:t>
            </a:r>
          </a:p>
          <a:p>
            <a:r>
              <a:rPr lang="en-US" dirty="0" smtClean="0"/>
              <a:t>Introduce algorithmic uncertainty as part of the statistical process</a:t>
            </a:r>
          </a:p>
          <a:p>
            <a:r>
              <a:rPr lang="en-US" dirty="0" smtClean="0"/>
              <a:t>Prove that the algorithmic uncertainty meets the formal definition of privacy</a:t>
            </a:r>
          </a:p>
          <a:p>
            <a:r>
              <a:rPr lang="en-US" dirty="0" smtClean="0"/>
              <a:t>Differential privacy defines protection in terms of making the released information about an entity as close as possible to being independent of whether or not that entity’s data are included in the tabulation data file</a:t>
            </a:r>
          </a:p>
          <a:p>
            <a:r>
              <a:rPr lang="en-US" dirty="0"/>
              <a:t>Reference: Dwork, Cynthia, and Aaron </a:t>
            </a:r>
            <a:r>
              <a:rPr lang="en-US" dirty="0" smtClean="0"/>
              <a:t>Roth (2014) </a:t>
            </a:r>
            <a:r>
              <a:rPr lang="en-US" dirty="0"/>
              <a:t>“The Algorithmic Foundations of </a:t>
            </a:r>
            <a:r>
              <a:rPr lang="en-US" dirty="0" smtClean="0"/>
              <a:t>Differential Privacy,” </a:t>
            </a:r>
            <a:r>
              <a:rPr lang="en-US" dirty="0"/>
              <a:t>Foundations and Trends in Theoretical Computer Science </a:t>
            </a:r>
            <a:r>
              <a:rPr lang="en-US" dirty="0" smtClean="0"/>
              <a:t>9, nos</a:t>
            </a:r>
            <a:r>
              <a:rPr lang="en-US" dirty="0"/>
              <a:t>. 3–4: 211–407</a:t>
            </a:r>
            <a:r>
              <a:rPr lang="en-US" dirty="0" smtClean="0"/>
              <a:t>. [</a:t>
            </a:r>
            <a:r>
              <a:rPr lang="en-US" dirty="0" smtClean="0">
                <a:hlinkClick r:id="rId2"/>
              </a:rPr>
              <a:t>free download</a:t>
            </a:r>
            <a:r>
              <a:rPr lang="en-US" dirty="0" smtClean="0"/>
              <a:t>]</a:t>
            </a:r>
            <a:endParaRPr lang="en-US" dirty="0"/>
          </a:p>
        </p:txBody>
      </p:sp>
      <p:sp>
        <p:nvSpPr>
          <p:cNvPr id="4" name="Date Placeholder 3"/>
          <p:cNvSpPr>
            <a:spLocks noGrp="1"/>
          </p:cNvSpPr>
          <p:nvPr>
            <p:ph type="dt" sz="half" idx="10"/>
          </p:nvPr>
        </p:nvSpPr>
        <p:spPr/>
        <p:txBody>
          <a:bodyPr/>
          <a:lstStyle/>
          <a:p>
            <a:r>
              <a:rPr lang="en-US" smtClean="0"/>
              <a:t>April 25, 2016</a:t>
            </a:r>
            <a:endParaRPr lang="en-US" dirty="0"/>
          </a:p>
        </p:txBody>
      </p:sp>
      <p:sp>
        <p:nvSpPr>
          <p:cNvPr id="5" name="Footer Placeholder 4"/>
          <p:cNvSpPr>
            <a:spLocks noGrp="1"/>
          </p:cNvSpPr>
          <p:nvPr>
            <p:ph type="ftr" sz="quarter" idx="11"/>
          </p:nvPr>
        </p:nvSpPr>
        <p:spPr/>
        <p:txBody>
          <a:bodyPr/>
          <a:lstStyle/>
          <a:p>
            <a:r>
              <a:rPr lang="en-US" smtClean="0"/>
              <a:t>© John M. Abowd and Lars Vilhuber 2016, all rights reserved</a:t>
            </a:r>
            <a:endParaRPr lang="en-US" dirty="0"/>
          </a:p>
        </p:txBody>
      </p:sp>
      <p:sp>
        <p:nvSpPr>
          <p:cNvPr id="6" name="Slide Number Placeholder 5"/>
          <p:cNvSpPr>
            <a:spLocks noGrp="1"/>
          </p:cNvSpPr>
          <p:nvPr>
            <p:ph type="sldNum" sz="quarter" idx="12"/>
          </p:nvPr>
        </p:nvSpPr>
        <p:spPr/>
        <p:txBody>
          <a:bodyPr/>
          <a:lstStyle/>
          <a:p>
            <a:fld id="{09E1CB0D-F0D3-463B-9C8D-E58052DD4A28}" type="slidenum">
              <a:rPr lang="en-US" smtClean="0"/>
              <a:pPr/>
              <a:t>14</a:t>
            </a:fld>
            <a:endParaRPr lang="en-US" dirty="0"/>
          </a:p>
        </p:txBody>
      </p:sp>
    </p:spTree>
    <p:extLst>
      <p:ext uri="{BB962C8B-B14F-4D97-AF65-F5344CB8AC3E}">
        <p14:creationId xmlns:p14="http://schemas.microsoft.com/office/powerpoint/2010/main" val="12978430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Point of Commonality: </a:t>
            </a:r>
            <a:br>
              <a:rPr lang="en-US" dirty="0" smtClean="0"/>
            </a:br>
            <a:r>
              <a:rPr lang="en-US" dirty="0" smtClean="0"/>
              <a:t>Inferential disclosure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77500" lnSpcReduction="20000"/>
              </a:bodyPr>
              <a:lstStyle/>
              <a:p>
                <a:r>
                  <a:rPr lang="en-US" dirty="0" smtClean="0"/>
                  <a:t>Confidential data item Y={0,1}</a:t>
                </a:r>
              </a:p>
              <a:p>
                <a:r>
                  <a:rPr lang="en-US" dirty="0" smtClean="0"/>
                  <a:t>Published data item Z={0,1}</a:t>
                </a:r>
              </a:p>
              <a:p>
                <a:r>
                  <a:rPr lang="en-US" dirty="0" smtClean="0"/>
                  <a:t>Prior odds: </a:t>
                </a:r>
                <a:r>
                  <a:rPr lang="en-US" dirty="0" err="1" smtClean="0"/>
                  <a:t>Pr</a:t>
                </a:r>
                <a:r>
                  <a:rPr lang="en-US" dirty="0" smtClean="0"/>
                  <a:t>[Y=1]/</a:t>
                </a:r>
                <a:r>
                  <a:rPr lang="en-US" dirty="0" err="1" smtClean="0"/>
                  <a:t>Pr</a:t>
                </a:r>
                <a:r>
                  <a:rPr lang="en-US" dirty="0" smtClean="0"/>
                  <a:t>[Y=0]</a:t>
                </a:r>
              </a:p>
              <a:p>
                <a:r>
                  <a:rPr lang="en-US" dirty="0" smtClean="0"/>
                  <a:t>Posterior odds: </a:t>
                </a:r>
                <a:r>
                  <a:rPr lang="en-US" dirty="0" err="1" smtClean="0"/>
                  <a:t>Pr</a:t>
                </a:r>
                <a:r>
                  <a:rPr lang="en-US" dirty="0" smtClean="0"/>
                  <a:t>[Y=1|Z=z]/</a:t>
                </a:r>
                <a:r>
                  <a:rPr lang="en-US" dirty="0" err="1" smtClean="0"/>
                  <a:t>Pr</a:t>
                </a:r>
                <a:r>
                  <a:rPr lang="en-US" dirty="0" smtClean="0"/>
                  <a:t>[Y=0|Z=z]</a:t>
                </a:r>
              </a:p>
              <a:p>
                <a:r>
                  <a:rPr lang="en-US" dirty="0" smtClean="0"/>
                  <a:t>Inferential disclosure if</a:t>
                </a:r>
              </a:p>
              <a:p>
                <a:pPr marL="457200" lvl="1" indent="0">
                  <a:buNone/>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f>
                            <m:fPr>
                              <m:ctrlPr>
                                <a:rPr lang="en-US" i="1">
                                  <a:latin typeface="Cambria Math" panose="02040503050406030204" pitchFamily="18" charset="0"/>
                                </a:rPr>
                              </m:ctrlPr>
                            </m:fPr>
                            <m:num>
                              <m:r>
                                <a:rPr lang="en-US" i="1">
                                  <a:latin typeface="Cambria Math" panose="02040503050406030204" pitchFamily="18" charset="0"/>
                                </a:rPr>
                                <m:t>𝑃𝑟</m:t>
                              </m:r>
                              <m:d>
                                <m:dPr>
                                  <m:begChr m:val="["/>
                                  <m:endChr m:val="]"/>
                                  <m:ctrlPr>
                                    <a:rPr lang="en-US" i="1">
                                      <a:latin typeface="Cambria Math" panose="02040503050406030204" pitchFamily="18" charset="0"/>
                                    </a:rPr>
                                  </m:ctrlPr>
                                </m:dPr>
                                <m:e>
                                  <m:r>
                                    <a:rPr lang="en-US" i="1">
                                      <a:latin typeface="Cambria Math" panose="02040503050406030204" pitchFamily="18" charset="0"/>
                                    </a:rPr>
                                    <m:t>𝑌</m:t>
                                  </m:r>
                                  <m:r>
                                    <a:rPr lang="en-US" i="1">
                                      <a:latin typeface="Cambria Math" panose="02040503050406030204" pitchFamily="18" charset="0"/>
                                    </a:rPr>
                                    <m:t>=1|</m:t>
                                  </m:r>
                                  <m:r>
                                    <a:rPr lang="en-US" i="1">
                                      <a:latin typeface="Cambria Math" panose="02040503050406030204" pitchFamily="18" charset="0"/>
                                    </a:rPr>
                                    <m:t>𝑍</m:t>
                                  </m:r>
                                  <m:r>
                                    <a:rPr lang="en-US" i="1">
                                      <a:latin typeface="Cambria Math" panose="02040503050406030204" pitchFamily="18" charset="0"/>
                                    </a:rPr>
                                    <m:t>=</m:t>
                                  </m:r>
                                  <m:r>
                                    <a:rPr lang="en-US" i="1">
                                      <a:latin typeface="Cambria Math" panose="02040503050406030204" pitchFamily="18" charset="0"/>
                                    </a:rPr>
                                    <m:t>𝑧</m:t>
                                  </m:r>
                                </m:e>
                              </m:d>
                            </m:num>
                            <m:den>
                              <m:r>
                                <a:rPr lang="en-US" i="1">
                                  <a:latin typeface="Cambria Math" panose="02040503050406030204" pitchFamily="18" charset="0"/>
                                </a:rPr>
                                <m:t>𝑃𝑟</m:t>
                              </m:r>
                              <m:d>
                                <m:dPr>
                                  <m:begChr m:val="["/>
                                  <m:endChr m:val="]"/>
                                  <m:ctrlPr>
                                    <a:rPr lang="en-US" i="1">
                                      <a:latin typeface="Cambria Math" panose="02040503050406030204" pitchFamily="18" charset="0"/>
                                    </a:rPr>
                                  </m:ctrlPr>
                                </m:dPr>
                                <m:e>
                                  <m:r>
                                    <a:rPr lang="en-US" i="1">
                                      <a:latin typeface="Cambria Math" panose="02040503050406030204" pitchFamily="18" charset="0"/>
                                    </a:rPr>
                                    <m:t>𝑌</m:t>
                                  </m:r>
                                  <m:r>
                                    <a:rPr lang="en-US" i="1">
                                      <a:latin typeface="Cambria Math" panose="02040503050406030204" pitchFamily="18" charset="0"/>
                                    </a:rPr>
                                    <m:t>=0|</m:t>
                                  </m:r>
                                  <m:r>
                                    <a:rPr lang="en-US" i="1">
                                      <a:latin typeface="Cambria Math" panose="02040503050406030204" pitchFamily="18" charset="0"/>
                                    </a:rPr>
                                    <m:t>𝑍</m:t>
                                  </m:r>
                                  <m:r>
                                    <a:rPr lang="en-US" i="1">
                                      <a:latin typeface="Cambria Math" panose="02040503050406030204" pitchFamily="18" charset="0"/>
                                    </a:rPr>
                                    <m:t>=</m:t>
                                  </m:r>
                                  <m:r>
                                    <a:rPr lang="en-US" i="1">
                                      <a:latin typeface="Cambria Math" panose="02040503050406030204" pitchFamily="18" charset="0"/>
                                    </a:rPr>
                                    <m:t>𝑧</m:t>
                                  </m:r>
                                </m:e>
                              </m:d>
                            </m:den>
                          </m:f>
                        </m:num>
                        <m:den>
                          <m:f>
                            <m:fPr>
                              <m:ctrlPr>
                                <a:rPr lang="en-US" i="1">
                                  <a:latin typeface="Cambria Math" panose="02040503050406030204" pitchFamily="18" charset="0"/>
                                </a:rPr>
                              </m:ctrlPr>
                            </m:fPr>
                            <m:num>
                              <m:r>
                                <a:rPr lang="en-US" i="1">
                                  <a:latin typeface="Cambria Math" panose="02040503050406030204" pitchFamily="18" charset="0"/>
                                </a:rPr>
                                <m:t>𝑃𝑟</m:t>
                              </m:r>
                              <m:d>
                                <m:dPr>
                                  <m:begChr m:val="["/>
                                  <m:endChr m:val="]"/>
                                  <m:ctrlPr>
                                    <a:rPr lang="en-US" i="1">
                                      <a:latin typeface="Cambria Math" panose="02040503050406030204" pitchFamily="18" charset="0"/>
                                    </a:rPr>
                                  </m:ctrlPr>
                                </m:dPr>
                                <m:e>
                                  <m:r>
                                    <a:rPr lang="en-US" i="1">
                                      <a:latin typeface="Cambria Math" panose="02040503050406030204" pitchFamily="18" charset="0"/>
                                    </a:rPr>
                                    <m:t>𝑌</m:t>
                                  </m:r>
                                  <m:r>
                                    <a:rPr lang="en-US" i="1">
                                      <a:latin typeface="Cambria Math" panose="02040503050406030204" pitchFamily="18" charset="0"/>
                                    </a:rPr>
                                    <m:t>=1</m:t>
                                  </m:r>
                                </m:e>
                              </m:d>
                            </m:num>
                            <m:den>
                              <m:r>
                                <a:rPr lang="en-US" i="1">
                                  <a:latin typeface="Cambria Math" panose="02040503050406030204" pitchFamily="18" charset="0"/>
                                </a:rPr>
                                <m:t>𝑃𝑟</m:t>
                              </m:r>
                              <m:d>
                                <m:dPr>
                                  <m:begChr m:val="["/>
                                  <m:endChr m:val="]"/>
                                  <m:ctrlPr>
                                    <a:rPr lang="en-US" i="1">
                                      <a:latin typeface="Cambria Math" panose="02040503050406030204" pitchFamily="18" charset="0"/>
                                    </a:rPr>
                                  </m:ctrlPr>
                                </m:dPr>
                                <m:e>
                                  <m:r>
                                    <a:rPr lang="en-US" i="1">
                                      <a:latin typeface="Cambria Math" panose="02040503050406030204" pitchFamily="18" charset="0"/>
                                    </a:rPr>
                                    <m:t>𝑌</m:t>
                                  </m:r>
                                  <m:r>
                                    <a:rPr lang="en-US" i="1">
                                      <a:latin typeface="Cambria Math" panose="02040503050406030204" pitchFamily="18" charset="0"/>
                                    </a:rPr>
                                    <m:t>=0</m:t>
                                  </m:r>
                                </m:e>
                              </m:d>
                            </m:den>
                          </m:f>
                        </m:den>
                      </m:f>
                      <m:r>
                        <a:rPr lang="en-US" b="0" i="1" smtClean="0">
                          <a:latin typeface="Cambria Math" panose="02040503050406030204" pitchFamily="18" charset="0"/>
                        </a:rPr>
                        <m:t>&gt;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i="1">
                              <a:latin typeface="Cambria Math" panose="02040503050406030204" pitchFamily="18" charset="0"/>
                              <a:ea typeface="Cambria Math" panose="02040503050406030204" pitchFamily="18" charset="0"/>
                            </a:rPr>
                            <m:t>𝜀</m:t>
                          </m:r>
                          <m:r>
                            <m:rPr>
                              <m:nor/>
                            </m:rPr>
                            <a:rPr lang="en-US" dirty="0"/>
                            <m:t> </m:t>
                          </m:r>
                        </m:sup>
                      </m:sSup>
                    </m:oMath>
                  </m:oMathPara>
                </a14:m>
                <a:endParaRPr lang="en-US" dirty="0" smtClean="0"/>
              </a:p>
              <a:p>
                <a:r>
                  <a:rPr lang="en-US" dirty="0" smtClean="0"/>
                  <a:t>Where </a:t>
                </a:r>
                <a:r>
                  <a:rPr lang="en-US" dirty="0" err="1" smtClean="0"/>
                  <a:t>exp</a:t>
                </a:r>
                <a:r>
                  <a:rPr lang="en-US" dirty="0" smtClean="0"/>
                  <a:t>(</a:t>
                </a:r>
                <a:r>
                  <a:rPr lang="en-US" dirty="0" smtClean="0">
                    <a:latin typeface="Symbol" panose="05050102010706020507" pitchFamily="18" charset="2"/>
                  </a:rPr>
                  <a:t>e</a:t>
                </a:r>
                <a:r>
                  <a:rPr lang="en-US" dirty="0" smtClean="0"/>
                  <a:t>) is a predetermined limit</a:t>
                </a:r>
              </a:p>
              <a:p>
                <a:r>
                  <a:rPr lang="en-US" sz="2600" dirty="0"/>
                  <a:t>Reference: Duncan, George T., and Diane </a:t>
                </a:r>
                <a:r>
                  <a:rPr lang="en-US" sz="2600" dirty="0" smtClean="0"/>
                  <a:t>Lambert (1986) </a:t>
                </a:r>
                <a:r>
                  <a:rPr lang="en-US" sz="2600" dirty="0"/>
                  <a:t>“Disclosure-Limited Data </a:t>
                </a:r>
                <a:r>
                  <a:rPr lang="en-US" sz="2600" dirty="0" smtClean="0"/>
                  <a:t>Dissemination,” </a:t>
                </a:r>
                <a:r>
                  <a:rPr lang="en-US" sz="2600" i="1" dirty="0" smtClean="0"/>
                  <a:t>Journal </a:t>
                </a:r>
                <a:r>
                  <a:rPr lang="en-US" sz="2600" i="1" dirty="0"/>
                  <a:t>of the American Statistical Association </a:t>
                </a:r>
                <a:r>
                  <a:rPr lang="en-US" sz="2600" dirty="0"/>
                  <a:t>81, no. 393: 10–18.</a:t>
                </a:r>
                <a:endParaRPr lang="en-US" sz="2600" dirty="0" smtClean="0"/>
              </a:p>
              <a:p>
                <a:pPr marL="457200" lvl="1"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037" t="-2561"/>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US" smtClean="0"/>
              <a:t>April 25, 2016</a:t>
            </a:r>
            <a:endParaRPr lang="en-US" dirty="0"/>
          </a:p>
        </p:txBody>
      </p:sp>
      <p:sp>
        <p:nvSpPr>
          <p:cNvPr id="5" name="Footer Placeholder 4"/>
          <p:cNvSpPr>
            <a:spLocks noGrp="1"/>
          </p:cNvSpPr>
          <p:nvPr>
            <p:ph type="ftr" sz="quarter" idx="11"/>
          </p:nvPr>
        </p:nvSpPr>
        <p:spPr/>
        <p:txBody>
          <a:bodyPr/>
          <a:lstStyle/>
          <a:p>
            <a:r>
              <a:rPr lang="en-US" smtClean="0"/>
              <a:t>© John M. Abowd and Lars Vilhuber 2016, all rights reserved</a:t>
            </a:r>
            <a:endParaRPr lang="en-US" dirty="0"/>
          </a:p>
        </p:txBody>
      </p:sp>
      <p:sp>
        <p:nvSpPr>
          <p:cNvPr id="6" name="Slide Number Placeholder 5"/>
          <p:cNvSpPr>
            <a:spLocks noGrp="1"/>
          </p:cNvSpPr>
          <p:nvPr>
            <p:ph type="sldNum" sz="quarter" idx="12"/>
          </p:nvPr>
        </p:nvSpPr>
        <p:spPr/>
        <p:txBody>
          <a:bodyPr/>
          <a:lstStyle/>
          <a:p>
            <a:fld id="{09E1CB0D-F0D3-463B-9C8D-E58052DD4A28}" type="slidenum">
              <a:rPr lang="en-US" smtClean="0"/>
              <a:pPr/>
              <a:t>15</a:t>
            </a:fld>
            <a:endParaRPr lang="en-US"/>
          </a:p>
        </p:txBody>
      </p:sp>
    </p:spTree>
    <p:extLst>
      <p:ext uri="{BB962C8B-B14F-4D97-AF65-F5344CB8AC3E}">
        <p14:creationId xmlns:p14="http://schemas.microsoft.com/office/powerpoint/2010/main" val="24241044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Point of Commonality: </a:t>
            </a:r>
            <a:br>
              <a:rPr lang="en-US" dirty="0" smtClean="0"/>
            </a:br>
            <a:r>
              <a:rPr lang="en-US" dirty="0" smtClean="0"/>
              <a:t>Inferential disclosure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85000" lnSpcReduction="10000"/>
              </a:bodyPr>
              <a:lstStyle/>
              <a:p>
                <a:r>
                  <a:rPr lang="en-US" dirty="0" smtClean="0"/>
                  <a:t>Consider two confidential datasets Y and Y*</a:t>
                </a:r>
              </a:p>
              <a:p>
                <a:r>
                  <a:rPr lang="en-US" dirty="0" smtClean="0"/>
                  <a:t>Z and Z* are neighbors if </a:t>
                </a:r>
                <a:r>
                  <a:rPr lang="en-US" dirty="0" err="1" smtClean="0"/>
                  <a:t>sup|Y-Y</a:t>
                </a:r>
                <a:r>
                  <a:rPr lang="en-US" dirty="0" smtClean="0"/>
                  <a:t>*|</a:t>
                </a:r>
                <a:r>
                  <a:rPr lang="en-US" dirty="0" smtClean="0">
                    <a:latin typeface="Symbol" panose="05050102010706020507" pitchFamily="18" charset="2"/>
                    <a:sym typeface="Symbol" panose="05050102010706020507" pitchFamily="18" charset="2"/>
                  </a:rPr>
                  <a:t> </a:t>
                </a:r>
                <a:r>
                  <a:rPr lang="en-US" dirty="0" smtClean="0"/>
                  <a:t>1 (think: differs in the value in one row)</a:t>
                </a:r>
              </a:p>
              <a:p>
                <a:r>
                  <a:rPr lang="en-US" dirty="0" smtClean="0"/>
                  <a:t>Randomized publication algorithm: M(Y) publishes Z</a:t>
                </a:r>
              </a:p>
              <a:p>
                <a:r>
                  <a:rPr lang="en-US" dirty="0" smtClean="0"/>
                  <a:t>Publication is </a:t>
                </a:r>
                <a:r>
                  <a:rPr lang="en-US" dirty="0">
                    <a:latin typeface="Symbol" panose="05050102010706020507" pitchFamily="18" charset="2"/>
                  </a:rPr>
                  <a:t>e</a:t>
                </a:r>
                <a:r>
                  <a:rPr lang="en-US" dirty="0" smtClean="0"/>
                  <a:t>–differentially private if and only if</a:t>
                </a:r>
              </a:p>
              <a:p>
                <a:pPr marL="457200" lvl="1"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𝑠𝑢𝑝</m:t>
                          </m:r>
                        </m:e>
                        <m:sub>
                          <m:d>
                            <m:dPr>
                              <m:begChr m:val="{"/>
                              <m:endChr m:val="}"/>
                              <m:ctrlPr>
                                <a:rPr lang="en-US" b="0" i="1" smtClean="0">
                                  <a:latin typeface="Cambria Math" panose="02040503050406030204" pitchFamily="18" charset="0"/>
                                </a:rPr>
                              </m:ctrlPr>
                            </m:dPr>
                            <m:e>
                              <m:r>
                                <a:rPr lang="en-US" i="1">
                                  <a:latin typeface="Cambria Math" panose="02040503050406030204" pitchFamily="18" charset="0"/>
                                </a:rPr>
                                <m:t>𝑌</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𝑌</m:t>
                                  </m:r>
                                </m:e>
                                <m:sup>
                                  <m:r>
                                    <a:rPr lang="en-US" i="1">
                                      <a:latin typeface="Cambria Math" panose="02040503050406030204" pitchFamily="18" charset="0"/>
                                    </a:rPr>
                                    <m:t>∗</m:t>
                                  </m:r>
                                </m:sup>
                              </m:sSup>
                              <m:r>
                                <a:rPr lang="en-US" i="1">
                                  <a:latin typeface="Cambria Math" panose="02040503050406030204" pitchFamily="18" charset="0"/>
                                </a:rPr>
                                <m:t>𝑖</m:t>
                              </m:r>
                            </m:e>
                          </m:d>
                        </m:sub>
                      </m:sSub>
                      <m:d>
                        <m:dPr>
                          <m:begChr m:val="{"/>
                          <m:endChr m:val="}"/>
                          <m:ctrlPr>
                            <a:rPr lang="en-US" i="1" smtClean="0">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𝑃𝑟</m:t>
                              </m:r>
                              <m:d>
                                <m:dPr>
                                  <m:begChr m:val="["/>
                                  <m:endChr m:val="]"/>
                                  <m:ctrlPr>
                                    <a:rPr lang="en-US" i="1">
                                      <a:latin typeface="Cambria Math" panose="02040503050406030204" pitchFamily="18" charset="0"/>
                                    </a:rPr>
                                  </m:ctrlPr>
                                </m:dPr>
                                <m:e>
                                  <m:r>
                                    <a:rPr lang="en-US" b="0" i="1" smtClean="0">
                                      <a:latin typeface="Cambria Math" panose="02040503050406030204" pitchFamily="18" charset="0"/>
                                    </a:rPr>
                                    <m:t>𝑍</m:t>
                                  </m:r>
                                  <m:r>
                                    <a:rPr lang="en-US" b="0" i="1" smtClean="0">
                                      <a:latin typeface="Cambria Math" panose="02040503050406030204" pitchFamily="18" charset="0"/>
                                    </a:rPr>
                                    <m:t>=</m:t>
                                  </m:r>
                                  <m:r>
                                    <a:rPr lang="en-US" b="0" i="1" smtClean="0">
                                      <a:latin typeface="Cambria Math" panose="02040503050406030204" pitchFamily="18" charset="0"/>
                                    </a:rPr>
                                    <m:t>𝑀</m:t>
                                  </m:r>
                                  <m:d>
                                    <m:dPr>
                                      <m:ctrlPr>
                                        <a:rPr lang="en-US" b="0" i="1" smtClean="0">
                                          <a:latin typeface="Cambria Math" panose="02040503050406030204" pitchFamily="18" charset="0"/>
                                        </a:rPr>
                                      </m:ctrlPr>
                                    </m:dPr>
                                    <m:e>
                                      <m:r>
                                        <a:rPr lang="en-US" b="0" i="1" smtClean="0">
                                          <a:latin typeface="Cambria Math" panose="02040503050406030204" pitchFamily="18" charset="0"/>
                                        </a:rPr>
                                        <m:t>𝑌</m:t>
                                      </m:r>
                                    </m:e>
                                  </m:d>
                                  <m:r>
                                    <a:rPr lang="en-US" i="1">
                                      <a:latin typeface="Cambria Math" panose="02040503050406030204" pitchFamily="18" charset="0"/>
                                    </a:rPr>
                                    <m:t>=</m:t>
                                  </m:r>
                                  <m:r>
                                    <a:rPr lang="en-US" b="0" i="1" smtClean="0">
                                      <a:latin typeface="Cambria Math" panose="02040503050406030204" pitchFamily="18" charset="0"/>
                                    </a:rPr>
                                    <m:t>𝑖</m:t>
                                  </m:r>
                                  <m:r>
                                    <a:rPr lang="en-US" i="1">
                                      <a:latin typeface="Cambria Math" panose="02040503050406030204" pitchFamily="18" charset="0"/>
                                    </a:rPr>
                                    <m:t>|</m:t>
                                  </m:r>
                                  <m:r>
                                    <a:rPr lang="en-US" b="0" i="1" smtClean="0">
                                      <a:latin typeface="Cambria Math" panose="02040503050406030204" pitchFamily="18" charset="0"/>
                                    </a:rPr>
                                    <m:t>𝑌</m:t>
                                  </m:r>
                                  <m:r>
                                    <a:rPr lang="en-US" i="1">
                                      <a:latin typeface="Cambria Math" panose="02040503050406030204" pitchFamily="18" charset="0"/>
                                    </a:rPr>
                                    <m:t>=</m:t>
                                  </m:r>
                                  <m:r>
                                    <a:rPr lang="en-US" b="0" i="1" smtClean="0">
                                      <a:latin typeface="Cambria Math" panose="02040503050406030204" pitchFamily="18" charset="0"/>
                                    </a:rPr>
                                    <m:t>𝑖</m:t>
                                  </m:r>
                                </m:e>
                              </m:d>
                            </m:num>
                            <m:den>
                              <m:r>
                                <a:rPr lang="en-US" i="1">
                                  <a:latin typeface="Cambria Math" panose="02040503050406030204" pitchFamily="18" charset="0"/>
                                </a:rPr>
                                <m:t>𝑃𝑟</m:t>
                              </m:r>
                              <m:d>
                                <m:dPr>
                                  <m:begChr m:val="["/>
                                  <m:endChr m:val="]"/>
                                  <m:ctrlPr>
                                    <a:rPr lang="en-US" i="1">
                                      <a:latin typeface="Cambria Math" panose="02040503050406030204" pitchFamily="18" charset="0"/>
                                    </a:rPr>
                                  </m:ctrlPr>
                                </m:dPr>
                                <m:e>
                                  <m:r>
                                    <a:rPr lang="en-US" b="0" i="1" smtClean="0">
                                      <a:latin typeface="Cambria Math" panose="02040503050406030204" pitchFamily="18" charset="0"/>
                                    </a:rPr>
                                    <m:t>𝑍</m:t>
                                  </m:r>
                                  <m:r>
                                    <a:rPr lang="en-US" b="0" i="1" smtClean="0">
                                      <a:latin typeface="Cambria Math" panose="02040503050406030204" pitchFamily="18" charset="0"/>
                                    </a:rPr>
                                    <m:t>=</m:t>
                                  </m:r>
                                  <m:r>
                                    <a:rPr lang="en-US" b="0" i="1" smtClean="0">
                                      <a:latin typeface="Cambria Math" panose="02040503050406030204" pitchFamily="18" charset="0"/>
                                    </a:rPr>
                                    <m:t>𝑀</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𝑌</m:t>
                                          </m:r>
                                        </m:e>
                                        <m:sup>
                                          <m:r>
                                            <a:rPr lang="en-US" b="0" i="1" smtClean="0">
                                              <a:latin typeface="Cambria Math" panose="02040503050406030204" pitchFamily="18" charset="0"/>
                                            </a:rPr>
                                            <m:t>∗</m:t>
                                          </m:r>
                                        </m:sup>
                                      </m:sSup>
                                    </m:e>
                                  </m:d>
                                  <m:r>
                                    <a:rPr lang="en-US" i="1">
                                      <a:latin typeface="Cambria Math" panose="02040503050406030204" pitchFamily="18" charset="0"/>
                                    </a:rPr>
                                    <m:t>=</m:t>
                                  </m:r>
                                  <m:r>
                                    <a:rPr lang="en-US" b="0" i="1" smtClean="0">
                                      <a:latin typeface="Cambria Math" panose="02040503050406030204" pitchFamily="18" charset="0"/>
                                    </a:rPr>
                                    <m:t>𝑖</m:t>
                                  </m:r>
                                  <m:r>
                                    <a:rPr lang="en-US" i="1">
                                      <a:latin typeface="Cambria Math" panose="02040503050406030204" pitchFamily="18" charset="0"/>
                                    </a:rPr>
                                    <m:t>|</m:t>
                                  </m:r>
                                  <m:sSup>
                                    <m:sSupPr>
                                      <m:ctrlPr>
                                        <a:rPr lang="en-US" i="1" smtClean="0">
                                          <a:latin typeface="Cambria Math" panose="02040503050406030204" pitchFamily="18" charset="0"/>
                                        </a:rPr>
                                      </m:ctrlPr>
                                    </m:sSupPr>
                                    <m:e>
                                      <m:r>
                                        <a:rPr lang="en-US" b="0" i="1" smtClean="0">
                                          <a:latin typeface="Cambria Math" panose="02040503050406030204" pitchFamily="18" charset="0"/>
                                        </a:rPr>
                                        <m:t>𝑌</m:t>
                                      </m:r>
                                    </m:e>
                                    <m:sup>
                                      <m:r>
                                        <a:rPr lang="en-US" b="0" i="1" smtClean="0">
                                          <a:latin typeface="Cambria Math" panose="02040503050406030204" pitchFamily="18" charset="0"/>
                                        </a:rPr>
                                        <m:t>∗</m:t>
                                      </m:r>
                                    </m:sup>
                                  </m:sSup>
                                  <m:r>
                                    <a:rPr lang="en-US" i="1">
                                      <a:latin typeface="Cambria Math" panose="02040503050406030204" pitchFamily="18" charset="0"/>
                                    </a:rPr>
                                    <m:t>=</m:t>
                                  </m:r>
                                  <m:r>
                                    <a:rPr lang="en-US" b="0" i="1" smtClean="0">
                                      <a:latin typeface="Cambria Math" panose="02040503050406030204" pitchFamily="18" charset="0"/>
                                    </a:rPr>
                                    <m:t>𝑖</m:t>
                                  </m:r>
                                </m:e>
                              </m:d>
                            </m:den>
                          </m:f>
                        </m:e>
                      </m:d>
                      <m:r>
                        <a:rPr lang="en-US" b="0" i="1" smtClean="0">
                          <a:latin typeface="Cambria Math" panose="02040503050406030204" pitchFamily="18" charset="0"/>
                        </a:rPr>
                        <m:t>&lt;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i="1">
                              <a:latin typeface="Cambria Math" panose="02040503050406030204" pitchFamily="18" charset="0"/>
                              <a:ea typeface="Cambria Math" panose="02040503050406030204" pitchFamily="18" charset="0"/>
                            </a:rPr>
                            <m:t>𝜀</m:t>
                          </m:r>
                          <m:r>
                            <m:rPr>
                              <m:nor/>
                            </m:rPr>
                            <a:rPr lang="en-US" dirty="0"/>
                            <m:t> </m:t>
                          </m:r>
                        </m:sup>
                      </m:sSup>
                    </m:oMath>
                  </m:oMathPara>
                </a14:m>
                <a:endParaRPr lang="en-US" dirty="0" smtClean="0"/>
              </a:p>
              <a:p>
                <a:pPr marL="457200" lvl="1" indent="0">
                  <a:buNone/>
                </a:pPr>
                <a:r>
                  <a:rPr lang="en-US" dirty="0" smtClean="0"/>
                  <a:t>for all </a:t>
                </a:r>
                <a:r>
                  <a:rPr lang="en-US" dirty="0" err="1" smtClean="0"/>
                  <a:t>sup|Y-Y</a:t>
                </a:r>
                <a:r>
                  <a:rPr lang="en-US" dirty="0"/>
                  <a:t>*|</a:t>
                </a:r>
                <a:r>
                  <a:rPr lang="en-US" dirty="0">
                    <a:latin typeface="Symbol" panose="05050102010706020507" pitchFamily="18" charset="2"/>
                    <a:sym typeface="Symbol" panose="05050102010706020507" pitchFamily="18" charset="2"/>
                  </a:rPr>
                  <a:t> </a:t>
                </a:r>
                <a:r>
                  <a:rPr lang="en-US" dirty="0"/>
                  <a:t>1 </a:t>
                </a:r>
                <a:r>
                  <a:rPr lang="en-US" dirty="0" smtClean="0"/>
                  <a:t>(neighbors) and </a:t>
                </a:r>
                <a:r>
                  <a:rPr lang="en-US" i="1" dirty="0" err="1" smtClean="0"/>
                  <a:t>i</a:t>
                </a:r>
                <a:r>
                  <a:rPr lang="en-US" dirty="0" smtClean="0"/>
                  <a:t>=0,1.</a:t>
                </a:r>
              </a:p>
              <a:p>
                <a:r>
                  <a:rPr lang="en-US" sz="2800" dirty="0" smtClean="0"/>
                  <a:t>Reference</a:t>
                </a:r>
                <a:r>
                  <a:rPr lang="en-US" sz="2800" dirty="0"/>
                  <a:t>: Dwork, C. (2006</a:t>
                </a:r>
                <a:r>
                  <a:rPr lang="en-US" sz="2800" dirty="0" smtClean="0"/>
                  <a:t>) “Differential </a:t>
                </a:r>
                <a:r>
                  <a:rPr lang="en-US" sz="2800" dirty="0"/>
                  <a:t>privacy</a:t>
                </a:r>
                <a:r>
                  <a:rPr lang="en-US" sz="2800" dirty="0" smtClean="0"/>
                  <a:t>,” </a:t>
                </a:r>
                <a:r>
                  <a:rPr lang="en-US" sz="2800" i="1" dirty="0"/>
                  <a:t>Proceedings of the International </a:t>
                </a:r>
                <a:r>
                  <a:rPr lang="en-US" sz="2800" i="1" dirty="0" smtClean="0"/>
                  <a:t>Colloquium on </a:t>
                </a:r>
                <a:r>
                  <a:rPr lang="en-US" sz="2800" i="1" dirty="0"/>
                  <a:t>Automata, Languages and Programming </a:t>
                </a:r>
                <a:r>
                  <a:rPr lang="en-US" sz="2800" dirty="0"/>
                  <a:t>(ICALP), pp. 1–12.</a:t>
                </a:r>
                <a:endParaRPr lang="en-US" sz="2800"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259" t="-2156" r="-1333" b="-1752"/>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US" smtClean="0"/>
              <a:t>April 25, 2016</a:t>
            </a:r>
            <a:endParaRPr lang="en-US" dirty="0"/>
          </a:p>
        </p:txBody>
      </p:sp>
      <p:sp>
        <p:nvSpPr>
          <p:cNvPr id="5" name="Footer Placeholder 4"/>
          <p:cNvSpPr>
            <a:spLocks noGrp="1"/>
          </p:cNvSpPr>
          <p:nvPr>
            <p:ph type="ftr" sz="quarter" idx="11"/>
          </p:nvPr>
        </p:nvSpPr>
        <p:spPr/>
        <p:txBody>
          <a:bodyPr/>
          <a:lstStyle/>
          <a:p>
            <a:r>
              <a:rPr lang="en-US" smtClean="0"/>
              <a:t>© John M. Abowd and Lars Vilhuber 2016, all rights reserved</a:t>
            </a:r>
            <a:endParaRPr lang="en-US" dirty="0"/>
          </a:p>
        </p:txBody>
      </p:sp>
      <p:sp>
        <p:nvSpPr>
          <p:cNvPr id="6" name="Slide Number Placeholder 5"/>
          <p:cNvSpPr>
            <a:spLocks noGrp="1"/>
          </p:cNvSpPr>
          <p:nvPr>
            <p:ph type="sldNum" sz="quarter" idx="12"/>
          </p:nvPr>
        </p:nvSpPr>
        <p:spPr/>
        <p:txBody>
          <a:bodyPr/>
          <a:lstStyle/>
          <a:p>
            <a:fld id="{09E1CB0D-F0D3-463B-9C8D-E58052DD4A28}" type="slidenum">
              <a:rPr lang="en-US" smtClean="0"/>
              <a:pPr/>
              <a:t>16</a:t>
            </a:fld>
            <a:endParaRPr lang="en-US"/>
          </a:p>
        </p:txBody>
      </p:sp>
    </p:spTree>
    <p:extLst>
      <p:ext uri="{BB962C8B-B14F-4D97-AF65-F5344CB8AC3E}">
        <p14:creationId xmlns:p14="http://schemas.microsoft.com/office/powerpoint/2010/main" val="13697186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The Impossibility Theorm</a:t>
            </a:r>
            <a:endParaRPr lang="en-US" dirty="0"/>
          </a:p>
        </p:txBody>
      </p:sp>
      <p:sp>
        <p:nvSpPr>
          <p:cNvPr id="3" name="Content Placeholder 2"/>
          <p:cNvSpPr>
            <a:spLocks noGrp="1"/>
          </p:cNvSpPr>
          <p:nvPr>
            <p:ph idx="1"/>
          </p:nvPr>
        </p:nvSpPr>
        <p:spPr/>
        <p:txBody>
          <a:bodyPr>
            <a:normAutofit fontScale="70000" lnSpcReduction="20000"/>
          </a:bodyPr>
          <a:lstStyle/>
          <a:p>
            <a:r>
              <a:rPr lang="en-US" sz="3000" dirty="0" smtClean="0">
                <a:latin typeface="Symbol" panose="05050102010706020507" pitchFamily="18" charset="2"/>
              </a:rPr>
              <a:t>e</a:t>
            </a:r>
            <a:r>
              <a:rPr lang="en-US" sz="3000" dirty="0" smtClean="0"/>
              <a:t>-differential privacy implies a bound on the maximal inferential disclosure from a publication Z based on confidential data Y</a:t>
            </a:r>
          </a:p>
          <a:p>
            <a:pPr marL="0" indent="0">
              <a:buNone/>
            </a:pPr>
            <a:endParaRPr lang="en-US" sz="3000" dirty="0" smtClean="0"/>
          </a:p>
          <a:p>
            <a:endParaRPr lang="en-US" sz="3000" dirty="0" smtClean="0"/>
          </a:p>
          <a:p>
            <a:pPr marL="400050" lvl="1" indent="0">
              <a:buNone/>
            </a:pPr>
            <a:endParaRPr lang="en-US" sz="2600" dirty="0" smtClean="0"/>
          </a:p>
          <a:p>
            <a:pPr marL="400050" lvl="1" indent="0">
              <a:buNone/>
            </a:pPr>
            <a:r>
              <a:rPr lang="en-US" sz="2600" dirty="0" smtClean="0"/>
              <a:t>for </a:t>
            </a:r>
            <a:r>
              <a:rPr lang="en-US" sz="2600" dirty="0"/>
              <a:t>all </a:t>
            </a:r>
            <a:r>
              <a:rPr lang="en-US" sz="2600" dirty="0" err="1"/>
              <a:t>sup|Y-Y</a:t>
            </a:r>
            <a:r>
              <a:rPr lang="en-US" sz="2600" dirty="0"/>
              <a:t>*|</a:t>
            </a:r>
            <a:r>
              <a:rPr lang="en-US" sz="2600" dirty="0">
                <a:latin typeface="Symbol" panose="05050102010706020507" pitchFamily="18" charset="2"/>
                <a:sym typeface="Symbol" panose="05050102010706020507" pitchFamily="18" charset="2"/>
              </a:rPr>
              <a:t> </a:t>
            </a:r>
            <a:r>
              <a:rPr lang="en-US" sz="2600" dirty="0"/>
              <a:t>1 (neighbors) and </a:t>
            </a:r>
            <a:r>
              <a:rPr lang="en-US" sz="2600" i="1" dirty="0" err="1"/>
              <a:t>i</a:t>
            </a:r>
            <a:r>
              <a:rPr lang="en-US" sz="2600" dirty="0"/>
              <a:t>=0,1</a:t>
            </a:r>
          </a:p>
          <a:p>
            <a:r>
              <a:rPr lang="en-US" sz="3000" dirty="0" smtClean="0"/>
              <a:t>implies</a:t>
            </a:r>
          </a:p>
          <a:p>
            <a:pPr marL="0" indent="0">
              <a:buNone/>
            </a:pPr>
            <a:endParaRPr lang="en-US" sz="3000" dirty="0" smtClean="0"/>
          </a:p>
          <a:p>
            <a:pPr marL="0" indent="0">
              <a:buNone/>
            </a:pPr>
            <a:endParaRPr lang="en-US" sz="3000" dirty="0" smtClean="0"/>
          </a:p>
          <a:p>
            <a:pPr marL="0" indent="0">
              <a:buNone/>
            </a:pPr>
            <a:endParaRPr lang="en-US" sz="3000" dirty="0"/>
          </a:p>
          <a:p>
            <a:pPr marL="0" indent="0">
              <a:buNone/>
            </a:pPr>
            <a:endParaRPr lang="en-US" sz="3000" dirty="0" smtClean="0"/>
          </a:p>
          <a:p>
            <a:pPr marL="400050" lvl="1" indent="0">
              <a:buNone/>
            </a:pPr>
            <a:r>
              <a:rPr lang="en-US" sz="2600" dirty="0" smtClean="0"/>
              <a:t>where the supremum is taken over the rows of Y and Z.</a:t>
            </a:r>
            <a:endParaRPr lang="en-US" sz="3000" dirty="0"/>
          </a:p>
          <a:p>
            <a:r>
              <a:rPr lang="en-US" sz="3000" dirty="0" smtClean="0"/>
              <a:t>Therefore, there can be no informative data publication without some inferential disclosure</a:t>
            </a:r>
          </a:p>
          <a:p>
            <a:endParaRPr lang="en-US" sz="3000" dirty="0"/>
          </a:p>
          <a:p>
            <a:pPr marL="0" indent="0">
              <a:buNone/>
            </a:pPr>
            <a:endParaRPr lang="en-US" dirty="0"/>
          </a:p>
        </p:txBody>
      </p:sp>
      <p:sp>
        <p:nvSpPr>
          <p:cNvPr id="4" name="Date Placeholder 3"/>
          <p:cNvSpPr>
            <a:spLocks noGrp="1"/>
          </p:cNvSpPr>
          <p:nvPr>
            <p:ph type="dt" sz="half" idx="10"/>
          </p:nvPr>
        </p:nvSpPr>
        <p:spPr/>
        <p:txBody>
          <a:bodyPr/>
          <a:lstStyle/>
          <a:p>
            <a:r>
              <a:rPr lang="en-US" smtClean="0"/>
              <a:t>April 25, 2016</a:t>
            </a:r>
            <a:endParaRPr lang="en-US" dirty="0"/>
          </a:p>
        </p:txBody>
      </p:sp>
      <p:sp>
        <p:nvSpPr>
          <p:cNvPr id="5" name="Footer Placeholder 4"/>
          <p:cNvSpPr>
            <a:spLocks noGrp="1"/>
          </p:cNvSpPr>
          <p:nvPr>
            <p:ph type="ftr" sz="quarter" idx="11"/>
          </p:nvPr>
        </p:nvSpPr>
        <p:spPr/>
        <p:txBody>
          <a:bodyPr/>
          <a:lstStyle/>
          <a:p>
            <a:r>
              <a:rPr lang="en-US" smtClean="0"/>
              <a:t>© John M. Abowd and Lars Vilhuber 2016, all rights reserved</a:t>
            </a:r>
            <a:endParaRPr lang="en-US" dirty="0"/>
          </a:p>
        </p:txBody>
      </p:sp>
      <p:sp>
        <p:nvSpPr>
          <p:cNvPr id="6" name="Slide Number Placeholder 5"/>
          <p:cNvSpPr>
            <a:spLocks noGrp="1"/>
          </p:cNvSpPr>
          <p:nvPr>
            <p:ph type="sldNum" sz="quarter" idx="12"/>
          </p:nvPr>
        </p:nvSpPr>
        <p:spPr/>
        <p:txBody>
          <a:bodyPr/>
          <a:lstStyle/>
          <a:p>
            <a:fld id="{09E1CB0D-F0D3-463B-9C8D-E58052DD4A28}" type="slidenum">
              <a:rPr lang="en-US" smtClean="0"/>
              <a:pPr/>
              <a:t>17</a:t>
            </a:fld>
            <a:endParaRPr lang="en-US"/>
          </a:p>
        </p:txBody>
      </p:sp>
      <mc:AlternateContent xmlns:mc="http://schemas.openxmlformats.org/markup-compatibility/2006" xmlns:a14="http://schemas.microsoft.com/office/drawing/2010/main">
        <mc:Choice Requires="a14">
          <p:sp>
            <p:nvSpPr>
              <p:cNvPr id="7" name="Rectangle 6"/>
              <p:cNvSpPr/>
              <p:nvPr/>
            </p:nvSpPr>
            <p:spPr>
              <a:xfrm>
                <a:off x="1600200" y="3657600"/>
                <a:ext cx="6019800" cy="116859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𝑠𝑢𝑝</m:t>
                      </m:r>
                      <m:d>
                        <m:dPr>
                          <m:begChr m:val="{"/>
                          <m:endChr m:val="}"/>
                          <m:ctrlPr>
                            <a:rPr lang="en-US" i="1">
                              <a:latin typeface="Cambria Math" panose="02040503050406030204" pitchFamily="18" charset="0"/>
                            </a:rPr>
                          </m:ctrlPr>
                        </m:dPr>
                        <m:e>
                          <m:f>
                            <m:fPr>
                              <m:ctrlPr>
                                <a:rPr lang="en-US" i="1">
                                  <a:latin typeface="Cambria Math" panose="02040503050406030204" pitchFamily="18" charset="0"/>
                                </a:rPr>
                              </m:ctrlPr>
                            </m:fPr>
                            <m:num>
                              <m:f>
                                <m:fPr>
                                  <m:ctrlPr>
                                    <a:rPr lang="en-US" i="1">
                                      <a:latin typeface="Cambria Math" panose="02040503050406030204" pitchFamily="18" charset="0"/>
                                    </a:rPr>
                                  </m:ctrlPr>
                                </m:fPr>
                                <m:num>
                                  <m:r>
                                    <a:rPr lang="en-US" i="1">
                                      <a:latin typeface="Cambria Math" panose="02040503050406030204" pitchFamily="18" charset="0"/>
                                    </a:rPr>
                                    <m:t>𝑃𝑟</m:t>
                                  </m:r>
                                  <m:d>
                                    <m:dPr>
                                      <m:begChr m:val="["/>
                                      <m:endChr m:val="]"/>
                                      <m:ctrlPr>
                                        <a:rPr lang="en-US" i="1">
                                          <a:latin typeface="Cambria Math" panose="02040503050406030204" pitchFamily="18" charset="0"/>
                                        </a:rPr>
                                      </m:ctrlPr>
                                    </m:dPr>
                                    <m:e>
                                      <m:r>
                                        <a:rPr lang="en-US" i="1">
                                          <a:latin typeface="Cambria Math" panose="02040503050406030204" pitchFamily="18" charset="0"/>
                                        </a:rPr>
                                        <m:t>𝑌</m:t>
                                      </m:r>
                                      <m:r>
                                        <a:rPr lang="en-US" i="1">
                                          <a:latin typeface="Cambria Math" panose="02040503050406030204" pitchFamily="18" charset="0"/>
                                        </a:rPr>
                                        <m:t>=1|</m:t>
                                      </m:r>
                                      <m:r>
                                        <a:rPr lang="en-US" i="1">
                                          <a:latin typeface="Cambria Math" panose="02040503050406030204" pitchFamily="18" charset="0"/>
                                        </a:rPr>
                                        <m:t>𝑍</m:t>
                                      </m:r>
                                      <m:r>
                                        <a:rPr lang="en-US" i="1">
                                          <a:latin typeface="Cambria Math" panose="02040503050406030204" pitchFamily="18" charset="0"/>
                                        </a:rPr>
                                        <m:t>=</m:t>
                                      </m:r>
                                      <m:r>
                                        <a:rPr lang="en-US" i="1">
                                          <a:latin typeface="Cambria Math" panose="02040503050406030204" pitchFamily="18" charset="0"/>
                                        </a:rPr>
                                        <m:t>𝑧</m:t>
                                      </m:r>
                                    </m:e>
                                  </m:d>
                                </m:num>
                                <m:den>
                                  <m:r>
                                    <a:rPr lang="en-US" i="1">
                                      <a:latin typeface="Cambria Math" panose="02040503050406030204" pitchFamily="18" charset="0"/>
                                    </a:rPr>
                                    <m:t>𝑃𝑟</m:t>
                                  </m:r>
                                  <m:d>
                                    <m:dPr>
                                      <m:begChr m:val="["/>
                                      <m:endChr m:val="]"/>
                                      <m:ctrlPr>
                                        <a:rPr lang="en-US" i="1">
                                          <a:latin typeface="Cambria Math" panose="02040503050406030204" pitchFamily="18" charset="0"/>
                                        </a:rPr>
                                      </m:ctrlPr>
                                    </m:dPr>
                                    <m:e>
                                      <m:r>
                                        <a:rPr lang="en-US" i="1">
                                          <a:latin typeface="Cambria Math" panose="02040503050406030204" pitchFamily="18" charset="0"/>
                                        </a:rPr>
                                        <m:t>𝑌</m:t>
                                      </m:r>
                                      <m:r>
                                        <a:rPr lang="en-US" i="1">
                                          <a:latin typeface="Cambria Math" panose="02040503050406030204" pitchFamily="18" charset="0"/>
                                        </a:rPr>
                                        <m:t>=0|</m:t>
                                      </m:r>
                                      <m:r>
                                        <a:rPr lang="en-US" i="1">
                                          <a:latin typeface="Cambria Math" panose="02040503050406030204" pitchFamily="18" charset="0"/>
                                        </a:rPr>
                                        <m:t>𝑍</m:t>
                                      </m:r>
                                      <m:r>
                                        <a:rPr lang="en-US" i="1">
                                          <a:latin typeface="Cambria Math" panose="02040503050406030204" pitchFamily="18" charset="0"/>
                                        </a:rPr>
                                        <m:t>=</m:t>
                                      </m:r>
                                      <m:r>
                                        <a:rPr lang="en-US" i="1">
                                          <a:latin typeface="Cambria Math" panose="02040503050406030204" pitchFamily="18" charset="0"/>
                                        </a:rPr>
                                        <m:t>𝑧</m:t>
                                      </m:r>
                                    </m:e>
                                  </m:d>
                                </m:den>
                              </m:f>
                            </m:num>
                            <m:den>
                              <m:f>
                                <m:fPr>
                                  <m:ctrlPr>
                                    <a:rPr lang="en-US" i="1">
                                      <a:latin typeface="Cambria Math" panose="02040503050406030204" pitchFamily="18" charset="0"/>
                                    </a:rPr>
                                  </m:ctrlPr>
                                </m:fPr>
                                <m:num>
                                  <m:r>
                                    <a:rPr lang="en-US" i="1">
                                      <a:latin typeface="Cambria Math" panose="02040503050406030204" pitchFamily="18" charset="0"/>
                                    </a:rPr>
                                    <m:t>𝑃𝑟</m:t>
                                  </m:r>
                                  <m:d>
                                    <m:dPr>
                                      <m:begChr m:val="["/>
                                      <m:endChr m:val="]"/>
                                      <m:ctrlPr>
                                        <a:rPr lang="en-US" i="1">
                                          <a:latin typeface="Cambria Math" panose="02040503050406030204" pitchFamily="18" charset="0"/>
                                        </a:rPr>
                                      </m:ctrlPr>
                                    </m:dPr>
                                    <m:e>
                                      <m:r>
                                        <a:rPr lang="en-US" i="1">
                                          <a:latin typeface="Cambria Math" panose="02040503050406030204" pitchFamily="18" charset="0"/>
                                        </a:rPr>
                                        <m:t>𝑌</m:t>
                                      </m:r>
                                      <m:r>
                                        <a:rPr lang="en-US" i="1">
                                          <a:latin typeface="Cambria Math" panose="02040503050406030204" pitchFamily="18" charset="0"/>
                                        </a:rPr>
                                        <m:t>=1</m:t>
                                      </m:r>
                                    </m:e>
                                  </m:d>
                                </m:num>
                                <m:den>
                                  <m:r>
                                    <a:rPr lang="en-US" i="1">
                                      <a:latin typeface="Cambria Math" panose="02040503050406030204" pitchFamily="18" charset="0"/>
                                    </a:rPr>
                                    <m:t>𝑃𝑟</m:t>
                                  </m:r>
                                  <m:d>
                                    <m:dPr>
                                      <m:begChr m:val="["/>
                                      <m:endChr m:val="]"/>
                                      <m:ctrlPr>
                                        <a:rPr lang="en-US" i="1">
                                          <a:latin typeface="Cambria Math" panose="02040503050406030204" pitchFamily="18" charset="0"/>
                                        </a:rPr>
                                      </m:ctrlPr>
                                    </m:dPr>
                                    <m:e>
                                      <m:r>
                                        <a:rPr lang="en-US" i="1">
                                          <a:latin typeface="Cambria Math" panose="02040503050406030204" pitchFamily="18" charset="0"/>
                                        </a:rPr>
                                        <m:t>𝑌</m:t>
                                      </m:r>
                                      <m:r>
                                        <a:rPr lang="en-US" i="1">
                                          <a:latin typeface="Cambria Math" panose="02040503050406030204" pitchFamily="18" charset="0"/>
                                        </a:rPr>
                                        <m:t>=0</m:t>
                                      </m:r>
                                    </m:e>
                                  </m:d>
                                </m:den>
                              </m:f>
                            </m:den>
                          </m:f>
                        </m:e>
                      </m:d>
                      <m:r>
                        <a:rPr lang="en-US" i="1">
                          <a:latin typeface="Cambria Math" panose="02040503050406030204" pitchFamily="18" charset="0"/>
                        </a:rPr>
                        <m:t>&lt;</m:t>
                      </m:r>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ea typeface="Cambria Math" panose="02040503050406030204" pitchFamily="18" charset="0"/>
                            </a:rPr>
                            <m:t>𝜀</m:t>
                          </m:r>
                          <m:r>
                            <m:rPr>
                              <m:nor/>
                            </m:rPr>
                            <a:rPr lang="en-US" dirty="0"/>
                            <m:t> </m:t>
                          </m:r>
                        </m:sup>
                      </m:sSup>
                    </m:oMath>
                  </m:oMathPara>
                </a14:m>
                <a:endParaRPr lang="en-US" dirty="0"/>
              </a:p>
            </p:txBody>
          </p:sp>
        </mc:Choice>
        <mc:Fallback xmlns="">
          <p:sp>
            <p:nvSpPr>
              <p:cNvPr id="7" name="Rectangle 6"/>
              <p:cNvSpPr>
                <a:spLocks noRot="1" noChangeAspect="1" noMove="1" noResize="1" noEditPoints="1" noAdjustHandles="1" noChangeArrowheads="1" noChangeShapeType="1" noTextEdit="1"/>
              </p:cNvSpPr>
              <p:nvPr/>
            </p:nvSpPr>
            <p:spPr>
              <a:xfrm>
                <a:off x="1600200" y="3657600"/>
                <a:ext cx="6019800" cy="1168590"/>
              </a:xfrm>
              <a:prstGeom prst="rect">
                <a:avLst/>
              </a:prstGeom>
              <a:blipFill rotWithShape="0">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2438400" y="2319970"/>
                <a:ext cx="4551710" cy="61786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𝑠𝑢𝑝</m:t>
                          </m:r>
                        </m:e>
                        <m:sub>
                          <m:d>
                            <m:dPr>
                              <m:begChr m:val="{"/>
                              <m:endChr m:val="}"/>
                              <m:ctrlPr>
                                <a:rPr lang="en-US" i="1">
                                  <a:latin typeface="Cambria Math" panose="02040503050406030204" pitchFamily="18" charset="0"/>
                                </a:rPr>
                              </m:ctrlPr>
                            </m:dPr>
                            <m:e>
                              <m:r>
                                <a:rPr lang="en-US" i="1">
                                  <a:latin typeface="Cambria Math" panose="02040503050406030204" pitchFamily="18" charset="0"/>
                                </a:rPr>
                                <m:t>𝑌</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𝑌</m:t>
                                  </m:r>
                                </m:e>
                                <m:sup>
                                  <m:r>
                                    <a:rPr lang="en-US" i="1">
                                      <a:latin typeface="Cambria Math" panose="02040503050406030204" pitchFamily="18" charset="0"/>
                                    </a:rPr>
                                    <m:t>∗</m:t>
                                  </m:r>
                                </m:sup>
                              </m:sSup>
                              <m:r>
                                <a:rPr lang="en-US" b="0" i="1" smtClean="0">
                                  <a:latin typeface="Cambria Math" panose="02040503050406030204" pitchFamily="18" charset="0"/>
                                </a:rPr>
                                <m:t>,</m:t>
                              </m:r>
                              <m:r>
                                <a:rPr lang="en-US" i="1">
                                  <a:latin typeface="Cambria Math" panose="02040503050406030204" pitchFamily="18" charset="0"/>
                                </a:rPr>
                                <m:t>𝑖</m:t>
                              </m:r>
                            </m:e>
                          </m:d>
                        </m:sub>
                      </m:sSub>
                      <m:d>
                        <m:dPr>
                          <m:begChr m:val="{"/>
                          <m:endChr m:val="}"/>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𝑃𝑟</m:t>
                              </m:r>
                              <m:d>
                                <m:dPr>
                                  <m:begChr m:val="["/>
                                  <m:endChr m:val="]"/>
                                  <m:ctrlPr>
                                    <a:rPr lang="en-US" i="1">
                                      <a:latin typeface="Cambria Math" panose="02040503050406030204" pitchFamily="18" charset="0"/>
                                    </a:rPr>
                                  </m:ctrlPr>
                                </m:dPr>
                                <m:e>
                                  <m:r>
                                    <a:rPr lang="en-US" i="1">
                                      <a:latin typeface="Cambria Math" panose="02040503050406030204" pitchFamily="18" charset="0"/>
                                    </a:rPr>
                                    <m:t>𝑍</m:t>
                                  </m:r>
                                  <m:r>
                                    <a:rPr lang="en-US" i="1">
                                      <a:latin typeface="Cambria Math" panose="02040503050406030204" pitchFamily="18" charset="0"/>
                                    </a:rPr>
                                    <m:t>=</m:t>
                                  </m:r>
                                  <m:r>
                                    <a:rPr lang="en-US" i="1">
                                      <a:latin typeface="Cambria Math" panose="02040503050406030204" pitchFamily="18" charset="0"/>
                                    </a:rPr>
                                    <m:t>𝑀</m:t>
                                  </m:r>
                                  <m:d>
                                    <m:dPr>
                                      <m:ctrlPr>
                                        <a:rPr lang="en-US" i="1">
                                          <a:latin typeface="Cambria Math" panose="02040503050406030204" pitchFamily="18" charset="0"/>
                                        </a:rPr>
                                      </m:ctrlPr>
                                    </m:dPr>
                                    <m:e>
                                      <m:r>
                                        <a:rPr lang="en-US" i="1">
                                          <a:latin typeface="Cambria Math" panose="02040503050406030204" pitchFamily="18" charset="0"/>
                                        </a:rPr>
                                        <m:t>𝑌</m:t>
                                      </m:r>
                                    </m:e>
                                  </m:d>
                                  <m:r>
                                    <a:rPr lang="en-US" i="1">
                                      <a:latin typeface="Cambria Math" panose="02040503050406030204" pitchFamily="18" charset="0"/>
                                    </a:rPr>
                                    <m:t>=</m:t>
                                  </m:r>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𝑌</m:t>
                                  </m:r>
                                  <m:r>
                                    <a:rPr lang="en-US" i="1">
                                      <a:latin typeface="Cambria Math" panose="02040503050406030204" pitchFamily="18" charset="0"/>
                                    </a:rPr>
                                    <m:t>=</m:t>
                                  </m:r>
                                  <m:r>
                                    <a:rPr lang="en-US" i="1">
                                      <a:latin typeface="Cambria Math" panose="02040503050406030204" pitchFamily="18" charset="0"/>
                                    </a:rPr>
                                    <m:t>𝑖</m:t>
                                  </m:r>
                                </m:e>
                              </m:d>
                            </m:num>
                            <m:den>
                              <m:r>
                                <a:rPr lang="en-US" i="1">
                                  <a:latin typeface="Cambria Math" panose="02040503050406030204" pitchFamily="18" charset="0"/>
                                </a:rPr>
                                <m:t>𝑃𝑟</m:t>
                              </m:r>
                              <m:d>
                                <m:dPr>
                                  <m:begChr m:val="["/>
                                  <m:endChr m:val="]"/>
                                  <m:ctrlPr>
                                    <a:rPr lang="en-US" i="1">
                                      <a:latin typeface="Cambria Math" panose="02040503050406030204" pitchFamily="18" charset="0"/>
                                    </a:rPr>
                                  </m:ctrlPr>
                                </m:dPr>
                                <m:e>
                                  <m:r>
                                    <a:rPr lang="en-US" i="1">
                                      <a:latin typeface="Cambria Math" panose="02040503050406030204" pitchFamily="18" charset="0"/>
                                    </a:rPr>
                                    <m:t>𝑍</m:t>
                                  </m:r>
                                  <m:r>
                                    <a:rPr lang="en-US" i="1">
                                      <a:latin typeface="Cambria Math" panose="02040503050406030204" pitchFamily="18" charset="0"/>
                                    </a:rPr>
                                    <m:t>=</m:t>
                                  </m:r>
                                  <m:r>
                                    <a:rPr lang="en-US" i="1">
                                      <a:latin typeface="Cambria Math" panose="02040503050406030204" pitchFamily="18" charset="0"/>
                                    </a:rPr>
                                    <m:t>𝑀</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𝑌</m:t>
                                          </m:r>
                                        </m:e>
                                        <m:sup>
                                          <m:r>
                                            <a:rPr lang="en-US" i="1">
                                              <a:latin typeface="Cambria Math" panose="02040503050406030204" pitchFamily="18" charset="0"/>
                                            </a:rPr>
                                            <m:t>∗</m:t>
                                          </m:r>
                                        </m:sup>
                                      </m:sSup>
                                    </m:e>
                                  </m:d>
                                  <m:r>
                                    <a:rPr lang="en-US" i="1">
                                      <a:latin typeface="Cambria Math" panose="02040503050406030204" pitchFamily="18" charset="0"/>
                                    </a:rPr>
                                    <m:t>=</m:t>
                                  </m:r>
                                  <m:r>
                                    <a:rPr lang="en-US" i="1">
                                      <a:latin typeface="Cambria Math" panose="02040503050406030204" pitchFamily="18" charset="0"/>
                                    </a:rPr>
                                    <m:t>𝑖</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𝑌</m:t>
                                      </m:r>
                                    </m:e>
                                    <m:sup>
                                      <m:r>
                                        <a:rPr lang="en-US" i="1">
                                          <a:latin typeface="Cambria Math" panose="02040503050406030204" pitchFamily="18" charset="0"/>
                                        </a:rPr>
                                        <m:t>∗</m:t>
                                      </m:r>
                                    </m:sup>
                                  </m:sSup>
                                  <m:r>
                                    <a:rPr lang="en-US" i="1">
                                      <a:latin typeface="Cambria Math" panose="02040503050406030204" pitchFamily="18" charset="0"/>
                                    </a:rPr>
                                    <m:t>=</m:t>
                                  </m:r>
                                  <m:r>
                                    <a:rPr lang="en-US" i="1">
                                      <a:latin typeface="Cambria Math" panose="02040503050406030204" pitchFamily="18" charset="0"/>
                                    </a:rPr>
                                    <m:t>𝑖</m:t>
                                  </m:r>
                                </m:e>
                              </m:d>
                            </m:den>
                          </m:f>
                        </m:e>
                      </m:d>
                      <m:r>
                        <a:rPr lang="en-US" i="1">
                          <a:latin typeface="Cambria Math" panose="02040503050406030204" pitchFamily="18" charset="0"/>
                        </a:rPr>
                        <m:t>&lt;</m:t>
                      </m:r>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ea typeface="Cambria Math" panose="02040503050406030204" pitchFamily="18" charset="0"/>
                            </a:rPr>
                            <m:t>𝜀</m:t>
                          </m:r>
                          <m:r>
                            <m:rPr>
                              <m:nor/>
                            </m:rPr>
                            <a:rPr lang="en-US" dirty="0"/>
                            <m:t> </m:t>
                          </m:r>
                        </m:sup>
                      </m:sSup>
                    </m:oMath>
                  </m:oMathPara>
                </a14:m>
                <a:endParaRPr lang="en-US" dirty="0"/>
              </a:p>
            </p:txBody>
          </p:sp>
        </mc:Choice>
        <mc:Fallback xmlns="">
          <p:sp>
            <p:nvSpPr>
              <p:cNvPr id="8" name="TextBox 7"/>
              <p:cNvSpPr txBox="1">
                <a:spLocks noRot="1" noChangeAspect="1" noMove="1" noResize="1" noEditPoints="1" noAdjustHandles="1" noChangeArrowheads="1" noChangeShapeType="1" noTextEdit="1"/>
              </p:cNvSpPr>
              <p:nvPr/>
            </p:nvSpPr>
            <p:spPr>
              <a:xfrm>
                <a:off x="2438400" y="2319970"/>
                <a:ext cx="4551710" cy="617861"/>
              </a:xfrm>
              <a:prstGeom prst="rect">
                <a:avLst/>
              </a:prstGeom>
              <a:blipFill rotWithShape="0">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7502670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sp>
        <p:nvSpPr>
          <p:cNvPr id="3" name="Content Placeholder 2"/>
          <p:cNvSpPr>
            <a:spLocks noGrp="1"/>
          </p:cNvSpPr>
          <p:nvPr>
            <p:ph idx="1"/>
          </p:nvPr>
        </p:nvSpPr>
        <p:spPr/>
        <p:txBody>
          <a:bodyPr>
            <a:normAutofit/>
          </a:bodyPr>
          <a:lstStyle/>
          <a:p>
            <a:r>
              <a:rPr lang="en-US" dirty="0" smtClean="0"/>
              <a:t>Many of the details have been left out</a:t>
            </a:r>
          </a:p>
          <a:p>
            <a:r>
              <a:rPr lang="en-US" dirty="0" smtClean="0"/>
              <a:t>Notice that when </a:t>
            </a:r>
            <a:r>
              <a:rPr lang="en-US" dirty="0" smtClean="0">
                <a:latin typeface="Symbol" panose="05050102010706020507" pitchFamily="18" charset="2"/>
              </a:rPr>
              <a:t>e</a:t>
            </a:r>
            <a:r>
              <a:rPr lang="en-US" dirty="0" smtClean="0"/>
              <a:t>=0, the posterior odds are equal to the prior odds, and the publication contains nothing informative</a:t>
            </a:r>
          </a:p>
          <a:p>
            <a:r>
              <a:rPr lang="en-US" dirty="0" smtClean="0"/>
              <a:t>This concept is called semantic security in the cryptography literature</a:t>
            </a:r>
          </a:p>
          <a:p>
            <a:r>
              <a:rPr lang="en-US" sz="2000" dirty="0"/>
              <a:t>Reference: </a:t>
            </a:r>
            <a:r>
              <a:rPr lang="en-US" sz="2000" dirty="0" err="1"/>
              <a:t>Goldwasser</a:t>
            </a:r>
            <a:r>
              <a:rPr lang="en-US" sz="2000" dirty="0"/>
              <a:t>, S. and </a:t>
            </a:r>
            <a:r>
              <a:rPr lang="en-US" sz="2000" dirty="0" err="1"/>
              <a:t>Micali</a:t>
            </a:r>
            <a:r>
              <a:rPr lang="en-US" sz="2000" dirty="0"/>
              <a:t>, S. (1982</a:t>
            </a:r>
            <a:r>
              <a:rPr lang="en-US" sz="2000" dirty="0" smtClean="0"/>
              <a:t>) “Probabilistic </a:t>
            </a:r>
            <a:r>
              <a:rPr lang="en-US" sz="2000" dirty="0"/>
              <a:t>encryption &amp; how to play </a:t>
            </a:r>
            <a:r>
              <a:rPr lang="en-US" sz="2000" dirty="0" smtClean="0"/>
              <a:t>mental poker </a:t>
            </a:r>
            <a:r>
              <a:rPr lang="en-US" sz="2000" dirty="0"/>
              <a:t>keeping secret all partial information</a:t>
            </a:r>
            <a:r>
              <a:rPr lang="en-US" sz="2000" dirty="0" smtClean="0"/>
              <a:t>,” </a:t>
            </a:r>
            <a:r>
              <a:rPr lang="en-US" sz="2000" i="1" dirty="0"/>
              <a:t>Proceedings of the fourteenth </a:t>
            </a:r>
            <a:r>
              <a:rPr lang="en-US" sz="2000" i="1" dirty="0" smtClean="0"/>
              <a:t>annual ACM </a:t>
            </a:r>
            <a:r>
              <a:rPr lang="en-US" sz="2000" i="1" dirty="0"/>
              <a:t>symposium on Theory of computing</a:t>
            </a:r>
            <a:r>
              <a:rPr lang="en-US" sz="2000" dirty="0"/>
              <a:t>, ACM, pp. 365–377.</a:t>
            </a:r>
          </a:p>
        </p:txBody>
      </p:sp>
      <p:sp>
        <p:nvSpPr>
          <p:cNvPr id="4" name="Date Placeholder 3"/>
          <p:cNvSpPr>
            <a:spLocks noGrp="1"/>
          </p:cNvSpPr>
          <p:nvPr>
            <p:ph type="dt" sz="half" idx="10"/>
          </p:nvPr>
        </p:nvSpPr>
        <p:spPr/>
        <p:txBody>
          <a:bodyPr/>
          <a:lstStyle/>
          <a:p>
            <a:r>
              <a:rPr lang="en-US" smtClean="0"/>
              <a:t>April 25, 2016</a:t>
            </a:r>
            <a:endParaRPr lang="en-US" dirty="0"/>
          </a:p>
        </p:txBody>
      </p:sp>
      <p:sp>
        <p:nvSpPr>
          <p:cNvPr id="5" name="Footer Placeholder 4"/>
          <p:cNvSpPr>
            <a:spLocks noGrp="1"/>
          </p:cNvSpPr>
          <p:nvPr>
            <p:ph type="ftr" sz="quarter" idx="11"/>
          </p:nvPr>
        </p:nvSpPr>
        <p:spPr/>
        <p:txBody>
          <a:bodyPr/>
          <a:lstStyle/>
          <a:p>
            <a:r>
              <a:rPr lang="en-US" smtClean="0"/>
              <a:t>© John M. Abowd and Lars Vilhuber 2016, all rights reserved</a:t>
            </a:r>
            <a:endParaRPr lang="en-US" dirty="0"/>
          </a:p>
        </p:txBody>
      </p:sp>
      <p:sp>
        <p:nvSpPr>
          <p:cNvPr id="6" name="Slide Number Placeholder 5"/>
          <p:cNvSpPr>
            <a:spLocks noGrp="1"/>
          </p:cNvSpPr>
          <p:nvPr>
            <p:ph type="sldNum" sz="quarter" idx="12"/>
          </p:nvPr>
        </p:nvSpPr>
        <p:spPr/>
        <p:txBody>
          <a:bodyPr/>
          <a:lstStyle/>
          <a:p>
            <a:fld id="{09E1CB0D-F0D3-463B-9C8D-E58052DD4A28}" type="slidenum">
              <a:rPr lang="en-US" smtClean="0"/>
              <a:pPr/>
              <a:t>18</a:t>
            </a:fld>
            <a:endParaRPr lang="en-US"/>
          </a:p>
        </p:txBody>
      </p:sp>
    </p:spTree>
    <p:extLst>
      <p:ext uri="{BB962C8B-B14F-4D97-AF65-F5344CB8AC3E}">
        <p14:creationId xmlns:p14="http://schemas.microsoft.com/office/powerpoint/2010/main" val="7019074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Now, Back to the Live Example</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r>
              <a:rPr lang="en-US" smtClean="0"/>
              <a:t>April 25, 2016</a:t>
            </a:r>
            <a:endParaRPr lang="en-US" dirty="0"/>
          </a:p>
        </p:txBody>
      </p:sp>
      <p:sp>
        <p:nvSpPr>
          <p:cNvPr id="5" name="Footer Placeholder 4"/>
          <p:cNvSpPr>
            <a:spLocks noGrp="1"/>
          </p:cNvSpPr>
          <p:nvPr>
            <p:ph type="ftr" sz="quarter" idx="11"/>
          </p:nvPr>
        </p:nvSpPr>
        <p:spPr/>
        <p:txBody>
          <a:bodyPr/>
          <a:lstStyle/>
          <a:p>
            <a:r>
              <a:rPr lang="en-US" smtClean="0"/>
              <a:t>© John M. Abowd and Lars Vilhuber 2016, all rights reserved</a:t>
            </a:r>
            <a:endParaRPr lang="en-US" dirty="0"/>
          </a:p>
        </p:txBody>
      </p:sp>
      <p:sp>
        <p:nvSpPr>
          <p:cNvPr id="6" name="Slide Number Placeholder 5"/>
          <p:cNvSpPr>
            <a:spLocks noGrp="1"/>
          </p:cNvSpPr>
          <p:nvPr>
            <p:ph type="sldNum" sz="quarter" idx="12"/>
          </p:nvPr>
        </p:nvSpPr>
        <p:spPr/>
        <p:txBody>
          <a:bodyPr/>
          <a:lstStyle/>
          <a:p>
            <a:fld id="{09E1CB0D-F0D3-463B-9C8D-E58052DD4A28}" type="slidenum">
              <a:rPr lang="en-US" smtClean="0"/>
              <a:pPr/>
              <a:t>19</a:t>
            </a:fld>
            <a:endParaRPr lang="en-US"/>
          </a:p>
        </p:txBody>
      </p:sp>
    </p:spTree>
    <p:extLst>
      <p:ext uri="{BB962C8B-B14F-4D97-AF65-F5344CB8AC3E}">
        <p14:creationId xmlns:p14="http://schemas.microsoft.com/office/powerpoint/2010/main" val="8797696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 Part I</a:t>
            </a:r>
            <a:endParaRPr lang="en-US" dirty="0"/>
          </a:p>
        </p:txBody>
      </p:sp>
      <p:sp>
        <p:nvSpPr>
          <p:cNvPr id="3" name="Content Placeholder 2"/>
          <p:cNvSpPr>
            <a:spLocks noGrp="1"/>
          </p:cNvSpPr>
          <p:nvPr>
            <p:ph idx="1"/>
          </p:nvPr>
        </p:nvSpPr>
        <p:spPr/>
        <p:txBody>
          <a:bodyPr/>
          <a:lstStyle/>
          <a:p>
            <a:r>
              <a:rPr lang="en-US" dirty="0" smtClean="0"/>
              <a:t>Most of today’s lecture is based on</a:t>
            </a:r>
          </a:p>
          <a:p>
            <a:pPr marL="0" indent="-457200">
              <a:buNone/>
            </a:pPr>
            <a:r>
              <a:rPr lang="en-US" dirty="0" smtClean="0"/>
              <a:t>Abowd, John M. and Ian Schmutte “Economic Analysis and Statistical Disclosure Limitation” </a:t>
            </a:r>
            <a:r>
              <a:rPr lang="en-US" i="1" dirty="0" smtClean="0"/>
              <a:t>Brookings Papers on Economics Activity</a:t>
            </a:r>
            <a:r>
              <a:rPr lang="en-US" dirty="0"/>
              <a:t> </a:t>
            </a:r>
            <a:r>
              <a:rPr lang="en-US" dirty="0" smtClean="0"/>
              <a:t>(</a:t>
            </a:r>
            <a:r>
              <a:rPr lang="en-US" dirty="0"/>
              <a:t>Spring </a:t>
            </a:r>
            <a:r>
              <a:rPr lang="en-US" dirty="0" smtClean="0"/>
              <a:t>2015): 221-293. Includes discussion. </a:t>
            </a:r>
            <a:r>
              <a:rPr lang="en-US" dirty="0" smtClean="0">
                <a:hlinkClick r:id="rId2"/>
              </a:rPr>
              <a:t>[free download]</a:t>
            </a:r>
            <a:r>
              <a:rPr lang="en-US" dirty="0" smtClean="0"/>
              <a:t> (Brookings does not use DOIs.) Online appendix is in the same place.</a:t>
            </a:r>
          </a:p>
          <a:p>
            <a:pPr marL="0" indent="-457200">
              <a:buNone/>
            </a:pPr>
            <a:r>
              <a:rPr lang="en-US" dirty="0" smtClean="0">
                <a:hlinkClick r:id="rId3"/>
              </a:rPr>
              <a:t>Curated URL (Labor Dynamics Institute, Cornell)</a:t>
            </a:r>
            <a:endParaRPr lang="en-US" dirty="0" smtClean="0"/>
          </a:p>
          <a:p>
            <a:pPr marL="0" indent="-457200">
              <a:buNone/>
            </a:pPr>
            <a:endParaRPr lang="en-US" dirty="0" smtClean="0"/>
          </a:p>
          <a:p>
            <a:pPr marL="0" indent="0">
              <a:buNone/>
            </a:pPr>
            <a:endParaRPr lang="en-US" dirty="0"/>
          </a:p>
        </p:txBody>
      </p:sp>
      <p:sp>
        <p:nvSpPr>
          <p:cNvPr id="4" name="Date Placeholder 3"/>
          <p:cNvSpPr>
            <a:spLocks noGrp="1"/>
          </p:cNvSpPr>
          <p:nvPr>
            <p:ph type="dt" sz="half" idx="10"/>
          </p:nvPr>
        </p:nvSpPr>
        <p:spPr/>
        <p:txBody>
          <a:bodyPr/>
          <a:lstStyle/>
          <a:p>
            <a:r>
              <a:rPr lang="en-US" smtClean="0"/>
              <a:t>April 25, 2016</a:t>
            </a:r>
            <a:endParaRPr lang="en-US" dirty="0"/>
          </a:p>
        </p:txBody>
      </p:sp>
      <p:sp>
        <p:nvSpPr>
          <p:cNvPr id="5" name="Footer Placeholder 4"/>
          <p:cNvSpPr>
            <a:spLocks noGrp="1"/>
          </p:cNvSpPr>
          <p:nvPr>
            <p:ph type="ftr" sz="quarter" idx="11"/>
          </p:nvPr>
        </p:nvSpPr>
        <p:spPr/>
        <p:txBody>
          <a:bodyPr/>
          <a:lstStyle/>
          <a:p>
            <a:r>
              <a:rPr lang="en-US" smtClean="0"/>
              <a:t>© John M. Abowd and Lars Vilhuber 2016, all rights reserved</a:t>
            </a:r>
            <a:endParaRPr lang="en-US" dirty="0"/>
          </a:p>
        </p:txBody>
      </p:sp>
      <p:sp>
        <p:nvSpPr>
          <p:cNvPr id="6" name="Slide Number Placeholder 5"/>
          <p:cNvSpPr>
            <a:spLocks noGrp="1"/>
          </p:cNvSpPr>
          <p:nvPr>
            <p:ph type="sldNum" sz="quarter" idx="12"/>
          </p:nvPr>
        </p:nvSpPr>
        <p:spPr/>
        <p:txBody>
          <a:bodyPr/>
          <a:lstStyle/>
          <a:p>
            <a:fld id="{09E1CB0D-F0D3-463B-9C8D-E58052DD4A28}" type="slidenum">
              <a:rPr lang="en-US" smtClean="0"/>
              <a:pPr/>
              <a:t>2</a:t>
            </a:fld>
            <a:endParaRPr lang="en-US"/>
          </a:p>
        </p:txBody>
      </p:sp>
    </p:spTree>
    <p:extLst>
      <p:ext uri="{BB962C8B-B14F-4D97-AF65-F5344CB8AC3E}">
        <p14:creationId xmlns:p14="http://schemas.microsoft.com/office/powerpoint/2010/main" val="4547957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normAutofit fontScale="90000"/>
          </a:bodyPr>
          <a:lstStyle/>
          <a:p>
            <a:r>
              <a:rPr lang="en-US" smtClean="0"/>
              <a:t>General Methods for Statistical Disclosure Limitation</a:t>
            </a:r>
            <a:endParaRPr lang="en-US" dirty="0" smtClean="0"/>
          </a:p>
        </p:txBody>
      </p:sp>
      <p:sp>
        <p:nvSpPr>
          <p:cNvPr id="23555" name="Rectangle 3"/>
          <p:cNvSpPr>
            <a:spLocks noGrp="1" noChangeArrowheads="1"/>
          </p:cNvSpPr>
          <p:nvPr>
            <p:ph type="body" idx="1"/>
          </p:nvPr>
        </p:nvSpPr>
        <p:spPr/>
        <p:txBody>
          <a:bodyPr>
            <a:normAutofit fontScale="92500" lnSpcReduction="20000"/>
          </a:bodyPr>
          <a:lstStyle/>
          <a:p>
            <a:r>
              <a:rPr lang="en-US" dirty="0" smtClean="0"/>
              <a:t>At the Census Bureau SDL is called Disclosure Avoidance Review </a:t>
            </a:r>
          </a:p>
          <a:p>
            <a:r>
              <a:rPr lang="en-US" dirty="0" smtClean="0"/>
              <a:t>Traditional methods</a:t>
            </a:r>
          </a:p>
          <a:p>
            <a:pPr lvl="1"/>
            <a:r>
              <a:rPr lang="en-US" dirty="0" smtClean="0"/>
              <a:t>Suppression</a:t>
            </a:r>
          </a:p>
          <a:p>
            <a:pPr lvl="1"/>
            <a:r>
              <a:rPr lang="en-US" dirty="0" smtClean="0"/>
              <a:t>Coarsening</a:t>
            </a:r>
          </a:p>
          <a:p>
            <a:pPr lvl="1"/>
            <a:r>
              <a:rPr lang="en-US" dirty="0" smtClean="0"/>
              <a:t>Adding noise via swapping</a:t>
            </a:r>
          </a:p>
          <a:p>
            <a:pPr lvl="1"/>
            <a:r>
              <a:rPr lang="en-US" dirty="0" smtClean="0"/>
              <a:t>Adding noise via sampling</a:t>
            </a:r>
          </a:p>
          <a:p>
            <a:r>
              <a:rPr lang="en-US" dirty="0" smtClean="0"/>
              <a:t>Newer methods</a:t>
            </a:r>
          </a:p>
          <a:p>
            <a:pPr lvl="1"/>
            <a:r>
              <a:rPr lang="en-US" dirty="0" smtClean="0"/>
              <a:t>Explicit noise infusion</a:t>
            </a:r>
          </a:p>
          <a:p>
            <a:pPr lvl="1"/>
            <a:r>
              <a:rPr lang="en-US" dirty="0" smtClean="0"/>
              <a:t>Synthetic data</a:t>
            </a:r>
          </a:p>
          <a:p>
            <a:pPr lvl="1"/>
            <a:r>
              <a:rPr lang="en-US" dirty="0" smtClean="0"/>
              <a:t>Formal privacy-preserving sanitizers</a:t>
            </a:r>
          </a:p>
        </p:txBody>
      </p:sp>
      <p:sp>
        <p:nvSpPr>
          <p:cNvPr id="2" name="Date Placeholder 1"/>
          <p:cNvSpPr>
            <a:spLocks noGrp="1"/>
          </p:cNvSpPr>
          <p:nvPr>
            <p:ph type="dt" sz="half" idx="10"/>
          </p:nvPr>
        </p:nvSpPr>
        <p:spPr/>
        <p:txBody>
          <a:bodyPr/>
          <a:lstStyle/>
          <a:p>
            <a:r>
              <a:rPr lang="en-US" smtClean="0"/>
              <a:t>April 25, 2016</a:t>
            </a:r>
            <a:endParaRPr lang="en-US" dirty="0"/>
          </a:p>
        </p:txBody>
      </p:sp>
      <p:sp>
        <p:nvSpPr>
          <p:cNvPr id="3" name="Footer Placeholder 2"/>
          <p:cNvSpPr>
            <a:spLocks noGrp="1"/>
          </p:cNvSpPr>
          <p:nvPr>
            <p:ph type="ftr" sz="quarter" idx="11"/>
          </p:nvPr>
        </p:nvSpPr>
        <p:spPr/>
        <p:txBody>
          <a:bodyPr/>
          <a:lstStyle/>
          <a:p>
            <a:r>
              <a:rPr lang="en-US" smtClean="0"/>
              <a:t>© John M. Abowd and Lars Vilhuber 2016, all rights reserved</a:t>
            </a:r>
            <a:endParaRPr lang="en-US" dirty="0"/>
          </a:p>
        </p:txBody>
      </p:sp>
      <p:sp>
        <p:nvSpPr>
          <p:cNvPr id="4" name="Slide Number Placeholder 3"/>
          <p:cNvSpPr>
            <a:spLocks noGrp="1"/>
          </p:cNvSpPr>
          <p:nvPr>
            <p:ph type="sldNum" sz="quarter" idx="12"/>
          </p:nvPr>
        </p:nvSpPr>
        <p:spPr/>
        <p:txBody>
          <a:bodyPr/>
          <a:lstStyle/>
          <a:p>
            <a:fld id="{09E1CB0D-F0D3-463B-9C8D-E58052DD4A28}" type="slidenum">
              <a:rPr lang="en-US" smtClean="0"/>
              <a:pPr/>
              <a:t>20</a:t>
            </a:fld>
            <a:endParaRPr lang="en-US" dirty="0"/>
          </a:p>
        </p:txBody>
      </p:sp>
    </p:spTree>
    <p:extLst>
      <p:ext uri="{BB962C8B-B14F-4D97-AF65-F5344CB8AC3E}">
        <p14:creationId xmlns:p14="http://schemas.microsoft.com/office/powerpoint/2010/main" val="41881716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Suppression</a:t>
            </a:r>
            <a:endParaRPr lang="en-US" dirty="0"/>
          </a:p>
        </p:txBody>
      </p:sp>
      <p:sp>
        <p:nvSpPr>
          <p:cNvPr id="3" name="Content Placeholder 2"/>
          <p:cNvSpPr>
            <a:spLocks noGrp="1"/>
          </p:cNvSpPr>
          <p:nvPr>
            <p:ph idx="1"/>
          </p:nvPr>
        </p:nvSpPr>
        <p:spPr/>
        <p:txBody>
          <a:bodyPr>
            <a:normAutofit lnSpcReduction="10000"/>
          </a:bodyPr>
          <a:lstStyle/>
          <a:p>
            <a:r>
              <a:rPr lang="en-US" dirty="0" smtClean="0"/>
              <a:t>This is by far the most common technique</a:t>
            </a:r>
          </a:p>
          <a:p>
            <a:r>
              <a:rPr lang="en-US" dirty="0" smtClean="0"/>
              <a:t>Model the sensitivity of a particular data item or observation (“disclosure risk”)</a:t>
            </a:r>
          </a:p>
          <a:p>
            <a:r>
              <a:rPr lang="en-US" dirty="0" smtClean="0"/>
              <a:t>Do not allow the release of data items that have excessive disclosure risk (primary suppression)</a:t>
            </a:r>
          </a:p>
          <a:p>
            <a:r>
              <a:rPr lang="en-US" dirty="0" smtClean="0"/>
              <a:t>Do not allow the release of other data from which the sensitive item can be calculated (complementary suppression)</a:t>
            </a:r>
            <a:endParaRPr lang="en-US" dirty="0"/>
          </a:p>
        </p:txBody>
      </p:sp>
      <p:sp>
        <p:nvSpPr>
          <p:cNvPr id="4" name="Date Placeholder 3"/>
          <p:cNvSpPr>
            <a:spLocks noGrp="1"/>
          </p:cNvSpPr>
          <p:nvPr>
            <p:ph type="dt" sz="half" idx="10"/>
          </p:nvPr>
        </p:nvSpPr>
        <p:spPr/>
        <p:txBody>
          <a:bodyPr/>
          <a:lstStyle/>
          <a:p>
            <a:r>
              <a:rPr lang="en-US" smtClean="0"/>
              <a:t>April 25, 2016</a:t>
            </a:r>
            <a:endParaRPr lang="en-US" dirty="0"/>
          </a:p>
        </p:txBody>
      </p:sp>
      <p:sp>
        <p:nvSpPr>
          <p:cNvPr id="5" name="Footer Placeholder 4"/>
          <p:cNvSpPr>
            <a:spLocks noGrp="1"/>
          </p:cNvSpPr>
          <p:nvPr>
            <p:ph type="ftr" sz="quarter" idx="11"/>
          </p:nvPr>
        </p:nvSpPr>
        <p:spPr/>
        <p:txBody>
          <a:bodyPr/>
          <a:lstStyle/>
          <a:p>
            <a:r>
              <a:rPr lang="en-US" smtClean="0"/>
              <a:t>© John M. Abowd and Lars Vilhuber 2016, all rights reserved</a:t>
            </a:r>
            <a:endParaRPr lang="en-US" dirty="0"/>
          </a:p>
        </p:txBody>
      </p:sp>
      <p:sp>
        <p:nvSpPr>
          <p:cNvPr id="6" name="Slide Number Placeholder 5"/>
          <p:cNvSpPr>
            <a:spLocks noGrp="1"/>
          </p:cNvSpPr>
          <p:nvPr>
            <p:ph type="sldNum" sz="quarter" idx="12"/>
          </p:nvPr>
        </p:nvSpPr>
        <p:spPr/>
        <p:txBody>
          <a:bodyPr/>
          <a:lstStyle/>
          <a:p>
            <a:fld id="{09E1CB0D-F0D3-463B-9C8D-E58052DD4A28}" type="slidenum">
              <a:rPr lang="en-US" smtClean="0"/>
              <a:pPr/>
              <a:t>21</a:t>
            </a:fld>
            <a:endParaRPr lang="en-US" dirty="0"/>
          </a:p>
        </p:txBody>
      </p:sp>
    </p:spTree>
    <p:extLst>
      <p:ext uri="{BB962C8B-B14F-4D97-AF65-F5344CB8AC3E}">
        <p14:creationId xmlns:p14="http://schemas.microsoft.com/office/powerpoint/2010/main" val="16805223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Suppression in Model-base Releases</a:t>
            </a:r>
            <a:endParaRPr lang="en-US" dirty="0"/>
          </a:p>
        </p:txBody>
      </p:sp>
      <p:sp>
        <p:nvSpPr>
          <p:cNvPr id="3" name="Content Placeholder 2"/>
          <p:cNvSpPr>
            <a:spLocks noGrp="1"/>
          </p:cNvSpPr>
          <p:nvPr>
            <p:ph idx="1"/>
          </p:nvPr>
        </p:nvSpPr>
        <p:spPr/>
        <p:txBody>
          <a:bodyPr>
            <a:normAutofit lnSpcReduction="10000"/>
          </a:bodyPr>
          <a:lstStyle/>
          <a:p>
            <a:r>
              <a:rPr lang="en-US" dirty="0" smtClean="0"/>
              <a:t>Most data analysis done in the RDCs is model-based</a:t>
            </a:r>
          </a:p>
          <a:p>
            <a:r>
              <a:rPr lang="en-US" dirty="0" smtClean="0"/>
              <a:t>The released data consist of summary statistics, model coefficients, standard errors, some diagnostic statistics</a:t>
            </a:r>
          </a:p>
          <a:p>
            <a:r>
              <a:rPr lang="en-US" dirty="0" smtClean="0"/>
              <a:t>The SDL technique used for these releases is usually suppression: the suppression rules are contained (up to confidential parameters) in the RDC Researcher’s Handbook</a:t>
            </a:r>
          </a:p>
        </p:txBody>
      </p:sp>
      <p:sp>
        <p:nvSpPr>
          <p:cNvPr id="4" name="Date Placeholder 3"/>
          <p:cNvSpPr>
            <a:spLocks noGrp="1"/>
          </p:cNvSpPr>
          <p:nvPr>
            <p:ph type="dt" sz="half" idx="10"/>
          </p:nvPr>
        </p:nvSpPr>
        <p:spPr/>
        <p:txBody>
          <a:bodyPr/>
          <a:lstStyle/>
          <a:p>
            <a:r>
              <a:rPr lang="en-US" smtClean="0"/>
              <a:t>April 25, 2016</a:t>
            </a:r>
            <a:endParaRPr lang="en-US" dirty="0"/>
          </a:p>
        </p:txBody>
      </p:sp>
      <p:sp>
        <p:nvSpPr>
          <p:cNvPr id="5" name="Footer Placeholder 4"/>
          <p:cNvSpPr>
            <a:spLocks noGrp="1"/>
          </p:cNvSpPr>
          <p:nvPr>
            <p:ph type="ftr" sz="quarter" idx="11"/>
          </p:nvPr>
        </p:nvSpPr>
        <p:spPr/>
        <p:txBody>
          <a:bodyPr/>
          <a:lstStyle/>
          <a:p>
            <a:r>
              <a:rPr lang="en-US" smtClean="0"/>
              <a:t>© John M. Abowd and Lars Vilhuber 2016, all rights reserved</a:t>
            </a:r>
            <a:endParaRPr lang="en-US" dirty="0"/>
          </a:p>
        </p:txBody>
      </p:sp>
      <p:sp>
        <p:nvSpPr>
          <p:cNvPr id="6" name="Slide Number Placeholder 5"/>
          <p:cNvSpPr>
            <a:spLocks noGrp="1"/>
          </p:cNvSpPr>
          <p:nvPr>
            <p:ph type="sldNum" sz="quarter" idx="12"/>
          </p:nvPr>
        </p:nvSpPr>
        <p:spPr/>
        <p:txBody>
          <a:bodyPr/>
          <a:lstStyle/>
          <a:p>
            <a:fld id="{09E1CB0D-F0D3-463B-9C8D-E58052DD4A28}" type="slidenum">
              <a:rPr lang="en-US" smtClean="0"/>
              <a:pPr/>
              <a:t>22</a:t>
            </a:fld>
            <a:endParaRPr lang="en-US" dirty="0"/>
          </a:p>
        </p:txBody>
      </p:sp>
    </p:spTree>
    <p:extLst>
      <p:ext uri="{BB962C8B-B14F-4D97-AF65-F5344CB8AC3E}">
        <p14:creationId xmlns:p14="http://schemas.microsoft.com/office/powerpoint/2010/main" val="15635002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Coarsening</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Coarsening is the creation of a smaller number of categories from the variable in order to increase the number of cases in each cell</a:t>
            </a:r>
          </a:p>
          <a:p>
            <a:r>
              <a:rPr lang="en-US" dirty="0" smtClean="0"/>
              <a:t>Computer scientists call this “generalizing”</a:t>
            </a:r>
          </a:p>
          <a:p>
            <a:r>
              <a:rPr lang="en-US" dirty="0" smtClean="0"/>
              <a:t>Geographic coarsening: block-block group-tract-minor civil division-county-state-region</a:t>
            </a:r>
          </a:p>
          <a:p>
            <a:r>
              <a:rPr lang="en-US" dirty="0" smtClean="0"/>
              <a:t>Top coding of income is a form of coarsening</a:t>
            </a:r>
          </a:p>
          <a:p>
            <a:r>
              <a:rPr lang="en-US" dirty="0" smtClean="0"/>
              <a:t>All continuous variables in a micro-data file can be considered coarsened to the level of precision (significant digits) released</a:t>
            </a:r>
          </a:p>
          <a:p>
            <a:r>
              <a:rPr lang="en-US" dirty="0" smtClean="0"/>
              <a:t>This method is often applied to model-based data releases by restricting the number of significant digits that can be released</a:t>
            </a:r>
            <a:endParaRPr lang="en-US" dirty="0"/>
          </a:p>
        </p:txBody>
      </p:sp>
      <p:sp>
        <p:nvSpPr>
          <p:cNvPr id="4" name="Date Placeholder 3"/>
          <p:cNvSpPr>
            <a:spLocks noGrp="1"/>
          </p:cNvSpPr>
          <p:nvPr>
            <p:ph type="dt" sz="half" idx="10"/>
          </p:nvPr>
        </p:nvSpPr>
        <p:spPr/>
        <p:txBody>
          <a:bodyPr/>
          <a:lstStyle/>
          <a:p>
            <a:r>
              <a:rPr lang="en-US" smtClean="0"/>
              <a:t>April 25, 2016</a:t>
            </a:r>
            <a:endParaRPr lang="en-US" dirty="0"/>
          </a:p>
        </p:txBody>
      </p:sp>
      <p:sp>
        <p:nvSpPr>
          <p:cNvPr id="5" name="Footer Placeholder 4"/>
          <p:cNvSpPr>
            <a:spLocks noGrp="1"/>
          </p:cNvSpPr>
          <p:nvPr>
            <p:ph type="ftr" sz="quarter" idx="11"/>
          </p:nvPr>
        </p:nvSpPr>
        <p:spPr/>
        <p:txBody>
          <a:bodyPr/>
          <a:lstStyle/>
          <a:p>
            <a:r>
              <a:rPr lang="en-US" smtClean="0"/>
              <a:t>© John M. Abowd and Lars Vilhuber 2016, all rights reserved</a:t>
            </a:r>
            <a:endParaRPr lang="en-US" dirty="0"/>
          </a:p>
        </p:txBody>
      </p:sp>
      <p:sp>
        <p:nvSpPr>
          <p:cNvPr id="6" name="Slide Number Placeholder 5"/>
          <p:cNvSpPr>
            <a:spLocks noGrp="1"/>
          </p:cNvSpPr>
          <p:nvPr>
            <p:ph type="sldNum" sz="quarter" idx="12"/>
          </p:nvPr>
        </p:nvSpPr>
        <p:spPr/>
        <p:txBody>
          <a:bodyPr/>
          <a:lstStyle/>
          <a:p>
            <a:fld id="{09E1CB0D-F0D3-463B-9C8D-E58052DD4A28}" type="slidenum">
              <a:rPr lang="en-US" smtClean="0"/>
              <a:pPr/>
              <a:t>23</a:t>
            </a:fld>
            <a:endParaRPr lang="en-US" dirty="0"/>
          </a:p>
        </p:txBody>
      </p:sp>
    </p:spTree>
    <p:extLst>
      <p:ext uri="{BB962C8B-B14F-4D97-AF65-F5344CB8AC3E}">
        <p14:creationId xmlns:p14="http://schemas.microsoft.com/office/powerpoint/2010/main" val="1214808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Swapping</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Estimate the disclosure risk of certain attributes or individuals</a:t>
            </a:r>
          </a:p>
          <a:p>
            <a:r>
              <a:rPr lang="en-US" dirty="0" smtClean="0"/>
              <a:t>If the risk is too great, attributes of one data record are (randomly) swapped with the same attributes of another record</a:t>
            </a:r>
          </a:p>
          <a:p>
            <a:r>
              <a:rPr lang="en-US" dirty="0" smtClean="0"/>
              <a:t>If geographic attributes are swapped this has the effect of placing the risky attributes in a different location from the truth</a:t>
            </a:r>
          </a:p>
          <a:p>
            <a:r>
              <a:rPr lang="en-US" dirty="0" smtClean="0"/>
              <a:t>Commonly used in household censuses and surveys</a:t>
            </a:r>
          </a:p>
          <a:p>
            <a:r>
              <a:rPr lang="en-US" dirty="0" smtClean="0"/>
              <a:t>Rarely used with establishment data</a:t>
            </a:r>
            <a:endParaRPr lang="en-US" dirty="0"/>
          </a:p>
        </p:txBody>
      </p:sp>
      <p:sp>
        <p:nvSpPr>
          <p:cNvPr id="4" name="Date Placeholder 3"/>
          <p:cNvSpPr>
            <a:spLocks noGrp="1"/>
          </p:cNvSpPr>
          <p:nvPr>
            <p:ph type="dt" sz="half" idx="10"/>
          </p:nvPr>
        </p:nvSpPr>
        <p:spPr/>
        <p:txBody>
          <a:bodyPr/>
          <a:lstStyle/>
          <a:p>
            <a:r>
              <a:rPr lang="en-US" smtClean="0"/>
              <a:t>April 25, 2016</a:t>
            </a:r>
            <a:endParaRPr lang="en-US" dirty="0"/>
          </a:p>
        </p:txBody>
      </p:sp>
      <p:sp>
        <p:nvSpPr>
          <p:cNvPr id="5" name="Footer Placeholder 4"/>
          <p:cNvSpPr>
            <a:spLocks noGrp="1"/>
          </p:cNvSpPr>
          <p:nvPr>
            <p:ph type="ftr" sz="quarter" idx="11"/>
          </p:nvPr>
        </p:nvSpPr>
        <p:spPr/>
        <p:txBody>
          <a:bodyPr/>
          <a:lstStyle/>
          <a:p>
            <a:r>
              <a:rPr lang="en-US" smtClean="0"/>
              <a:t>© John M. Abowd and Lars Vilhuber 2016, all rights reserved</a:t>
            </a:r>
            <a:endParaRPr lang="en-US" dirty="0"/>
          </a:p>
        </p:txBody>
      </p:sp>
      <p:sp>
        <p:nvSpPr>
          <p:cNvPr id="6" name="Slide Number Placeholder 5"/>
          <p:cNvSpPr>
            <a:spLocks noGrp="1"/>
          </p:cNvSpPr>
          <p:nvPr>
            <p:ph type="sldNum" sz="quarter" idx="12"/>
          </p:nvPr>
        </p:nvSpPr>
        <p:spPr/>
        <p:txBody>
          <a:bodyPr/>
          <a:lstStyle/>
          <a:p>
            <a:fld id="{09E1CB0D-F0D3-463B-9C8D-E58052DD4A28}" type="slidenum">
              <a:rPr lang="en-US" smtClean="0"/>
              <a:pPr/>
              <a:t>24</a:t>
            </a:fld>
            <a:endParaRPr lang="en-US" dirty="0"/>
          </a:p>
        </p:txBody>
      </p:sp>
    </p:spTree>
    <p:extLst>
      <p:ext uri="{BB962C8B-B14F-4D97-AF65-F5344CB8AC3E}">
        <p14:creationId xmlns:p14="http://schemas.microsoft.com/office/powerpoint/2010/main" val="42636428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Sampling</a:t>
            </a:r>
            <a:endParaRPr lang="en-US" dirty="0"/>
          </a:p>
        </p:txBody>
      </p:sp>
      <p:sp>
        <p:nvSpPr>
          <p:cNvPr id="3" name="Content Placeholder 2"/>
          <p:cNvSpPr>
            <a:spLocks noGrp="1"/>
          </p:cNvSpPr>
          <p:nvPr>
            <p:ph idx="1"/>
          </p:nvPr>
        </p:nvSpPr>
        <p:spPr/>
        <p:txBody>
          <a:bodyPr/>
          <a:lstStyle/>
          <a:p>
            <a:r>
              <a:rPr lang="en-US" dirty="0" smtClean="0"/>
              <a:t>Sampling is the original SDL technique</a:t>
            </a:r>
          </a:p>
          <a:p>
            <a:r>
              <a:rPr lang="en-US" dirty="0" smtClean="0"/>
              <a:t>By only selecting certain entities from the population on which to collect additional data (data not on the frame), uncertainty about which entity was sampled provides some protection</a:t>
            </a:r>
          </a:p>
          <a:p>
            <a:r>
              <a:rPr lang="en-US" dirty="0" smtClean="0"/>
              <a:t>In modern, detailed surveys, sampling is of limited use for SDL</a:t>
            </a:r>
            <a:endParaRPr lang="en-US" dirty="0"/>
          </a:p>
        </p:txBody>
      </p:sp>
      <p:sp>
        <p:nvSpPr>
          <p:cNvPr id="4" name="Date Placeholder 3"/>
          <p:cNvSpPr>
            <a:spLocks noGrp="1"/>
          </p:cNvSpPr>
          <p:nvPr>
            <p:ph type="dt" sz="half" idx="10"/>
          </p:nvPr>
        </p:nvSpPr>
        <p:spPr/>
        <p:txBody>
          <a:bodyPr/>
          <a:lstStyle/>
          <a:p>
            <a:r>
              <a:rPr lang="en-US" smtClean="0"/>
              <a:t>April 25, 2016</a:t>
            </a:r>
            <a:endParaRPr lang="en-US" dirty="0"/>
          </a:p>
        </p:txBody>
      </p:sp>
      <p:sp>
        <p:nvSpPr>
          <p:cNvPr id="5" name="Footer Placeholder 4"/>
          <p:cNvSpPr>
            <a:spLocks noGrp="1"/>
          </p:cNvSpPr>
          <p:nvPr>
            <p:ph type="ftr" sz="quarter" idx="11"/>
          </p:nvPr>
        </p:nvSpPr>
        <p:spPr/>
        <p:txBody>
          <a:bodyPr/>
          <a:lstStyle/>
          <a:p>
            <a:r>
              <a:rPr lang="en-US" smtClean="0"/>
              <a:t>© John M. Abowd and Lars Vilhuber 2016, all rights reserved</a:t>
            </a:r>
            <a:endParaRPr lang="en-US" dirty="0"/>
          </a:p>
        </p:txBody>
      </p:sp>
      <p:sp>
        <p:nvSpPr>
          <p:cNvPr id="6" name="Slide Number Placeholder 5"/>
          <p:cNvSpPr>
            <a:spLocks noGrp="1"/>
          </p:cNvSpPr>
          <p:nvPr>
            <p:ph type="sldNum" sz="quarter" idx="12"/>
          </p:nvPr>
        </p:nvSpPr>
        <p:spPr/>
        <p:txBody>
          <a:bodyPr/>
          <a:lstStyle/>
          <a:p>
            <a:fld id="{09E1CB0D-F0D3-463B-9C8D-E58052DD4A28}" type="slidenum">
              <a:rPr lang="en-US" smtClean="0"/>
              <a:pPr/>
              <a:t>25</a:t>
            </a:fld>
            <a:endParaRPr lang="en-US" dirty="0"/>
          </a:p>
        </p:txBody>
      </p:sp>
    </p:spTree>
    <p:extLst>
      <p:ext uri="{BB962C8B-B14F-4D97-AF65-F5344CB8AC3E}">
        <p14:creationId xmlns:p14="http://schemas.microsoft.com/office/powerpoint/2010/main" val="17405093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Rules and Methods for </a:t>
            </a:r>
            <a:br>
              <a:rPr lang="en-US" dirty="0" smtClean="0"/>
            </a:br>
            <a:r>
              <a:rPr lang="en-US" dirty="0" smtClean="0"/>
              <a:t>Model-based SDL</a:t>
            </a:r>
            <a:endParaRPr lang="en-US" dirty="0"/>
          </a:p>
        </p:txBody>
      </p:sp>
      <p:sp>
        <p:nvSpPr>
          <p:cNvPr id="3" name="Content Placeholder 2"/>
          <p:cNvSpPr>
            <a:spLocks noGrp="1"/>
          </p:cNvSpPr>
          <p:nvPr>
            <p:ph idx="1"/>
          </p:nvPr>
        </p:nvSpPr>
        <p:spPr/>
        <p:txBody>
          <a:bodyPr>
            <a:normAutofit fontScale="92500"/>
          </a:bodyPr>
          <a:lstStyle/>
          <a:p>
            <a:r>
              <a:rPr lang="en-US" dirty="0" smtClean="0"/>
              <a:t>Refer to Chapter 3 of the RDC Researcher’s Handbook</a:t>
            </a:r>
          </a:p>
          <a:p>
            <a:r>
              <a:rPr lang="en-US" dirty="0" smtClean="0"/>
              <a:t>Suppress: coefficients on detailed indicator variables, on cells with too few entities</a:t>
            </a:r>
          </a:p>
          <a:p>
            <a:r>
              <a:rPr lang="en-US" dirty="0" smtClean="0"/>
              <a:t>Smooth: density estimation and </a:t>
            </a:r>
            <a:r>
              <a:rPr lang="en-US" dirty="0" err="1" smtClean="0"/>
              <a:t>quantiles</a:t>
            </a:r>
            <a:r>
              <a:rPr lang="en-US" dirty="0" smtClean="0"/>
              <a:t>, use a kernel density estimator to produce </a:t>
            </a:r>
            <a:r>
              <a:rPr lang="en-US" dirty="0" err="1" smtClean="0"/>
              <a:t>quantiles</a:t>
            </a:r>
            <a:endParaRPr lang="en-US" dirty="0" smtClean="0"/>
          </a:p>
          <a:p>
            <a:r>
              <a:rPr lang="en-US" dirty="0" smtClean="0"/>
              <a:t>Coarsen: variables with heavy tails (earnings, payroll), residuals (truncate range, suppress labels of range)</a:t>
            </a:r>
            <a:endParaRPr lang="en-US" dirty="0"/>
          </a:p>
        </p:txBody>
      </p:sp>
      <p:sp>
        <p:nvSpPr>
          <p:cNvPr id="4" name="Date Placeholder 3"/>
          <p:cNvSpPr>
            <a:spLocks noGrp="1"/>
          </p:cNvSpPr>
          <p:nvPr>
            <p:ph type="dt" sz="half" idx="10"/>
          </p:nvPr>
        </p:nvSpPr>
        <p:spPr/>
        <p:txBody>
          <a:bodyPr/>
          <a:lstStyle/>
          <a:p>
            <a:r>
              <a:rPr lang="en-US" smtClean="0"/>
              <a:t>April 25, 2016</a:t>
            </a:r>
            <a:endParaRPr lang="en-US" dirty="0"/>
          </a:p>
        </p:txBody>
      </p:sp>
      <p:sp>
        <p:nvSpPr>
          <p:cNvPr id="5" name="Footer Placeholder 4"/>
          <p:cNvSpPr>
            <a:spLocks noGrp="1"/>
          </p:cNvSpPr>
          <p:nvPr>
            <p:ph type="ftr" sz="quarter" idx="11"/>
          </p:nvPr>
        </p:nvSpPr>
        <p:spPr/>
        <p:txBody>
          <a:bodyPr/>
          <a:lstStyle/>
          <a:p>
            <a:r>
              <a:rPr lang="en-US" smtClean="0"/>
              <a:t>© John M. Abowd and Lars Vilhuber 2016, all rights reserved</a:t>
            </a:r>
            <a:endParaRPr lang="en-US" dirty="0"/>
          </a:p>
        </p:txBody>
      </p:sp>
      <p:sp>
        <p:nvSpPr>
          <p:cNvPr id="6" name="Slide Number Placeholder 5"/>
          <p:cNvSpPr>
            <a:spLocks noGrp="1"/>
          </p:cNvSpPr>
          <p:nvPr>
            <p:ph type="sldNum" sz="quarter" idx="12"/>
          </p:nvPr>
        </p:nvSpPr>
        <p:spPr/>
        <p:txBody>
          <a:bodyPr/>
          <a:lstStyle/>
          <a:p>
            <a:fld id="{09E1CB0D-F0D3-463B-9C8D-E58052DD4A28}" type="slidenum">
              <a:rPr lang="en-US" smtClean="0"/>
              <a:pPr/>
              <a:t>26</a:t>
            </a:fld>
            <a:endParaRPr lang="en-US" dirty="0"/>
          </a:p>
        </p:txBody>
      </p:sp>
    </p:spTree>
    <p:extLst>
      <p:ext uri="{BB962C8B-B14F-4D97-AF65-F5344CB8AC3E}">
        <p14:creationId xmlns:p14="http://schemas.microsoft.com/office/powerpoint/2010/main" val="14299087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Properties of statistical disclosure limitation methods</a:t>
            </a:r>
            <a:endParaRPr lang="en-US" dirty="0"/>
          </a:p>
        </p:txBody>
      </p:sp>
      <p:sp>
        <p:nvSpPr>
          <p:cNvPr id="3" name="Text Placeholder 2"/>
          <p:cNvSpPr>
            <a:spLocks noGrp="1"/>
          </p:cNvSpPr>
          <p:nvPr>
            <p:ph type="body" idx="1"/>
          </p:nvPr>
        </p:nvSpPr>
        <p:spPr/>
        <p:txBody>
          <a:bodyPr/>
          <a:lstStyle/>
          <a:p>
            <a:endParaRPr lang="en-US"/>
          </a:p>
        </p:txBody>
      </p:sp>
      <p:sp>
        <p:nvSpPr>
          <p:cNvPr id="4" name="Date Placeholder 3"/>
          <p:cNvSpPr>
            <a:spLocks noGrp="1"/>
          </p:cNvSpPr>
          <p:nvPr>
            <p:ph type="dt" sz="half" idx="10"/>
          </p:nvPr>
        </p:nvSpPr>
        <p:spPr/>
        <p:txBody>
          <a:bodyPr/>
          <a:lstStyle/>
          <a:p>
            <a:r>
              <a:rPr lang="en-US" smtClean="0"/>
              <a:t>April 25, 2016</a:t>
            </a:r>
            <a:endParaRPr lang="en-US" dirty="0"/>
          </a:p>
        </p:txBody>
      </p:sp>
      <p:sp>
        <p:nvSpPr>
          <p:cNvPr id="5" name="Footer Placeholder 4"/>
          <p:cNvSpPr>
            <a:spLocks noGrp="1"/>
          </p:cNvSpPr>
          <p:nvPr>
            <p:ph type="ftr" sz="quarter" idx="11"/>
          </p:nvPr>
        </p:nvSpPr>
        <p:spPr/>
        <p:txBody>
          <a:bodyPr/>
          <a:lstStyle/>
          <a:p>
            <a:r>
              <a:rPr lang="en-US" smtClean="0"/>
              <a:t>© John M. Abowd and Lars Vilhuber 2016, all rights reserved</a:t>
            </a:r>
            <a:endParaRPr lang="en-US" dirty="0"/>
          </a:p>
        </p:txBody>
      </p:sp>
      <p:sp>
        <p:nvSpPr>
          <p:cNvPr id="6" name="Slide Number Placeholder 5"/>
          <p:cNvSpPr>
            <a:spLocks noGrp="1"/>
          </p:cNvSpPr>
          <p:nvPr>
            <p:ph type="sldNum" sz="quarter" idx="12"/>
          </p:nvPr>
        </p:nvSpPr>
        <p:spPr/>
        <p:txBody>
          <a:bodyPr/>
          <a:lstStyle/>
          <a:p>
            <a:fld id="{09E1CB0D-F0D3-463B-9C8D-E58052DD4A28}" type="slidenum">
              <a:rPr lang="en-US" smtClean="0"/>
              <a:pPr/>
              <a:t>27</a:t>
            </a:fld>
            <a:endParaRPr lang="en-US"/>
          </a:p>
        </p:txBody>
      </p:sp>
    </p:spTree>
    <p:extLst>
      <p:ext uri="{BB962C8B-B14F-4D97-AF65-F5344CB8AC3E}">
        <p14:creationId xmlns:p14="http://schemas.microsoft.com/office/powerpoint/2010/main" val="8552375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4294967295"/>
          </p:nvPr>
        </p:nvSpPr>
        <p:spPr>
          <a:xfrm>
            <a:off x="285750" y="1752600"/>
            <a:ext cx="8678863" cy="4876800"/>
          </a:xfrm>
          <a:prstGeom prst="rect">
            <a:avLst/>
          </a:prstGeom>
        </p:spPr>
        <p:txBody>
          <a:bodyPr>
            <a:normAutofit/>
          </a:bodyPr>
          <a:lstStyle/>
          <a:p>
            <a:pPr marL="0" indent="0">
              <a:buNone/>
            </a:pPr>
            <a:r>
              <a:rPr lang="en-US" sz="4000" dirty="0" smtClean="0"/>
              <a:t>Statistical disclosure limitation is </a:t>
            </a:r>
            <a:r>
              <a:rPr lang="en-US" sz="4000" i="1" dirty="0" smtClean="0"/>
              <a:t>ignorable</a:t>
            </a:r>
            <a:r>
              <a:rPr lang="en-US" sz="4000" dirty="0" smtClean="0"/>
              <a:t> if and only if the analysis designed for the confidential data yields the same result when applied to the published data.</a:t>
            </a:r>
          </a:p>
          <a:p>
            <a:pPr marL="0" indent="0" algn="ctr">
              <a:buNone/>
            </a:pPr>
            <a:r>
              <a:rPr lang="en-US" sz="4000" b="1" dirty="0" smtClean="0"/>
              <a:t>SDL is almost never ignorable.</a:t>
            </a:r>
          </a:p>
        </p:txBody>
      </p:sp>
      <p:sp>
        <p:nvSpPr>
          <p:cNvPr id="2" name="Date Placeholder 1"/>
          <p:cNvSpPr>
            <a:spLocks noGrp="1"/>
          </p:cNvSpPr>
          <p:nvPr>
            <p:ph type="dt" sz="half" idx="10"/>
          </p:nvPr>
        </p:nvSpPr>
        <p:spPr/>
        <p:txBody>
          <a:bodyPr/>
          <a:lstStyle/>
          <a:p>
            <a:r>
              <a:rPr lang="en-US" smtClean="0"/>
              <a:t>April 25, 2016</a:t>
            </a:r>
            <a:endParaRPr lang="en-US" dirty="0"/>
          </a:p>
        </p:txBody>
      </p:sp>
      <p:sp>
        <p:nvSpPr>
          <p:cNvPr id="3" name="Footer Placeholder 2"/>
          <p:cNvSpPr>
            <a:spLocks noGrp="1"/>
          </p:cNvSpPr>
          <p:nvPr>
            <p:ph type="ftr" sz="quarter" idx="11"/>
          </p:nvPr>
        </p:nvSpPr>
        <p:spPr/>
        <p:txBody>
          <a:bodyPr/>
          <a:lstStyle/>
          <a:p>
            <a:r>
              <a:rPr lang="en-US" smtClean="0"/>
              <a:t>© John M. Abowd and Lars Vilhuber 2016, all rights reserved</a:t>
            </a:r>
            <a:endParaRPr lang="en-US" dirty="0"/>
          </a:p>
        </p:txBody>
      </p:sp>
      <p:sp>
        <p:nvSpPr>
          <p:cNvPr id="4" name="Slide Number Placeholder 3"/>
          <p:cNvSpPr>
            <a:spLocks noGrp="1"/>
          </p:cNvSpPr>
          <p:nvPr>
            <p:ph type="sldNum" sz="quarter" idx="12"/>
          </p:nvPr>
        </p:nvSpPr>
        <p:spPr/>
        <p:txBody>
          <a:bodyPr/>
          <a:lstStyle/>
          <a:p>
            <a:fld id="{09E1CB0D-F0D3-463B-9C8D-E58052DD4A28}" type="slidenum">
              <a:rPr lang="en-US" smtClean="0"/>
              <a:pPr/>
              <a:t>28</a:t>
            </a:fld>
            <a:endParaRPr lang="en-US"/>
          </a:p>
        </p:txBody>
      </p:sp>
    </p:spTree>
    <p:extLst>
      <p:ext uri="{BB962C8B-B14F-4D97-AF65-F5344CB8AC3E}">
        <p14:creationId xmlns:p14="http://schemas.microsoft.com/office/powerpoint/2010/main" val="29697022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4294967295"/>
          </p:nvPr>
        </p:nvSpPr>
        <p:spPr>
          <a:xfrm>
            <a:off x="285750" y="1752600"/>
            <a:ext cx="8678863" cy="4876800"/>
          </a:xfrm>
          <a:prstGeom prst="rect">
            <a:avLst/>
          </a:prstGeom>
        </p:spPr>
        <p:txBody>
          <a:bodyPr>
            <a:normAutofit/>
          </a:bodyPr>
          <a:lstStyle/>
          <a:p>
            <a:pPr marL="0" indent="0">
              <a:buNone/>
            </a:pPr>
            <a:r>
              <a:rPr lang="en-US" sz="4000" dirty="0" err="1" smtClean="0"/>
              <a:t>Nonignorable</a:t>
            </a:r>
            <a:r>
              <a:rPr lang="en-US" sz="4000" dirty="0" smtClean="0"/>
              <a:t> statistical disclosure limitation is </a:t>
            </a:r>
            <a:r>
              <a:rPr lang="en-US" sz="4000" i="1" dirty="0" smtClean="0"/>
              <a:t>known </a:t>
            </a:r>
            <a:r>
              <a:rPr lang="en-US" sz="4000" dirty="0" smtClean="0"/>
              <a:t>if and only if the analysis of the published data can be exactly corrected for the data alterations introduced by the SDL.</a:t>
            </a:r>
          </a:p>
          <a:p>
            <a:pPr marL="0" indent="0" algn="ctr">
              <a:buNone/>
            </a:pPr>
            <a:r>
              <a:rPr lang="en-US" sz="4000" b="1" dirty="0" err="1" smtClean="0"/>
              <a:t>Nonignorable</a:t>
            </a:r>
            <a:r>
              <a:rPr lang="en-US" sz="4000" b="1" dirty="0" smtClean="0"/>
              <a:t> SDL is known for a limited number of methods.</a:t>
            </a:r>
          </a:p>
        </p:txBody>
      </p:sp>
      <p:sp>
        <p:nvSpPr>
          <p:cNvPr id="2" name="Date Placeholder 1"/>
          <p:cNvSpPr>
            <a:spLocks noGrp="1"/>
          </p:cNvSpPr>
          <p:nvPr>
            <p:ph type="dt" sz="half" idx="10"/>
          </p:nvPr>
        </p:nvSpPr>
        <p:spPr/>
        <p:txBody>
          <a:bodyPr/>
          <a:lstStyle/>
          <a:p>
            <a:r>
              <a:rPr lang="en-US" smtClean="0"/>
              <a:t>April 25, 2016</a:t>
            </a:r>
            <a:endParaRPr lang="en-US" dirty="0"/>
          </a:p>
        </p:txBody>
      </p:sp>
      <p:sp>
        <p:nvSpPr>
          <p:cNvPr id="3" name="Footer Placeholder 2"/>
          <p:cNvSpPr>
            <a:spLocks noGrp="1"/>
          </p:cNvSpPr>
          <p:nvPr>
            <p:ph type="ftr" sz="quarter" idx="11"/>
          </p:nvPr>
        </p:nvSpPr>
        <p:spPr/>
        <p:txBody>
          <a:bodyPr/>
          <a:lstStyle/>
          <a:p>
            <a:r>
              <a:rPr lang="en-US" smtClean="0"/>
              <a:t>© John M. Abowd and Lars Vilhuber 2016, all rights reserved</a:t>
            </a:r>
            <a:endParaRPr lang="en-US" dirty="0"/>
          </a:p>
        </p:txBody>
      </p:sp>
      <p:sp>
        <p:nvSpPr>
          <p:cNvPr id="4" name="Slide Number Placeholder 3"/>
          <p:cNvSpPr>
            <a:spLocks noGrp="1"/>
          </p:cNvSpPr>
          <p:nvPr>
            <p:ph type="sldNum" sz="quarter" idx="12"/>
          </p:nvPr>
        </p:nvSpPr>
        <p:spPr/>
        <p:txBody>
          <a:bodyPr/>
          <a:lstStyle/>
          <a:p>
            <a:fld id="{09E1CB0D-F0D3-463B-9C8D-E58052DD4A28}" type="slidenum">
              <a:rPr lang="en-US" smtClean="0"/>
              <a:pPr/>
              <a:t>29</a:t>
            </a:fld>
            <a:endParaRPr lang="en-US"/>
          </a:p>
        </p:txBody>
      </p:sp>
    </p:spTree>
    <p:extLst>
      <p:ext uri="{BB962C8B-B14F-4D97-AF65-F5344CB8AC3E}">
        <p14:creationId xmlns:p14="http://schemas.microsoft.com/office/powerpoint/2010/main" val="34407192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a Live Demo!</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The demo will only be live at Cornell and Census. Other sites have too few enrollees for the exercise to work properly</a:t>
            </a:r>
          </a:p>
          <a:p>
            <a:r>
              <a:rPr lang="en-US" dirty="0" smtClean="0"/>
              <a:t>The local instructor is now distributing a sealed envelope to each person in the class</a:t>
            </a:r>
          </a:p>
          <a:p>
            <a:pPr marL="0" indent="0" algn="ctr">
              <a:buNone/>
            </a:pPr>
            <a:r>
              <a:rPr lang="en-US" dirty="0" smtClean="0">
                <a:solidFill>
                  <a:srgbClr val="FF0000"/>
                </a:solidFill>
              </a:rPr>
              <a:t>CHOOSE YOUR OWN ENVELOPE</a:t>
            </a:r>
          </a:p>
          <a:p>
            <a:pPr marL="0" indent="0" algn="ctr">
              <a:buNone/>
            </a:pPr>
            <a:r>
              <a:rPr lang="en-US" dirty="0" smtClean="0">
                <a:solidFill>
                  <a:srgbClr val="FF0000"/>
                </a:solidFill>
              </a:rPr>
              <a:t>DO NOT LET THE INSTRUCTOR CHOOSE</a:t>
            </a:r>
          </a:p>
          <a:p>
            <a:pPr marL="0" indent="0" algn="ctr">
              <a:buNone/>
            </a:pPr>
            <a:r>
              <a:rPr lang="en-US" sz="8500" dirty="0" smtClean="0">
                <a:solidFill>
                  <a:srgbClr val="FF0000"/>
                </a:solidFill>
              </a:rPr>
              <a:t>DO NOT OPEN THE ENVELOPE!!!!!!!!!!</a:t>
            </a:r>
            <a:endParaRPr lang="en-US" sz="8500" dirty="0">
              <a:solidFill>
                <a:srgbClr val="FF0000"/>
              </a:solidFill>
            </a:endParaRPr>
          </a:p>
        </p:txBody>
      </p:sp>
      <p:sp>
        <p:nvSpPr>
          <p:cNvPr id="4" name="Date Placeholder 3"/>
          <p:cNvSpPr>
            <a:spLocks noGrp="1"/>
          </p:cNvSpPr>
          <p:nvPr>
            <p:ph type="dt" sz="half" idx="10"/>
          </p:nvPr>
        </p:nvSpPr>
        <p:spPr/>
        <p:txBody>
          <a:bodyPr/>
          <a:lstStyle/>
          <a:p>
            <a:r>
              <a:rPr lang="en-US" smtClean="0"/>
              <a:t>April 25, 2016</a:t>
            </a:r>
            <a:endParaRPr lang="en-US" dirty="0"/>
          </a:p>
        </p:txBody>
      </p:sp>
      <p:sp>
        <p:nvSpPr>
          <p:cNvPr id="5" name="Footer Placeholder 4"/>
          <p:cNvSpPr>
            <a:spLocks noGrp="1"/>
          </p:cNvSpPr>
          <p:nvPr>
            <p:ph type="ftr" sz="quarter" idx="11"/>
          </p:nvPr>
        </p:nvSpPr>
        <p:spPr/>
        <p:txBody>
          <a:bodyPr/>
          <a:lstStyle/>
          <a:p>
            <a:r>
              <a:rPr lang="en-US" smtClean="0"/>
              <a:t>© John M. Abowd and Lars Vilhuber 2016, all rights reserved</a:t>
            </a:r>
            <a:endParaRPr lang="en-US" dirty="0"/>
          </a:p>
        </p:txBody>
      </p:sp>
      <p:sp>
        <p:nvSpPr>
          <p:cNvPr id="6" name="Slide Number Placeholder 5"/>
          <p:cNvSpPr>
            <a:spLocks noGrp="1"/>
          </p:cNvSpPr>
          <p:nvPr>
            <p:ph type="sldNum" sz="quarter" idx="12"/>
          </p:nvPr>
        </p:nvSpPr>
        <p:spPr/>
        <p:txBody>
          <a:bodyPr/>
          <a:lstStyle/>
          <a:p>
            <a:fld id="{09E1CB0D-F0D3-463B-9C8D-E58052DD4A28}" type="slidenum">
              <a:rPr lang="en-US" smtClean="0"/>
              <a:pPr/>
              <a:t>3</a:t>
            </a:fld>
            <a:endParaRPr lang="en-US"/>
          </a:p>
        </p:txBody>
      </p:sp>
    </p:spTree>
    <p:extLst>
      <p:ext uri="{BB962C8B-B14F-4D97-AF65-F5344CB8AC3E}">
        <p14:creationId xmlns:p14="http://schemas.microsoft.com/office/powerpoint/2010/main" val="34289509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4294967295"/>
          </p:nvPr>
        </p:nvSpPr>
        <p:spPr>
          <a:xfrm>
            <a:off x="285750" y="1752600"/>
            <a:ext cx="8678863" cy="4876800"/>
          </a:xfrm>
          <a:prstGeom prst="rect">
            <a:avLst/>
          </a:prstGeom>
        </p:spPr>
        <p:txBody>
          <a:bodyPr>
            <a:normAutofit/>
          </a:bodyPr>
          <a:lstStyle/>
          <a:p>
            <a:pPr marL="0" indent="0">
              <a:buNone/>
            </a:pPr>
            <a:r>
              <a:rPr lang="en-US" sz="4000" dirty="0" err="1" smtClean="0"/>
              <a:t>Nonignorable</a:t>
            </a:r>
            <a:r>
              <a:rPr lang="en-US" sz="4000" dirty="0" smtClean="0"/>
              <a:t> statistical disclosure limitation is </a:t>
            </a:r>
            <a:r>
              <a:rPr lang="en-US" sz="4000" i="1" dirty="0" smtClean="0"/>
              <a:t>discoverable </a:t>
            </a:r>
            <a:r>
              <a:rPr lang="en-US" sz="4000" dirty="0" smtClean="0"/>
              <a:t>if and only if the analysis of the published data can be probabilistically corrected for the data alterations introduced by the SDL.</a:t>
            </a:r>
          </a:p>
          <a:p>
            <a:pPr marL="0" indent="0" algn="ctr">
              <a:buNone/>
            </a:pPr>
            <a:r>
              <a:rPr lang="en-US" sz="4000" b="1" dirty="0" err="1" smtClean="0"/>
              <a:t>Nonignorable</a:t>
            </a:r>
            <a:r>
              <a:rPr lang="en-US" sz="4000" b="1" dirty="0" smtClean="0"/>
              <a:t> SDL is discoverable for many methods.</a:t>
            </a:r>
          </a:p>
        </p:txBody>
      </p:sp>
      <p:sp>
        <p:nvSpPr>
          <p:cNvPr id="2" name="Date Placeholder 1"/>
          <p:cNvSpPr>
            <a:spLocks noGrp="1"/>
          </p:cNvSpPr>
          <p:nvPr>
            <p:ph type="dt" sz="half" idx="10"/>
          </p:nvPr>
        </p:nvSpPr>
        <p:spPr/>
        <p:txBody>
          <a:bodyPr/>
          <a:lstStyle/>
          <a:p>
            <a:r>
              <a:rPr lang="en-US" smtClean="0"/>
              <a:t>April 25, 2016</a:t>
            </a:r>
            <a:endParaRPr lang="en-US" dirty="0"/>
          </a:p>
        </p:txBody>
      </p:sp>
      <p:sp>
        <p:nvSpPr>
          <p:cNvPr id="3" name="Footer Placeholder 2"/>
          <p:cNvSpPr>
            <a:spLocks noGrp="1"/>
          </p:cNvSpPr>
          <p:nvPr>
            <p:ph type="ftr" sz="quarter" idx="11"/>
          </p:nvPr>
        </p:nvSpPr>
        <p:spPr/>
        <p:txBody>
          <a:bodyPr/>
          <a:lstStyle/>
          <a:p>
            <a:r>
              <a:rPr lang="en-US" smtClean="0"/>
              <a:t>© John M. Abowd and Lars Vilhuber 2016, all rights reserved</a:t>
            </a:r>
            <a:endParaRPr lang="en-US" dirty="0"/>
          </a:p>
        </p:txBody>
      </p:sp>
      <p:sp>
        <p:nvSpPr>
          <p:cNvPr id="4" name="Slide Number Placeholder 3"/>
          <p:cNvSpPr>
            <a:spLocks noGrp="1"/>
          </p:cNvSpPr>
          <p:nvPr>
            <p:ph type="sldNum" sz="quarter" idx="12"/>
          </p:nvPr>
        </p:nvSpPr>
        <p:spPr/>
        <p:txBody>
          <a:bodyPr/>
          <a:lstStyle/>
          <a:p>
            <a:fld id="{09E1CB0D-F0D3-463B-9C8D-E58052DD4A28}" type="slidenum">
              <a:rPr lang="en-US" smtClean="0"/>
              <a:pPr/>
              <a:t>30</a:t>
            </a:fld>
            <a:endParaRPr lang="en-US"/>
          </a:p>
        </p:txBody>
      </p:sp>
    </p:spTree>
    <p:extLst>
      <p:ext uri="{BB962C8B-B14F-4D97-AF65-F5344CB8AC3E}">
        <p14:creationId xmlns:p14="http://schemas.microsoft.com/office/powerpoint/2010/main" val="36570612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4294967295"/>
          </p:nvPr>
        </p:nvSpPr>
        <p:spPr>
          <a:xfrm>
            <a:off x="285750" y="1752600"/>
            <a:ext cx="8678863" cy="4876800"/>
          </a:xfrm>
          <a:prstGeom prst="rect">
            <a:avLst/>
          </a:prstGeom>
        </p:spPr>
        <p:txBody>
          <a:bodyPr>
            <a:normAutofit/>
          </a:bodyPr>
          <a:lstStyle/>
          <a:p>
            <a:pPr marL="0" indent="0">
              <a:buNone/>
            </a:pPr>
            <a:r>
              <a:rPr lang="en-US" sz="4000" dirty="0"/>
              <a:t>In modern SDL, the </a:t>
            </a:r>
            <a:r>
              <a:rPr lang="en-US" sz="4000" b="1" dirty="0"/>
              <a:t>relevant trade-off</a:t>
            </a:r>
            <a:r>
              <a:rPr lang="en-US" sz="4000" dirty="0"/>
              <a:t> for economists is between methods that are </a:t>
            </a:r>
            <a:r>
              <a:rPr lang="en-US" sz="4000" b="1" dirty="0"/>
              <a:t>easy to make SDL aware</a:t>
            </a:r>
            <a:r>
              <a:rPr lang="en-US" sz="4000" dirty="0"/>
              <a:t> (generalized randomized response when certain parameters are public) and those that are </a:t>
            </a:r>
            <a:r>
              <a:rPr lang="en-US" sz="4000" b="1" dirty="0"/>
              <a:t>not</a:t>
            </a:r>
            <a:r>
              <a:rPr lang="en-US" sz="4000" dirty="0"/>
              <a:t> (suppression and swapping as currently implemented</a:t>
            </a:r>
            <a:r>
              <a:rPr lang="en-US" sz="4000" dirty="0" smtClean="0"/>
              <a:t>).</a:t>
            </a:r>
            <a:endParaRPr lang="en-US" sz="4000" dirty="0"/>
          </a:p>
        </p:txBody>
      </p:sp>
      <p:sp>
        <p:nvSpPr>
          <p:cNvPr id="2" name="Date Placeholder 1"/>
          <p:cNvSpPr>
            <a:spLocks noGrp="1"/>
          </p:cNvSpPr>
          <p:nvPr>
            <p:ph type="dt" sz="half" idx="10"/>
          </p:nvPr>
        </p:nvSpPr>
        <p:spPr/>
        <p:txBody>
          <a:bodyPr/>
          <a:lstStyle/>
          <a:p>
            <a:r>
              <a:rPr lang="en-US" smtClean="0"/>
              <a:t>April 25, 2016</a:t>
            </a:r>
            <a:endParaRPr lang="en-US" dirty="0"/>
          </a:p>
        </p:txBody>
      </p:sp>
      <p:sp>
        <p:nvSpPr>
          <p:cNvPr id="3" name="Footer Placeholder 2"/>
          <p:cNvSpPr>
            <a:spLocks noGrp="1"/>
          </p:cNvSpPr>
          <p:nvPr>
            <p:ph type="ftr" sz="quarter" idx="11"/>
          </p:nvPr>
        </p:nvSpPr>
        <p:spPr/>
        <p:txBody>
          <a:bodyPr/>
          <a:lstStyle/>
          <a:p>
            <a:r>
              <a:rPr lang="en-US" smtClean="0"/>
              <a:t>© John M. Abowd and Lars Vilhuber 2016, all rights reserved</a:t>
            </a:r>
            <a:endParaRPr lang="en-US" dirty="0"/>
          </a:p>
        </p:txBody>
      </p:sp>
      <p:sp>
        <p:nvSpPr>
          <p:cNvPr id="4" name="Slide Number Placeholder 3"/>
          <p:cNvSpPr>
            <a:spLocks noGrp="1"/>
          </p:cNvSpPr>
          <p:nvPr>
            <p:ph type="sldNum" sz="quarter" idx="12"/>
          </p:nvPr>
        </p:nvSpPr>
        <p:spPr/>
        <p:txBody>
          <a:bodyPr/>
          <a:lstStyle/>
          <a:p>
            <a:fld id="{09E1CB0D-F0D3-463B-9C8D-E58052DD4A28}" type="slidenum">
              <a:rPr lang="en-US" smtClean="0"/>
              <a:pPr/>
              <a:t>31</a:t>
            </a:fld>
            <a:endParaRPr lang="en-US"/>
          </a:p>
        </p:txBody>
      </p:sp>
    </p:spTree>
    <p:extLst>
      <p:ext uri="{BB962C8B-B14F-4D97-AF65-F5344CB8AC3E}">
        <p14:creationId xmlns:p14="http://schemas.microsoft.com/office/powerpoint/2010/main" val="801579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4294967295"/>
          </p:nvPr>
        </p:nvSpPr>
        <p:spPr>
          <a:xfrm>
            <a:off x="285750" y="1752600"/>
            <a:ext cx="8678863" cy="4953000"/>
          </a:xfrm>
          <a:prstGeom prst="rect">
            <a:avLst/>
          </a:prstGeom>
        </p:spPr>
        <p:txBody>
          <a:bodyPr>
            <a:normAutofit fontScale="92500" lnSpcReduction="20000"/>
          </a:bodyPr>
          <a:lstStyle/>
          <a:p>
            <a:r>
              <a:rPr lang="en-US" dirty="0" smtClean="0"/>
              <a:t>Oldest SDL technique (Warner 1965; predates formal SDL itself)</a:t>
            </a:r>
          </a:p>
          <a:p>
            <a:r>
              <a:rPr lang="en-US" dirty="0" smtClean="0"/>
              <a:t>Hide the question asked from the interviewer</a:t>
            </a:r>
          </a:p>
          <a:p>
            <a:r>
              <a:rPr lang="en-US" dirty="0" smtClean="0"/>
              <a:t>Respondent’s answer “yes” applies to either the sensitive question or a non-sensitive question</a:t>
            </a:r>
          </a:p>
          <a:p>
            <a:r>
              <a:rPr lang="en-US" dirty="0" smtClean="0"/>
              <a:t>Two SDL parameters: probability asked sensitive question, probability “yes” for non-sensitive question</a:t>
            </a:r>
          </a:p>
          <a:p>
            <a:r>
              <a:rPr lang="en-US" dirty="0" smtClean="0"/>
              <a:t>SDL affects the mean and standard error for parameter of interest: proportion of population “yes” for sensitive question</a:t>
            </a:r>
            <a:endParaRPr lang="en-US" dirty="0"/>
          </a:p>
        </p:txBody>
      </p:sp>
      <p:sp>
        <p:nvSpPr>
          <p:cNvPr id="3" name="Title 2"/>
          <p:cNvSpPr>
            <a:spLocks noGrp="1"/>
          </p:cNvSpPr>
          <p:nvPr>
            <p:ph type="title"/>
          </p:nvPr>
        </p:nvSpPr>
        <p:spPr/>
        <p:txBody>
          <a:bodyPr>
            <a:normAutofit/>
          </a:bodyPr>
          <a:lstStyle/>
          <a:p>
            <a:r>
              <a:rPr lang="en-US" dirty="0" smtClean="0"/>
              <a:t>Example 1: Randomized Response</a:t>
            </a:r>
            <a:endParaRPr lang="en-US" dirty="0"/>
          </a:p>
        </p:txBody>
      </p:sp>
      <p:sp>
        <p:nvSpPr>
          <p:cNvPr id="4" name="Date Placeholder 3"/>
          <p:cNvSpPr>
            <a:spLocks noGrp="1"/>
          </p:cNvSpPr>
          <p:nvPr>
            <p:ph type="dt" sz="half" idx="10"/>
          </p:nvPr>
        </p:nvSpPr>
        <p:spPr/>
        <p:txBody>
          <a:bodyPr/>
          <a:lstStyle/>
          <a:p>
            <a:r>
              <a:rPr lang="en-US" smtClean="0"/>
              <a:t>April 25, 2016</a:t>
            </a:r>
            <a:endParaRPr lang="en-US" dirty="0"/>
          </a:p>
        </p:txBody>
      </p:sp>
      <p:sp>
        <p:nvSpPr>
          <p:cNvPr id="5" name="Footer Placeholder 4"/>
          <p:cNvSpPr>
            <a:spLocks noGrp="1"/>
          </p:cNvSpPr>
          <p:nvPr>
            <p:ph type="ftr" sz="quarter" idx="11"/>
          </p:nvPr>
        </p:nvSpPr>
        <p:spPr/>
        <p:txBody>
          <a:bodyPr/>
          <a:lstStyle/>
          <a:p>
            <a:r>
              <a:rPr lang="en-US" smtClean="0"/>
              <a:t>© John M. Abowd and Lars Vilhuber 2016, all rights reserved</a:t>
            </a:r>
            <a:endParaRPr lang="en-US" dirty="0"/>
          </a:p>
        </p:txBody>
      </p:sp>
      <p:sp>
        <p:nvSpPr>
          <p:cNvPr id="6" name="Slide Number Placeholder 5"/>
          <p:cNvSpPr>
            <a:spLocks noGrp="1"/>
          </p:cNvSpPr>
          <p:nvPr>
            <p:ph type="sldNum" sz="quarter" idx="12"/>
          </p:nvPr>
        </p:nvSpPr>
        <p:spPr/>
        <p:txBody>
          <a:bodyPr/>
          <a:lstStyle/>
          <a:p>
            <a:fld id="{09E1CB0D-F0D3-463B-9C8D-E58052DD4A28}" type="slidenum">
              <a:rPr lang="en-US" smtClean="0"/>
              <a:pPr/>
              <a:t>32</a:t>
            </a:fld>
            <a:endParaRPr lang="en-US"/>
          </a:p>
        </p:txBody>
      </p:sp>
    </p:spTree>
    <p:extLst>
      <p:ext uri="{BB962C8B-B14F-4D97-AF65-F5344CB8AC3E}">
        <p14:creationId xmlns:p14="http://schemas.microsoft.com/office/powerpoint/2010/main" val="13809960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4294967295"/>
          </p:nvPr>
        </p:nvSpPr>
        <p:spPr>
          <a:xfrm>
            <a:off x="285750" y="1752600"/>
            <a:ext cx="8678863" cy="5105400"/>
          </a:xfrm>
          <a:prstGeom prst="rect">
            <a:avLst/>
          </a:prstGeom>
        </p:spPr>
        <p:txBody>
          <a:bodyPr/>
          <a:lstStyle/>
          <a:p>
            <a:r>
              <a:rPr lang="en-US" dirty="0" smtClean="0"/>
              <a:t>“Yes”: Probability asked sensitive question ½</a:t>
            </a:r>
          </a:p>
          <a:p>
            <a:r>
              <a:rPr lang="en-US" dirty="0" smtClean="0"/>
              <a:t>Probability “yes” for innocuous question ½</a:t>
            </a:r>
          </a:p>
          <a:p>
            <a:r>
              <a:rPr lang="en-US" dirty="0" smtClean="0"/>
              <a:t>Ever </a:t>
            </a:r>
            <a:r>
              <a:rPr lang="en-US" dirty="0" err="1" smtClean="0"/>
              <a:t>xxxx</a:t>
            </a:r>
            <a:r>
              <a:rPr lang="en-US" dirty="0" smtClean="0"/>
              <a:t>: </a:t>
            </a:r>
          </a:p>
          <a:p>
            <a:r>
              <a:rPr lang="en-US" dirty="0" smtClean="0"/>
              <a:t>Inferential disclosure (Bayes factor):</a:t>
            </a:r>
          </a:p>
          <a:p>
            <a:r>
              <a:rPr lang="en-US" dirty="0" smtClean="0">
                <a:latin typeface="Symbol" panose="05050102010706020507" pitchFamily="18" charset="2"/>
              </a:rPr>
              <a:t>e</a:t>
            </a:r>
            <a:r>
              <a:rPr lang="en-US" dirty="0" smtClean="0"/>
              <a:t>-differential privacy (</a:t>
            </a:r>
            <a:r>
              <a:rPr lang="en-US" i="1" dirty="0" smtClean="0"/>
              <a:t>maximum</a:t>
            </a:r>
            <a:r>
              <a:rPr lang="en-US" dirty="0" smtClean="0"/>
              <a:t> ln Bayes factor): ln () = </a:t>
            </a:r>
          </a:p>
          <a:p>
            <a:r>
              <a:rPr lang="en-US" dirty="0" smtClean="0"/>
              <a:t>SDL </a:t>
            </a:r>
            <a:r>
              <a:rPr lang="en-US" i="1" dirty="0" err="1" smtClean="0"/>
              <a:t>nonignorable</a:t>
            </a:r>
            <a:r>
              <a:rPr lang="en-US" dirty="0" smtClean="0"/>
              <a:t> and </a:t>
            </a:r>
            <a:r>
              <a:rPr lang="en-US" i="1" dirty="0" smtClean="0"/>
              <a:t>known</a:t>
            </a:r>
          </a:p>
        </p:txBody>
      </p:sp>
      <p:sp>
        <p:nvSpPr>
          <p:cNvPr id="3" name="Title 2"/>
          <p:cNvSpPr>
            <a:spLocks noGrp="1"/>
          </p:cNvSpPr>
          <p:nvPr>
            <p:ph type="title"/>
          </p:nvPr>
        </p:nvSpPr>
        <p:spPr/>
        <p:txBody>
          <a:bodyPr>
            <a:normAutofit fontScale="90000"/>
          </a:bodyPr>
          <a:lstStyle/>
          <a:p>
            <a:r>
              <a:rPr lang="en-US" dirty="0" smtClean="0"/>
              <a:t>Example 1: Randomized Response (continued)</a:t>
            </a:r>
            <a:endParaRPr lang="en-US" dirty="0"/>
          </a:p>
        </p:txBody>
      </p:sp>
      <p:sp>
        <p:nvSpPr>
          <p:cNvPr id="4" name="Date Placeholder 3"/>
          <p:cNvSpPr>
            <a:spLocks noGrp="1"/>
          </p:cNvSpPr>
          <p:nvPr>
            <p:ph type="dt" sz="half" idx="10"/>
          </p:nvPr>
        </p:nvSpPr>
        <p:spPr/>
        <p:txBody>
          <a:bodyPr/>
          <a:lstStyle/>
          <a:p>
            <a:r>
              <a:rPr lang="en-US" smtClean="0"/>
              <a:t>April 25, 2016</a:t>
            </a:r>
            <a:endParaRPr lang="en-US" dirty="0"/>
          </a:p>
        </p:txBody>
      </p:sp>
      <p:sp>
        <p:nvSpPr>
          <p:cNvPr id="5" name="Footer Placeholder 4"/>
          <p:cNvSpPr>
            <a:spLocks noGrp="1"/>
          </p:cNvSpPr>
          <p:nvPr>
            <p:ph type="ftr" sz="quarter" idx="11"/>
          </p:nvPr>
        </p:nvSpPr>
        <p:spPr/>
        <p:txBody>
          <a:bodyPr/>
          <a:lstStyle/>
          <a:p>
            <a:r>
              <a:rPr lang="en-US" smtClean="0"/>
              <a:t>© John M. Abowd and Lars Vilhuber 2016, all rights reserved</a:t>
            </a:r>
            <a:endParaRPr lang="en-US" dirty="0"/>
          </a:p>
        </p:txBody>
      </p:sp>
      <p:sp>
        <p:nvSpPr>
          <p:cNvPr id="6" name="Slide Number Placeholder 5"/>
          <p:cNvSpPr>
            <a:spLocks noGrp="1"/>
          </p:cNvSpPr>
          <p:nvPr>
            <p:ph type="sldNum" sz="quarter" idx="12"/>
          </p:nvPr>
        </p:nvSpPr>
        <p:spPr/>
        <p:txBody>
          <a:bodyPr/>
          <a:lstStyle/>
          <a:p>
            <a:fld id="{09E1CB0D-F0D3-463B-9C8D-E58052DD4A28}" type="slidenum">
              <a:rPr lang="en-US" smtClean="0"/>
              <a:pPr/>
              <a:t>33</a:t>
            </a:fld>
            <a:endParaRPr lang="en-US"/>
          </a:p>
        </p:txBody>
      </p:sp>
    </p:spTree>
    <p:extLst>
      <p:ext uri="{BB962C8B-B14F-4D97-AF65-F5344CB8AC3E}">
        <p14:creationId xmlns:p14="http://schemas.microsoft.com/office/powerpoint/2010/main" val="41749884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Now, Back to the Live Example</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r>
              <a:rPr lang="en-US" smtClean="0"/>
              <a:t>April 25, 2016</a:t>
            </a:r>
            <a:endParaRPr lang="en-US" dirty="0"/>
          </a:p>
        </p:txBody>
      </p:sp>
      <p:sp>
        <p:nvSpPr>
          <p:cNvPr id="5" name="Footer Placeholder 4"/>
          <p:cNvSpPr>
            <a:spLocks noGrp="1"/>
          </p:cNvSpPr>
          <p:nvPr>
            <p:ph type="ftr" sz="quarter" idx="11"/>
          </p:nvPr>
        </p:nvSpPr>
        <p:spPr/>
        <p:txBody>
          <a:bodyPr/>
          <a:lstStyle/>
          <a:p>
            <a:r>
              <a:rPr lang="en-US" smtClean="0"/>
              <a:t>© John M. Abowd and Lars Vilhuber 2016, all rights reserved</a:t>
            </a:r>
            <a:endParaRPr lang="en-US" dirty="0"/>
          </a:p>
        </p:txBody>
      </p:sp>
      <p:sp>
        <p:nvSpPr>
          <p:cNvPr id="6" name="Slide Number Placeholder 5"/>
          <p:cNvSpPr>
            <a:spLocks noGrp="1"/>
          </p:cNvSpPr>
          <p:nvPr>
            <p:ph type="sldNum" sz="quarter" idx="12"/>
          </p:nvPr>
        </p:nvSpPr>
        <p:spPr/>
        <p:txBody>
          <a:bodyPr/>
          <a:lstStyle/>
          <a:p>
            <a:fld id="{09E1CB0D-F0D3-463B-9C8D-E58052DD4A28}" type="slidenum">
              <a:rPr lang="en-US" smtClean="0"/>
              <a:pPr/>
              <a:t>34</a:t>
            </a:fld>
            <a:endParaRPr lang="en-US"/>
          </a:p>
        </p:txBody>
      </p:sp>
    </p:spTree>
    <p:extLst>
      <p:ext uri="{BB962C8B-B14F-4D97-AF65-F5344CB8AC3E}">
        <p14:creationId xmlns:p14="http://schemas.microsoft.com/office/powerpoint/2010/main" val="26725663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4294967295"/>
          </p:nvPr>
        </p:nvSpPr>
        <p:spPr>
          <a:xfrm>
            <a:off x="285750" y="1752600"/>
            <a:ext cx="8678863" cy="5105400"/>
          </a:xfrm>
          <a:prstGeom prst="rect">
            <a:avLst/>
          </a:prstGeom>
        </p:spPr>
        <p:txBody>
          <a:bodyPr>
            <a:normAutofit lnSpcReduction="10000"/>
          </a:bodyPr>
          <a:lstStyle/>
          <a:p>
            <a:r>
              <a:rPr lang="en-US" dirty="0" smtClean="0"/>
              <a:t>Published income </a:t>
            </a:r>
            <a:r>
              <a:rPr lang="en-US" dirty="0" err="1" smtClean="0"/>
              <a:t>topcoded</a:t>
            </a:r>
            <a:r>
              <a:rPr lang="en-US" dirty="0" smtClean="0"/>
              <a:t> at </a:t>
            </a:r>
            <a:r>
              <a:rPr lang="en-US" i="1" dirty="0" smtClean="0"/>
              <a:t>T</a:t>
            </a:r>
          </a:p>
          <a:p>
            <a:r>
              <a:rPr lang="en-US" dirty="0" smtClean="0"/>
              <a:t>Quantiles of published income = quantiles of confidential income for all quantiles less than the quantile of </a:t>
            </a:r>
            <a:r>
              <a:rPr lang="en-US" i="1" dirty="0" smtClean="0"/>
              <a:t>T</a:t>
            </a:r>
          </a:p>
          <a:p>
            <a:r>
              <a:rPr lang="en-US" dirty="0" smtClean="0"/>
              <a:t>SDL is </a:t>
            </a:r>
            <a:r>
              <a:rPr lang="en-US" i="1" dirty="0" smtClean="0"/>
              <a:t>ignorable</a:t>
            </a:r>
            <a:r>
              <a:rPr lang="en-US" dirty="0" smtClean="0"/>
              <a:t> for quantiles less than the quantile of </a:t>
            </a:r>
            <a:r>
              <a:rPr lang="en-US" i="1" dirty="0" smtClean="0"/>
              <a:t>T</a:t>
            </a:r>
          </a:p>
          <a:p>
            <a:r>
              <a:rPr lang="en-US" dirty="0" smtClean="0"/>
              <a:t>SDL is </a:t>
            </a:r>
            <a:r>
              <a:rPr lang="en-US" i="1" dirty="0" err="1" smtClean="0"/>
              <a:t>nonignorable</a:t>
            </a:r>
            <a:r>
              <a:rPr lang="en-US" dirty="0" smtClean="0"/>
              <a:t> but </a:t>
            </a:r>
            <a:r>
              <a:rPr lang="en-US" i="1" dirty="0" smtClean="0"/>
              <a:t>discoverable</a:t>
            </a:r>
            <a:r>
              <a:rPr lang="en-US" dirty="0" smtClean="0"/>
              <a:t> for quantiles at or above the quantile of </a:t>
            </a:r>
            <a:r>
              <a:rPr lang="en-US" i="1" dirty="0" smtClean="0"/>
              <a:t>T</a:t>
            </a:r>
            <a:r>
              <a:rPr lang="en-US" dirty="0" smtClean="0"/>
              <a:t> (discovery is via inspection of the data combined with the knowledge that SDL </a:t>
            </a:r>
            <a:r>
              <a:rPr lang="en-US" dirty="0" err="1" smtClean="0"/>
              <a:t>topcoding</a:t>
            </a:r>
            <a:r>
              <a:rPr lang="en-US" dirty="0" smtClean="0"/>
              <a:t> was applied)</a:t>
            </a:r>
            <a:endParaRPr lang="en-US" dirty="0"/>
          </a:p>
        </p:txBody>
      </p:sp>
      <p:sp>
        <p:nvSpPr>
          <p:cNvPr id="3" name="Title 2"/>
          <p:cNvSpPr>
            <a:spLocks noGrp="1"/>
          </p:cNvSpPr>
          <p:nvPr>
            <p:ph type="title"/>
          </p:nvPr>
        </p:nvSpPr>
        <p:spPr/>
        <p:txBody>
          <a:bodyPr/>
          <a:lstStyle/>
          <a:p>
            <a:r>
              <a:rPr lang="en-US" dirty="0" smtClean="0"/>
              <a:t>Example 2: </a:t>
            </a:r>
            <a:r>
              <a:rPr lang="en-US" dirty="0" err="1" smtClean="0"/>
              <a:t>Topcoding</a:t>
            </a:r>
            <a:endParaRPr lang="en-US" dirty="0"/>
          </a:p>
        </p:txBody>
      </p:sp>
      <p:sp>
        <p:nvSpPr>
          <p:cNvPr id="4" name="Date Placeholder 3"/>
          <p:cNvSpPr>
            <a:spLocks noGrp="1"/>
          </p:cNvSpPr>
          <p:nvPr>
            <p:ph type="dt" sz="half" idx="10"/>
          </p:nvPr>
        </p:nvSpPr>
        <p:spPr/>
        <p:txBody>
          <a:bodyPr/>
          <a:lstStyle/>
          <a:p>
            <a:r>
              <a:rPr lang="en-US" smtClean="0"/>
              <a:t>April 25, 2016</a:t>
            </a:r>
            <a:endParaRPr lang="en-US" dirty="0"/>
          </a:p>
        </p:txBody>
      </p:sp>
      <p:sp>
        <p:nvSpPr>
          <p:cNvPr id="5" name="Footer Placeholder 4"/>
          <p:cNvSpPr>
            <a:spLocks noGrp="1"/>
          </p:cNvSpPr>
          <p:nvPr>
            <p:ph type="ftr" sz="quarter" idx="11"/>
          </p:nvPr>
        </p:nvSpPr>
        <p:spPr/>
        <p:txBody>
          <a:bodyPr/>
          <a:lstStyle/>
          <a:p>
            <a:r>
              <a:rPr lang="en-US" smtClean="0"/>
              <a:t>© John M. Abowd and Lars Vilhuber 2016, all rights reserved</a:t>
            </a:r>
            <a:endParaRPr lang="en-US" dirty="0"/>
          </a:p>
        </p:txBody>
      </p:sp>
      <p:sp>
        <p:nvSpPr>
          <p:cNvPr id="6" name="Slide Number Placeholder 5"/>
          <p:cNvSpPr>
            <a:spLocks noGrp="1"/>
          </p:cNvSpPr>
          <p:nvPr>
            <p:ph type="sldNum" sz="quarter" idx="12"/>
          </p:nvPr>
        </p:nvSpPr>
        <p:spPr/>
        <p:txBody>
          <a:bodyPr/>
          <a:lstStyle/>
          <a:p>
            <a:fld id="{09E1CB0D-F0D3-463B-9C8D-E58052DD4A28}" type="slidenum">
              <a:rPr lang="en-US" smtClean="0"/>
              <a:pPr/>
              <a:t>35</a:t>
            </a:fld>
            <a:endParaRPr lang="en-US"/>
          </a:p>
        </p:txBody>
      </p:sp>
    </p:spTree>
    <p:extLst>
      <p:ext uri="{BB962C8B-B14F-4D97-AF65-F5344CB8AC3E}">
        <p14:creationId xmlns:p14="http://schemas.microsoft.com/office/powerpoint/2010/main" val="36935897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4294967295"/>
          </p:nvPr>
        </p:nvSpPr>
        <p:spPr>
          <a:xfrm>
            <a:off x="285750" y="1752600"/>
            <a:ext cx="8678863" cy="5105400"/>
          </a:xfrm>
          <a:prstGeom prst="rect">
            <a:avLst/>
          </a:prstGeom>
        </p:spPr>
        <p:txBody>
          <a:bodyPr>
            <a:normAutofit fontScale="92500" lnSpcReduction="10000"/>
          </a:bodyPr>
          <a:lstStyle/>
          <a:p>
            <a:r>
              <a:rPr lang="en-US" dirty="0" smtClean="0"/>
              <a:t>Published data are a large contingency table with  confidential data available for every cell</a:t>
            </a:r>
          </a:p>
          <a:p>
            <a:r>
              <a:rPr lang="en-US" dirty="0" smtClean="0"/>
              <a:t>Oldest formal SDL technique (</a:t>
            </a:r>
            <a:r>
              <a:rPr lang="en-US" dirty="0" err="1" smtClean="0"/>
              <a:t>Fellegi</a:t>
            </a:r>
            <a:r>
              <a:rPr lang="en-US" dirty="0" smtClean="0"/>
              <a:t> 1972)</a:t>
            </a:r>
          </a:p>
          <a:p>
            <a:r>
              <a:rPr lang="en-US" dirty="0" smtClean="0"/>
              <a:t>Most common SDL method in use worldwide</a:t>
            </a:r>
          </a:p>
          <a:p>
            <a:r>
              <a:rPr lang="en-US" dirty="0" smtClean="0"/>
              <a:t>Some values are suppressed because either the data in the cell were deemed “sensitive” or a complementary suppression was needed to protect another sensitive cell</a:t>
            </a:r>
          </a:p>
          <a:p>
            <a:r>
              <a:rPr lang="en-US" dirty="0" smtClean="0"/>
              <a:t>The missing data items are </a:t>
            </a:r>
            <a:r>
              <a:rPr lang="en-US" i="1" dirty="0" smtClean="0"/>
              <a:t>not</a:t>
            </a:r>
            <a:r>
              <a:rPr lang="en-US" dirty="0" smtClean="0"/>
              <a:t> </a:t>
            </a:r>
            <a:r>
              <a:rPr lang="en-US" i="1" dirty="0" smtClean="0"/>
              <a:t>ignorable</a:t>
            </a:r>
            <a:r>
              <a:rPr lang="en-US" dirty="0" smtClean="0"/>
              <a:t>; therefore the SDL is </a:t>
            </a:r>
            <a:r>
              <a:rPr lang="en-US" i="1" dirty="0" err="1" smtClean="0"/>
              <a:t>nonignorable</a:t>
            </a:r>
            <a:endParaRPr lang="en-US" i="1" dirty="0" smtClean="0"/>
          </a:p>
          <a:p>
            <a:r>
              <a:rPr lang="en-US" dirty="0" smtClean="0"/>
              <a:t>Suppression is almost always </a:t>
            </a:r>
            <a:r>
              <a:rPr lang="en-US" i="1" dirty="0" smtClean="0"/>
              <a:t>discoverable</a:t>
            </a:r>
            <a:endParaRPr lang="en-US" i="1" dirty="0"/>
          </a:p>
        </p:txBody>
      </p:sp>
      <p:sp>
        <p:nvSpPr>
          <p:cNvPr id="3" name="Title 2"/>
          <p:cNvSpPr>
            <a:spLocks noGrp="1"/>
          </p:cNvSpPr>
          <p:nvPr>
            <p:ph type="title"/>
          </p:nvPr>
        </p:nvSpPr>
        <p:spPr/>
        <p:txBody>
          <a:bodyPr/>
          <a:lstStyle/>
          <a:p>
            <a:r>
              <a:rPr lang="en-US" dirty="0" smtClean="0"/>
              <a:t>Example 3: Tabular Suppression</a:t>
            </a:r>
            <a:endParaRPr lang="en-US" dirty="0"/>
          </a:p>
        </p:txBody>
      </p:sp>
      <p:sp>
        <p:nvSpPr>
          <p:cNvPr id="4" name="Date Placeholder 3"/>
          <p:cNvSpPr>
            <a:spLocks noGrp="1"/>
          </p:cNvSpPr>
          <p:nvPr>
            <p:ph type="dt" sz="half" idx="10"/>
          </p:nvPr>
        </p:nvSpPr>
        <p:spPr/>
        <p:txBody>
          <a:bodyPr/>
          <a:lstStyle/>
          <a:p>
            <a:r>
              <a:rPr lang="en-US" smtClean="0"/>
              <a:t>April 25, 2016</a:t>
            </a:r>
            <a:endParaRPr lang="en-US" dirty="0"/>
          </a:p>
        </p:txBody>
      </p:sp>
      <p:sp>
        <p:nvSpPr>
          <p:cNvPr id="5" name="Footer Placeholder 4"/>
          <p:cNvSpPr>
            <a:spLocks noGrp="1"/>
          </p:cNvSpPr>
          <p:nvPr>
            <p:ph type="ftr" sz="quarter" idx="11"/>
          </p:nvPr>
        </p:nvSpPr>
        <p:spPr/>
        <p:txBody>
          <a:bodyPr/>
          <a:lstStyle/>
          <a:p>
            <a:r>
              <a:rPr lang="en-US" smtClean="0"/>
              <a:t>© John M. Abowd and Lars Vilhuber 2016, all rights reserved</a:t>
            </a:r>
            <a:endParaRPr lang="en-US" dirty="0"/>
          </a:p>
        </p:txBody>
      </p:sp>
      <p:sp>
        <p:nvSpPr>
          <p:cNvPr id="6" name="Slide Number Placeholder 5"/>
          <p:cNvSpPr>
            <a:spLocks noGrp="1"/>
          </p:cNvSpPr>
          <p:nvPr>
            <p:ph type="sldNum" sz="quarter" idx="12"/>
          </p:nvPr>
        </p:nvSpPr>
        <p:spPr/>
        <p:txBody>
          <a:bodyPr/>
          <a:lstStyle/>
          <a:p>
            <a:fld id="{09E1CB0D-F0D3-463B-9C8D-E58052DD4A28}" type="slidenum">
              <a:rPr lang="en-US" smtClean="0"/>
              <a:pPr/>
              <a:t>36</a:t>
            </a:fld>
            <a:endParaRPr lang="en-US"/>
          </a:p>
        </p:txBody>
      </p:sp>
    </p:spTree>
    <p:extLst>
      <p:ext uri="{BB962C8B-B14F-4D97-AF65-F5344CB8AC3E}">
        <p14:creationId xmlns:p14="http://schemas.microsoft.com/office/powerpoint/2010/main" val="35684500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Example 4: Regression Discontinuity and Regression Kink</a:t>
            </a:r>
            <a:endParaRPr lang="en-US" dirty="0"/>
          </a:p>
        </p:txBody>
      </p:sp>
      <p:sp>
        <p:nvSpPr>
          <p:cNvPr id="2" name="Text Placeholder 1"/>
          <p:cNvSpPr>
            <a:spLocks noGrp="1"/>
          </p:cNvSpPr>
          <p:nvPr>
            <p:ph idx="1"/>
          </p:nvPr>
        </p:nvSpPr>
        <p:spPr>
          <a:prstGeom prst="rect">
            <a:avLst/>
          </a:prstGeom>
        </p:spPr>
        <p:txBody>
          <a:bodyPr>
            <a:normAutofit fontScale="92500" lnSpcReduction="20000"/>
          </a:bodyPr>
          <a:lstStyle/>
          <a:p>
            <a:r>
              <a:rPr lang="en-US" dirty="0" smtClean="0"/>
              <a:t>Running variable subjected to SDL from the generalized randomized response class (noise infusion, suppress and impute, synthetic data)</a:t>
            </a:r>
          </a:p>
          <a:p>
            <a:r>
              <a:rPr lang="en-US" dirty="0" smtClean="0"/>
              <a:t>SDL is </a:t>
            </a:r>
            <a:r>
              <a:rPr lang="en-US" i="1" dirty="0" err="1" smtClean="0"/>
              <a:t>nonignorable</a:t>
            </a:r>
            <a:r>
              <a:rPr lang="en-US" dirty="0" smtClean="0"/>
              <a:t> because the estimated treatment effect is confounded by the probability that SDL was applied to the running variable</a:t>
            </a:r>
          </a:p>
          <a:p>
            <a:r>
              <a:rPr lang="en-US" dirty="0" smtClean="0"/>
              <a:t>SDL is </a:t>
            </a:r>
            <a:r>
              <a:rPr lang="en-US" i="1" dirty="0" smtClean="0"/>
              <a:t>known</a:t>
            </a:r>
            <a:r>
              <a:rPr lang="en-US" dirty="0" smtClean="0"/>
              <a:t> if the agency publishes that probability</a:t>
            </a:r>
          </a:p>
          <a:p>
            <a:r>
              <a:rPr lang="en-US" dirty="0" smtClean="0"/>
              <a:t>SDL is </a:t>
            </a:r>
            <a:r>
              <a:rPr lang="en-US" i="1" dirty="0" smtClean="0"/>
              <a:t>discoverable</a:t>
            </a:r>
            <a:r>
              <a:rPr lang="en-US" dirty="0" smtClean="0"/>
              <a:t> if the agency publishes the fact that a generalized randomized response method was used</a:t>
            </a:r>
            <a:endParaRPr lang="en-US" dirty="0"/>
          </a:p>
        </p:txBody>
      </p:sp>
      <p:sp>
        <p:nvSpPr>
          <p:cNvPr id="4" name="Date Placeholder 3"/>
          <p:cNvSpPr>
            <a:spLocks noGrp="1"/>
          </p:cNvSpPr>
          <p:nvPr>
            <p:ph type="dt" sz="half" idx="10"/>
          </p:nvPr>
        </p:nvSpPr>
        <p:spPr/>
        <p:txBody>
          <a:bodyPr/>
          <a:lstStyle/>
          <a:p>
            <a:r>
              <a:rPr lang="en-US" smtClean="0"/>
              <a:t>April 25, 2016</a:t>
            </a:r>
            <a:endParaRPr lang="en-US" dirty="0"/>
          </a:p>
        </p:txBody>
      </p:sp>
      <p:sp>
        <p:nvSpPr>
          <p:cNvPr id="5" name="Footer Placeholder 4"/>
          <p:cNvSpPr>
            <a:spLocks noGrp="1"/>
          </p:cNvSpPr>
          <p:nvPr>
            <p:ph type="ftr" sz="quarter" idx="11"/>
          </p:nvPr>
        </p:nvSpPr>
        <p:spPr/>
        <p:txBody>
          <a:bodyPr/>
          <a:lstStyle/>
          <a:p>
            <a:r>
              <a:rPr lang="en-US" smtClean="0"/>
              <a:t>© John M. Abowd and Lars Vilhuber 2016, all rights reserved</a:t>
            </a:r>
            <a:endParaRPr lang="en-US" dirty="0"/>
          </a:p>
        </p:txBody>
      </p:sp>
      <p:sp>
        <p:nvSpPr>
          <p:cNvPr id="6" name="Slide Number Placeholder 5"/>
          <p:cNvSpPr>
            <a:spLocks noGrp="1"/>
          </p:cNvSpPr>
          <p:nvPr>
            <p:ph type="sldNum" sz="quarter" idx="12"/>
          </p:nvPr>
        </p:nvSpPr>
        <p:spPr/>
        <p:txBody>
          <a:bodyPr/>
          <a:lstStyle/>
          <a:p>
            <a:fld id="{09E1CB0D-F0D3-463B-9C8D-E58052DD4A28}" type="slidenum">
              <a:rPr lang="en-US" smtClean="0"/>
              <a:pPr/>
              <a:t>37</a:t>
            </a:fld>
            <a:endParaRPr lang="en-US"/>
          </a:p>
        </p:txBody>
      </p:sp>
    </p:spTree>
    <p:extLst>
      <p:ext uri="{BB962C8B-B14F-4D97-AF65-F5344CB8AC3E}">
        <p14:creationId xmlns:p14="http://schemas.microsoft.com/office/powerpoint/2010/main" val="36954311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Example 4: Regression Discontinuity and Regression Kink (continued)</a:t>
            </a:r>
            <a:endParaRPr lang="en-US" dirty="0"/>
          </a:p>
        </p:txBody>
      </p:sp>
      <p:sp>
        <p:nvSpPr>
          <p:cNvPr id="2" name="Text Placeholder 1"/>
          <p:cNvSpPr>
            <a:spLocks noGrp="1"/>
          </p:cNvSpPr>
          <p:nvPr>
            <p:ph idx="1"/>
          </p:nvPr>
        </p:nvSpPr>
        <p:spPr>
          <a:prstGeom prst="rect">
            <a:avLst/>
          </a:prstGeom>
        </p:spPr>
        <p:txBody>
          <a:bodyPr>
            <a:normAutofit fontScale="85000" lnSpcReduction="20000"/>
          </a:bodyPr>
          <a:lstStyle/>
          <a:p>
            <a:r>
              <a:rPr lang="en-US" dirty="0" smtClean="0"/>
              <a:t>In RD and RK designs where the probability of SDL is </a:t>
            </a:r>
            <a:r>
              <a:rPr lang="en-US" i="1" dirty="0" smtClean="0"/>
              <a:t>known</a:t>
            </a:r>
            <a:r>
              <a:rPr lang="en-US" dirty="0" smtClean="0"/>
              <a:t>, divide the treatment effect and its standard error by the probability</a:t>
            </a:r>
          </a:p>
          <a:p>
            <a:r>
              <a:rPr lang="en-US" dirty="0" smtClean="0"/>
              <a:t>In designs where the SDL is </a:t>
            </a:r>
            <a:r>
              <a:rPr lang="en-US" i="1" dirty="0" smtClean="0"/>
              <a:t>discoverable</a:t>
            </a:r>
            <a:r>
              <a:rPr lang="en-US" dirty="0" smtClean="0"/>
              <a:t> use the “compliance” function implied by generalized randomized response to estimate the treatment effect using the appropriate fuzzy RD/RK estimator; adjustment of standard error is part of the fuzzy RD/RK method</a:t>
            </a:r>
          </a:p>
          <a:p>
            <a:r>
              <a:rPr lang="en-US" dirty="0" smtClean="0"/>
              <a:t>All other RD/RK assumptions are identical to those made in the confidential data analysis</a:t>
            </a:r>
          </a:p>
          <a:p>
            <a:r>
              <a:rPr lang="en-US" dirty="0" smtClean="0"/>
              <a:t>Analysis similar to Lee and Card (2008)</a:t>
            </a:r>
            <a:endParaRPr lang="en-US" dirty="0"/>
          </a:p>
        </p:txBody>
      </p:sp>
      <p:sp>
        <p:nvSpPr>
          <p:cNvPr id="4" name="Date Placeholder 3"/>
          <p:cNvSpPr>
            <a:spLocks noGrp="1"/>
          </p:cNvSpPr>
          <p:nvPr>
            <p:ph type="dt" sz="half" idx="10"/>
          </p:nvPr>
        </p:nvSpPr>
        <p:spPr/>
        <p:txBody>
          <a:bodyPr/>
          <a:lstStyle/>
          <a:p>
            <a:r>
              <a:rPr lang="en-US" smtClean="0"/>
              <a:t>April 25, 2016</a:t>
            </a:r>
            <a:endParaRPr lang="en-US" dirty="0"/>
          </a:p>
        </p:txBody>
      </p:sp>
      <p:sp>
        <p:nvSpPr>
          <p:cNvPr id="5" name="Footer Placeholder 4"/>
          <p:cNvSpPr>
            <a:spLocks noGrp="1"/>
          </p:cNvSpPr>
          <p:nvPr>
            <p:ph type="ftr" sz="quarter" idx="11"/>
          </p:nvPr>
        </p:nvSpPr>
        <p:spPr/>
        <p:txBody>
          <a:bodyPr/>
          <a:lstStyle/>
          <a:p>
            <a:r>
              <a:rPr lang="en-US" smtClean="0"/>
              <a:t>© John M. Abowd and Lars Vilhuber 2016, all rights reserved</a:t>
            </a:r>
            <a:endParaRPr lang="en-US" dirty="0"/>
          </a:p>
        </p:txBody>
      </p:sp>
      <p:sp>
        <p:nvSpPr>
          <p:cNvPr id="6" name="Slide Number Placeholder 5"/>
          <p:cNvSpPr>
            <a:spLocks noGrp="1"/>
          </p:cNvSpPr>
          <p:nvPr>
            <p:ph type="sldNum" sz="quarter" idx="12"/>
          </p:nvPr>
        </p:nvSpPr>
        <p:spPr/>
        <p:txBody>
          <a:bodyPr/>
          <a:lstStyle/>
          <a:p>
            <a:fld id="{09E1CB0D-F0D3-463B-9C8D-E58052DD4A28}" type="slidenum">
              <a:rPr lang="en-US" smtClean="0"/>
              <a:pPr/>
              <a:t>38</a:t>
            </a:fld>
            <a:endParaRPr lang="en-US"/>
          </a:p>
        </p:txBody>
      </p:sp>
    </p:spTree>
    <p:extLst>
      <p:ext uri="{BB962C8B-B14F-4D97-AF65-F5344CB8AC3E}">
        <p14:creationId xmlns:p14="http://schemas.microsoft.com/office/powerpoint/2010/main" val="12862382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4294967295"/>
          </p:nvPr>
        </p:nvSpPr>
        <p:spPr>
          <a:xfrm>
            <a:off x="285750" y="1752600"/>
            <a:ext cx="8678863" cy="3998913"/>
          </a:xfrm>
          <a:prstGeom prst="rect">
            <a:avLst/>
          </a:prstGeom>
        </p:spPr>
        <p:txBody>
          <a:bodyPr>
            <a:normAutofit/>
          </a:bodyPr>
          <a:lstStyle/>
          <a:p>
            <a:r>
              <a:rPr lang="en-US" dirty="0" smtClean="0"/>
              <a:t>Same data structure as in </a:t>
            </a:r>
            <a:r>
              <a:rPr lang="en-US" dirty="0"/>
              <a:t>tabular suppression: </a:t>
            </a:r>
            <a:r>
              <a:rPr lang="en-US" dirty="0" smtClean="0"/>
              <a:t>published </a:t>
            </a:r>
            <a:r>
              <a:rPr lang="en-US" dirty="0"/>
              <a:t>data are a large contingency table with  confidential data available for every </a:t>
            </a:r>
            <a:r>
              <a:rPr lang="en-US" dirty="0" smtClean="0"/>
              <a:t>cell</a:t>
            </a:r>
          </a:p>
          <a:p>
            <a:r>
              <a:rPr lang="en-US" dirty="0" smtClean="0"/>
              <a:t>Instead of suppression, all items are published by tabulating input data that have been infused with noise (every input value modified)</a:t>
            </a:r>
          </a:p>
          <a:p>
            <a:r>
              <a:rPr lang="en-US" dirty="0" smtClean="0"/>
              <a:t>SDL is </a:t>
            </a:r>
            <a:r>
              <a:rPr lang="en-US" i="1" dirty="0" err="1" smtClean="0"/>
              <a:t>nonignorable</a:t>
            </a:r>
            <a:endParaRPr lang="en-US" dirty="0"/>
          </a:p>
          <a:p>
            <a:pPr marL="0" indent="0">
              <a:buNone/>
            </a:pPr>
            <a:endParaRPr lang="en-US" dirty="0"/>
          </a:p>
        </p:txBody>
      </p:sp>
      <p:sp>
        <p:nvSpPr>
          <p:cNvPr id="3" name="Title 2"/>
          <p:cNvSpPr>
            <a:spLocks noGrp="1"/>
          </p:cNvSpPr>
          <p:nvPr>
            <p:ph type="title"/>
          </p:nvPr>
        </p:nvSpPr>
        <p:spPr/>
        <p:txBody>
          <a:bodyPr/>
          <a:lstStyle/>
          <a:p>
            <a:r>
              <a:rPr lang="en-US" dirty="0" smtClean="0"/>
              <a:t>Example 5: Tabular Noise Infusion</a:t>
            </a:r>
            <a:endParaRPr lang="en-US" dirty="0"/>
          </a:p>
        </p:txBody>
      </p:sp>
      <p:sp>
        <p:nvSpPr>
          <p:cNvPr id="4" name="Date Placeholder 3"/>
          <p:cNvSpPr>
            <a:spLocks noGrp="1"/>
          </p:cNvSpPr>
          <p:nvPr>
            <p:ph type="dt" sz="half" idx="10"/>
          </p:nvPr>
        </p:nvSpPr>
        <p:spPr/>
        <p:txBody>
          <a:bodyPr/>
          <a:lstStyle/>
          <a:p>
            <a:r>
              <a:rPr lang="en-US" smtClean="0"/>
              <a:t>April 25, 2016</a:t>
            </a:r>
            <a:endParaRPr lang="en-US" dirty="0"/>
          </a:p>
        </p:txBody>
      </p:sp>
      <p:sp>
        <p:nvSpPr>
          <p:cNvPr id="5" name="Footer Placeholder 4"/>
          <p:cNvSpPr>
            <a:spLocks noGrp="1"/>
          </p:cNvSpPr>
          <p:nvPr>
            <p:ph type="ftr" sz="quarter" idx="11"/>
          </p:nvPr>
        </p:nvSpPr>
        <p:spPr/>
        <p:txBody>
          <a:bodyPr/>
          <a:lstStyle/>
          <a:p>
            <a:r>
              <a:rPr lang="en-US" smtClean="0"/>
              <a:t>© John M. Abowd and Lars Vilhuber 2016, all rights reserved</a:t>
            </a:r>
            <a:endParaRPr lang="en-US" dirty="0"/>
          </a:p>
        </p:txBody>
      </p:sp>
      <p:sp>
        <p:nvSpPr>
          <p:cNvPr id="6" name="Slide Number Placeholder 5"/>
          <p:cNvSpPr>
            <a:spLocks noGrp="1"/>
          </p:cNvSpPr>
          <p:nvPr>
            <p:ph type="sldNum" sz="quarter" idx="12"/>
          </p:nvPr>
        </p:nvSpPr>
        <p:spPr/>
        <p:txBody>
          <a:bodyPr/>
          <a:lstStyle/>
          <a:p>
            <a:fld id="{09E1CB0D-F0D3-463B-9C8D-E58052DD4A28}" type="slidenum">
              <a:rPr lang="en-US" smtClean="0"/>
              <a:pPr/>
              <a:t>39</a:t>
            </a:fld>
            <a:endParaRPr lang="en-US"/>
          </a:p>
        </p:txBody>
      </p:sp>
    </p:spTree>
    <p:extLst>
      <p:ext uri="{BB962C8B-B14F-4D97-AF65-F5344CB8AC3E}">
        <p14:creationId xmlns:p14="http://schemas.microsoft.com/office/powerpoint/2010/main" val="13302134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Now, </a:t>
            </a:r>
            <a:r>
              <a:rPr lang="en-US" dirty="0"/>
              <a:t>L</a:t>
            </a:r>
            <a:r>
              <a:rPr lang="en-US" dirty="0" smtClean="0"/>
              <a:t>et’s Analyze the Data</a:t>
            </a:r>
            <a:endParaRPr lang="en-US" dirty="0"/>
          </a:p>
        </p:txBody>
      </p:sp>
      <p:sp>
        <p:nvSpPr>
          <p:cNvPr id="3" name="Content Placeholder 2"/>
          <p:cNvSpPr>
            <a:spLocks noGrp="1"/>
          </p:cNvSpPr>
          <p:nvPr>
            <p:ph idx="1"/>
          </p:nvPr>
        </p:nvSpPr>
        <p:spPr/>
        <p:txBody>
          <a:bodyPr/>
          <a:lstStyle/>
          <a:p>
            <a:endParaRPr lang="en-US" dirty="0"/>
          </a:p>
        </p:txBody>
      </p:sp>
      <p:sp>
        <p:nvSpPr>
          <p:cNvPr id="4" name="Date Placeholder 3"/>
          <p:cNvSpPr>
            <a:spLocks noGrp="1"/>
          </p:cNvSpPr>
          <p:nvPr>
            <p:ph type="dt" sz="half" idx="10"/>
          </p:nvPr>
        </p:nvSpPr>
        <p:spPr/>
        <p:txBody>
          <a:bodyPr/>
          <a:lstStyle/>
          <a:p>
            <a:r>
              <a:rPr lang="en-US" smtClean="0"/>
              <a:t>April 25, 2016</a:t>
            </a:r>
            <a:endParaRPr lang="en-US" dirty="0"/>
          </a:p>
        </p:txBody>
      </p:sp>
      <p:sp>
        <p:nvSpPr>
          <p:cNvPr id="5" name="Footer Placeholder 4"/>
          <p:cNvSpPr>
            <a:spLocks noGrp="1"/>
          </p:cNvSpPr>
          <p:nvPr>
            <p:ph type="ftr" sz="quarter" idx="11"/>
          </p:nvPr>
        </p:nvSpPr>
        <p:spPr/>
        <p:txBody>
          <a:bodyPr/>
          <a:lstStyle/>
          <a:p>
            <a:r>
              <a:rPr lang="en-US" smtClean="0"/>
              <a:t>© John M. Abowd and Lars Vilhuber 2016, all rights reserved</a:t>
            </a:r>
            <a:endParaRPr lang="en-US" dirty="0"/>
          </a:p>
        </p:txBody>
      </p:sp>
      <p:sp>
        <p:nvSpPr>
          <p:cNvPr id="6" name="Slide Number Placeholder 5"/>
          <p:cNvSpPr>
            <a:spLocks noGrp="1"/>
          </p:cNvSpPr>
          <p:nvPr>
            <p:ph type="sldNum" sz="quarter" idx="12"/>
          </p:nvPr>
        </p:nvSpPr>
        <p:spPr/>
        <p:txBody>
          <a:bodyPr/>
          <a:lstStyle/>
          <a:p>
            <a:fld id="{09E1CB0D-F0D3-463B-9C8D-E58052DD4A28}" type="slidenum">
              <a:rPr lang="en-US" smtClean="0"/>
              <a:pPr/>
              <a:t>4</a:t>
            </a:fld>
            <a:endParaRPr lang="en-US"/>
          </a:p>
        </p:txBody>
      </p:sp>
    </p:spTree>
    <p:extLst>
      <p:ext uri="{BB962C8B-B14F-4D97-AF65-F5344CB8AC3E}">
        <p14:creationId xmlns:p14="http://schemas.microsoft.com/office/powerpoint/2010/main" val="23611426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4294967295"/>
          </p:nvPr>
        </p:nvSpPr>
        <p:spPr>
          <a:xfrm>
            <a:off x="285750" y="1752600"/>
            <a:ext cx="8678863" cy="5105400"/>
          </a:xfrm>
          <a:prstGeom prst="rect">
            <a:avLst/>
          </a:prstGeom>
        </p:spPr>
        <p:txBody>
          <a:bodyPr>
            <a:normAutofit fontScale="92500"/>
          </a:bodyPr>
          <a:lstStyle/>
          <a:p>
            <a:r>
              <a:rPr lang="en-US" dirty="0" smtClean="0"/>
              <a:t>SDL is </a:t>
            </a:r>
            <a:r>
              <a:rPr lang="en-US" i="1" dirty="0" smtClean="0"/>
              <a:t>known</a:t>
            </a:r>
            <a:r>
              <a:rPr lang="en-US" dirty="0" smtClean="0"/>
              <a:t> if the agency publishes the statistical properties of the noise process—usually, </a:t>
            </a:r>
            <a:r>
              <a:rPr lang="en-US" i="1" dirty="0" err="1" smtClean="0"/>
              <a:t>i.i.d</a:t>
            </a:r>
            <a:r>
              <a:rPr lang="en-US" i="1" dirty="0" smtClean="0"/>
              <a:t>.</a:t>
            </a:r>
            <a:r>
              <a:rPr lang="en-US" dirty="0" smtClean="0"/>
              <a:t> with zero mean and constant known variance</a:t>
            </a:r>
          </a:p>
          <a:p>
            <a:r>
              <a:rPr lang="en-US" dirty="0" smtClean="0"/>
              <a:t>SDL is </a:t>
            </a:r>
            <a:r>
              <a:rPr lang="en-US" i="1" dirty="0" smtClean="0"/>
              <a:t>discoverable</a:t>
            </a:r>
            <a:r>
              <a:rPr lang="en-US" dirty="0" smtClean="0"/>
              <a:t> if there is another tabular summary with the same expected value but published using a different SDL method or different noise infusion parameters</a:t>
            </a:r>
          </a:p>
          <a:p>
            <a:r>
              <a:rPr lang="en-US" dirty="0" smtClean="0"/>
              <a:t>Example: Quarterly Workforce Indicators, Quarterly Census of Employment and Wages, County Business Patterns</a:t>
            </a:r>
            <a:endParaRPr lang="en-US" dirty="0"/>
          </a:p>
          <a:p>
            <a:pPr marL="0" indent="0">
              <a:buNone/>
            </a:pPr>
            <a:endParaRPr lang="en-US" dirty="0"/>
          </a:p>
        </p:txBody>
      </p:sp>
      <p:sp>
        <p:nvSpPr>
          <p:cNvPr id="3" name="Title 2"/>
          <p:cNvSpPr>
            <a:spLocks noGrp="1"/>
          </p:cNvSpPr>
          <p:nvPr>
            <p:ph type="title"/>
          </p:nvPr>
        </p:nvSpPr>
        <p:spPr/>
        <p:txBody>
          <a:bodyPr>
            <a:normAutofit fontScale="90000"/>
          </a:bodyPr>
          <a:lstStyle/>
          <a:p>
            <a:r>
              <a:rPr lang="en-US" dirty="0" smtClean="0"/>
              <a:t>Example 5: Tabular Noise Infusion (continued)</a:t>
            </a:r>
            <a:endParaRPr lang="en-US" dirty="0"/>
          </a:p>
        </p:txBody>
      </p:sp>
      <p:sp>
        <p:nvSpPr>
          <p:cNvPr id="4" name="Date Placeholder 3"/>
          <p:cNvSpPr>
            <a:spLocks noGrp="1"/>
          </p:cNvSpPr>
          <p:nvPr>
            <p:ph type="dt" sz="half" idx="10"/>
          </p:nvPr>
        </p:nvSpPr>
        <p:spPr/>
        <p:txBody>
          <a:bodyPr/>
          <a:lstStyle/>
          <a:p>
            <a:r>
              <a:rPr lang="en-US" smtClean="0"/>
              <a:t>April 25, 2016</a:t>
            </a:r>
            <a:endParaRPr lang="en-US" dirty="0"/>
          </a:p>
        </p:txBody>
      </p:sp>
      <p:sp>
        <p:nvSpPr>
          <p:cNvPr id="5" name="Footer Placeholder 4"/>
          <p:cNvSpPr>
            <a:spLocks noGrp="1"/>
          </p:cNvSpPr>
          <p:nvPr>
            <p:ph type="ftr" sz="quarter" idx="11"/>
          </p:nvPr>
        </p:nvSpPr>
        <p:spPr/>
        <p:txBody>
          <a:bodyPr/>
          <a:lstStyle/>
          <a:p>
            <a:r>
              <a:rPr lang="en-US" smtClean="0"/>
              <a:t>© John M. Abowd and Lars Vilhuber 2016, all rights reserved</a:t>
            </a:r>
            <a:endParaRPr lang="en-US" dirty="0"/>
          </a:p>
        </p:txBody>
      </p:sp>
      <p:sp>
        <p:nvSpPr>
          <p:cNvPr id="6" name="Slide Number Placeholder 5"/>
          <p:cNvSpPr>
            <a:spLocks noGrp="1"/>
          </p:cNvSpPr>
          <p:nvPr>
            <p:ph type="sldNum" sz="quarter" idx="12"/>
          </p:nvPr>
        </p:nvSpPr>
        <p:spPr/>
        <p:txBody>
          <a:bodyPr/>
          <a:lstStyle/>
          <a:p>
            <a:fld id="{09E1CB0D-F0D3-463B-9C8D-E58052DD4A28}" type="slidenum">
              <a:rPr lang="en-US" smtClean="0"/>
              <a:pPr/>
              <a:t>40</a:t>
            </a:fld>
            <a:endParaRPr lang="en-US"/>
          </a:p>
        </p:txBody>
      </p:sp>
    </p:spTree>
    <p:extLst>
      <p:ext uri="{BB962C8B-B14F-4D97-AF65-F5344CB8AC3E}">
        <p14:creationId xmlns:p14="http://schemas.microsoft.com/office/powerpoint/2010/main" val="38084703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4294967295"/>
          </p:nvPr>
        </p:nvSpPr>
        <p:spPr>
          <a:xfrm>
            <a:off x="285750" y="1752600"/>
            <a:ext cx="8678863" cy="5105400"/>
          </a:xfrm>
          <a:prstGeom prst="rect">
            <a:avLst/>
          </a:prstGeom>
        </p:spPr>
        <p:txBody>
          <a:bodyPr>
            <a:normAutofit fontScale="92500" lnSpcReduction="20000"/>
          </a:bodyPr>
          <a:lstStyle/>
          <a:p>
            <a:r>
              <a:rPr lang="en-US" dirty="0" smtClean="0"/>
              <a:t>All of the following can be modeled as generalized random response:</a:t>
            </a:r>
          </a:p>
          <a:p>
            <a:pPr lvl="1"/>
            <a:r>
              <a:rPr lang="en-US" dirty="0" smtClean="0"/>
              <a:t>Swapping</a:t>
            </a:r>
          </a:p>
          <a:p>
            <a:pPr lvl="1"/>
            <a:r>
              <a:rPr lang="en-US" dirty="0" smtClean="0"/>
              <a:t>Input noise infusion (adding random values)</a:t>
            </a:r>
          </a:p>
          <a:p>
            <a:pPr lvl="1"/>
            <a:r>
              <a:rPr lang="en-US" dirty="0" smtClean="0"/>
              <a:t>Suppress and impute (replacing some values with imputations; also called partial synthetic data)</a:t>
            </a:r>
          </a:p>
          <a:p>
            <a:pPr lvl="1"/>
            <a:r>
              <a:rPr lang="en-US" dirty="0" smtClean="0"/>
              <a:t>Synthetic data (replacing some or all values with samples from the posterior distribution)</a:t>
            </a:r>
          </a:p>
          <a:p>
            <a:pPr lvl="1"/>
            <a:r>
              <a:rPr lang="en-US" dirty="0"/>
              <a:t>Case considered by </a:t>
            </a:r>
            <a:r>
              <a:rPr lang="en-US" dirty="0" smtClean="0"/>
              <a:t>Alexander, </a:t>
            </a:r>
            <a:r>
              <a:rPr lang="en-US" dirty="0" err="1" smtClean="0"/>
              <a:t>Davern</a:t>
            </a:r>
            <a:r>
              <a:rPr lang="en-US" dirty="0" smtClean="0"/>
              <a:t> </a:t>
            </a:r>
            <a:r>
              <a:rPr lang="en-US" dirty="0"/>
              <a:t>and </a:t>
            </a:r>
            <a:r>
              <a:rPr lang="en-US" dirty="0" smtClean="0"/>
              <a:t>Stevenson</a:t>
            </a:r>
            <a:r>
              <a:rPr lang="en-US" dirty="0"/>
              <a:t> </a:t>
            </a:r>
            <a:r>
              <a:rPr lang="en-US" dirty="0" smtClean="0"/>
              <a:t>(2010)</a:t>
            </a:r>
          </a:p>
          <a:p>
            <a:r>
              <a:rPr lang="en-US" dirty="0" smtClean="0"/>
              <a:t>SDL is </a:t>
            </a:r>
            <a:r>
              <a:rPr lang="en-US" i="1" dirty="0" smtClean="0"/>
              <a:t>never ignorable</a:t>
            </a:r>
          </a:p>
          <a:p>
            <a:r>
              <a:rPr lang="en-US" dirty="0" smtClean="0"/>
              <a:t>SDL is </a:t>
            </a:r>
            <a:r>
              <a:rPr lang="en-US" i="1" dirty="0" smtClean="0"/>
              <a:t>discoverable </a:t>
            </a:r>
            <a:endParaRPr lang="en-US" i="1" dirty="0"/>
          </a:p>
        </p:txBody>
      </p:sp>
      <p:sp>
        <p:nvSpPr>
          <p:cNvPr id="3" name="Title 2"/>
          <p:cNvSpPr>
            <a:spLocks noGrp="1"/>
          </p:cNvSpPr>
          <p:nvPr>
            <p:ph type="title"/>
          </p:nvPr>
        </p:nvSpPr>
        <p:spPr/>
        <p:txBody>
          <a:bodyPr>
            <a:normAutofit fontScale="90000"/>
          </a:bodyPr>
          <a:lstStyle/>
          <a:p>
            <a:r>
              <a:rPr lang="en-US" dirty="0" smtClean="0"/>
              <a:t>Example 6: </a:t>
            </a:r>
            <a:r>
              <a:rPr lang="en-US" dirty="0" err="1" smtClean="0"/>
              <a:t>Microdata</a:t>
            </a:r>
            <a:r>
              <a:rPr lang="en-US" dirty="0" smtClean="0"/>
              <a:t> Noise Infusion</a:t>
            </a:r>
            <a:endParaRPr lang="en-US" dirty="0"/>
          </a:p>
        </p:txBody>
      </p:sp>
      <p:sp>
        <p:nvSpPr>
          <p:cNvPr id="4" name="Date Placeholder 3"/>
          <p:cNvSpPr>
            <a:spLocks noGrp="1"/>
          </p:cNvSpPr>
          <p:nvPr>
            <p:ph type="dt" sz="half" idx="10"/>
          </p:nvPr>
        </p:nvSpPr>
        <p:spPr/>
        <p:txBody>
          <a:bodyPr/>
          <a:lstStyle/>
          <a:p>
            <a:r>
              <a:rPr lang="en-US" smtClean="0"/>
              <a:t>April 25, 2016</a:t>
            </a:r>
            <a:endParaRPr lang="en-US" dirty="0"/>
          </a:p>
        </p:txBody>
      </p:sp>
      <p:sp>
        <p:nvSpPr>
          <p:cNvPr id="5" name="Footer Placeholder 4"/>
          <p:cNvSpPr>
            <a:spLocks noGrp="1"/>
          </p:cNvSpPr>
          <p:nvPr>
            <p:ph type="ftr" sz="quarter" idx="11"/>
          </p:nvPr>
        </p:nvSpPr>
        <p:spPr/>
        <p:txBody>
          <a:bodyPr/>
          <a:lstStyle/>
          <a:p>
            <a:r>
              <a:rPr lang="en-US" smtClean="0"/>
              <a:t>© John M. Abowd and Lars Vilhuber 2016, all rights reserved</a:t>
            </a:r>
            <a:endParaRPr lang="en-US" dirty="0"/>
          </a:p>
        </p:txBody>
      </p:sp>
      <p:sp>
        <p:nvSpPr>
          <p:cNvPr id="6" name="Slide Number Placeholder 5"/>
          <p:cNvSpPr>
            <a:spLocks noGrp="1"/>
          </p:cNvSpPr>
          <p:nvPr>
            <p:ph type="sldNum" sz="quarter" idx="12"/>
          </p:nvPr>
        </p:nvSpPr>
        <p:spPr/>
        <p:txBody>
          <a:bodyPr/>
          <a:lstStyle/>
          <a:p>
            <a:fld id="{09E1CB0D-F0D3-463B-9C8D-E58052DD4A28}" type="slidenum">
              <a:rPr lang="en-US" smtClean="0"/>
              <a:pPr/>
              <a:t>41</a:t>
            </a:fld>
            <a:endParaRPr lang="en-US"/>
          </a:p>
        </p:txBody>
      </p:sp>
    </p:spTree>
    <p:extLst>
      <p:ext uri="{BB962C8B-B14F-4D97-AF65-F5344CB8AC3E}">
        <p14:creationId xmlns:p14="http://schemas.microsoft.com/office/powerpoint/2010/main" val="6790974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4294967295"/>
          </p:nvPr>
        </p:nvSpPr>
        <p:spPr>
          <a:xfrm>
            <a:off x="285750" y="1752600"/>
            <a:ext cx="8678863" cy="5105400"/>
          </a:xfrm>
          <a:prstGeom prst="rect">
            <a:avLst/>
          </a:prstGeom>
        </p:spPr>
        <p:txBody>
          <a:bodyPr>
            <a:normAutofit lnSpcReduction="10000"/>
          </a:bodyPr>
          <a:lstStyle/>
          <a:p>
            <a:r>
              <a:rPr lang="en-US" dirty="0" smtClean="0"/>
              <a:t>Regression analysis when the dependent variable has been subject to “suppress and impute” SDL</a:t>
            </a:r>
          </a:p>
          <a:p>
            <a:r>
              <a:rPr lang="en-US" dirty="0" smtClean="0"/>
              <a:t>No other SDL</a:t>
            </a:r>
          </a:p>
          <a:p>
            <a:r>
              <a:rPr lang="en-US" dirty="0" smtClean="0"/>
              <a:t>SDL is </a:t>
            </a:r>
            <a:r>
              <a:rPr lang="en-US" i="1" dirty="0" err="1" smtClean="0"/>
              <a:t>nonignorable</a:t>
            </a:r>
            <a:endParaRPr lang="en-US" i="1" dirty="0" smtClean="0"/>
          </a:p>
          <a:p>
            <a:r>
              <a:rPr lang="en-US" dirty="0" err="1" smtClean="0"/>
              <a:t>SDl</a:t>
            </a:r>
            <a:r>
              <a:rPr lang="en-US" dirty="0" smtClean="0"/>
              <a:t> is discoverable if the agency publishes the suppression rate, the list of variables used in the imputation models, and uses the complete confidential data matrix (including observations with suppressions) for imputation</a:t>
            </a:r>
          </a:p>
          <a:p>
            <a:r>
              <a:rPr lang="en-US" dirty="0" smtClean="0"/>
              <a:t>Analysis similar to Bollinger and Hirsch (2006)</a:t>
            </a:r>
            <a:endParaRPr lang="en-US" dirty="0"/>
          </a:p>
        </p:txBody>
      </p:sp>
      <p:sp>
        <p:nvSpPr>
          <p:cNvPr id="3" name="Title 2"/>
          <p:cNvSpPr>
            <a:spLocks noGrp="1"/>
          </p:cNvSpPr>
          <p:nvPr>
            <p:ph type="title"/>
          </p:nvPr>
        </p:nvSpPr>
        <p:spPr/>
        <p:txBody>
          <a:bodyPr>
            <a:normAutofit fontScale="90000"/>
          </a:bodyPr>
          <a:lstStyle/>
          <a:p>
            <a:r>
              <a:rPr lang="en-US" dirty="0" smtClean="0"/>
              <a:t>Example 6: </a:t>
            </a:r>
            <a:r>
              <a:rPr lang="en-US" dirty="0" err="1" smtClean="0"/>
              <a:t>Microdata</a:t>
            </a:r>
            <a:r>
              <a:rPr lang="en-US" dirty="0" smtClean="0"/>
              <a:t> Noise Infusion (continued)</a:t>
            </a:r>
            <a:endParaRPr lang="en-US" dirty="0"/>
          </a:p>
        </p:txBody>
      </p:sp>
      <p:sp>
        <p:nvSpPr>
          <p:cNvPr id="4" name="Date Placeholder 3"/>
          <p:cNvSpPr>
            <a:spLocks noGrp="1"/>
          </p:cNvSpPr>
          <p:nvPr>
            <p:ph type="dt" sz="half" idx="10"/>
          </p:nvPr>
        </p:nvSpPr>
        <p:spPr/>
        <p:txBody>
          <a:bodyPr/>
          <a:lstStyle/>
          <a:p>
            <a:r>
              <a:rPr lang="en-US" smtClean="0"/>
              <a:t>April 25, 2016</a:t>
            </a:r>
            <a:endParaRPr lang="en-US" dirty="0"/>
          </a:p>
        </p:txBody>
      </p:sp>
      <p:sp>
        <p:nvSpPr>
          <p:cNvPr id="5" name="Footer Placeholder 4"/>
          <p:cNvSpPr>
            <a:spLocks noGrp="1"/>
          </p:cNvSpPr>
          <p:nvPr>
            <p:ph type="ftr" sz="quarter" idx="11"/>
          </p:nvPr>
        </p:nvSpPr>
        <p:spPr/>
        <p:txBody>
          <a:bodyPr/>
          <a:lstStyle/>
          <a:p>
            <a:r>
              <a:rPr lang="en-US" smtClean="0"/>
              <a:t>© John M. Abowd and Lars Vilhuber 2016, all rights reserved</a:t>
            </a:r>
            <a:endParaRPr lang="en-US" dirty="0"/>
          </a:p>
        </p:txBody>
      </p:sp>
      <p:sp>
        <p:nvSpPr>
          <p:cNvPr id="6" name="Slide Number Placeholder 5"/>
          <p:cNvSpPr>
            <a:spLocks noGrp="1"/>
          </p:cNvSpPr>
          <p:nvPr>
            <p:ph type="sldNum" sz="quarter" idx="12"/>
          </p:nvPr>
        </p:nvSpPr>
        <p:spPr/>
        <p:txBody>
          <a:bodyPr/>
          <a:lstStyle/>
          <a:p>
            <a:fld id="{09E1CB0D-F0D3-463B-9C8D-E58052DD4A28}" type="slidenum">
              <a:rPr lang="en-US" smtClean="0"/>
              <a:pPr/>
              <a:t>42</a:t>
            </a:fld>
            <a:endParaRPr lang="en-US"/>
          </a:p>
        </p:txBody>
      </p:sp>
    </p:spTree>
    <p:extLst>
      <p:ext uri="{BB962C8B-B14F-4D97-AF65-F5344CB8AC3E}">
        <p14:creationId xmlns:p14="http://schemas.microsoft.com/office/powerpoint/2010/main" val="8990618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4294967295"/>
          </p:nvPr>
        </p:nvSpPr>
        <p:spPr>
          <a:xfrm>
            <a:off x="285750" y="1752600"/>
            <a:ext cx="8678863" cy="5105400"/>
          </a:xfrm>
          <a:prstGeom prst="rect">
            <a:avLst/>
          </a:prstGeom>
        </p:spPr>
        <p:txBody>
          <a:bodyPr>
            <a:normAutofit fontScale="92500"/>
          </a:bodyPr>
          <a:lstStyle/>
          <a:p>
            <a:r>
              <a:rPr lang="en-US" dirty="0" smtClean="0"/>
              <a:t>Fully synthetic data (all values replaced with samples from their posterior predictive distributions)</a:t>
            </a:r>
          </a:p>
          <a:p>
            <a:r>
              <a:rPr lang="en-US" dirty="0" smtClean="0"/>
              <a:t>Models fit on synthetic data validated by the agency on the actual confidential data</a:t>
            </a:r>
          </a:p>
          <a:p>
            <a:r>
              <a:rPr lang="en-US" dirty="0" smtClean="0"/>
              <a:t>Custom tabulation SDL applied to output from the confidential data (usually some suppression of coefficients)</a:t>
            </a:r>
          </a:p>
          <a:p>
            <a:r>
              <a:rPr lang="en-US" dirty="0" smtClean="0"/>
              <a:t>SDL is </a:t>
            </a:r>
            <a:r>
              <a:rPr lang="en-US" i="1" dirty="0" err="1" smtClean="0"/>
              <a:t>nonignorable</a:t>
            </a:r>
            <a:endParaRPr lang="en-US" i="1" dirty="0" smtClean="0"/>
          </a:p>
          <a:p>
            <a:r>
              <a:rPr lang="en-US" dirty="0" smtClean="0"/>
              <a:t>Synthetic data systems published with fully </a:t>
            </a:r>
            <a:r>
              <a:rPr lang="en-US" i="1" dirty="0" smtClean="0"/>
              <a:t>SDL-aware analysis</a:t>
            </a:r>
            <a:r>
              <a:rPr lang="en-US" dirty="0" smtClean="0"/>
              <a:t> tools</a:t>
            </a:r>
            <a:endParaRPr lang="en-US" dirty="0"/>
          </a:p>
        </p:txBody>
      </p:sp>
      <p:sp>
        <p:nvSpPr>
          <p:cNvPr id="3" name="Title 2"/>
          <p:cNvSpPr>
            <a:spLocks noGrp="1"/>
          </p:cNvSpPr>
          <p:nvPr>
            <p:ph type="title"/>
          </p:nvPr>
        </p:nvSpPr>
        <p:spPr/>
        <p:txBody>
          <a:bodyPr>
            <a:normAutofit fontScale="90000"/>
          </a:bodyPr>
          <a:lstStyle/>
          <a:p>
            <a:r>
              <a:rPr lang="en-US" dirty="0" smtClean="0"/>
              <a:t>Example 7: Synthetic Data with Validation</a:t>
            </a:r>
            <a:endParaRPr lang="en-US" dirty="0"/>
          </a:p>
        </p:txBody>
      </p:sp>
      <p:sp>
        <p:nvSpPr>
          <p:cNvPr id="4" name="Date Placeholder 3"/>
          <p:cNvSpPr>
            <a:spLocks noGrp="1"/>
          </p:cNvSpPr>
          <p:nvPr>
            <p:ph type="dt" sz="half" idx="10"/>
          </p:nvPr>
        </p:nvSpPr>
        <p:spPr/>
        <p:txBody>
          <a:bodyPr/>
          <a:lstStyle/>
          <a:p>
            <a:r>
              <a:rPr lang="en-US" smtClean="0"/>
              <a:t>April 25, 2016</a:t>
            </a:r>
            <a:endParaRPr lang="en-US" dirty="0"/>
          </a:p>
        </p:txBody>
      </p:sp>
      <p:sp>
        <p:nvSpPr>
          <p:cNvPr id="5" name="Footer Placeholder 4"/>
          <p:cNvSpPr>
            <a:spLocks noGrp="1"/>
          </p:cNvSpPr>
          <p:nvPr>
            <p:ph type="ftr" sz="quarter" idx="11"/>
          </p:nvPr>
        </p:nvSpPr>
        <p:spPr/>
        <p:txBody>
          <a:bodyPr/>
          <a:lstStyle/>
          <a:p>
            <a:r>
              <a:rPr lang="en-US" smtClean="0"/>
              <a:t>© John M. Abowd and Lars Vilhuber 2016, all rights reserved</a:t>
            </a:r>
            <a:endParaRPr lang="en-US" dirty="0"/>
          </a:p>
        </p:txBody>
      </p:sp>
      <p:sp>
        <p:nvSpPr>
          <p:cNvPr id="6" name="Slide Number Placeholder 5"/>
          <p:cNvSpPr>
            <a:spLocks noGrp="1"/>
          </p:cNvSpPr>
          <p:nvPr>
            <p:ph type="sldNum" sz="quarter" idx="12"/>
          </p:nvPr>
        </p:nvSpPr>
        <p:spPr/>
        <p:txBody>
          <a:bodyPr/>
          <a:lstStyle/>
          <a:p>
            <a:fld id="{09E1CB0D-F0D3-463B-9C8D-E58052DD4A28}" type="slidenum">
              <a:rPr lang="en-US" smtClean="0"/>
              <a:pPr/>
              <a:t>43</a:t>
            </a:fld>
            <a:endParaRPr lang="en-US"/>
          </a:p>
        </p:txBody>
      </p:sp>
    </p:spTree>
    <p:extLst>
      <p:ext uri="{BB962C8B-B14F-4D97-AF65-F5344CB8AC3E}">
        <p14:creationId xmlns:p14="http://schemas.microsoft.com/office/powerpoint/2010/main" val="23309440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Synthetic Data and Program Evaluation</a:t>
            </a:r>
            <a:endParaRPr lang="en-US" dirty="0"/>
          </a:p>
        </p:txBody>
      </p:sp>
      <p:sp>
        <p:nvSpPr>
          <p:cNvPr id="2" name="Text Placeholder 1"/>
          <p:cNvSpPr>
            <a:spLocks noGrp="1"/>
          </p:cNvSpPr>
          <p:nvPr>
            <p:ph idx="1"/>
          </p:nvPr>
        </p:nvSpPr>
        <p:spPr>
          <a:prstGeom prst="rect">
            <a:avLst/>
          </a:prstGeom>
        </p:spPr>
        <p:txBody>
          <a:bodyPr>
            <a:noAutofit/>
          </a:bodyPr>
          <a:lstStyle/>
          <a:p>
            <a:r>
              <a:rPr lang="en-US" sz="2400" dirty="0" smtClean="0"/>
              <a:t>Fully synthetic data cannot identify RD/RK effects (program treatment effects)</a:t>
            </a:r>
          </a:p>
          <a:p>
            <a:r>
              <a:rPr lang="en-US" sz="2400" dirty="0"/>
              <a:t>D</a:t>
            </a:r>
            <a:r>
              <a:rPr lang="en-US" sz="2400" dirty="0" smtClean="0"/>
              <a:t>o permit full development of the specification (semi-parametric estimation of the response and compliance functions)</a:t>
            </a:r>
          </a:p>
          <a:p>
            <a:r>
              <a:rPr lang="en-US" sz="2400" dirty="0" smtClean="0"/>
              <a:t>Certify design on synthetic data</a:t>
            </a:r>
          </a:p>
          <a:p>
            <a:r>
              <a:rPr lang="en-US" sz="2400" dirty="0" smtClean="0"/>
              <a:t>Validate certified design on the confidential data</a:t>
            </a:r>
          </a:p>
          <a:p>
            <a:r>
              <a:rPr lang="en-US" sz="2400" dirty="0" smtClean="0"/>
              <a:t>Prevents </a:t>
            </a:r>
            <a:r>
              <a:rPr lang="en-US" sz="2400" i="1" dirty="0" smtClean="0"/>
              <a:t>ex post</a:t>
            </a:r>
            <a:r>
              <a:rPr lang="en-US" sz="2400" dirty="0" smtClean="0"/>
              <a:t> adjustment of the evaluation (as in current best practices for clinical trials)</a:t>
            </a:r>
          </a:p>
          <a:p>
            <a:r>
              <a:rPr lang="en-US" sz="2400" dirty="0" smtClean="0"/>
              <a:t>Allows agency to fully restrict access to the confidential data without limiting evaluation options</a:t>
            </a:r>
          </a:p>
          <a:p>
            <a:r>
              <a:rPr lang="en-US" sz="2400" dirty="0" smtClean="0"/>
              <a:t>Publishes the intended evaluation</a:t>
            </a:r>
            <a:endParaRPr lang="en-US" sz="2400" dirty="0"/>
          </a:p>
        </p:txBody>
      </p:sp>
      <p:sp>
        <p:nvSpPr>
          <p:cNvPr id="4" name="Date Placeholder 3"/>
          <p:cNvSpPr>
            <a:spLocks noGrp="1"/>
          </p:cNvSpPr>
          <p:nvPr>
            <p:ph type="dt" sz="half" idx="10"/>
          </p:nvPr>
        </p:nvSpPr>
        <p:spPr/>
        <p:txBody>
          <a:bodyPr/>
          <a:lstStyle/>
          <a:p>
            <a:r>
              <a:rPr lang="en-US" smtClean="0"/>
              <a:t>April 25, 2016</a:t>
            </a:r>
            <a:endParaRPr lang="en-US" dirty="0"/>
          </a:p>
        </p:txBody>
      </p:sp>
      <p:sp>
        <p:nvSpPr>
          <p:cNvPr id="5" name="Footer Placeholder 4"/>
          <p:cNvSpPr>
            <a:spLocks noGrp="1"/>
          </p:cNvSpPr>
          <p:nvPr>
            <p:ph type="ftr" sz="quarter" idx="11"/>
          </p:nvPr>
        </p:nvSpPr>
        <p:spPr/>
        <p:txBody>
          <a:bodyPr/>
          <a:lstStyle/>
          <a:p>
            <a:r>
              <a:rPr lang="en-US" smtClean="0"/>
              <a:t>© John M. Abowd and Lars Vilhuber 2016, all rights reserved</a:t>
            </a:r>
            <a:endParaRPr lang="en-US" dirty="0"/>
          </a:p>
        </p:txBody>
      </p:sp>
      <p:sp>
        <p:nvSpPr>
          <p:cNvPr id="6" name="Slide Number Placeholder 5"/>
          <p:cNvSpPr>
            <a:spLocks noGrp="1"/>
          </p:cNvSpPr>
          <p:nvPr>
            <p:ph type="sldNum" sz="quarter" idx="12"/>
          </p:nvPr>
        </p:nvSpPr>
        <p:spPr/>
        <p:txBody>
          <a:bodyPr/>
          <a:lstStyle/>
          <a:p>
            <a:fld id="{09E1CB0D-F0D3-463B-9C8D-E58052DD4A28}" type="slidenum">
              <a:rPr lang="en-US" smtClean="0"/>
              <a:pPr/>
              <a:t>44</a:t>
            </a:fld>
            <a:endParaRPr lang="en-US"/>
          </a:p>
        </p:txBody>
      </p:sp>
    </p:spTree>
    <p:extLst>
      <p:ext uri="{BB962C8B-B14F-4D97-AF65-F5344CB8AC3E}">
        <p14:creationId xmlns:p14="http://schemas.microsoft.com/office/powerpoint/2010/main" val="18943481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4294967295"/>
          </p:nvPr>
        </p:nvSpPr>
        <p:spPr>
          <a:xfrm>
            <a:off x="285750" y="4343400"/>
            <a:ext cx="8678863" cy="1408113"/>
          </a:xfrm>
          <a:prstGeom prst="rect">
            <a:avLst/>
          </a:prstGeom>
        </p:spPr>
        <p:txBody>
          <a:bodyPr/>
          <a:lstStyle/>
          <a:p>
            <a:r>
              <a:rPr lang="en-US" dirty="0" smtClean="0"/>
              <a:t>Variable </a:t>
            </a:r>
            <a:r>
              <a:rPr lang="en-US" i="1" dirty="0" smtClean="0"/>
              <a:t>y</a:t>
            </a:r>
            <a:r>
              <a:rPr lang="en-US" baseline="-25000" dirty="0" smtClean="0"/>
              <a:t>3</a:t>
            </a:r>
            <a:r>
              <a:rPr lang="en-US" dirty="0" smtClean="0"/>
              <a:t> has been subjected to formal privacy protection and is published as </a:t>
            </a:r>
            <a:r>
              <a:rPr lang="en-US" i="1" dirty="0" smtClean="0"/>
              <a:t>z</a:t>
            </a:r>
            <a:r>
              <a:rPr lang="en-US" baseline="-25000" dirty="0" smtClean="0"/>
              <a:t>3</a:t>
            </a:r>
            <a:r>
              <a:rPr lang="en-US" dirty="0" smtClean="0"/>
              <a:t>.</a:t>
            </a:r>
            <a:endParaRPr lang="en-US" dirty="0"/>
          </a:p>
        </p:txBody>
      </p:sp>
      <p:sp>
        <p:nvSpPr>
          <p:cNvPr id="3" name="Title 2"/>
          <p:cNvSpPr>
            <a:spLocks noGrp="1"/>
          </p:cNvSpPr>
          <p:nvPr>
            <p:ph type="title"/>
          </p:nvPr>
        </p:nvSpPr>
        <p:spPr/>
        <p:txBody>
          <a:bodyPr/>
          <a:lstStyle/>
          <a:p>
            <a:r>
              <a:rPr lang="en-US" dirty="0" smtClean="0"/>
              <a:t>The RD Evaluation Setup</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00" y="1812028"/>
            <a:ext cx="4800600" cy="2321858"/>
          </a:xfrm>
          <a:prstGeom prst="rect">
            <a:avLst/>
          </a:prstGeom>
        </p:spPr>
      </p:pic>
      <p:sp>
        <p:nvSpPr>
          <p:cNvPr id="5" name="Date Placeholder 4"/>
          <p:cNvSpPr>
            <a:spLocks noGrp="1"/>
          </p:cNvSpPr>
          <p:nvPr>
            <p:ph type="dt" sz="half" idx="10"/>
          </p:nvPr>
        </p:nvSpPr>
        <p:spPr/>
        <p:txBody>
          <a:bodyPr/>
          <a:lstStyle/>
          <a:p>
            <a:r>
              <a:rPr lang="en-US" smtClean="0"/>
              <a:t>April 25, 2016</a:t>
            </a:r>
            <a:endParaRPr lang="en-US" dirty="0"/>
          </a:p>
        </p:txBody>
      </p:sp>
      <p:sp>
        <p:nvSpPr>
          <p:cNvPr id="6" name="Footer Placeholder 5"/>
          <p:cNvSpPr>
            <a:spLocks noGrp="1"/>
          </p:cNvSpPr>
          <p:nvPr>
            <p:ph type="ftr" sz="quarter" idx="11"/>
          </p:nvPr>
        </p:nvSpPr>
        <p:spPr/>
        <p:txBody>
          <a:bodyPr/>
          <a:lstStyle/>
          <a:p>
            <a:r>
              <a:rPr lang="en-US" smtClean="0"/>
              <a:t>© John M. Abowd and Lars Vilhuber 2016, all rights reserved</a:t>
            </a:r>
            <a:endParaRPr lang="en-US" dirty="0"/>
          </a:p>
        </p:txBody>
      </p:sp>
      <p:sp>
        <p:nvSpPr>
          <p:cNvPr id="7" name="Slide Number Placeholder 6"/>
          <p:cNvSpPr>
            <a:spLocks noGrp="1"/>
          </p:cNvSpPr>
          <p:nvPr>
            <p:ph type="sldNum" sz="quarter" idx="12"/>
          </p:nvPr>
        </p:nvSpPr>
        <p:spPr/>
        <p:txBody>
          <a:bodyPr/>
          <a:lstStyle/>
          <a:p>
            <a:fld id="{09E1CB0D-F0D3-463B-9C8D-E58052DD4A28}" type="slidenum">
              <a:rPr lang="en-US" smtClean="0"/>
              <a:pPr/>
              <a:t>45</a:t>
            </a:fld>
            <a:endParaRPr lang="en-US"/>
          </a:p>
        </p:txBody>
      </p:sp>
    </p:spTree>
    <p:extLst>
      <p:ext uri="{BB962C8B-B14F-4D97-AF65-F5344CB8AC3E}">
        <p14:creationId xmlns:p14="http://schemas.microsoft.com/office/powerpoint/2010/main" val="40478539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Details of Evaluation with Synthetic Data</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5105400"/>
            <a:ext cx="7409622" cy="6858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600" y="1905000"/>
            <a:ext cx="6674094" cy="1212286"/>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0600" y="3269686"/>
            <a:ext cx="6899486" cy="1149914"/>
          </a:xfrm>
          <a:prstGeom prst="rect">
            <a:avLst/>
          </a:prstGeom>
        </p:spPr>
      </p:pic>
      <p:sp>
        <p:nvSpPr>
          <p:cNvPr id="2" name="Date Placeholder 1"/>
          <p:cNvSpPr>
            <a:spLocks noGrp="1"/>
          </p:cNvSpPr>
          <p:nvPr>
            <p:ph type="dt" sz="half" idx="10"/>
          </p:nvPr>
        </p:nvSpPr>
        <p:spPr/>
        <p:txBody>
          <a:bodyPr/>
          <a:lstStyle/>
          <a:p>
            <a:r>
              <a:rPr lang="en-US" smtClean="0"/>
              <a:t>April 25, 2016</a:t>
            </a:r>
            <a:endParaRPr lang="en-US" dirty="0"/>
          </a:p>
        </p:txBody>
      </p:sp>
      <p:sp>
        <p:nvSpPr>
          <p:cNvPr id="7" name="Footer Placeholder 6"/>
          <p:cNvSpPr>
            <a:spLocks noGrp="1"/>
          </p:cNvSpPr>
          <p:nvPr>
            <p:ph type="ftr" sz="quarter" idx="11"/>
          </p:nvPr>
        </p:nvSpPr>
        <p:spPr/>
        <p:txBody>
          <a:bodyPr/>
          <a:lstStyle/>
          <a:p>
            <a:r>
              <a:rPr lang="en-US" smtClean="0"/>
              <a:t>© John M. Abowd and Lars Vilhuber 2016, all rights reserved</a:t>
            </a:r>
            <a:endParaRPr lang="en-US" dirty="0"/>
          </a:p>
        </p:txBody>
      </p:sp>
      <p:sp>
        <p:nvSpPr>
          <p:cNvPr id="8" name="Slide Number Placeholder 7"/>
          <p:cNvSpPr>
            <a:spLocks noGrp="1"/>
          </p:cNvSpPr>
          <p:nvPr>
            <p:ph type="sldNum" sz="quarter" idx="12"/>
          </p:nvPr>
        </p:nvSpPr>
        <p:spPr/>
        <p:txBody>
          <a:bodyPr/>
          <a:lstStyle/>
          <a:p>
            <a:fld id="{09E1CB0D-F0D3-463B-9C8D-E58052DD4A28}" type="slidenum">
              <a:rPr lang="en-US" smtClean="0"/>
              <a:pPr/>
              <a:t>46</a:t>
            </a:fld>
            <a:endParaRPr lang="en-US"/>
          </a:p>
        </p:txBody>
      </p:sp>
    </p:spTree>
    <p:extLst>
      <p:ext uri="{BB962C8B-B14F-4D97-AF65-F5344CB8AC3E}">
        <p14:creationId xmlns:p14="http://schemas.microsoft.com/office/powerpoint/2010/main" val="35884526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From Bertrand </a:t>
            </a:r>
            <a:r>
              <a:rPr lang="en-US" i="1" dirty="0" smtClean="0"/>
              <a:t>et al.</a:t>
            </a:r>
            <a:endParaRPr lang="en-US" i="1" dirty="0"/>
          </a:p>
        </p:txBody>
      </p:sp>
      <p:sp>
        <p:nvSpPr>
          <p:cNvPr id="3" name="Date Placeholder 2"/>
          <p:cNvSpPr>
            <a:spLocks noGrp="1"/>
          </p:cNvSpPr>
          <p:nvPr>
            <p:ph type="dt" sz="half" idx="10"/>
          </p:nvPr>
        </p:nvSpPr>
        <p:spPr/>
        <p:txBody>
          <a:bodyPr/>
          <a:lstStyle/>
          <a:p>
            <a:r>
              <a:rPr lang="en-US" smtClean="0"/>
              <a:t>April 25, 2016</a:t>
            </a:r>
            <a:endParaRPr lang="en-US" dirty="0"/>
          </a:p>
        </p:txBody>
      </p:sp>
      <p:sp>
        <p:nvSpPr>
          <p:cNvPr id="4" name="Footer Placeholder 3"/>
          <p:cNvSpPr>
            <a:spLocks noGrp="1"/>
          </p:cNvSpPr>
          <p:nvPr>
            <p:ph type="ftr" sz="quarter" idx="11"/>
          </p:nvPr>
        </p:nvSpPr>
        <p:spPr/>
        <p:txBody>
          <a:bodyPr/>
          <a:lstStyle/>
          <a:p>
            <a:r>
              <a:rPr lang="en-US" smtClean="0"/>
              <a:t>© John M. Abowd and Lars Vilhuber 2016, all rights reserved</a:t>
            </a:r>
            <a:endParaRPr lang="en-US" dirty="0"/>
          </a:p>
        </p:txBody>
      </p:sp>
      <p:sp>
        <p:nvSpPr>
          <p:cNvPr id="5" name="Slide Number Placeholder 4"/>
          <p:cNvSpPr>
            <a:spLocks noGrp="1"/>
          </p:cNvSpPr>
          <p:nvPr>
            <p:ph type="sldNum" sz="quarter" idx="12"/>
          </p:nvPr>
        </p:nvSpPr>
        <p:spPr/>
        <p:txBody>
          <a:bodyPr/>
          <a:lstStyle/>
          <a:p>
            <a:fld id="{09E1CB0D-F0D3-463B-9C8D-E58052DD4A28}" type="slidenum">
              <a:rPr lang="en-US" smtClean="0"/>
              <a:pPr/>
              <a:t>47</a:t>
            </a:fld>
            <a:endParaRPr lang="en-US" dirty="0"/>
          </a:p>
        </p:txBody>
      </p:sp>
      <p:pic>
        <p:nvPicPr>
          <p:cNvPr id="129026" name="Picture 2" descr="C:\SVN\SOLE-2013\graphs\jma_graph_rel_earn3_sy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602" y="1696915"/>
            <a:ext cx="4418652" cy="3214254"/>
          </a:xfrm>
          <a:prstGeom prst="rect">
            <a:avLst/>
          </a:prstGeom>
          <a:noFill/>
          <a:extLst>
            <a:ext uri="{909E8E84-426E-40dd-AFC4-6F175D3DCCD1}">
              <a14:hiddenFill xmlns="" xmlns:a14="http://schemas.microsoft.com/office/drawing/2010/main">
                <a:solidFill>
                  <a:srgbClr val="FFFFFF"/>
                </a:solidFill>
              </a14:hiddenFill>
            </a:ext>
          </a:extLst>
        </p:spPr>
      </p:pic>
      <p:pic>
        <p:nvPicPr>
          <p:cNvPr id="129027" name="Picture 3" descr="C:\SVN\SOLE-2013\graphs\jma_graph_rel_earn3.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0" y="1696915"/>
            <a:ext cx="4419600" cy="3214254"/>
          </a:xfrm>
          <a:prstGeom prst="rect">
            <a:avLst/>
          </a:prstGeom>
          <a:noFill/>
          <a:extLst>
            <a:ext uri="{909E8E84-426E-40dd-AFC4-6F175D3DCCD1}">
              <a14:hiddenFill xmlns="" xmlns:a14="http://schemas.microsoft.com/office/drawing/2010/main">
                <a:solidFill>
                  <a:srgbClr val="FFFFFF"/>
                </a:solidFill>
              </a14:hiddenFill>
            </a:ext>
          </a:extLst>
        </p:spPr>
      </p:pic>
      <p:sp>
        <p:nvSpPr>
          <p:cNvPr id="6" name="TextBox 5"/>
          <p:cNvSpPr txBox="1"/>
          <p:nvPr/>
        </p:nvSpPr>
        <p:spPr>
          <a:xfrm>
            <a:off x="609600" y="5257800"/>
            <a:ext cx="7543800" cy="923330"/>
          </a:xfrm>
          <a:prstGeom prst="rect">
            <a:avLst/>
          </a:prstGeom>
          <a:noFill/>
        </p:spPr>
        <p:txBody>
          <a:bodyPr wrap="square" rtlCol="0">
            <a:spAutoFit/>
          </a:bodyPr>
          <a:lstStyle/>
          <a:p>
            <a:r>
              <a:rPr lang="en-US" dirty="0" smtClean="0">
                <a:latin typeface="Calibri" panose="020F0502020204030204" pitchFamily="34" charset="0"/>
              </a:rPr>
              <a:t>Timeline: SDS application November 2012, gold standard results January 2013.</a:t>
            </a:r>
          </a:p>
          <a:p>
            <a:r>
              <a:rPr lang="en-US" dirty="0">
                <a:latin typeface="Calibri" panose="020F0502020204030204" pitchFamily="34" charset="0"/>
              </a:rPr>
              <a:t>Bertrand, Marianne, Emir </a:t>
            </a:r>
            <a:r>
              <a:rPr lang="en-US" dirty="0" err="1">
                <a:latin typeface="Calibri" panose="020F0502020204030204" pitchFamily="34" charset="0"/>
              </a:rPr>
              <a:t>Kamenica</a:t>
            </a:r>
            <a:r>
              <a:rPr lang="en-US" dirty="0">
                <a:latin typeface="Calibri" panose="020F0502020204030204" pitchFamily="34" charset="0"/>
              </a:rPr>
              <a:t> and Jessica Pan </a:t>
            </a:r>
            <a:r>
              <a:rPr lang="en-US" dirty="0" smtClean="0">
                <a:latin typeface="Calibri" panose="020F0502020204030204" pitchFamily="34" charset="0"/>
              </a:rPr>
              <a:t>(QJE 2015) </a:t>
            </a:r>
            <a:r>
              <a:rPr lang="en-US" dirty="0">
                <a:latin typeface="Calibri" panose="020F0502020204030204" pitchFamily="34" charset="0"/>
              </a:rPr>
              <a:t>“Gender identity and relative income within </a:t>
            </a:r>
            <a:r>
              <a:rPr lang="en-US" dirty="0" smtClean="0">
                <a:latin typeface="Calibri" panose="020F0502020204030204" pitchFamily="34" charset="0"/>
              </a:rPr>
              <a:t>households.”</a:t>
            </a:r>
            <a:endParaRPr lang="en-US" dirty="0">
              <a:latin typeface="Calibri" panose="020F0502020204030204" pitchFamily="34" charset="0"/>
            </a:endParaRPr>
          </a:p>
        </p:txBody>
      </p:sp>
    </p:spTree>
    <p:extLst>
      <p:ext uri="{BB962C8B-B14F-4D97-AF65-F5344CB8AC3E}">
        <p14:creationId xmlns:p14="http://schemas.microsoft.com/office/powerpoint/2010/main" val="306322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Basic Economics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Scientific data quality is a pure public good</a:t>
            </a:r>
          </a:p>
          <a:p>
            <a:r>
              <a:rPr lang="en-US" dirty="0" smtClean="0"/>
              <a:t>Quantifiable privacy protection is also a pure public good  (bad, when measured as “loss”) when supplied using the methods I will discuss shortly</a:t>
            </a:r>
          </a:p>
          <a:p>
            <a:r>
              <a:rPr lang="en-US" dirty="0" smtClean="0"/>
              <a:t>Computer scientists have succeeded in providing feasible technology sets relating the public goods: data quality and privacy protection</a:t>
            </a:r>
          </a:p>
          <a:p>
            <a:r>
              <a:rPr lang="en-US" dirty="0" smtClean="0"/>
              <a:t>These technology sets generate a quantifiable production possibilities frontier between data quality and privacy protection</a:t>
            </a:r>
          </a:p>
        </p:txBody>
      </p:sp>
      <p:sp>
        <p:nvSpPr>
          <p:cNvPr id="4" name="Date Placeholder 3"/>
          <p:cNvSpPr>
            <a:spLocks noGrp="1"/>
          </p:cNvSpPr>
          <p:nvPr>
            <p:ph type="dt" sz="half" idx="10"/>
          </p:nvPr>
        </p:nvSpPr>
        <p:spPr/>
        <p:txBody>
          <a:bodyPr/>
          <a:lstStyle/>
          <a:p>
            <a:r>
              <a:rPr lang="en-US" smtClean="0"/>
              <a:t>April 25, 2016</a:t>
            </a:r>
            <a:endParaRPr lang="en-US" dirty="0"/>
          </a:p>
        </p:txBody>
      </p:sp>
      <p:sp>
        <p:nvSpPr>
          <p:cNvPr id="5" name="Footer Placeholder 4"/>
          <p:cNvSpPr>
            <a:spLocks noGrp="1"/>
          </p:cNvSpPr>
          <p:nvPr>
            <p:ph type="ftr" sz="quarter" idx="11"/>
          </p:nvPr>
        </p:nvSpPr>
        <p:spPr/>
        <p:txBody>
          <a:bodyPr/>
          <a:lstStyle/>
          <a:p>
            <a:r>
              <a:rPr lang="en-US" smtClean="0"/>
              <a:t>© John M. Abowd and Lars Vilhuber 2016, all rights reserved</a:t>
            </a:r>
            <a:endParaRPr lang="en-US" dirty="0"/>
          </a:p>
        </p:txBody>
      </p:sp>
      <p:sp>
        <p:nvSpPr>
          <p:cNvPr id="6" name="Slide Number Placeholder 5"/>
          <p:cNvSpPr>
            <a:spLocks noGrp="1"/>
          </p:cNvSpPr>
          <p:nvPr>
            <p:ph type="sldNum" sz="quarter" idx="12"/>
          </p:nvPr>
        </p:nvSpPr>
        <p:spPr/>
        <p:txBody>
          <a:bodyPr/>
          <a:lstStyle/>
          <a:p>
            <a:fld id="{09E1CB0D-F0D3-463B-9C8D-E58052DD4A28}" type="slidenum">
              <a:rPr lang="en-US" smtClean="0"/>
              <a:pPr/>
              <a:t>5</a:t>
            </a:fld>
            <a:endParaRPr lang="en-US"/>
          </a:p>
        </p:txBody>
      </p:sp>
    </p:spTree>
    <p:extLst>
      <p:ext uri="{BB962C8B-B14F-4D97-AF65-F5344CB8AC3E}">
        <p14:creationId xmlns:p14="http://schemas.microsoft.com/office/powerpoint/2010/main" val="31755736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Basic Economics II</a:t>
            </a:r>
            <a:endParaRPr lang="en-US" dirty="0"/>
          </a:p>
        </p:txBody>
      </p:sp>
      <p:sp>
        <p:nvSpPr>
          <p:cNvPr id="3" name="Content Placeholder 2"/>
          <p:cNvSpPr>
            <a:spLocks noGrp="1"/>
          </p:cNvSpPr>
          <p:nvPr>
            <p:ph idx="1"/>
          </p:nvPr>
        </p:nvSpPr>
        <p:spPr/>
        <p:txBody>
          <a:bodyPr>
            <a:normAutofit fontScale="85000" lnSpcReduction="20000"/>
          </a:bodyPr>
          <a:lstStyle/>
          <a:p>
            <a:r>
              <a:rPr lang="en-US" dirty="0"/>
              <a:t>W</a:t>
            </a:r>
            <a:r>
              <a:rPr lang="en-US" dirty="0" smtClean="0"/>
              <a:t>e can now estimate the marginal social cost of data quality as a function of privacy protection—a big step forward</a:t>
            </a:r>
          </a:p>
          <a:p>
            <a:r>
              <a:rPr lang="en-US" dirty="0" smtClean="0"/>
              <a:t>The CS models are silent (or, occasionally, just wrong) about how to choose a socially optimal location on the PPF because they ignore social preferences</a:t>
            </a:r>
          </a:p>
          <a:p>
            <a:r>
              <a:rPr lang="en-US" dirty="0" smtClean="0"/>
              <a:t>To solve the social choice problem, we need to understand how to quantify preferences for data quality v. privacy protection</a:t>
            </a:r>
          </a:p>
          <a:p>
            <a:r>
              <a:rPr lang="en-US" dirty="0" smtClean="0"/>
              <a:t>For this we use the Marginal Social Cost of data quality and the Marginal Social Benefit of data quality, both measured in terms of the required privacy loss</a:t>
            </a:r>
            <a:endParaRPr lang="en-US" dirty="0"/>
          </a:p>
        </p:txBody>
      </p:sp>
      <p:sp>
        <p:nvSpPr>
          <p:cNvPr id="4" name="Date Placeholder 3"/>
          <p:cNvSpPr>
            <a:spLocks noGrp="1"/>
          </p:cNvSpPr>
          <p:nvPr>
            <p:ph type="dt" sz="half" idx="10"/>
          </p:nvPr>
        </p:nvSpPr>
        <p:spPr/>
        <p:txBody>
          <a:bodyPr/>
          <a:lstStyle/>
          <a:p>
            <a:r>
              <a:rPr lang="en-US" smtClean="0"/>
              <a:t>April 25, 2016</a:t>
            </a:r>
            <a:endParaRPr lang="en-US" dirty="0"/>
          </a:p>
        </p:txBody>
      </p:sp>
      <p:sp>
        <p:nvSpPr>
          <p:cNvPr id="5" name="Footer Placeholder 4"/>
          <p:cNvSpPr>
            <a:spLocks noGrp="1"/>
          </p:cNvSpPr>
          <p:nvPr>
            <p:ph type="ftr" sz="quarter" idx="11"/>
          </p:nvPr>
        </p:nvSpPr>
        <p:spPr/>
        <p:txBody>
          <a:bodyPr/>
          <a:lstStyle/>
          <a:p>
            <a:r>
              <a:rPr lang="en-US" smtClean="0"/>
              <a:t>© John M. Abowd and Lars Vilhuber 2016, all rights reserved</a:t>
            </a:r>
            <a:endParaRPr lang="en-US" dirty="0"/>
          </a:p>
        </p:txBody>
      </p:sp>
      <p:sp>
        <p:nvSpPr>
          <p:cNvPr id="6" name="Slide Number Placeholder 5"/>
          <p:cNvSpPr>
            <a:spLocks noGrp="1"/>
          </p:cNvSpPr>
          <p:nvPr>
            <p:ph type="sldNum" sz="quarter" idx="12"/>
          </p:nvPr>
        </p:nvSpPr>
        <p:spPr/>
        <p:txBody>
          <a:bodyPr/>
          <a:lstStyle/>
          <a:p>
            <a:fld id="{09E1CB0D-F0D3-463B-9C8D-E58052DD4A28}" type="slidenum">
              <a:rPr lang="en-US" smtClean="0"/>
              <a:pPr/>
              <a:t>6</a:t>
            </a:fld>
            <a:endParaRPr lang="en-US"/>
          </a:p>
        </p:txBody>
      </p:sp>
    </p:spTree>
    <p:extLst>
      <p:ext uri="{BB962C8B-B14F-4D97-AF65-F5344CB8AC3E}">
        <p14:creationId xmlns:p14="http://schemas.microsoft.com/office/powerpoint/2010/main" val="8950095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Now, Back to the Live Example</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r>
              <a:rPr lang="en-US" smtClean="0"/>
              <a:t>April 25, 2016</a:t>
            </a:r>
            <a:endParaRPr lang="en-US" dirty="0"/>
          </a:p>
        </p:txBody>
      </p:sp>
      <p:sp>
        <p:nvSpPr>
          <p:cNvPr id="5" name="Footer Placeholder 4"/>
          <p:cNvSpPr>
            <a:spLocks noGrp="1"/>
          </p:cNvSpPr>
          <p:nvPr>
            <p:ph type="ftr" sz="quarter" idx="11"/>
          </p:nvPr>
        </p:nvSpPr>
        <p:spPr/>
        <p:txBody>
          <a:bodyPr/>
          <a:lstStyle/>
          <a:p>
            <a:r>
              <a:rPr lang="en-US" smtClean="0"/>
              <a:t>© John M. Abowd and Lars Vilhuber 2016, all rights reserved</a:t>
            </a:r>
            <a:endParaRPr lang="en-US" dirty="0"/>
          </a:p>
        </p:txBody>
      </p:sp>
      <p:sp>
        <p:nvSpPr>
          <p:cNvPr id="6" name="Slide Number Placeholder 5"/>
          <p:cNvSpPr>
            <a:spLocks noGrp="1"/>
          </p:cNvSpPr>
          <p:nvPr>
            <p:ph type="sldNum" sz="quarter" idx="12"/>
          </p:nvPr>
        </p:nvSpPr>
        <p:spPr/>
        <p:txBody>
          <a:bodyPr/>
          <a:lstStyle/>
          <a:p>
            <a:fld id="{09E1CB0D-F0D3-463B-9C8D-E58052DD4A28}" type="slidenum">
              <a:rPr lang="en-US" smtClean="0"/>
              <a:pPr/>
              <a:t>7</a:t>
            </a:fld>
            <a:endParaRPr lang="en-US"/>
          </a:p>
        </p:txBody>
      </p:sp>
    </p:spTree>
    <p:extLst>
      <p:ext uri="{BB962C8B-B14F-4D97-AF65-F5344CB8AC3E}">
        <p14:creationId xmlns:p14="http://schemas.microsoft.com/office/powerpoint/2010/main" val="6678473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Four Principles of Ideal Data Publication - Privacy Protection Systems</a:t>
            </a:r>
            <a:endParaRPr lang="en-US" sz="3600" dirty="0"/>
          </a:p>
        </p:txBody>
      </p:sp>
      <p:sp>
        <p:nvSpPr>
          <p:cNvPr id="3" name="Content Placeholder 2"/>
          <p:cNvSpPr>
            <a:spLocks noGrp="1"/>
          </p:cNvSpPr>
          <p:nvPr>
            <p:ph idx="1"/>
          </p:nvPr>
        </p:nvSpPr>
        <p:spPr/>
        <p:txBody>
          <a:bodyPr>
            <a:normAutofit fontScale="92500"/>
          </a:bodyPr>
          <a:lstStyle/>
          <a:p>
            <a:r>
              <a:rPr lang="en-US" dirty="0" smtClean="0"/>
              <a:t>To the maximum extent possible, </a:t>
            </a:r>
            <a:r>
              <a:rPr lang="en-US" i="1" dirty="0" smtClean="0">
                <a:solidFill>
                  <a:srgbClr val="FF0000"/>
                </a:solidFill>
              </a:rPr>
              <a:t>scientific analysis </a:t>
            </a:r>
            <a:r>
              <a:rPr lang="en-US" dirty="0" smtClean="0"/>
              <a:t>should be performed on the </a:t>
            </a:r>
            <a:r>
              <a:rPr lang="en-US" i="1" dirty="0" smtClean="0">
                <a:solidFill>
                  <a:srgbClr val="FF0000"/>
                </a:solidFill>
              </a:rPr>
              <a:t>original confidential data</a:t>
            </a:r>
          </a:p>
          <a:p>
            <a:r>
              <a:rPr lang="en-US" dirty="0" smtClean="0"/>
              <a:t>Publication of </a:t>
            </a:r>
            <a:r>
              <a:rPr lang="en-US" i="1" dirty="0" smtClean="0">
                <a:solidFill>
                  <a:srgbClr val="FF0000"/>
                </a:solidFill>
              </a:rPr>
              <a:t>statistical results </a:t>
            </a:r>
            <a:r>
              <a:rPr lang="en-US" dirty="0" smtClean="0"/>
              <a:t>should respect a quantifiable </a:t>
            </a:r>
            <a:r>
              <a:rPr lang="en-US" i="1" dirty="0" smtClean="0">
                <a:solidFill>
                  <a:srgbClr val="FF0000"/>
                </a:solidFill>
              </a:rPr>
              <a:t>privacy-loss budget </a:t>
            </a:r>
            <a:r>
              <a:rPr lang="en-US" dirty="0" smtClean="0"/>
              <a:t>constraint</a:t>
            </a:r>
          </a:p>
          <a:p>
            <a:r>
              <a:rPr lang="en-US" dirty="0" smtClean="0"/>
              <a:t>Data </a:t>
            </a:r>
            <a:r>
              <a:rPr lang="en-US" i="1" dirty="0" smtClean="0">
                <a:solidFill>
                  <a:srgbClr val="FF0000"/>
                </a:solidFill>
              </a:rPr>
              <a:t>publication algorithms </a:t>
            </a:r>
            <a:r>
              <a:rPr lang="en-US" dirty="0" smtClean="0"/>
              <a:t>should provably </a:t>
            </a:r>
            <a:r>
              <a:rPr lang="en-US" i="1" dirty="0" smtClean="0">
                <a:solidFill>
                  <a:srgbClr val="FF0000"/>
                </a:solidFill>
              </a:rPr>
              <a:t>compose</a:t>
            </a:r>
          </a:p>
          <a:p>
            <a:r>
              <a:rPr lang="en-US" dirty="0" smtClean="0"/>
              <a:t>Data </a:t>
            </a:r>
            <a:r>
              <a:rPr lang="en-US" i="1" dirty="0" smtClean="0">
                <a:solidFill>
                  <a:srgbClr val="FF0000"/>
                </a:solidFill>
              </a:rPr>
              <a:t>publication algorithms </a:t>
            </a:r>
            <a:r>
              <a:rPr lang="en-US" dirty="0" smtClean="0"/>
              <a:t>should be provably </a:t>
            </a:r>
            <a:r>
              <a:rPr lang="en-US" i="1" dirty="0" smtClean="0">
                <a:solidFill>
                  <a:srgbClr val="FF0000"/>
                </a:solidFill>
              </a:rPr>
              <a:t>robust to arbitrary ancillary information</a:t>
            </a:r>
            <a:endParaRPr lang="en-US" i="1" dirty="0">
              <a:solidFill>
                <a:srgbClr val="FF0000"/>
              </a:solidFill>
            </a:endParaRPr>
          </a:p>
        </p:txBody>
      </p:sp>
      <p:sp>
        <p:nvSpPr>
          <p:cNvPr id="4" name="Date Placeholder 3"/>
          <p:cNvSpPr>
            <a:spLocks noGrp="1"/>
          </p:cNvSpPr>
          <p:nvPr>
            <p:ph type="dt" sz="half" idx="10"/>
          </p:nvPr>
        </p:nvSpPr>
        <p:spPr/>
        <p:txBody>
          <a:bodyPr/>
          <a:lstStyle/>
          <a:p>
            <a:r>
              <a:rPr lang="en-US" smtClean="0"/>
              <a:t>April 25, 2016</a:t>
            </a:r>
            <a:endParaRPr lang="en-US" dirty="0"/>
          </a:p>
        </p:txBody>
      </p:sp>
      <p:sp>
        <p:nvSpPr>
          <p:cNvPr id="5" name="Footer Placeholder 4"/>
          <p:cNvSpPr>
            <a:spLocks noGrp="1"/>
          </p:cNvSpPr>
          <p:nvPr>
            <p:ph type="ftr" sz="quarter" idx="11"/>
          </p:nvPr>
        </p:nvSpPr>
        <p:spPr/>
        <p:txBody>
          <a:bodyPr/>
          <a:lstStyle/>
          <a:p>
            <a:r>
              <a:rPr lang="en-US" smtClean="0"/>
              <a:t>© John M. Abowd and Lars Vilhuber 2016, all rights reserved</a:t>
            </a:r>
            <a:endParaRPr lang="en-US" dirty="0"/>
          </a:p>
        </p:txBody>
      </p:sp>
      <p:sp>
        <p:nvSpPr>
          <p:cNvPr id="6" name="Slide Number Placeholder 5"/>
          <p:cNvSpPr>
            <a:spLocks noGrp="1"/>
          </p:cNvSpPr>
          <p:nvPr>
            <p:ph type="sldNum" sz="quarter" idx="12"/>
          </p:nvPr>
        </p:nvSpPr>
        <p:spPr/>
        <p:txBody>
          <a:bodyPr/>
          <a:lstStyle/>
          <a:p>
            <a:fld id="{09E1CB0D-F0D3-463B-9C8D-E58052DD4A28}" type="slidenum">
              <a:rPr lang="en-US" smtClean="0"/>
              <a:pPr/>
              <a:t>8</a:t>
            </a:fld>
            <a:endParaRPr lang="en-US"/>
          </a:p>
        </p:txBody>
      </p:sp>
    </p:spTree>
    <p:extLst>
      <p:ext uri="{BB962C8B-B14F-4D97-AF65-F5344CB8AC3E}">
        <p14:creationId xmlns:p14="http://schemas.microsoft.com/office/powerpoint/2010/main" val="8051184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smtClean="0"/>
              <a:t>Outline</a:t>
            </a:r>
            <a:endParaRPr lang="en-US"/>
          </a:p>
        </p:txBody>
      </p:sp>
      <p:sp>
        <p:nvSpPr>
          <p:cNvPr id="11" name="Content Placeholder 10"/>
          <p:cNvSpPr>
            <a:spLocks noGrp="1"/>
          </p:cNvSpPr>
          <p:nvPr>
            <p:ph idx="1"/>
          </p:nvPr>
        </p:nvSpPr>
        <p:spPr/>
        <p:txBody>
          <a:bodyPr>
            <a:normAutofit/>
          </a:bodyPr>
          <a:lstStyle/>
          <a:p>
            <a:r>
              <a:rPr lang="en-US" dirty="0" smtClean="0"/>
              <a:t>Why must users of restricted-access data learn about confidentiality protection?</a:t>
            </a:r>
          </a:p>
          <a:p>
            <a:r>
              <a:rPr lang="en-US" dirty="0" smtClean="0"/>
              <a:t>What is statistical disclosure limitation?</a:t>
            </a:r>
          </a:p>
          <a:p>
            <a:r>
              <a:rPr lang="en-US" dirty="0" smtClean="0"/>
              <a:t>What are formal privacy methods?</a:t>
            </a:r>
          </a:p>
          <a:p>
            <a:r>
              <a:rPr lang="en-US" dirty="0" smtClean="0"/>
              <a:t>Examples of SDL and formal privacy methods</a:t>
            </a:r>
          </a:p>
          <a:p>
            <a:pPr lvl="1"/>
            <a:r>
              <a:rPr lang="en-US" dirty="0" smtClean="0"/>
              <a:t>Traditional SDL</a:t>
            </a:r>
          </a:p>
          <a:p>
            <a:pPr lvl="1"/>
            <a:r>
              <a:rPr lang="en-US" dirty="0" smtClean="0"/>
              <a:t>Differential Privacy</a:t>
            </a:r>
          </a:p>
          <a:p>
            <a:pPr lvl="1"/>
            <a:r>
              <a:rPr lang="en-US" dirty="0" smtClean="0"/>
              <a:t>The Inferential Disclosure Link</a:t>
            </a:r>
            <a:endParaRPr lang="en-US" dirty="0"/>
          </a:p>
        </p:txBody>
      </p:sp>
      <p:sp>
        <p:nvSpPr>
          <p:cNvPr id="4" name="Date Placeholder 3"/>
          <p:cNvSpPr>
            <a:spLocks noGrp="1"/>
          </p:cNvSpPr>
          <p:nvPr>
            <p:ph type="dt" sz="half" idx="10"/>
          </p:nvPr>
        </p:nvSpPr>
        <p:spPr/>
        <p:txBody>
          <a:bodyPr/>
          <a:lstStyle/>
          <a:p>
            <a:r>
              <a:rPr lang="en-US" smtClean="0"/>
              <a:t>April 25, 2016</a:t>
            </a:r>
            <a:endParaRPr lang="en-US" dirty="0"/>
          </a:p>
        </p:txBody>
      </p:sp>
      <p:sp>
        <p:nvSpPr>
          <p:cNvPr id="5" name="Footer Placeholder 4"/>
          <p:cNvSpPr>
            <a:spLocks noGrp="1"/>
          </p:cNvSpPr>
          <p:nvPr>
            <p:ph type="ftr" sz="quarter" idx="11"/>
          </p:nvPr>
        </p:nvSpPr>
        <p:spPr/>
        <p:txBody>
          <a:bodyPr/>
          <a:lstStyle/>
          <a:p>
            <a:r>
              <a:rPr lang="en-US" smtClean="0"/>
              <a:t>© John M. Abowd and Lars Vilhuber 2016, all rights reserved</a:t>
            </a:r>
            <a:endParaRPr lang="en-US" dirty="0"/>
          </a:p>
        </p:txBody>
      </p:sp>
      <p:sp>
        <p:nvSpPr>
          <p:cNvPr id="6" name="Slide Number Placeholder 5"/>
          <p:cNvSpPr>
            <a:spLocks noGrp="1"/>
          </p:cNvSpPr>
          <p:nvPr>
            <p:ph type="sldNum" sz="quarter" idx="12"/>
          </p:nvPr>
        </p:nvSpPr>
        <p:spPr/>
        <p:txBody>
          <a:bodyPr/>
          <a:lstStyle/>
          <a:p>
            <a:fld id="{09E1CB0D-F0D3-463B-9C8D-E58052DD4A28}" type="slidenum">
              <a:rPr lang="en-US" smtClean="0"/>
              <a:pPr/>
              <a:t>9</a:t>
            </a:fld>
            <a:endParaRPr lang="en-US" dirty="0"/>
          </a:p>
        </p:txBody>
      </p:sp>
    </p:spTree>
    <p:extLst>
      <p:ext uri="{BB962C8B-B14F-4D97-AF65-F5344CB8AC3E}">
        <p14:creationId xmlns:p14="http://schemas.microsoft.com/office/powerpoint/2010/main" val="16894705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test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INFO7470-2016-slide master.potx" id="{800C932C-AEB4-44E4-AEA2-2C0EADFE3310}" vid="{5DD846C1-2527-4BB8-85F9-9D9C00C6411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INFO7470-2016-slide master</Template>
  <TotalTime>209</TotalTime>
  <Words>3398</Words>
  <Application>Microsoft Office PowerPoint</Application>
  <PresentationFormat>On-screen Show (4:3)</PresentationFormat>
  <Paragraphs>373</Paragraphs>
  <Slides>47</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47</vt:i4>
      </vt:variant>
    </vt:vector>
  </HeadingPairs>
  <TitlesOfParts>
    <vt:vector size="52" baseType="lpstr">
      <vt:lpstr>Arial</vt:lpstr>
      <vt:lpstr>Calibri</vt:lpstr>
      <vt:lpstr>Cambria Math</vt:lpstr>
      <vt:lpstr>Symbol</vt:lpstr>
      <vt:lpstr>test1</vt:lpstr>
      <vt:lpstr>INFO 7470 Session 12 Statistical Tools: Methods of Confidentiality Protection</vt:lpstr>
      <vt:lpstr>Outline Part I</vt:lpstr>
      <vt:lpstr>First, a Live Demo!</vt:lpstr>
      <vt:lpstr>Now, Let’s Analyze the Data</vt:lpstr>
      <vt:lpstr>The Basic Economics</vt:lpstr>
      <vt:lpstr>The Basic Economics II</vt:lpstr>
      <vt:lpstr>Now, Back to the Live Example</vt:lpstr>
      <vt:lpstr>Four Principles of Ideal Data Publication - Privacy Protection Systems</vt:lpstr>
      <vt:lpstr>Outline</vt:lpstr>
      <vt:lpstr>Why Are We Covering This?</vt:lpstr>
      <vt:lpstr>Explosion of Research in  Computer Science</vt:lpstr>
      <vt:lpstr>Restricted-access Data Users</vt:lpstr>
      <vt:lpstr>Statistical Disclosure Limitation</vt:lpstr>
      <vt:lpstr>Privacy-preserving Datamining and Differential Privacy</vt:lpstr>
      <vt:lpstr>Point of Commonality:  Inferential disclosure</vt:lpstr>
      <vt:lpstr>Point of Commonality:  Inferential disclosure</vt:lpstr>
      <vt:lpstr>The Impossibility Theorm</vt:lpstr>
      <vt:lpstr>Discussion</vt:lpstr>
      <vt:lpstr>Now, Back to the Live Example</vt:lpstr>
      <vt:lpstr>General Methods for Statistical Disclosure Limitation</vt:lpstr>
      <vt:lpstr>Suppression</vt:lpstr>
      <vt:lpstr>Suppression in Model-base Releases</vt:lpstr>
      <vt:lpstr>Coarsening</vt:lpstr>
      <vt:lpstr>Swapping</vt:lpstr>
      <vt:lpstr>Sampling</vt:lpstr>
      <vt:lpstr>Rules and Methods for  Model-based SDL</vt:lpstr>
      <vt:lpstr>Properties of statistical disclosure limitation methods</vt:lpstr>
      <vt:lpstr>PowerPoint Presentation</vt:lpstr>
      <vt:lpstr>PowerPoint Presentation</vt:lpstr>
      <vt:lpstr>PowerPoint Presentation</vt:lpstr>
      <vt:lpstr>PowerPoint Presentation</vt:lpstr>
      <vt:lpstr>Example 1: Randomized Response</vt:lpstr>
      <vt:lpstr>Example 1: Randomized Response (continued)</vt:lpstr>
      <vt:lpstr>Now, Back to the Live Example</vt:lpstr>
      <vt:lpstr>Example 2: Topcoding</vt:lpstr>
      <vt:lpstr>Example 3: Tabular Suppression</vt:lpstr>
      <vt:lpstr>Example 4: Regression Discontinuity and Regression Kink</vt:lpstr>
      <vt:lpstr>Example 4: Regression Discontinuity and Regression Kink (continued)</vt:lpstr>
      <vt:lpstr>Example 5: Tabular Noise Infusion</vt:lpstr>
      <vt:lpstr>Example 5: Tabular Noise Infusion (continued)</vt:lpstr>
      <vt:lpstr>Example 6: Microdata Noise Infusion</vt:lpstr>
      <vt:lpstr>Example 6: Microdata Noise Infusion (continued)</vt:lpstr>
      <vt:lpstr>Example 7: Synthetic Data with Validation</vt:lpstr>
      <vt:lpstr>Synthetic Data and Program Evaluation</vt:lpstr>
      <vt:lpstr>The RD Evaluation Setup</vt:lpstr>
      <vt:lpstr>Details of Evaluation with Synthetic Data</vt:lpstr>
      <vt:lpstr>From Bertrand et al.</vt:lpstr>
    </vt:vector>
  </TitlesOfParts>
  <Company>ILR</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Abowd</dc:creator>
  <cp:lastModifiedBy>Lars Vilhuber</cp:lastModifiedBy>
  <cp:revision>22</cp:revision>
  <dcterms:created xsi:type="dcterms:W3CDTF">2016-04-24T14:03:43Z</dcterms:created>
  <dcterms:modified xsi:type="dcterms:W3CDTF">2016-04-25T18:50:47Z</dcterms:modified>
</cp:coreProperties>
</file>