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77" r:id="rId3"/>
    <p:sldId id="285" r:id="rId4"/>
    <p:sldId id="265" r:id="rId5"/>
    <p:sldId id="275" r:id="rId6"/>
    <p:sldId id="266" r:id="rId7"/>
    <p:sldId id="276" r:id="rId8"/>
    <p:sldId id="279" r:id="rId9"/>
    <p:sldId id="278" r:id="rId10"/>
    <p:sldId id="280" r:id="rId11"/>
    <p:sldId id="283" r:id="rId12"/>
    <p:sldId id="281" r:id="rId13"/>
    <p:sldId id="282" r:id="rId14"/>
    <p:sldId id="284" r:id="rId15"/>
    <p:sldId id="286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40" autoAdjust="0"/>
    <p:restoredTop sz="95090" autoAdjust="0"/>
  </p:normalViewPr>
  <p:slideViewPr>
    <p:cSldViewPr snapToGrid="0">
      <p:cViewPr>
        <p:scale>
          <a:sx n="120" d="100"/>
          <a:sy n="120" d="100"/>
        </p:scale>
        <p:origin x="1430" y="7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AC610A5-EBDB-4239-9B53-74E9DD21F1F9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D0C7040-506D-49FA-8909-9C2613BBC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1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7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0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9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5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2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7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7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0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initial coordinates to reset coordinates by district to values between 0 and 15. and Store the result of the distance between the map and coordinates of each district. Finally, creating a map and a Q table for each district.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The lower right capture is the code output result.</a:t>
            </a: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4242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C7040-506D-49FA-8909-9C2613BBC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123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0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0280-A7A8-46D0-AEF3-B6BF0E6F51C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22D0-8C6A-4B4C-803E-E77B43940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8265-BB35-4811-A5BA-C7D8E01585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187E3-DF27-4191-97A3-AF4008812698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1D932-7F3E-481A-815D-22C17BDE17B7}"/>
              </a:ext>
            </a:extLst>
          </p:cNvPr>
          <p:cNvSpPr txBox="1"/>
          <p:nvPr/>
        </p:nvSpPr>
        <p:spPr>
          <a:xfrm>
            <a:off x="1419225" y="1152524"/>
            <a:ext cx="686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CNN </a:t>
            </a:r>
            <a:r>
              <a:rPr lang="ko-KR" altLang="en-US" sz="3600" b="1" dirty="0">
                <a:solidFill>
                  <a:schemeClr val="bg1"/>
                </a:solidFill>
              </a:rPr>
              <a:t>분류기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개발 프로젝트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0D790-C7A0-4488-934F-1D27B27006DB}"/>
              </a:ext>
            </a:extLst>
          </p:cNvPr>
          <p:cNvSpPr txBox="1"/>
          <p:nvPr/>
        </p:nvSpPr>
        <p:spPr>
          <a:xfrm>
            <a:off x="3011055" y="4733925"/>
            <a:ext cx="540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</a:rPr>
              <a:t>전자정보공학부 </a:t>
            </a:r>
            <a:r>
              <a:rPr lang="en-US" altLang="ko-KR" b="1" dirty="0">
                <a:solidFill>
                  <a:schemeClr val="bg1"/>
                </a:solidFill>
              </a:rPr>
              <a:t>IT</a:t>
            </a:r>
            <a:r>
              <a:rPr lang="ko-KR" altLang="en-US" b="1" dirty="0">
                <a:solidFill>
                  <a:schemeClr val="bg1"/>
                </a:solidFill>
              </a:rPr>
              <a:t>융합전공 박준혁</a:t>
            </a:r>
            <a:r>
              <a:rPr lang="en-US" altLang="ko-KR" b="1" dirty="0">
                <a:solidFill>
                  <a:schemeClr val="bg1"/>
                </a:solidFill>
              </a:rPr>
              <a:t> (20170590)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융합학부 김혜빈 </a:t>
            </a:r>
            <a:r>
              <a:rPr lang="en-US" altLang="ko-KR" b="1" dirty="0">
                <a:solidFill>
                  <a:schemeClr val="bg1"/>
                </a:solidFill>
              </a:rPr>
              <a:t>(20192897)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</a:rPr>
              <a:t>AI</a:t>
            </a:r>
            <a:r>
              <a:rPr lang="ko-KR" altLang="en-US" b="1" dirty="0">
                <a:solidFill>
                  <a:schemeClr val="bg1"/>
                </a:solidFill>
              </a:rPr>
              <a:t>융합학부 </a:t>
            </a:r>
            <a:r>
              <a:rPr lang="ko-KR" altLang="en-US" b="1" dirty="0" err="1">
                <a:solidFill>
                  <a:schemeClr val="bg1"/>
                </a:solidFill>
              </a:rPr>
              <a:t>이찬도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(20160391)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Model Design &amp; Learning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Structure Block Diagram (2)</a:t>
            </a:r>
          </a:p>
        </p:txBody>
      </p:sp>
      <p:sp>
        <p:nvSpPr>
          <p:cNvPr id="46" name="모서리가 둥근 직사각형 9">
            <a:extLst>
              <a:ext uri="{FF2B5EF4-FFF2-40B4-BE49-F238E27FC236}">
                <a16:creationId xmlns:a16="http://schemas.microsoft.com/office/drawing/2014/main" id="{7977D2CE-DCBA-45DA-B95F-B917F317DF15}"/>
              </a:ext>
            </a:extLst>
          </p:cNvPr>
          <p:cNvSpPr/>
          <p:nvPr/>
        </p:nvSpPr>
        <p:spPr>
          <a:xfrm>
            <a:off x="1002108" y="4215627"/>
            <a:ext cx="1813694" cy="359764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Convolution</a:t>
            </a:r>
          </a:p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Pooling Layer3</a:t>
            </a: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13374CA8-6DF1-4955-A8CB-F418931FD809}"/>
              </a:ext>
            </a:extLst>
          </p:cNvPr>
          <p:cNvSpPr/>
          <p:nvPr/>
        </p:nvSpPr>
        <p:spPr>
          <a:xfrm>
            <a:off x="1026150" y="2232710"/>
            <a:ext cx="876108" cy="945598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9">
            <a:extLst>
              <a:ext uri="{FF2B5EF4-FFF2-40B4-BE49-F238E27FC236}">
                <a16:creationId xmlns:a16="http://schemas.microsoft.com/office/drawing/2014/main" id="{891142E5-A637-4C11-B109-34848AC88750}"/>
              </a:ext>
            </a:extLst>
          </p:cNvPr>
          <p:cNvSpPr/>
          <p:nvPr/>
        </p:nvSpPr>
        <p:spPr>
          <a:xfrm>
            <a:off x="880934" y="2143517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3" name="모서리가 둥근 직사각형 9">
            <a:extLst>
              <a:ext uri="{FF2B5EF4-FFF2-40B4-BE49-F238E27FC236}">
                <a16:creationId xmlns:a16="http://schemas.microsoft.com/office/drawing/2014/main" id="{F5716979-ECC5-47A9-BA4E-DCF8283EB5D6}"/>
              </a:ext>
            </a:extLst>
          </p:cNvPr>
          <p:cNvSpPr/>
          <p:nvPr/>
        </p:nvSpPr>
        <p:spPr>
          <a:xfrm>
            <a:off x="757920" y="268747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모서리가 둥근 직사각형 9">
            <a:extLst>
              <a:ext uri="{FF2B5EF4-FFF2-40B4-BE49-F238E27FC236}">
                <a16:creationId xmlns:a16="http://schemas.microsoft.com/office/drawing/2014/main" id="{D5674826-F520-4155-B389-8219D673C2C5}"/>
              </a:ext>
            </a:extLst>
          </p:cNvPr>
          <p:cNvSpPr/>
          <p:nvPr/>
        </p:nvSpPr>
        <p:spPr>
          <a:xfrm>
            <a:off x="1088128" y="3157264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66" name="모서리가 둥근 직사각형 9">
            <a:extLst>
              <a:ext uri="{FF2B5EF4-FFF2-40B4-BE49-F238E27FC236}">
                <a16:creationId xmlns:a16="http://schemas.microsoft.com/office/drawing/2014/main" id="{3F5591EC-785D-400D-90C7-5C552E79B463}"/>
              </a:ext>
            </a:extLst>
          </p:cNvPr>
          <p:cNvSpPr/>
          <p:nvPr/>
        </p:nvSpPr>
        <p:spPr>
          <a:xfrm>
            <a:off x="4045394" y="4179942"/>
            <a:ext cx="1813694" cy="359764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Convolution</a:t>
            </a:r>
          </a:p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Pooling Layer4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4EAACED-F2D9-4F48-91A2-31A1E6BDF37B}"/>
              </a:ext>
            </a:extLst>
          </p:cNvPr>
          <p:cNvCxnSpPr>
            <a:cxnSpLocks/>
          </p:cNvCxnSpPr>
          <p:nvPr/>
        </p:nvCxnSpPr>
        <p:spPr>
          <a:xfrm>
            <a:off x="530687" y="2800295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32A31A-FF43-43BA-B25C-B529FD2E082E}"/>
              </a:ext>
            </a:extLst>
          </p:cNvPr>
          <p:cNvSpPr txBox="1"/>
          <p:nvPr/>
        </p:nvSpPr>
        <p:spPr>
          <a:xfrm>
            <a:off x="959826" y="4582314"/>
            <a:ext cx="21199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( Conv5 / Conv6 / Pool3 )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E9200D-9CD7-4888-BE93-BD9EF38F4A3B}"/>
              </a:ext>
            </a:extLst>
          </p:cNvPr>
          <p:cNvSpPr txBox="1"/>
          <p:nvPr/>
        </p:nvSpPr>
        <p:spPr>
          <a:xfrm>
            <a:off x="4009572" y="4573078"/>
            <a:ext cx="21199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( Conv7 / Conv8 / Pool4 )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82E988-AEC2-47B5-B979-B37BA90BBBA0}"/>
              </a:ext>
            </a:extLst>
          </p:cNvPr>
          <p:cNvSpPr txBox="1"/>
          <p:nvPr/>
        </p:nvSpPr>
        <p:spPr>
          <a:xfrm>
            <a:off x="1149550" y="4935059"/>
            <a:ext cx="46479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128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6CBBC5-4246-44C2-A851-12867BF322C5}"/>
              </a:ext>
            </a:extLst>
          </p:cNvPr>
          <p:cNvSpPr txBox="1"/>
          <p:nvPr/>
        </p:nvSpPr>
        <p:spPr>
          <a:xfrm>
            <a:off x="1752637" y="4935059"/>
            <a:ext cx="52310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128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4B36F3-820A-4590-ADD1-941E5E31D824}"/>
              </a:ext>
            </a:extLst>
          </p:cNvPr>
          <p:cNvSpPr txBox="1"/>
          <p:nvPr/>
        </p:nvSpPr>
        <p:spPr>
          <a:xfrm>
            <a:off x="2394129" y="4935059"/>
            <a:ext cx="48232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128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" name="모서리가 둥근 직사각형 9">
            <a:extLst>
              <a:ext uri="{FF2B5EF4-FFF2-40B4-BE49-F238E27FC236}">
                <a16:creationId xmlns:a16="http://schemas.microsoft.com/office/drawing/2014/main" id="{5D4C61DF-DB0F-4786-BE69-D57D79D1DAF0}"/>
              </a:ext>
            </a:extLst>
          </p:cNvPr>
          <p:cNvSpPr/>
          <p:nvPr/>
        </p:nvSpPr>
        <p:spPr>
          <a:xfrm>
            <a:off x="228796" y="252494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A09A07E8-973D-4174-8B09-C441239D6663}"/>
              </a:ext>
            </a:extLst>
          </p:cNvPr>
          <p:cNvSpPr/>
          <p:nvPr/>
        </p:nvSpPr>
        <p:spPr>
          <a:xfrm>
            <a:off x="2006884" y="2232710"/>
            <a:ext cx="876108" cy="945598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9">
            <a:extLst>
              <a:ext uri="{FF2B5EF4-FFF2-40B4-BE49-F238E27FC236}">
                <a16:creationId xmlns:a16="http://schemas.microsoft.com/office/drawing/2014/main" id="{ACCDEAFF-B34D-4BE4-81D2-7E648A57FC9D}"/>
              </a:ext>
            </a:extLst>
          </p:cNvPr>
          <p:cNvSpPr/>
          <p:nvPr/>
        </p:nvSpPr>
        <p:spPr>
          <a:xfrm>
            <a:off x="1861668" y="2143517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1" name="모서리가 둥근 직사각형 9">
            <a:extLst>
              <a:ext uri="{FF2B5EF4-FFF2-40B4-BE49-F238E27FC236}">
                <a16:creationId xmlns:a16="http://schemas.microsoft.com/office/drawing/2014/main" id="{8E436891-CF9F-4DC3-8EB4-A7A26B8E7E21}"/>
              </a:ext>
            </a:extLst>
          </p:cNvPr>
          <p:cNvSpPr/>
          <p:nvPr/>
        </p:nvSpPr>
        <p:spPr>
          <a:xfrm>
            <a:off x="2068862" y="3157264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57DF3336-A9A8-4D37-96E9-DF97F1D68CAE}"/>
              </a:ext>
            </a:extLst>
          </p:cNvPr>
          <p:cNvSpPr/>
          <p:nvPr/>
        </p:nvSpPr>
        <p:spPr>
          <a:xfrm>
            <a:off x="3009364" y="2345511"/>
            <a:ext cx="667577" cy="713107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9">
            <a:extLst>
              <a:ext uri="{FF2B5EF4-FFF2-40B4-BE49-F238E27FC236}">
                <a16:creationId xmlns:a16="http://schemas.microsoft.com/office/drawing/2014/main" id="{434FF2CF-1EE9-4F77-AD99-C1499170CC58}"/>
              </a:ext>
            </a:extLst>
          </p:cNvPr>
          <p:cNvSpPr/>
          <p:nvPr/>
        </p:nvSpPr>
        <p:spPr>
          <a:xfrm>
            <a:off x="2819534" y="2248383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모서리가 둥근 직사각형 9">
            <a:extLst>
              <a:ext uri="{FF2B5EF4-FFF2-40B4-BE49-F238E27FC236}">
                <a16:creationId xmlns:a16="http://schemas.microsoft.com/office/drawing/2014/main" id="{E829D5BB-EE52-4024-B21F-6B538E3039E4}"/>
              </a:ext>
            </a:extLst>
          </p:cNvPr>
          <p:cNvSpPr/>
          <p:nvPr/>
        </p:nvSpPr>
        <p:spPr>
          <a:xfrm>
            <a:off x="2980555" y="3000782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85" name="모서리가 둥근 직사각형 9">
            <a:extLst>
              <a:ext uri="{FF2B5EF4-FFF2-40B4-BE49-F238E27FC236}">
                <a16:creationId xmlns:a16="http://schemas.microsoft.com/office/drawing/2014/main" id="{455481B0-19D6-40E4-953B-3AC7C3911094}"/>
              </a:ext>
            </a:extLst>
          </p:cNvPr>
          <p:cNvSpPr/>
          <p:nvPr/>
        </p:nvSpPr>
        <p:spPr>
          <a:xfrm>
            <a:off x="1775541" y="268747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6" name="모서리가 둥근 직사각형 9">
            <a:extLst>
              <a:ext uri="{FF2B5EF4-FFF2-40B4-BE49-F238E27FC236}">
                <a16:creationId xmlns:a16="http://schemas.microsoft.com/office/drawing/2014/main" id="{32A97734-70EB-4A85-BE10-5AFC248E36A9}"/>
              </a:ext>
            </a:extLst>
          </p:cNvPr>
          <p:cNvSpPr/>
          <p:nvPr/>
        </p:nvSpPr>
        <p:spPr>
          <a:xfrm>
            <a:off x="2744315" y="268747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9F5EF0A-8155-4609-81C5-C2461C7C657A}"/>
              </a:ext>
            </a:extLst>
          </p:cNvPr>
          <p:cNvCxnSpPr>
            <a:cxnSpLocks/>
          </p:cNvCxnSpPr>
          <p:nvPr/>
        </p:nvCxnSpPr>
        <p:spPr>
          <a:xfrm>
            <a:off x="3885027" y="2800295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">
            <a:extLst>
              <a:ext uri="{FF2B5EF4-FFF2-40B4-BE49-F238E27FC236}">
                <a16:creationId xmlns:a16="http://schemas.microsoft.com/office/drawing/2014/main" id="{5E1C46FD-9CA2-4ED4-A46C-99AF05BEE52D}"/>
              </a:ext>
            </a:extLst>
          </p:cNvPr>
          <p:cNvSpPr/>
          <p:nvPr/>
        </p:nvSpPr>
        <p:spPr>
          <a:xfrm>
            <a:off x="3583136" y="252494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93" name="모서리가 둥근 직사각형 9">
            <a:extLst>
              <a:ext uri="{FF2B5EF4-FFF2-40B4-BE49-F238E27FC236}">
                <a16:creationId xmlns:a16="http://schemas.microsoft.com/office/drawing/2014/main" id="{AE6A9F64-5860-475D-9193-560B9CC4A3AF}"/>
              </a:ext>
            </a:extLst>
          </p:cNvPr>
          <p:cNvSpPr/>
          <p:nvPr/>
        </p:nvSpPr>
        <p:spPr>
          <a:xfrm>
            <a:off x="3561087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97" name="정육면체 96">
            <a:extLst>
              <a:ext uri="{FF2B5EF4-FFF2-40B4-BE49-F238E27FC236}">
                <a16:creationId xmlns:a16="http://schemas.microsoft.com/office/drawing/2014/main" id="{096CF100-2B06-4720-8E4C-A9C9AF83EC58}"/>
              </a:ext>
            </a:extLst>
          </p:cNvPr>
          <p:cNvSpPr/>
          <p:nvPr/>
        </p:nvSpPr>
        <p:spPr>
          <a:xfrm>
            <a:off x="4482851" y="2420636"/>
            <a:ext cx="478189" cy="533670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">
            <a:extLst>
              <a:ext uri="{FF2B5EF4-FFF2-40B4-BE49-F238E27FC236}">
                <a16:creationId xmlns:a16="http://schemas.microsoft.com/office/drawing/2014/main" id="{739FDA4B-364B-4F9F-92E2-6F6A59EDDB51}"/>
              </a:ext>
            </a:extLst>
          </p:cNvPr>
          <p:cNvSpPr/>
          <p:nvPr/>
        </p:nvSpPr>
        <p:spPr>
          <a:xfrm>
            <a:off x="4259158" y="2294563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9" name="모서리가 둥근 직사각형 9">
            <a:extLst>
              <a:ext uri="{FF2B5EF4-FFF2-40B4-BE49-F238E27FC236}">
                <a16:creationId xmlns:a16="http://schemas.microsoft.com/office/drawing/2014/main" id="{063FC247-2F33-48FE-A734-BE2041D5A8D9}"/>
              </a:ext>
            </a:extLst>
          </p:cNvPr>
          <p:cNvSpPr/>
          <p:nvPr/>
        </p:nvSpPr>
        <p:spPr>
          <a:xfrm>
            <a:off x="4420179" y="2932307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101" name="모서리가 둥근 직사각형 9">
            <a:extLst>
              <a:ext uri="{FF2B5EF4-FFF2-40B4-BE49-F238E27FC236}">
                <a16:creationId xmlns:a16="http://schemas.microsoft.com/office/drawing/2014/main" id="{C754A83A-0F78-4094-8EDC-D122F02EADA7}"/>
              </a:ext>
            </a:extLst>
          </p:cNvPr>
          <p:cNvSpPr/>
          <p:nvPr/>
        </p:nvSpPr>
        <p:spPr>
          <a:xfrm>
            <a:off x="4202411" y="268747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B5A495BB-52DA-455F-B3B4-8FE004A798A1}"/>
              </a:ext>
            </a:extLst>
          </p:cNvPr>
          <p:cNvSpPr/>
          <p:nvPr/>
        </p:nvSpPr>
        <p:spPr>
          <a:xfrm>
            <a:off x="5054032" y="2420636"/>
            <a:ext cx="478189" cy="533670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9">
            <a:extLst>
              <a:ext uri="{FF2B5EF4-FFF2-40B4-BE49-F238E27FC236}">
                <a16:creationId xmlns:a16="http://schemas.microsoft.com/office/drawing/2014/main" id="{FA1C6B59-402E-41C8-8DE5-EA2372EBA47E}"/>
              </a:ext>
            </a:extLst>
          </p:cNvPr>
          <p:cNvSpPr/>
          <p:nvPr/>
        </p:nvSpPr>
        <p:spPr>
          <a:xfrm>
            <a:off x="4830339" y="2294563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4" name="모서리가 둥근 직사각형 9">
            <a:extLst>
              <a:ext uri="{FF2B5EF4-FFF2-40B4-BE49-F238E27FC236}">
                <a16:creationId xmlns:a16="http://schemas.microsoft.com/office/drawing/2014/main" id="{09529E71-7AF6-47D7-96C6-627057DD7712}"/>
              </a:ext>
            </a:extLst>
          </p:cNvPr>
          <p:cNvSpPr/>
          <p:nvPr/>
        </p:nvSpPr>
        <p:spPr>
          <a:xfrm>
            <a:off x="4991360" y="2932307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115" name="모서리가 둥근 직사각형 9">
            <a:extLst>
              <a:ext uri="{FF2B5EF4-FFF2-40B4-BE49-F238E27FC236}">
                <a16:creationId xmlns:a16="http://schemas.microsoft.com/office/drawing/2014/main" id="{180B74F5-1F4D-4534-9243-64BE84A4F1B1}"/>
              </a:ext>
            </a:extLst>
          </p:cNvPr>
          <p:cNvSpPr/>
          <p:nvPr/>
        </p:nvSpPr>
        <p:spPr>
          <a:xfrm>
            <a:off x="4773592" y="268747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A09E41A0-2306-4EB0-93AA-B01970EA3EB4}"/>
              </a:ext>
            </a:extLst>
          </p:cNvPr>
          <p:cNvSpPr/>
          <p:nvPr/>
        </p:nvSpPr>
        <p:spPr>
          <a:xfrm>
            <a:off x="5653356" y="2506476"/>
            <a:ext cx="290431" cy="355367"/>
          </a:xfrm>
          <a:prstGeom prst="cube">
            <a:avLst>
              <a:gd name="adj" fmla="val 1220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9">
            <a:extLst>
              <a:ext uri="{FF2B5EF4-FFF2-40B4-BE49-F238E27FC236}">
                <a16:creationId xmlns:a16="http://schemas.microsoft.com/office/drawing/2014/main" id="{BC9C2497-331E-4425-80C3-5C5D66A56E62}"/>
              </a:ext>
            </a:extLst>
          </p:cNvPr>
          <p:cNvSpPr/>
          <p:nvPr/>
        </p:nvSpPr>
        <p:spPr>
          <a:xfrm>
            <a:off x="5455451" y="2340051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모서리가 둥근 직사각형 9">
            <a:extLst>
              <a:ext uri="{FF2B5EF4-FFF2-40B4-BE49-F238E27FC236}">
                <a16:creationId xmlns:a16="http://schemas.microsoft.com/office/drawing/2014/main" id="{7ABF7DF4-6AAE-49C0-A2C2-9FFFA6AECACC}"/>
              </a:ext>
            </a:extLst>
          </p:cNvPr>
          <p:cNvSpPr/>
          <p:nvPr/>
        </p:nvSpPr>
        <p:spPr>
          <a:xfrm>
            <a:off x="5505475" y="2849182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119" name="모서리가 둥근 직사각형 9">
            <a:extLst>
              <a:ext uri="{FF2B5EF4-FFF2-40B4-BE49-F238E27FC236}">
                <a16:creationId xmlns:a16="http://schemas.microsoft.com/office/drawing/2014/main" id="{DF3A7EC6-4B8C-42BE-BF47-5BA78CD6BC0C}"/>
              </a:ext>
            </a:extLst>
          </p:cNvPr>
          <p:cNvSpPr/>
          <p:nvPr/>
        </p:nvSpPr>
        <p:spPr>
          <a:xfrm>
            <a:off x="5390633" y="2594202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FFAF587-728A-4515-B99C-0355422C8D42}"/>
              </a:ext>
            </a:extLst>
          </p:cNvPr>
          <p:cNvCxnSpPr>
            <a:cxnSpLocks/>
          </p:cNvCxnSpPr>
          <p:nvPr/>
        </p:nvCxnSpPr>
        <p:spPr>
          <a:xfrm>
            <a:off x="6127834" y="2800295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9">
            <a:extLst>
              <a:ext uri="{FF2B5EF4-FFF2-40B4-BE49-F238E27FC236}">
                <a16:creationId xmlns:a16="http://schemas.microsoft.com/office/drawing/2014/main" id="{33883972-1DB3-4A4F-BDCF-5A083A5A62EA}"/>
              </a:ext>
            </a:extLst>
          </p:cNvPr>
          <p:cNvSpPr/>
          <p:nvPr/>
        </p:nvSpPr>
        <p:spPr>
          <a:xfrm>
            <a:off x="5825944" y="2514371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122" name="모서리가 둥근 직사각형 9">
            <a:extLst>
              <a:ext uri="{FF2B5EF4-FFF2-40B4-BE49-F238E27FC236}">
                <a16:creationId xmlns:a16="http://schemas.microsoft.com/office/drawing/2014/main" id="{8D4CF2DA-6ED2-4CC7-B6ED-F810D27A9993}"/>
              </a:ext>
            </a:extLst>
          </p:cNvPr>
          <p:cNvSpPr/>
          <p:nvPr/>
        </p:nvSpPr>
        <p:spPr>
          <a:xfrm>
            <a:off x="5813131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414E34-B545-4354-B994-18ABA414E28B}"/>
              </a:ext>
            </a:extLst>
          </p:cNvPr>
          <p:cNvCxnSpPr/>
          <p:nvPr/>
        </p:nvCxnSpPr>
        <p:spPr>
          <a:xfrm>
            <a:off x="6634096" y="2184102"/>
            <a:ext cx="0" cy="18195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9">
            <a:extLst>
              <a:ext uri="{FF2B5EF4-FFF2-40B4-BE49-F238E27FC236}">
                <a16:creationId xmlns:a16="http://schemas.microsoft.com/office/drawing/2014/main" id="{B16DC42C-FE3E-4AD0-BD6A-5AF59CEFCF1E}"/>
              </a:ext>
            </a:extLst>
          </p:cNvPr>
          <p:cNvSpPr/>
          <p:nvPr/>
        </p:nvSpPr>
        <p:spPr>
          <a:xfrm>
            <a:off x="6337637" y="1890808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256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ADDE6A3-0158-4380-B025-1FB209ACAE50}"/>
              </a:ext>
            </a:extLst>
          </p:cNvPr>
          <p:cNvCxnSpPr>
            <a:cxnSpLocks/>
          </p:cNvCxnSpPr>
          <p:nvPr/>
        </p:nvCxnSpPr>
        <p:spPr>
          <a:xfrm>
            <a:off x="7179065" y="2556724"/>
            <a:ext cx="0" cy="10303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직사각형 9">
            <a:extLst>
              <a:ext uri="{FF2B5EF4-FFF2-40B4-BE49-F238E27FC236}">
                <a16:creationId xmlns:a16="http://schemas.microsoft.com/office/drawing/2014/main" id="{130A7E3D-4611-4766-ACBC-4E065D6D88F7}"/>
              </a:ext>
            </a:extLst>
          </p:cNvPr>
          <p:cNvSpPr/>
          <p:nvPr/>
        </p:nvSpPr>
        <p:spPr>
          <a:xfrm>
            <a:off x="6882606" y="2251022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128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D018ACA-0F18-4E3E-AAE1-DAA90E9AA670}"/>
              </a:ext>
            </a:extLst>
          </p:cNvPr>
          <p:cNvCxnSpPr>
            <a:cxnSpLocks/>
          </p:cNvCxnSpPr>
          <p:nvPr/>
        </p:nvCxnSpPr>
        <p:spPr>
          <a:xfrm>
            <a:off x="7730738" y="2800426"/>
            <a:ext cx="0" cy="524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9">
            <a:extLst>
              <a:ext uri="{FF2B5EF4-FFF2-40B4-BE49-F238E27FC236}">
                <a16:creationId xmlns:a16="http://schemas.microsoft.com/office/drawing/2014/main" id="{B46A269C-F368-4B0E-A03F-DF8D0F19D104}"/>
              </a:ext>
            </a:extLst>
          </p:cNvPr>
          <p:cNvSpPr/>
          <p:nvPr/>
        </p:nvSpPr>
        <p:spPr>
          <a:xfrm>
            <a:off x="7434279" y="2434985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AE55B75-E5D9-4073-87D2-86133C4B6BA3}"/>
              </a:ext>
            </a:extLst>
          </p:cNvPr>
          <p:cNvCxnSpPr>
            <a:cxnSpLocks/>
          </p:cNvCxnSpPr>
          <p:nvPr/>
        </p:nvCxnSpPr>
        <p:spPr>
          <a:xfrm>
            <a:off x="6733150" y="3061192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8FB620A-FF5A-4F7F-B076-B688864F5756}"/>
              </a:ext>
            </a:extLst>
          </p:cNvPr>
          <p:cNvCxnSpPr>
            <a:cxnSpLocks/>
          </p:cNvCxnSpPr>
          <p:nvPr/>
        </p:nvCxnSpPr>
        <p:spPr>
          <a:xfrm>
            <a:off x="7323393" y="3061192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C10E1FD-BE25-43BE-9DB8-510F706E0465}"/>
              </a:ext>
            </a:extLst>
          </p:cNvPr>
          <p:cNvCxnSpPr>
            <a:cxnSpLocks/>
          </p:cNvCxnSpPr>
          <p:nvPr/>
        </p:nvCxnSpPr>
        <p:spPr>
          <a:xfrm>
            <a:off x="7870070" y="3061192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9">
            <a:extLst>
              <a:ext uri="{FF2B5EF4-FFF2-40B4-BE49-F238E27FC236}">
                <a16:creationId xmlns:a16="http://schemas.microsoft.com/office/drawing/2014/main" id="{D2D0EC6F-83B9-452C-B409-80F80E8B635B}"/>
              </a:ext>
            </a:extLst>
          </p:cNvPr>
          <p:cNvSpPr/>
          <p:nvPr/>
        </p:nvSpPr>
        <p:spPr>
          <a:xfrm>
            <a:off x="8146862" y="287178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32" name="모서리가 둥근 직사각형 9">
            <a:extLst>
              <a:ext uri="{FF2B5EF4-FFF2-40B4-BE49-F238E27FC236}">
                <a16:creationId xmlns:a16="http://schemas.microsoft.com/office/drawing/2014/main" id="{11946180-1413-4775-8DF9-9E63485579F0}"/>
              </a:ext>
            </a:extLst>
          </p:cNvPr>
          <p:cNvSpPr/>
          <p:nvPr/>
        </p:nvSpPr>
        <p:spPr>
          <a:xfrm>
            <a:off x="6666874" y="4179942"/>
            <a:ext cx="1813694" cy="359764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Dense</a:t>
            </a:r>
          </a:p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F9EA56-2F98-429C-99F3-4FE6040023F2}"/>
              </a:ext>
            </a:extLst>
          </p:cNvPr>
          <p:cNvSpPr txBox="1"/>
          <p:nvPr/>
        </p:nvSpPr>
        <p:spPr>
          <a:xfrm>
            <a:off x="6477079" y="4573078"/>
            <a:ext cx="227389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( Flatten / Dense1 / Dense2 )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AFA8D9B-7E71-4BE2-992D-6765B26AE785}"/>
              </a:ext>
            </a:extLst>
          </p:cNvPr>
          <p:cNvSpPr txBox="1"/>
          <p:nvPr/>
        </p:nvSpPr>
        <p:spPr>
          <a:xfrm>
            <a:off x="4152215" y="4935059"/>
            <a:ext cx="46479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CA508A7-300D-4144-AE5D-1CBC8D5B0202}"/>
              </a:ext>
            </a:extLst>
          </p:cNvPr>
          <p:cNvSpPr txBox="1"/>
          <p:nvPr/>
        </p:nvSpPr>
        <p:spPr>
          <a:xfrm>
            <a:off x="4755302" y="4935059"/>
            <a:ext cx="52310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ADC584-48C4-47C6-9591-1C8B17BDD892}"/>
              </a:ext>
            </a:extLst>
          </p:cNvPr>
          <p:cNvSpPr txBox="1"/>
          <p:nvPr/>
        </p:nvSpPr>
        <p:spPr>
          <a:xfrm>
            <a:off x="5396794" y="4935059"/>
            <a:ext cx="48232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0" name="모서리가 둥근 직사각형 9">
            <a:extLst>
              <a:ext uri="{FF2B5EF4-FFF2-40B4-BE49-F238E27FC236}">
                <a16:creationId xmlns:a16="http://schemas.microsoft.com/office/drawing/2014/main" id="{311317FD-BBED-4543-A50E-7605BC756027}"/>
              </a:ext>
            </a:extLst>
          </p:cNvPr>
          <p:cNvSpPr/>
          <p:nvPr/>
        </p:nvSpPr>
        <p:spPr>
          <a:xfrm>
            <a:off x="7060206" y="2755117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141" name="모서리가 둥근 직사각형 9">
            <a:extLst>
              <a:ext uri="{FF2B5EF4-FFF2-40B4-BE49-F238E27FC236}">
                <a16:creationId xmlns:a16="http://schemas.microsoft.com/office/drawing/2014/main" id="{5E923127-4F2B-4361-85AB-8631E85B757C}"/>
              </a:ext>
            </a:extLst>
          </p:cNvPr>
          <p:cNvSpPr/>
          <p:nvPr/>
        </p:nvSpPr>
        <p:spPr>
          <a:xfrm>
            <a:off x="7110498" y="192531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42" name="모서리가 둥근 직사각형 9">
            <a:extLst>
              <a:ext uri="{FF2B5EF4-FFF2-40B4-BE49-F238E27FC236}">
                <a16:creationId xmlns:a16="http://schemas.microsoft.com/office/drawing/2014/main" id="{71A56EB5-050A-4C30-824C-07719000738A}"/>
              </a:ext>
            </a:extLst>
          </p:cNvPr>
          <p:cNvSpPr/>
          <p:nvPr/>
        </p:nvSpPr>
        <p:spPr>
          <a:xfrm>
            <a:off x="306070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144" name="모서리가 둥근 직사각형 9">
            <a:extLst>
              <a:ext uri="{FF2B5EF4-FFF2-40B4-BE49-F238E27FC236}">
                <a16:creationId xmlns:a16="http://schemas.microsoft.com/office/drawing/2014/main" id="{871D6701-28AE-4C7A-8B28-9C2E14569EBF}"/>
              </a:ext>
            </a:extLst>
          </p:cNvPr>
          <p:cNvSpPr/>
          <p:nvPr/>
        </p:nvSpPr>
        <p:spPr>
          <a:xfrm>
            <a:off x="7121925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45" name="모서리가 둥근 직사각형 9">
            <a:extLst>
              <a:ext uri="{FF2B5EF4-FFF2-40B4-BE49-F238E27FC236}">
                <a16:creationId xmlns:a16="http://schemas.microsoft.com/office/drawing/2014/main" id="{E7FD1889-1A2F-4A66-ADD6-39A562575D31}"/>
              </a:ext>
            </a:extLst>
          </p:cNvPr>
          <p:cNvSpPr/>
          <p:nvPr/>
        </p:nvSpPr>
        <p:spPr>
          <a:xfrm>
            <a:off x="5157925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46" name="모서리가 둥근 직사각형 9">
            <a:extLst>
              <a:ext uri="{FF2B5EF4-FFF2-40B4-BE49-F238E27FC236}">
                <a16:creationId xmlns:a16="http://schemas.microsoft.com/office/drawing/2014/main" id="{8351726D-E898-4FF1-BBB1-2AE8581F4AD6}"/>
              </a:ext>
            </a:extLst>
          </p:cNvPr>
          <p:cNvSpPr/>
          <p:nvPr/>
        </p:nvSpPr>
        <p:spPr>
          <a:xfrm>
            <a:off x="4440501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47" name="모서리가 둥근 직사각형 9">
            <a:extLst>
              <a:ext uri="{FF2B5EF4-FFF2-40B4-BE49-F238E27FC236}">
                <a16:creationId xmlns:a16="http://schemas.microsoft.com/office/drawing/2014/main" id="{98307B48-9EFE-4986-9B0F-3A528573B4BB}"/>
              </a:ext>
            </a:extLst>
          </p:cNvPr>
          <p:cNvSpPr/>
          <p:nvPr/>
        </p:nvSpPr>
        <p:spPr>
          <a:xfrm>
            <a:off x="2551145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48" name="모서리가 둥근 직사각형 9">
            <a:extLst>
              <a:ext uri="{FF2B5EF4-FFF2-40B4-BE49-F238E27FC236}">
                <a16:creationId xmlns:a16="http://schemas.microsoft.com/office/drawing/2014/main" id="{C4A3EC3B-267C-472F-9D11-7F02EB2C7434}"/>
              </a:ext>
            </a:extLst>
          </p:cNvPr>
          <p:cNvSpPr/>
          <p:nvPr/>
        </p:nvSpPr>
        <p:spPr>
          <a:xfrm>
            <a:off x="1632810" y="1474214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A40A85-E126-4814-BE83-3AA114B20A4F}"/>
              </a:ext>
            </a:extLst>
          </p:cNvPr>
          <p:cNvSpPr txBox="1"/>
          <p:nvPr/>
        </p:nvSpPr>
        <p:spPr>
          <a:xfrm>
            <a:off x="6784469" y="4935059"/>
            <a:ext cx="46479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256*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359787-EAA5-4497-9846-FC589228615B}"/>
              </a:ext>
            </a:extLst>
          </p:cNvPr>
          <p:cNvSpPr txBox="1"/>
          <p:nvPr/>
        </p:nvSpPr>
        <p:spPr>
          <a:xfrm>
            <a:off x="7387556" y="4935059"/>
            <a:ext cx="52310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128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D5270F-75F0-4AA5-813E-88A9D74A28CF}"/>
              </a:ext>
            </a:extLst>
          </p:cNvPr>
          <p:cNvSpPr txBox="1"/>
          <p:nvPr/>
        </p:nvSpPr>
        <p:spPr>
          <a:xfrm>
            <a:off x="8029048" y="4935059"/>
            <a:ext cx="48232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950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Model Design &amp; Learning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Structure Summary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9E0551-CC41-4D99-A5C8-428BA710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" y="1243998"/>
            <a:ext cx="3025303" cy="545781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6799EC-882F-4E4A-919D-EE7F0F18DB21}"/>
              </a:ext>
            </a:extLst>
          </p:cNvPr>
          <p:cNvCxnSpPr>
            <a:cxnSpLocks/>
          </p:cNvCxnSpPr>
          <p:nvPr/>
        </p:nvCxnSpPr>
        <p:spPr>
          <a:xfrm>
            <a:off x="343499" y="3288146"/>
            <a:ext cx="3487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B324D-4359-48D4-869F-08C9FF641636}"/>
              </a:ext>
            </a:extLst>
          </p:cNvPr>
          <p:cNvCxnSpPr>
            <a:cxnSpLocks/>
          </p:cNvCxnSpPr>
          <p:nvPr/>
        </p:nvCxnSpPr>
        <p:spPr>
          <a:xfrm>
            <a:off x="343499" y="4913746"/>
            <a:ext cx="3487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A2F1067-B8B7-4895-9AD6-E0E2160C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8730"/>
            <a:ext cx="3827487" cy="441064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D0A2CB-15A0-4482-BCCB-A42FA548D8B3}"/>
              </a:ext>
            </a:extLst>
          </p:cNvPr>
          <p:cNvCxnSpPr>
            <a:cxnSpLocks/>
          </p:cNvCxnSpPr>
          <p:nvPr/>
        </p:nvCxnSpPr>
        <p:spPr>
          <a:xfrm>
            <a:off x="4571471" y="3592943"/>
            <a:ext cx="3828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6EAA1-6CFA-46DF-AA02-4B0B6558AA59}"/>
              </a:ext>
            </a:extLst>
          </p:cNvPr>
          <p:cNvCxnSpPr>
            <a:cxnSpLocks/>
          </p:cNvCxnSpPr>
          <p:nvPr/>
        </p:nvCxnSpPr>
        <p:spPr>
          <a:xfrm>
            <a:off x="4571471" y="1311021"/>
            <a:ext cx="3828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020AF62-ED90-4CED-91A0-B4C65551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476" y="5847156"/>
            <a:ext cx="3835237" cy="553643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5AA540B0-2D80-4DB5-B11D-B921FDD8A18F}"/>
              </a:ext>
            </a:extLst>
          </p:cNvPr>
          <p:cNvSpPr/>
          <p:nvPr/>
        </p:nvSpPr>
        <p:spPr>
          <a:xfrm>
            <a:off x="4504533" y="5120298"/>
            <a:ext cx="3947074" cy="629075"/>
          </a:xfrm>
          <a:prstGeom prst="frame">
            <a:avLst>
              <a:gd name="adj1" fmla="val 9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Model Design &amp; Learning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Model Learning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2BA3992-9DA2-4A82-A743-C7AC00E37F8A}"/>
              </a:ext>
            </a:extLst>
          </p:cNvPr>
          <p:cNvSpPr/>
          <p:nvPr/>
        </p:nvSpPr>
        <p:spPr>
          <a:xfrm>
            <a:off x="240701" y="1338730"/>
            <a:ext cx="737006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Learning Parameter : Epochs = 500 / Early </a:t>
            </a:r>
            <a:r>
              <a:rPr lang="en-US" altLang="ko-KR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Stopping.Patience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= 10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741CD8-E2C5-49DB-A744-A7F73F99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01" y="1702471"/>
            <a:ext cx="3827204" cy="26074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EA0E91-1AC7-42B6-833C-6C19F6AD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019" y="4294909"/>
            <a:ext cx="3713588" cy="250992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9CB89B7-15AF-4622-BB8B-5E755EAE0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224"/>
          <a:stretch/>
        </p:blipFill>
        <p:spPr>
          <a:xfrm>
            <a:off x="521101" y="1936735"/>
            <a:ext cx="3962499" cy="436504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D8E0EC-53BD-4981-941E-7AD75DB15CEC}"/>
              </a:ext>
            </a:extLst>
          </p:cNvPr>
          <p:cNvCxnSpPr>
            <a:cxnSpLocks/>
          </p:cNvCxnSpPr>
          <p:nvPr/>
        </p:nvCxnSpPr>
        <p:spPr>
          <a:xfrm>
            <a:off x="466044" y="5359398"/>
            <a:ext cx="3828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8A108B76-C64C-4034-9E9F-F3F7A901AC8F}"/>
              </a:ext>
            </a:extLst>
          </p:cNvPr>
          <p:cNvSpPr/>
          <p:nvPr/>
        </p:nvSpPr>
        <p:spPr>
          <a:xfrm>
            <a:off x="6576291" y="3429000"/>
            <a:ext cx="1875316" cy="468247"/>
          </a:xfrm>
          <a:prstGeom prst="frame">
            <a:avLst>
              <a:gd name="adj1" fmla="val 39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12BB4BAC-A842-45E9-80CA-160C7EE411B7}"/>
              </a:ext>
            </a:extLst>
          </p:cNvPr>
          <p:cNvSpPr/>
          <p:nvPr/>
        </p:nvSpPr>
        <p:spPr>
          <a:xfrm>
            <a:off x="6603998" y="4473443"/>
            <a:ext cx="1801091" cy="468247"/>
          </a:xfrm>
          <a:prstGeom prst="frame">
            <a:avLst>
              <a:gd name="adj1" fmla="val 39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1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Performance Test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1A3DCD-A35E-41DE-9641-6EB781BB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6" y="1317888"/>
            <a:ext cx="5872472" cy="53986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AAAB2A-D8BB-4769-AA2C-02A444376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5"/>
          <a:stretch/>
        </p:blipFill>
        <p:spPr>
          <a:xfrm>
            <a:off x="6288480" y="1702470"/>
            <a:ext cx="2765430" cy="24112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A83686-2DE6-4DA6-B0DA-D33D650A2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008" y="5003073"/>
            <a:ext cx="2765430" cy="502524"/>
          </a:xfrm>
          <a:prstGeom prst="rect">
            <a:avLst/>
          </a:prstGeom>
        </p:spPr>
      </p:pic>
      <p:sp>
        <p:nvSpPr>
          <p:cNvPr id="19" name="모서리가 둥근 직사각형 9">
            <a:extLst>
              <a:ext uri="{FF2B5EF4-FFF2-40B4-BE49-F238E27FC236}">
                <a16:creationId xmlns:a16="http://schemas.microsoft.com/office/drawing/2014/main" id="{D93B0D12-374B-42C2-A8E1-52F3F69FE695}"/>
              </a:ext>
            </a:extLst>
          </p:cNvPr>
          <p:cNvSpPr/>
          <p:nvPr/>
        </p:nvSpPr>
        <p:spPr>
          <a:xfrm>
            <a:off x="6260772" y="1338730"/>
            <a:ext cx="1543956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0" name="모서리가 둥근 직사각형 9">
            <a:extLst>
              <a:ext uri="{FF2B5EF4-FFF2-40B4-BE49-F238E27FC236}">
                <a16:creationId xmlns:a16="http://schemas.microsoft.com/office/drawing/2014/main" id="{785E9562-88B7-497C-A265-0B62E03C071C}"/>
              </a:ext>
            </a:extLst>
          </p:cNvPr>
          <p:cNvSpPr/>
          <p:nvPr/>
        </p:nvSpPr>
        <p:spPr>
          <a:xfrm>
            <a:off x="6260772" y="4599682"/>
            <a:ext cx="1543956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2" name="모서리가 둥근 직사각형 9">
            <a:extLst>
              <a:ext uri="{FF2B5EF4-FFF2-40B4-BE49-F238E27FC236}">
                <a16:creationId xmlns:a16="http://schemas.microsoft.com/office/drawing/2014/main" id="{1FE4F5EA-A8EE-494B-928B-C68D520254DA}"/>
              </a:ext>
            </a:extLst>
          </p:cNvPr>
          <p:cNvSpPr/>
          <p:nvPr/>
        </p:nvSpPr>
        <p:spPr>
          <a:xfrm>
            <a:off x="6233067" y="5705454"/>
            <a:ext cx="1867228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>
              <a:spcBef>
                <a:spcPts val="300"/>
              </a:spcBef>
              <a:buSzPct val="70000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 정확도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0.904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8811556A-8DAC-47AF-BAC2-5E8A9DCE16DA}"/>
              </a:ext>
            </a:extLst>
          </p:cNvPr>
          <p:cNvSpPr/>
          <p:nvPr/>
        </p:nvSpPr>
        <p:spPr>
          <a:xfrm>
            <a:off x="6260772" y="5644750"/>
            <a:ext cx="1664028" cy="468247"/>
          </a:xfrm>
          <a:prstGeom prst="frame">
            <a:avLst>
              <a:gd name="adj1" fmla="val 39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97A96-728C-4C04-9674-9AE48A911682}"/>
              </a:ext>
            </a:extLst>
          </p:cNvPr>
          <p:cNvSpPr txBox="1"/>
          <p:nvPr/>
        </p:nvSpPr>
        <p:spPr>
          <a:xfrm>
            <a:off x="485464" y="1406819"/>
            <a:ext cx="285379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2B32D421-0A4E-4751-BC3D-DFA66F0A7733}"/>
              </a:ext>
            </a:extLst>
          </p:cNvPr>
          <p:cNvSpPr/>
          <p:nvPr/>
        </p:nvSpPr>
        <p:spPr>
          <a:xfrm>
            <a:off x="240701" y="1338730"/>
            <a:ext cx="2697571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구조 설계의 중요성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B562FA-A841-4270-BD68-090567BF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3" y="1702470"/>
            <a:ext cx="3334215" cy="23053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30094E-ACDC-4BCA-A442-3FB425B0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15" y="1712127"/>
            <a:ext cx="3486637" cy="2467319"/>
          </a:xfrm>
          <a:prstGeom prst="rect">
            <a:avLst/>
          </a:prstGeom>
        </p:spPr>
      </p:pic>
      <p:sp>
        <p:nvSpPr>
          <p:cNvPr id="22" name="모서리가 둥근 직사각형 9">
            <a:extLst>
              <a:ext uri="{FF2B5EF4-FFF2-40B4-BE49-F238E27FC236}">
                <a16:creationId xmlns:a16="http://schemas.microsoft.com/office/drawing/2014/main" id="{C510B07D-0FF2-436F-83B1-E39B37C38672}"/>
              </a:ext>
            </a:extLst>
          </p:cNvPr>
          <p:cNvSpPr/>
          <p:nvPr/>
        </p:nvSpPr>
        <p:spPr>
          <a:xfrm>
            <a:off x="402340" y="4522220"/>
            <a:ext cx="6728136" cy="1961706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>
              <a:spcBef>
                <a:spcPts val="300"/>
              </a:spcBef>
              <a:buSzPct val="70000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하이퍼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파라미터 조정 없이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Convolution Pooling Layer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를 두 개 층만 쌓아 만들었던 초기 모델은 좋은 분류 성능을 보이지 못하였음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정확도가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0.4 ~ 0.7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사이에서 형성되며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loss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값 역시 튀는 현상이 목격되었음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104379">
              <a:spcBef>
                <a:spcPts val="300"/>
              </a:spcBef>
              <a:buSzPct val="70000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104379">
              <a:spcBef>
                <a:spcPts val="300"/>
              </a:spcBef>
              <a:buSzPct val="70000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따라서 보다 복잡한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구조를 설계하여 조금씩 파라미터를 조정해가는 방식의 접근이 필요함을 깨달음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104379">
              <a:spcBef>
                <a:spcPts val="300"/>
              </a:spcBef>
              <a:buSzPct val="70000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</a:p>
          <a:p>
            <a:pPr marL="104379">
              <a:spcBef>
                <a:spcPts val="300"/>
              </a:spcBef>
              <a:buSzPct val="70000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Convolution Pooling Layer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 층까지 확장하고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BatchNormalization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기법을 사용하여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오차 값을 보정하고 과대적합 문제를 해결함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104379">
              <a:spcBef>
                <a:spcPts val="300"/>
              </a:spcBef>
              <a:buSzPct val="70000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104379">
              <a:spcBef>
                <a:spcPts val="300"/>
              </a:spcBef>
              <a:buSzPct val="70000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그 결과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테스트 데이터 정확도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0.904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의 높은 분류 성능을 얻음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marL="104379">
              <a:spcBef>
                <a:spcPts val="300"/>
              </a:spcBef>
              <a:buSzPct val="70000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DFA535E-7B67-41B8-ACB1-5E65DFDC41C3}"/>
              </a:ext>
            </a:extLst>
          </p:cNvPr>
          <p:cNvCxnSpPr>
            <a:cxnSpLocks/>
          </p:cNvCxnSpPr>
          <p:nvPr/>
        </p:nvCxnSpPr>
        <p:spPr>
          <a:xfrm>
            <a:off x="586116" y="6597071"/>
            <a:ext cx="43368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5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8265-BB35-4811-A5BA-C7D8E01585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187E3-DF27-4191-97A3-AF4008812698}"/>
              </a:ext>
            </a:extLst>
          </p:cNvPr>
          <p:cNvSpPr/>
          <p:nvPr/>
        </p:nvSpPr>
        <p:spPr>
          <a:xfrm>
            <a:off x="857250" y="1152524"/>
            <a:ext cx="171450" cy="13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1D932-7F3E-481A-815D-22C17BDE17B7}"/>
              </a:ext>
            </a:extLst>
          </p:cNvPr>
          <p:cNvSpPr txBox="1"/>
          <p:nvPr/>
        </p:nvSpPr>
        <p:spPr>
          <a:xfrm>
            <a:off x="1419225" y="1152524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8265-BB35-4811-A5BA-C7D8E01585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5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187E3-DF27-4191-97A3-AF4008812698}"/>
              </a:ext>
            </a:extLst>
          </p:cNvPr>
          <p:cNvSpPr/>
          <p:nvPr/>
        </p:nvSpPr>
        <p:spPr>
          <a:xfrm>
            <a:off x="857250" y="755361"/>
            <a:ext cx="15875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1D932-7F3E-481A-815D-22C17BDE17B7}"/>
              </a:ext>
            </a:extLst>
          </p:cNvPr>
          <p:cNvSpPr txBox="1"/>
          <p:nvPr/>
        </p:nvSpPr>
        <p:spPr>
          <a:xfrm>
            <a:off x="1419225" y="755361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0D790-C7A0-4488-934F-1D27B27006DB}"/>
              </a:ext>
            </a:extLst>
          </p:cNvPr>
          <p:cNvSpPr txBox="1"/>
          <p:nvPr/>
        </p:nvSpPr>
        <p:spPr>
          <a:xfrm>
            <a:off x="4852987" y="1655005"/>
            <a:ext cx="405649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Model Design &amp; Learning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CNN Structure Block Diagram (1)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CNN Structure Block Diagram (2)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CNN Structure Summary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CNN Model Learning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Performance Test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Conclusion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B8451-6421-4BA9-9DC0-3D78B3ED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44619"/>
            <a:ext cx="3419952" cy="3353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9BCEE-A55D-4D56-9A68-1BB38191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907675"/>
            <a:ext cx="380100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Introduction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Role Sharing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260700-2688-45DC-8B59-636E33D2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96" y="1441704"/>
            <a:ext cx="6694714" cy="26670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C18A547E-32BC-4A02-8821-BF42BE9CD3AC}"/>
              </a:ext>
            </a:extLst>
          </p:cNvPr>
          <p:cNvSpPr/>
          <p:nvPr/>
        </p:nvSpPr>
        <p:spPr>
          <a:xfrm>
            <a:off x="916585" y="1315350"/>
            <a:ext cx="7162647" cy="3016505"/>
          </a:xfrm>
          <a:prstGeom prst="frame">
            <a:avLst>
              <a:gd name="adj1" fmla="val 9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9695A-BF44-43B4-B716-E693BFB6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85" y="4413054"/>
            <a:ext cx="1558359" cy="1486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AACB00-3543-4FD8-A761-584EAFCE6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122" y="4620888"/>
            <a:ext cx="1049062" cy="11444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C95446-7641-420B-9A64-03CA75385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362" y="4622642"/>
            <a:ext cx="1206038" cy="1126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234A1-1E7F-4E3C-96BC-773BE3CFA69F}"/>
              </a:ext>
            </a:extLst>
          </p:cNvPr>
          <p:cNvSpPr txBox="1"/>
          <p:nvPr/>
        </p:nvSpPr>
        <p:spPr>
          <a:xfrm>
            <a:off x="1203539" y="5765320"/>
            <a:ext cx="11137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Presenter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5FF87-3B1B-4190-AAA1-309293B0B018}"/>
              </a:ext>
            </a:extLst>
          </p:cNvPr>
          <p:cNvSpPr txBox="1"/>
          <p:nvPr/>
        </p:nvSpPr>
        <p:spPr>
          <a:xfrm>
            <a:off x="3674722" y="5765320"/>
            <a:ext cx="12940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Programmer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F9284-8C11-43D7-81D3-974F4505B475}"/>
              </a:ext>
            </a:extLst>
          </p:cNvPr>
          <p:cNvSpPr txBox="1"/>
          <p:nvPr/>
        </p:nvSpPr>
        <p:spPr>
          <a:xfrm>
            <a:off x="6432393" y="5719140"/>
            <a:ext cx="111375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  <a:latin typeface="+mj-ea"/>
                <a:ea typeface="+mj-ea"/>
                <a:cs typeface="Arial" panose="020B0604020202020204" pitchFamily="34" charset="0"/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208637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Introduction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Meeting Progress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40A616-6BDA-4D05-8D0E-BD55C62F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1" y="1428035"/>
            <a:ext cx="5277587" cy="4782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CD2911-CBC4-4544-BC06-66EF12290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779" y="3844765"/>
            <a:ext cx="2695951" cy="221963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FD6CA784-62CE-49DC-8985-F3DE7AF9F604}"/>
              </a:ext>
            </a:extLst>
          </p:cNvPr>
          <p:cNvSpPr/>
          <p:nvPr/>
        </p:nvSpPr>
        <p:spPr>
          <a:xfrm>
            <a:off x="623607" y="1317888"/>
            <a:ext cx="5296461" cy="2182694"/>
          </a:xfrm>
          <a:prstGeom prst="frame">
            <a:avLst>
              <a:gd name="adj1" fmla="val 35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Preparation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CIFAR–10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E2C75-EF9E-4C63-804C-7C5ABD8FDD85}"/>
              </a:ext>
            </a:extLst>
          </p:cNvPr>
          <p:cNvSpPr txBox="1"/>
          <p:nvPr/>
        </p:nvSpPr>
        <p:spPr>
          <a:xfrm>
            <a:off x="6111145" y="1979474"/>
            <a:ext cx="2853794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데이터 수집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+mn-ea"/>
                <a:cs typeface="Arial" panose="020B0604020202020204" pitchFamily="34" charset="0"/>
              </a:rPr>
              <a:t>준비</a:t>
            </a:r>
            <a:endParaRPr lang="en-US" altLang="ko-KR" sz="1200" b="0" i="0" dirty="0">
              <a:solidFill>
                <a:srgbClr val="424242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CIFAR-10 dataset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은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32x32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픽셀의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60,000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 컬러 이미지가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개의 클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래스로 레이블링 되어 있음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각 카테고리별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6,000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개의 데이터 중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앞에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5,000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개는 훈련 데이터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뒤에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1,000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개는 시험 데이터로 사용함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이렇게 해서 총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60,000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개의 이미지를</a:t>
            </a: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통해 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CNN </a:t>
            </a:r>
            <a:r>
              <a:rPr lang="ko-KR" altLang="en-US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분류기를 설계함</a:t>
            </a: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2424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   </a:t>
            </a:r>
          </a:p>
        </p:txBody>
      </p:sp>
      <p:pic>
        <p:nvPicPr>
          <p:cNvPr id="10" name="shape1028">
            <a:extLst>
              <a:ext uri="{FF2B5EF4-FFF2-40B4-BE49-F238E27FC236}">
                <a16:creationId xmlns:a16="http://schemas.microsoft.com/office/drawing/2014/main" id="{34B4F84F-C793-40C5-87FE-1C68C1A20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241" y="1597152"/>
            <a:ext cx="5114829" cy="405223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85B303AA-DDC6-4E09-A8DD-D53E4359151D}"/>
              </a:ext>
            </a:extLst>
          </p:cNvPr>
          <p:cNvSpPr/>
          <p:nvPr/>
        </p:nvSpPr>
        <p:spPr>
          <a:xfrm>
            <a:off x="6060739" y="3206456"/>
            <a:ext cx="2967518" cy="1203640"/>
          </a:xfrm>
          <a:prstGeom prst="frame">
            <a:avLst>
              <a:gd name="adj1" fmla="val 31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ED20B2C-B534-441B-A1FA-9DFA34FA7696}"/>
              </a:ext>
            </a:extLst>
          </p:cNvPr>
          <p:cNvSpPr/>
          <p:nvPr/>
        </p:nvSpPr>
        <p:spPr>
          <a:xfrm>
            <a:off x="491279" y="1478785"/>
            <a:ext cx="5459831" cy="4321652"/>
          </a:xfrm>
          <a:prstGeom prst="frame">
            <a:avLst>
              <a:gd name="adj1" fmla="val 16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Preparation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CIFAR–10 Dataset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45E53D-C4B3-4B5F-A7E3-48AC3365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8" y="1705314"/>
            <a:ext cx="7765139" cy="39600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C16D403D-9D40-4060-B17E-A87A5CC6CA6B}"/>
              </a:ext>
            </a:extLst>
          </p:cNvPr>
          <p:cNvSpPr/>
          <p:nvPr/>
        </p:nvSpPr>
        <p:spPr>
          <a:xfrm>
            <a:off x="5902036" y="3297382"/>
            <a:ext cx="2798618" cy="2558473"/>
          </a:xfrm>
          <a:prstGeom prst="frame">
            <a:avLst>
              <a:gd name="adj1" fmla="val 34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Load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Definition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3EFDB-2478-444C-9F48-062C9C21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0" y="1689708"/>
            <a:ext cx="2455469" cy="17392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C00406D-0BE4-48C9-BFCF-B2593F32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6" y="4246119"/>
            <a:ext cx="3819630" cy="1729808"/>
          </a:xfrm>
          <a:prstGeom prst="rect">
            <a:avLst/>
          </a:prstGeom>
        </p:spPr>
      </p:pic>
      <p:sp>
        <p:nvSpPr>
          <p:cNvPr id="23" name="모서리가 둥근 직사각형 9">
            <a:extLst>
              <a:ext uri="{FF2B5EF4-FFF2-40B4-BE49-F238E27FC236}">
                <a16:creationId xmlns:a16="http://schemas.microsoft.com/office/drawing/2014/main" id="{9499F6A1-022B-49CE-812A-F2B1BCB04C05}"/>
              </a:ext>
            </a:extLst>
          </p:cNvPr>
          <p:cNvSpPr/>
          <p:nvPr/>
        </p:nvSpPr>
        <p:spPr>
          <a:xfrm>
            <a:off x="240702" y="1338730"/>
            <a:ext cx="1689700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 algn="ctr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기본 변수 정의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9">
            <a:extLst>
              <a:ext uri="{FF2B5EF4-FFF2-40B4-BE49-F238E27FC236}">
                <a16:creationId xmlns:a16="http://schemas.microsoft.com/office/drawing/2014/main" id="{159EE1B7-E864-4B84-9EE7-1DD218E183DA}"/>
              </a:ext>
            </a:extLst>
          </p:cNvPr>
          <p:cNvSpPr/>
          <p:nvPr/>
        </p:nvSpPr>
        <p:spPr>
          <a:xfrm>
            <a:off x="336735" y="3846897"/>
            <a:ext cx="1861521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47279" indent="-342900" algn="ctr">
              <a:spcBef>
                <a:spcPts val="300"/>
              </a:spcBef>
              <a:buSzPct val="70000"/>
              <a:buFont typeface="Arial" panose="020B0604020202020204" pitchFamily="34" charset="0"/>
              <a:buChar char="•"/>
            </a:pP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사용자 함수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정의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8D4C38-8B2C-42A0-A09D-185D0FE66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168" y="1304531"/>
            <a:ext cx="2343477" cy="238158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F83AED-68C1-42AD-9334-4DD0454AFFEC}"/>
              </a:ext>
            </a:extLst>
          </p:cNvPr>
          <p:cNvCxnSpPr>
            <a:cxnSpLocks/>
          </p:cNvCxnSpPr>
          <p:nvPr/>
        </p:nvCxnSpPr>
        <p:spPr>
          <a:xfrm>
            <a:off x="2848233" y="2431679"/>
            <a:ext cx="5230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CD285756-7CE5-41A7-9B12-4C2715A7D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538" y="1465176"/>
            <a:ext cx="3140444" cy="20602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A079257-AD94-48A1-9218-F913A3FC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072" y="4170944"/>
            <a:ext cx="4655771" cy="1893456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56F9DD-541B-4A90-98D7-09A60D5ED35E}"/>
              </a:ext>
            </a:extLst>
          </p:cNvPr>
          <p:cNvCxnSpPr>
            <a:cxnSpLocks/>
          </p:cNvCxnSpPr>
          <p:nvPr/>
        </p:nvCxnSpPr>
        <p:spPr>
          <a:xfrm>
            <a:off x="3889127" y="5136144"/>
            <a:ext cx="5230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8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Load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Dataset Create &amp; Train Test Split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EFB56C-8DD7-46CF-BC78-722C4B75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" y="1317888"/>
            <a:ext cx="7930146" cy="1236484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764FAC65-1C6C-4D08-8BFE-D2DD231163C7}"/>
              </a:ext>
            </a:extLst>
          </p:cNvPr>
          <p:cNvSpPr/>
          <p:nvPr/>
        </p:nvSpPr>
        <p:spPr>
          <a:xfrm>
            <a:off x="5770231" y="1576884"/>
            <a:ext cx="2756501" cy="385688"/>
          </a:xfrm>
          <a:prstGeom prst="frame">
            <a:avLst>
              <a:gd name="adj1" fmla="val 9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CF2749-7C63-4FA9-91FF-97063EBD1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1" y="3206645"/>
            <a:ext cx="1828006" cy="26064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BA3236-2B1D-47BF-9227-0ED322A35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321" y="2795121"/>
            <a:ext cx="2400635" cy="342947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CCA0BC8-671B-4233-82C6-A89C5E033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810" y="3915702"/>
            <a:ext cx="3406033" cy="93757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452383-3B53-4F63-B0E9-60FA1555069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2349467" y="4509861"/>
            <a:ext cx="4608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548EF6-8822-4810-8768-8B7CBDB6192A}"/>
              </a:ext>
            </a:extLst>
          </p:cNvPr>
          <p:cNvCxnSpPr/>
          <p:nvPr/>
        </p:nvCxnSpPr>
        <p:spPr>
          <a:xfrm>
            <a:off x="5210956" y="4509860"/>
            <a:ext cx="4608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액자 38">
            <a:extLst>
              <a:ext uri="{FF2B5EF4-FFF2-40B4-BE49-F238E27FC236}">
                <a16:creationId xmlns:a16="http://schemas.microsoft.com/office/drawing/2014/main" id="{115351ED-30B5-4571-9F9F-E3AF0F10007D}"/>
              </a:ext>
            </a:extLst>
          </p:cNvPr>
          <p:cNvSpPr/>
          <p:nvPr/>
        </p:nvSpPr>
        <p:spPr>
          <a:xfrm>
            <a:off x="5671810" y="4294911"/>
            <a:ext cx="3406033" cy="489526"/>
          </a:xfrm>
          <a:prstGeom prst="frame">
            <a:avLst>
              <a:gd name="adj1" fmla="val 4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313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992FD-E592-482E-91EA-67E4CC44810D}"/>
              </a:ext>
            </a:extLst>
          </p:cNvPr>
          <p:cNvSpPr/>
          <p:nvPr/>
        </p:nvSpPr>
        <p:spPr>
          <a:xfrm>
            <a:off x="-2646" y="0"/>
            <a:ext cx="9148234" cy="633052"/>
          </a:xfrm>
          <a:prstGeom prst="rect">
            <a:avLst/>
          </a:prstGeom>
          <a:solidFill>
            <a:srgbClr val="175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2153-0F29-4717-B203-CCDD0E28F449}"/>
              </a:ext>
            </a:extLst>
          </p:cNvPr>
          <p:cNvSpPr txBox="1"/>
          <p:nvPr/>
        </p:nvSpPr>
        <p:spPr>
          <a:xfrm>
            <a:off x="343499" y="122500"/>
            <a:ext cx="873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7640" latinLnBrk="0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Model Design &amp; Learning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E9E950-E071-416D-AB1E-422C143A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791"/>
            <a:ext cx="184763" cy="3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56" tIns="45728" rIns="91456" bIns="45728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ED469E-F508-4D0F-82D4-77ADF4F5044E}"/>
              </a:ext>
            </a:extLst>
          </p:cNvPr>
          <p:cNvCxnSpPr/>
          <p:nvPr/>
        </p:nvCxnSpPr>
        <p:spPr>
          <a:xfrm>
            <a:off x="1269" y="310084"/>
            <a:ext cx="354484" cy="0"/>
          </a:xfrm>
          <a:prstGeom prst="line">
            <a:avLst/>
          </a:prstGeom>
          <a:ln>
            <a:solidFill>
              <a:srgbClr val="D6F5FA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2F50BB-023A-4065-9AC9-F7EED420FA81}"/>
              </a:ext>
            </a:extLst>
          </p:cNvPr>
          <p:cNvSpPr/>
          <p:nvPr/>
        </p:nvSpPr>
        <p:spPr>
          <a:xfrm>
            <a:off x="521461" y="793047"/>
            <a:ext cx="7966144" cy="385688"/>
          </a:xfrm>
          <a:prstGeom prst="rect">
            <a:avLst/>
          </a:prstGeom>
          <a:solidFill>
            <a:srgbClr val="327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9C8517A8-CC2C-42BD-9B1D-9668FB3B2BC9}"/>
              </a:ext>
            </a:extLst>
          </p:cNvPr>
          <p:cNvSpPr/>
          <p:nvPr/>
        </p:nvSpPr>
        <p:spPr>
          <a:xfrm>
            <a:off x="485464" y="793600"/>
            <a:ext cx="7966143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CNN Structure Block Diagram (1)</a:t>
            </a: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9BA1CC3E-E38B-461A-B54C-AD2F902D8BBB}"/>
              </a:ext>
            </a:extLst>
          </p:cNvPr>
          <p:cNvSpPr/>
          <p:nvPr/>
        </p:nvSpPr>
        <p:spPr>
          <a:xfrm>
            <a:off x="521461" y="1647398"/>
            <a:ext cx="748145" cy="2316087"/>
          </a:xfrm>
          <a:prstGeom prst="cube">
            <a:avLst>
              <a:gd name="adj" fmla="val 98969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9"/>
          <p:cNvSpPr/>
          <p:nvPr/>
        </p:nvSpPr>
        <p:spPr>
          <a:xfrm>
            <a:off x="279283" y="4346678"/>
            <a:ext cx="1232500" cy="363740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04379" algn="ctr">
              <a:spcBef>
                <a:spcPts val="300"/>
              </a:spcBef>
              <a:buSzPct val="70000"/>
              <a:defRPr/>
            </a:pPr>
            <a:r>
              <a:rPr lang="en-US" altLang="ko-KR" sz="14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  <a:cs typeface="Arial"/>
              </a:rPr>
              <a:t>Input Layer</a:t>
            </a:r>
            <a:endParaRPr lang="en-US" altLang="ko-KR" sz="1400" b="1">
              <a:solidFill>
                <a:schemeClr val="tx1"/>
              </a:solidFill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20" name="모서리가 둥근 직사각형 9">
            <a:extLst>
              <a:ext uri="{FF2B5EF4-FFF2-40B4-BE49-F238E27FC236}">
                <a16:creationId xmlns:a16="http://schemas.microsoft.com/office/drawing/2014/main" id="{DCE08F76-336F-4A6A-A132-57AD0BCD56C4}"/>
              </a:ext>
            </a:extLst>
          </p:cNvPr>
          <p:cNvSpPr/>
          <p:nvPr/>
        </p:nvSpPr>
        <p:spPr>
          <a:xfrm>
            <a:off x="413250" y="174088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3" name="모서리가 둥근 직사각형 9">
            <a:extLst>
              <a:ext uri="{FF2B5EF4-FFF2-40B4-BE49-F238E27FC236}">
                <a16:creationId xmlns:a16="http://schemas.microsoft.com/office/drawing/2014/main" id="{69242AAF-5EE0-44B2-A29A-6D209C09BA4E}"/>
              </a:ext>
            </a:extLst>
          </p:cNvPr>
          <p:cNvSpPr/>
          <p:nvPr/>
        </p:nvSpPr>
        <p:spPr>
          <a:xfrm>
            <a:off x="39178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352B2433-2F51-4CC7-9A34-AB7C0B04C18D}"/>
              </a:ext>
            </a:extLst>
          </p:cNvPr>
          <p:cNvSpPr/>
          <p:nvPr/>
        </p:nvSpPr>
        <p:spPr>
          <a:xfrm>
            <a:off x="1828409" y="1586242"/>
            <a:ext cx="748145" cy="2316087"/>
          </a:xfrm>
          <a:prstGeom prst="cube">
            <a:avLst>
              <a:gd name="adj" fmla="val 6637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9">
            <a:extLst>
              <a:ext uri="{FF2B5EF4-FFF2-40B4-BE49-F238E27FC236}">
                <a16:creationId xmlns:a16="http://schemas.microsoft.com/office/drawing/2014/main" id="{7D621012-92B1-4F24-92D5-38CC13E8D669}"/>
              </a:ext>
            </a:extLst>
          </p:cNvPr>
          <p:cNvSpPr/>
          <p:nvPr/>
        </p:nvSpPr>
        <p:spPr>
          <a:xfrm>
            <a:off x="1648324" y="1665583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7" name="모서리가 둥근 직사각형 9">
            <a:extLst>
              <a:ext uri="{FF2B5EF4-FFF2-40B4-BE49-F238E27FC236}">
                <a16:creationId xmlns:a16="http://schemas.microsoft.com/office/drawing/2014/main" id="{E598E52B-8E92-4A0E-B3EB-3AF04CB6543B}"/>
              </a:ext>
            </a:extLst>
          </p:cNvPr>
          <p:cNvSpPr/>
          <p:nvPr/>
        </p:nvSpPr>
        <p:spPr>
          <a:xfrm>
            <a:off x="1421615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8" name="모서리가 둥근 직사각형 9">
            <a:extLst>
              <a:ext uri="{FF2B5EF4-FFF2-40B4-BE49-F238E27FC236}">
                <a16:creationId xmlns:a16="http://schemas.microsoft.com/office/drawing/2014/main" id="{6C6C088B-D5F5-422D-ADD4-4A94305EFC5C}"/>
              </a:ext>
            </a:extLst>
          </p:cNvPr>
          <p:cNvSpPr/>
          <p:nvPr/>
        </p:nvSpPr>
        <p:spPr>
          <a:xfrm>
            <a:off x="1681044" y="3879934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579971C1-899B-41A2-8C25-65D1E346865C}"/>
              </a:ext>
            </a:extLst>
          </p:cNvPr>
          <p:cNvSpPr/>
          <p:nvPr/>
        </p:nvSpPr>
        <p:spPr>
          <a:xfrm>
            <a:off x="2657795" y="1586242"/>
            <a:ext cx="748145" cy="2316087"/>
          </a:xfrm>
          <a:prstGeom prst="cube">
            <a:avLst>
              <a:gd name="adj" fmla="val 66376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D7D81D7F-F3C7-48EC-A1DF-DF345BB327F3}"/>
              </a:ext>
            </a:extLst>
          </p:cNvPr>
          <p:cNvSpPr/>
          <p:nvPr/>
        </p:nvSpPr>
        <p:spPr>
          <a:xfrm>
            <a:off x="2479950" y="1667729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CD4FC581-7C82-4071-92F9-34F45030D2BD}"/>
              </a:ext>
            </a:extLst>
          </p:cNvPr>
          <p:cNvSpPr/>
          <p:nvPr/>
        </p:nvSpPr>
        <p:spPr>
          <a:xfrm>
            <a:off x="2267385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5" name="모서리가 둥근 직사각형 9">
            <a:extLst>
              <a:ext uri="{FF2B5EF4-FFF2-40B4-BE49-F238E27FC236}">
                <a16:creationId xmlns:a16="http://schemas.microsoft.com/office/drawing/2014/main" id="{D0CE7143-11B0-4847-890A-643038D865B7}"/>
              </a:ext>
            </a:extLst>
          </p:cNvPr>
          <p:cNvSpPr/>
          <p:nvPr/>
        </p:nvSpPr>
        <p:spPr>
          <a:xfrm>
            <a:off x="2527899" y="3877945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9CB6829E-27AF-45BE-BE61-6DAFB59DFA5A}"/>
              </a:ext>
            </a:extLst>
          </p:cNvPr>
          <p:cNvSpPr/>
          <p:nvPr/>
        </p:nvSpPr>
        <p:spPr>
          <a:xfrm>
            <a:off x="3521541" y="1964401"/>
            <a:ext cx="926348" cy="1584003"/>
          </a:xfrm>
          <a:prstGeom prst="cube">
            <a:avLst>
              <a:gd name="adj" fmla="val 38672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9">
            <a:extLst>
              <a:ext uri="{FF2B5EF4-FFF2-40B4-BE49-F238E27FC236}">
                <a16:creationId xmlns:a16="http://schemas.microsoft.com/office/drawing/2014/main" id="{F111B0D4-97C3-4538-85CF-3A6E4345FB4D}"/>
              </a:ext>
            </a:extLst>
          </p:cNvPr>
          <p:cNvSpPr/>
          <p:nvPr/>
        </p:nvSpPr>
        <p:spPr>
          <a:xfrm>
            <a:off x="3313167" y="1926866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43" name="모서리가 둥근 직사각형 9">
            <a:extLst>
              <a:ext uri="{FF2B5EF4-FFF2-40B4-BE49-F238E27FC236}">
                <a16:creationId xmlns:a16="http://schemas.microsoft.com/office/drawing/2014/main" id="{22E4652C-9C3D-4F1A-A565-47C26C2C288E}"/>
              </a:ext>
            </a:extLst>
          </p:cNvPr>
          <p:cNvSpPr/>
          <p:nvPr/>
        </p:nvSpPr>
        <p:spPr>
          <a:xfrm>
            <a:off x="3126154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44" name="모서리가 둥근 직사각형 9">
            <a:extLst>
              <a:ext uri="{FF2B5EF4-FFF2-40B4-BE49-F238E27FC236}">
                <a16:creationId xmlns:a16="http://schemas.microsoft.com/office/drawing/2014/main" id="{92F493D5-36D1-47AE-B65A-01753D603499}"/>
              </a:ext>
            </a:extLst>
          </p:cNvPr>
          <p:cNvSpPr/>
          <p:nvPr/>
        </p:nvSpPr>
        <p:spPr>
          <a:xfrm>
            <a:off x="3557322" y="3579127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46" name="모서리가 둥근 직사각형 9">
            <a:extLst>
              <a:ext uri="{FF2B5EF4-FFF2-40B4-BE49-F238E27FC236}">
                <a16:creationId xmlns:a16="http://schemas.microsoft.com/office/drawing/2014/main" id="{7977D2CE-DCBA-45DA-B95F-B917F317DF15}"/>
              </a:ext>
            </a:extLst>
          </p:cNvPr>
          <p:cNvSpPr/>
          <p:nvPr/>
        </p:nvSpPr>
        <p:spPr>
          <a:xfrm>
            <a:off x="1944552" y="4252571"/>
            <a:ext cx="1813694" cy="359764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Convolution</a:t>
            </a:r>
          </a:p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Pooling Layer1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CE9573-8921-4DEA-878D-60EE688DE1DE}"/>
              </a:ext>
            </a:extLst>
          </p:cNvPr>
          <p:cNvCxnSpPr>
            <a:cxnSpLocks/>
          </p:cNvCxnSpPr>
          <p:nvPr/>
        </p:nvCxnSpPr>
        <p:spPr>
          <a:xfrm>
            <a:off x="1382132" y="2723400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7DD4E79C-72B0-48DB-A50F-C8FC753EC83E}"/>
              </a:ext>
            </a:extLst>
          </p:cNvPr>
          <p:cNvSpPr/>
          <p:nvPr/>
        </p:nvSpPr>
        <p:spPr>
          <a:xfrm>
            <a:off x="5045341" y="1964401"/>
            <a:ext cx="1454846" cy="1584003"/>
          </a:xfrm>
          <a:prstGeom prst="cube">
            <a:avLst>
              <a:gd name="adj" fmla="val 22749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9">
            <a:extLst>
              <a:ext uri="{FF2B5EF4-FFF2-40B4-BE49-F238E27FC236}">
                <a16:creationId xmlns:a16="http://schemas.microsoft.com/office/drawing/2014/main" id="{C6F5887E-489C-4274-B597-011C98C24CDC}"/>
              </a:ext>
            </a:extLst>
          </p:cNvPr>
          <p:cNvSpPr/>
          <p:nvPr/>
        </p:nvSpPr>
        <p:spPr>
          <a:xfrm>
            <a:off x="4836967" y="1926866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0" name="모서리가 둥근 직사각형 9">
            <a:extLst>
              <a:ext uri="{FF2B5EF4-FFF2-40B4-BE49-F238E27FC236}">
                <a16:creationId xmlns:a16="http://schemas.microsoft.com/office/drawing/2014/main" id="{2DDFC4C6-6EE1-4F4E-BC72-1CB5059B26CF}"/>
              </a:ext>
            </a:extLst>
          </p:cNvPr>
          <p:cNvSpPr/>
          <p:nvPr/>
        </p:nvSpPr>
        <p:spPr>
          <a:xfrm>
            <a:off x="5319250" y="3579127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51" name="모서리가 둥근 직사각형 9">
            <a:extLst>
              <a:ext uri="{FF2B5EF4-FFF2-40B4-BE49-F238E27FC236}">
                <a16:creationId xmlns:a16="http://schemas.microsoft.com/office/drawing/2014/main" id="{79697B71-64AC-4ED9-9B43-EAB4F1C7F143}"/>
              </a:ext>
            </a:extLst>
          </p:cNvPr>
          <p:cNvSpPr/>
          <p:nvPr/>
        </p:nvSpPr>
        <p:spPr>
          <a:xfrm>
            <a:off x="4619318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9DC49460-5C13-46AA-897E-F8CEBD54731D}"/>
              </a:ext>
            </a:extLst>
          </p:cNvPr>
          <p:cNvSpPr/>
          <p:nvPr/>
        </p:nvSpPr>
        <p:spPr>
          <a:xfrm>
            <a:off x="6571892" y="1964401"/>
            <a:ext cx="1454846" cy="1584003"/>
          </a:xfrm>
          <a:prstGeom prst="cube">
            <a:avLst>
              <a:gd name="adj" fmla="val 22749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B8C03FFF-2AB1-4F87-B3DA-6B50B971FB97}"/>
              </a:ext>
            </a:extLst>
          </p:cNvPr>
          <p:cNvSpPr/>
          <p:nvPr/>
        </p:nvSpPr>
        <p:spPr>
          <a:xfrm>
            <a:off x="6363518" y="1926866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58" name="모서리가 둥근 직사각형 9">
            <a:extLst>
              <a:ext uri="{FF2B5EF4-FFF2-40B4-BE49-F238E27FC236}">
                <a16:creationId xmlns:a16="http://schemas.microsoft.com/office/drawing/2014/main" id="{F4CF14E2-F384-486B-BF63-52FCE4A0CF25}"/>
              </a:ext>
            </a:extLst>
          </p:cNvPr>
          <p:cNvSpPr/>
          <p:nvPr/>
        </p:nvSpPr>
        <p:spPr>
          <a:xfrm>
            <a:off x="6845801" y="3579127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59" name="모서리가 둥근 직사각형 9">
            <a:extLst>
              <a:ext uri="{FF2B5EF4-FFF2-40B4-BE49-F238E27FC236}">
                <a16:creationId xmlns:a16="http://schemas.microsoft.com/office/drawing/2014/main" id="{73A5296C-E63A-4C88-8DA4-2E8BD478748B}"/>
              </a:ext>
            </a:extLst>
          </p:cNvPr>
          <p:cNvSpPr/>
          <p:nvPr/>
        </p:nvSpPr>
        <p:spPr>
          <a:xfrm>
            <a:off x="6145869" y="2887231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13374CA8-6DF1-4955-A8CB-F418931FD809}"/>
              </a:ext>
            </a:extLst>
          </p:cNvPr>
          <p:cNvSpPr/>
          <p:nvPr/>
        </p:nvSpPr>
        <p:spPr>
          <a:xfrm>
            <a:off x="8184485" y="2414432"/>
            <a:ext cx="876108" cy="945598"/>
          </a:xfrm>
          <a:prstGeom prst="cube">
            <a:avLst>
              <a:gd name="adj" fmla="val 22749"/>
            </a:avLst>
          </a:prstGeom>
          <a:solidFill>
            <a:srgbClr val="3276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9">
            <a:extLst>
              <a:ext uri="{FF2B5EF4-FFF2-40B4-BE49-F238E27FC236}">
                <a16:creationId xmlns:a16="http://schemas.microsoft.com/office/drawing/2014/main" id="{891142E5-A637-4C11-B109-34848AC88750}"/>
              </a:ext>
            </a:extLst>
          </p:cNvPr>
          <p:cNvSpPr/>
          <p:nvPr/>
        </p:nvSpPr>
        <p:spPr>
          <a:xfrm>
            <a:off x="8039269" y="2325239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3" name="모서리가 둥근 직사각형 9">
            <a:extLst>
              <a:ext uri="{FF2B5EF4-FFF2-40B4-BE49-F238E27FC236}">
                <a16:creationId xmlns:a16="http://schemas.microsoft.com/office/drawing/2014/main" id="{F5716979-ECC5-47A9-BA4E-DCF8283EB5D6}"/>
              </a:ext>
            </a:extLst>
          </p:cNvPr>
          <p:cNvSpPr/>
          <p:nvPr/>
        </p:nvSpPr>
        <p:spPr>
          <a:xfrm>
            <a:off x="7916255" y="2869193"/>
            <a:ext cx="290431" cy="178385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모서리가 둥근 직사각형 9">
            <a:extLst>
              <a:ext uri="{FF2B5EF4-FFF2-40B4-BE49-F238E27FC236}">
                <a16:creationId xmlns:a16="http://schemas.microsoft.com/office/drawing/2014/main" id="{D5674826-F520-4155-B389-8219D673C2C5}"/>
              </a:ext>
            </a:extLst>
          </p:cNvPr>
          <p:cNvSpPr/>
          <p:nvPr/>
        </p:nvSpPr>
        <p:spPr>
          <a:xfrm>
            <a:off x="8246463" y="3338986"/>
            <a:ext cx="482283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66" name="모서리가 둥근 직사각형 9">
            <a:extLst>
              <a:ext uri="{FF2B5EF4-FFF2-40B4-BE49-F238E27FC236}">
                <a16:creationId xmlns:a16="http://schemas.microsoft.com/office/drawing/2014/main" id="{3F5591EC-785D-400D-90C7-5C552E79B463}"/>
              </a:ext>
            </a:extLst>
          </p:cNvPr>
          <p:cNvSpPr/>
          <p:nvPr/>
        </p:nvSpPr>
        <p:spPr>
          <a:xfrm>
            <a:off x="5874300" y="4216886"/>
            <a:ext cx="1813694" cy="359764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Convolution</a:t>
            </a:r>
          </a:p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Pooling Layer2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4EAACED-F2D9-4F48-91A2-31A1E6BDF37B}"/>
              </a:ext>
            </a:extLst>
          </p:cNvPr>
          <p:cNvCxnSpPr>
            <a:cxnSpLocks/>
          </p:cNvCxnSpPr>
          <p:nvPr/>
        </p:nvCxnSpPr>
        <p:spPr>
          <a:xfrm>
            <a:off x="4584263" y="2723400"/>
            <a:ext cx="2989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E32A31A-FF43-43BA-B25C-B529FD2E082E}"/>
              </a:ext>
            </a:extLst>
          </p:cNvPr>
          <p:cNvSpPr txBox="1"/>
          <p:nvPr/>
        </p:nvSpPr>
        <p:spPr>
          <a:xfrm>
            <a:off x="1893033" y="4619258"/>
            <a:ext cx="21199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( Conv1 / Conv2 / Pool1 )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E9200D-9CD7-4888-BE93-BD9EF38F4A3B}"/>
              </a:ext>
            </a:extLst>
          </p:cNvPr>
          <p:cNvSpPr txBox="1"/>
          <p:nvPr/>
        </p:nvSpPr>
        <p:spPr>
          <a:xfrm>
            <a:off x="5820003" y="4610022"/>
            <a:ext cx="21199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( Conv3 / Conv4 / Pool2 )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8851" y="4972003"/>
            <a:ext cx="387985" cy="1455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24242"/>
                </a:solidFill>
                <a:latin typeface="+mn-ea"/>
                <a:cs typeface="Arial"/>
              </a:rPr>
              <a:t>3</a:t>
            </a:r>
            <a:endParaRPr lang="en-US" altLang="ko-KR" sz="1200" b="1">
              <a:solidFill>
                <a:srgbClr val="424242"/>
              </a:solidFill>
              <a:latin typeface="+mn-ea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24242"/>
                </a:solidFill>
                <a:latin typeface="+mn-ea"/>
                <a:cs typeface="Arial"/>
              </a:rPr>
              <a:t>*</a:t>
            </a:r>
            <a:endParaRPr lang="en-US" altLang="ko-KR" sz="1200" b="1">
              <a:solidFill>
                <a:srgbClr val="424242"/>
              </a:solidFill>
              <a:latin typeface="+mn-ea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24242"/>
                </a:solidFill>
                <a:latin typeface="+mn-ea"/>
                <a:cs typeface="Arial"/>
              </a:rPr>
              <a:t>32</a:t>
            </a:r>
            <a:endParaRPr lang="en-US" altLang="ko-KR" sz="1200" b="1">
              <a:solidFill>
                <a:srgbClr val="424242"/>
              </a:solidFill>
              <a:latin typeface="+mn-ea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24242"/>
                </a:solidFill>
                <a:latin typeface="+mn-ea"/>
                <a:cs typeface="Arial"/>
              </a:rPr>
              <a:t>*</a:t>
            </a:r>
            <a:endParaRPr lang="en-US" altLang="ko-KR" sz="1200" b="1">
              <a:solidFill>
                <a:srgbClr val="424242"/>
              </a:solidFill>
              <a:latin typeface="+mn-ea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424242"/>
                </a:solidFill>
                <a:latin typeface="+mn-ea"/>
                <a:cs typeface="Arial"/>
              </a:rPr>
              <a:t>32</a:t>
            </a:r>
            <a:endParaRPr lang="en-US" altLang="ko-KR" sz="1200" b="1">
              <a:solidFill>
                <a:srgbClr val="424242"/>
              </a:solidFill>
              <a:latin typeface="+mn-ea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82E988-AEC2-47B5-B979-B37BA90BBBA0}"/>
              </a:ext>
            </a:extLst>
          </p:cNvPr>
          <p:cNvSpPr txBox="1"/>
          <p:nvPr/>
        </p:nvSpPr>
        <p:spPr>
          <a:xfrm>
            <a:off x="2100820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6CBBC5-4246-44C2-A851-12867BF322C5}"/>
              </a:ext>
            </a:extLst>
          </p:cNvPr>
          <p:cNvSpPr txBox="1"/>
          <p:nvPr/>
        </p:nvSpPr>
        <p:spPr>
          <a:xfrm>
            <a:off x="2714556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4B36F3-820A-4590-ADD1-941E5E31D824}"/>
              </a:ext>
            </a:extLst>
          </p:cNvPr>
          <p:cNvSpPr txBox="1"/>
          <p:nvPr/>
        </p:nvSpPr>
        <p:spPr>
          <a:xfrm>
            <a:off x="3331638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32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3D38D4-E180-419E-A4F5-273D1AA2BDDA}"/>
              </a:ext>
            </a:extLst>
          </p:cNvPr>
          <p:cNvSpPr txBox="1"/>
          <p:nvPr/>
        </p:nvSpPr>
        <p:spPr>
          <a:xfrm>
            <a:off x="6038843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45446C-EE8D-4344-B1C8-3411D31CF4C8}"/>
              </a:ext>
            </a:extLst>
          </p:cNvPr>
          <p:cNvSpPr txBox="1"/>
          <p:nvPr/>
        </p:nvSpPr>
        <p:spPr>
          <a:xfrm>
            <a:off x="6671054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2E4BA5-E911-4C48-BD51-2F7F9BC54F5B}"/>
              </a:ext>
            </a:extLst>
          </p:cNvPr>
          <p:cNvSpPr txBox="1"/>
          <p:nvPr/>
        </p:nvSpPr>
        <p:spPr>
          <a:xfrm>
            <a:off x="7285243" y="4972003"/>
            <a:ext cx="38798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64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24242"/>
                </a:solidFill>
                <a:latin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" name="모서리가 둥근 직사각형 9">
            <a:extLst>
              <a:ext uri="{FF2B5EF4-FFF2-40B4-BE49-F238E27FC236}">
                <a16:creationId xmlns:a16="http://schemas.microsoft.com/office/drawing/2014/main" id="{423E6071-4BDA-4043-AA8E-1B2213745556}"/>
              </a:ext>
            </a:extLst>
          </p:cNvPr>
          <p:cNvSpPr/>
          <p:nvPr/>
        </p:nvSpPr>
        <p:spPr>
          <a:xfrm>
            <a:off x="2338817" y="1276387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79" name="모서리가 둥근 직사각형 9">
            <a:extLst>
              <a:ext uri="{FF2B5EF4-FFF2-40B4-BE49-F238E27FC236}">
                <a16:creationId xmlns:a16="http://schemas.microsoft.com/office/drawing/2014/main" id="{A1924652-5D58-4489-AB31-A94E81BABFD3}"/>
              </a:ext>
            </a:extLst>
          </p:cNvPr>
          <p:cNvSpPr/>
          <p:nvPr/>
        </p:nvSpPr>
        <p:spPr>
          <a:xfrm>
            <a:off x="3266639" y="1276387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80" name="모서리가 둥근 직사각형 9">
            <a:extLst>
              <a:ext uri="{FF2B5EF4-FFF2-40B4-BE49-F238E27FC236}">
                <a16:creationId xmlns:a16="http://schemas.microsoft.com/office/drawing/2014/main" id="{60785FED-8AE8-4EA0-8875-1786E0FE7592}"/>
              </a:ext>
            </a:extLst>
          </p:cNvPr>
          <p:cNvSpPr/>
          <p:nvPr/>
        </p:nvSpPr>
        <p:spPr>
          <a:xfrm>
            <a:off x="6240254" y="150115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81" name="모서리가 둥근 직사각형 9">
            <a:extLst>
              <a:ext uri="{FF2B5EF4-FFF2-40B4-BE49-F238E27FC236}">
                <a16:creationId xmlns:a16="http://schemas.microsoft.com/office/drawing/2014/main" id="{2F8342B7-4C72-48BA-99D5-79880710A913}"/>
              </a:ext>
            </a:extLst>
          </p:cNvPr>
          <p:cNvSpPr/>
          <p:nvPr/>
        </p:nvSpPr>
        <p:spPr>
          <a:xfrm>
            <a:off x="7732438" y="1491922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normalize</a:t>
            </a:r>
          </a:p>
        </p:txBody>
      </p:sp>
      <p:sp>
        <p:nvSpPr>
          <p:cNvPr id="82" name="모서리가 둥근 직사각형 9">
            <a:extLst>
              <a:ext uri="{FF2B5EF4-FFF2-40B4-BE49-F238E27FC236}">
                <a16:creationId xmlns:a16="http://schemas.microsoft.com/office/drawing/2014/main" id="{E797446F-4FD6-4FAF-810A-2A8DB2D9BBC0}"/>
              </a:ext>
            </a:extLst>
          </p:cNvPr>
          <p:cNvSpPr/>
          <p:nvPr/>
        </p:nvSpPr>
        <p:spPr>
          <a:xfrm>
            <a:off x="4274641" y="2438817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83" name="모서리가 둥근 직사각형 9">
            <a:extLst>
              <a:ext uri="{FF2B5EF4-FFF2-40B4-BE49-F238E27FC236}">
                <a16:creationId xmlns:a16="http://schemas.microsoft.com/office/drawing/2014/main" id="{097FE6FD-0E04-4C0B-94E9-36D5EDF54314}"/>
              </a:ext>
            </a:extLst>
          </p:cNvPr>
          <p:cNvSpPr/>
          <p:nvPr/>
        </p:nvSpPr>
        <p:spPr>
          <a:xfrm>
            <a:off x="4252592" y="1275818"/>
            <a:ext cx="748145" cy="298818"/>
          </a:xfrm>
          <a:prstGeom prst="roundRect">
            <a:avLst>
              <a:gd name="adj" fmla="val 2065"/>
            </a:avLst>
          </a:prstGeom>
          <a:noFill/>
          <a:ln w="6350">
            <a:noFill/>
          </a:ln>
          <a:effectLst>
            <a:outerShdw dist="12700" dir="5400000" algn="t" rotWithShape="0">
              <a:schemeClr val="bg1">
                <a:lumMod val="6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4379" algn="ctr">
              <a:spcBef>
                <a:spcPts val="300"/>
              </a:spcBef>
              <a:buSzPct val="70000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23239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382</ep:Words>
  <ep:PresentationFormat>화면 슬라이드 쇼(4:3)</ep:PresentationFormat>
  <ep:Paragraphs>297</ep:Paragraphs>
  <ep:Slides>15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2021-11-25T01:01:14.000</dcterms:created>
  <dc:creator>minahchae</dc:creator>
  <cp:lastModifiedBy>bear1</cp:lastModifiedBy>
  <dcterms:modified xsi:type="dcterms:W3CDTF">2021-12-07T07:11:46.715</dcterms:modified>
  <cp:revision>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