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3" r:id="rId2"/>
    <p:sldId id="291" r:id="rId3"/>
    <p:sldId id="298" r:id="rId4"/>
    <p:sldId id="299" r:id="rId5"/>
    <p:sldId id="256" r:id="rId6"/>
    <p:sldId id="302" r:id="rId7"/>
    <p:sldId id="293" r:id="rId8"/>
    <p:sldId id="300" r:id="rId9"/>
    <p:sldId id="303" r:id="rId10"/>
    <p:sldId id="304" r:id="rId11"/>
    <p:sldId id="305" r:id="rId12"/>
    <p:sldId id="306" r:id="rId13"/>
    <p:sldId id="294" r:id="rId14"/>
    <p:sldId id="301" r:id="rId15"/>
    <p:sldId id="296" r:id="rId16"/>
    <p:sldId id="297" r:id="rId17"/>
    <p:sldId id="309" r:id="rId18"/>
    <p:sldId id="307" r:id="rId19"/>
    <p:sldId id="310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5090" autoAdjust="0"/>
  </p:normalViewPr>
  <p:slideViewPr>
    <p:cSldViewPr snapToGrid="0">
      <p:cViewPr varScale="1">
        <p:scale>
          <a:sx n="143" d="100"/>
          <a:sy n="143" d="100"/>
        </p:scale>
        <p:origin x="12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610A5-EBDB-4239-9B53-74E9DD21F1F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C7040-506D-49FA-8909-9C2613BBC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2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32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18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77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06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80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13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57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81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0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8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5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4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4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5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7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2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6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5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8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6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2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7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0280-A7A8-46D0-AEF3-B6BF0E6F51C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7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76791DA-496F-4D94-B528-0F7CE80327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755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B4C20A-0CDD-40B5-AE7E-D5F88F442CCE}"/>
              </a:ext>
            </a:extLst>
          </p:cNvPr>
          <p:cNvSpPr/>
          <p:nvPr/>
        </p:nvSpPr>
        <p:spPr>
          <a:xfrm>
            <a:off x="857250" y="1152524"/>
            <a:ext cx="171450" cy="1343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E6205-3728-44D5-B53F-41C8E1640DB6}"/>
              </a:ext>
            </a:extLst>
          </p:cNvPr>
          <p:cNvSpPr txBox="1"/>
          <p:nvPr/>
        </p:nvSpPr>
        <p:spPr>
          <a:xfrm>
            <a:off x="1419225" y="1152524"/>
            <a:ext cx="686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MNIST Extended Dataset</a:t>
            </a:r>
            <a:r>
              <a:rPr lang="ko-KR" altLang="en-US" sz="3600" b="1" dirty="0">
                <a:solidFill>
                  <a:schemeClr val="bg1"/>
                </a:solidFill>
              </a:rPr>
              <a:t>을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이용한 </a:t>
            </a:r>
            <a:r>
              <a:rPr lang="en-US" altLang="ko-KR" sz="3600" b="1" dirty="0">
                <a:solidFill>
                  <a:schemeClr val="bg1"/>
                </a:solidFill>
              </a:rPr>
              <a:t>CNN </a:t>
            </a:r>
            <a:r>
              <a:rPr lang="ko-KR" altLang="en-US" sz="3600" b="1" dirty="0">
                <a:solidFill>
                  <a:schemeClr val="bg1"/>
                </a:solidFill>
              </a:rPr>
              <a:t>모델 최적화 및 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BE0DB-5285-4CCB-82C6-E233FFA6209E}"/>
              </a:ext>
            </a:extLst>
          </p:cNvPr>
          <p:cNvSpPr txBox="1"/>
          <p:nvPr/>
        </p:nvSpPr>
        <p:spPr>
          <a:xfrm>
            <a:off x="3001818" y="4733925"/>
            <a:ext cx="5418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전자정보공학부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IT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융합전공 김정현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(20170550)</a:t>
            </a: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전자정보공학부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IT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융합전공 박준혁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(20170590)</a:t>
            </a: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전자정보공학부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IT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융합전공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신홍석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(20170602)</a:t>
            </a: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전자정보공학부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IT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융합전공 신종원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(20201592)</a:t>
            </a: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전자정보공학부 전자공학전공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이원렬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(20170522)</a:t>
            </a:r>
          </a:p>
        </p:txBody>
      </p:sp>
    </p:spTree>
    <p:extLst>
      <p:ext uri="{BB962C8B-B14F-4D97-AF65-F5344CB8AC3E}">
        <p14:creationId xmlns:p14="http://schemas.microsoft.com/office/powerpoint/2010/main" val="116525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7CEAA4C-8598-8E60-4D58-EEA62653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1" y="1381053"/>
            <a:ext cx="3566851" cy="51952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Try &amp; Error Model Top 4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‘KJH’ Model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4506818" y="1203820"/>
            <a:ext cx="3104531" cy="375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Compiler </a:t>
            </a:r>
            <a:r>
              <a:rPr lang="en-US" altLang="ko-KR" sz="1300" b="1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HyperParameter</a:t>
            </a: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Optimizer = Adam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Loss = </a:t>
            </a:r>
            <a:r>
              <a:rPr lang="en-US" altLang="ko-KR" sz="11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categorical_crossentropy</a:t>
            </a: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Metrics = Accuracy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Summary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Total params : 853,742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Trainable params : 852,622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Non-trainable params : 1,120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Performance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Train time : 684.323 s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Accuracy : 0.8769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Inference time : 10.732 s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DC3658-7640-6135-690F-2EC712F7D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646" y="5057092"/>
            <a:ext cx="4241559" cy="1678408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31C05861-C77C-4905-638B-CA61A549910E}"/>
              </a:ext>
            </a:extLst>
          </p:cNvPr>
          <p:cNvSpPr/>
          <p:nvPr/>
        </p:nvSpPr>
        <p:spPr>
          <a:xfrm>
            <a:off x="549168" y="1284216"/>
            <a:ext cx="3736504" cy="5451284"/>
          </a:xfrm>
          <a:prstGeom prst="frame">
            <a:avLst>
              <a:gd name="adj1" fmla="val 7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6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27C629-F21F-86C9-428F-61104059E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8" y="1343808"/>
            <a:ext cx="3509644" cy="53321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Try &amp; Error Model Top 4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‘PJH’ Model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4504533" y="1219563"/>
            <a:ext cx="3104531" cy="375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Compiler </a:t>
            </a:r>
            <a:r>
              <a:rPr lang="en-US" altLang="ko-KR" sz="1300" b="1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HyperParameter</a:t>
            </a: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Optimizer = Adam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Loss = </a:t>
            </a:r>
            <a:r>
              <a:rPr lang="en-US" altLang="ko-KR" sz="11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categorical_crossentropy</a:t>
            </a: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Metrics = Accuracy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Summary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Total params : 4,841,214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Trainable params : 4,836,862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Non-trainable params : 4,352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Performance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Train time : 5705.434 s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Accuracy : 0.8769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Inference time : 23.147 s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FC6E2C96-7DDC-F236-5437-E456EDED7F38}"/>
              </a:ext>
            </a:extLst>
          </p:cNvPr>
          <p:cNvSpPr/>
          <p:nvPr/>
        </p:nvSpPr>
        <p:spPr>
          <a:xfrm>
            <a:off x="549168" y="1284216"/>
            <a:ext cx="3736504" cy="5451284"/>
          </a:xfrm>
          <a:prstGeom prst="frame">
            <a:avLst>
              <a:gd name="adj1" fmla="val 7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D3D3C5-2187-5A1C-4613-609DC0BC9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036" y="5154629"/>
            <a:ext cx="4181796" cy="16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9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9141C21-7D47-C3F3-42F2-547E5098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1" y="1357868"/>
            <a:ext cx="3500318" cy="53039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Try &amp; Error Model Top 4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‘SHS’ Model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4488344" y="1215803"/>
            <a:ext cx="3104531" cy="375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Compiler </a:t>
            </a:r>
            <a:r>
              <a:rPr lang="en-US" altLang="ko-KR" sz="1300" b="1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HyperParameter</a:t>
            </a: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Optimizer = Adam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Loss = </a:t>
            </a:r>
            <a:r>
              <a:rPr lang="en-US" altLang="ko-KR" sz="11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categorical_crossentropy</a:t>
            </a: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Metrics = Accuracy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Summary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Total params : 477,726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Trainable params : 476,318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Non-trainable params : 1,408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Performance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Train time : 1896.030 s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Accuracy : 0.8766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Inference time : 13.042 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F50B24-39E0-CA5D-BC0D-2DEF3AB04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535" y="5058695"/>
            <a:ext cx="4319585" cy="1766497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2781C3E4-9851-8480-69AC-DBA724F16391}"/>
              </a:ext>
            </a:extLst>
          </p:cNvPr>
          <p:cNvSpPr/>
          <p:nvPr/>
        </p:nvSpPr>
        <p:spPr>
          <a:xfrm>
            <a:off x="549168" y="1284216"/>
            <a:ext cx="3736504" cy="5451284"/>
          </a:xfrm>
          <a:prstGeom prst="frame">
            <a:avLst>
              <a:gd name="adj1" fmla="val 7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3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Try &amp; Error Model Top 4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Total Model Performance Summary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BFB2382C-863A-F0B2-96F3-FC72DD513AF7}"/>
              </a:ext>
            </a:extLst>
          </p:cNvPr>
          <p:cNvSpPr/>
          <p:nvPr/>
        </p:nvSpPr>
        <p:spPr>
          <a:xfrm>
            <a:off x="549168" y="1404287"/>
            <a:ext cx="5020359" cy="4691711"/>
          </a:xfrm>
          <a:prstGeom prst="frame">
            <a:avLst>
              <a:gd name="adj1" fmla="val 7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EECEF1-F936-47FC-7CE7-91732F40FFE8}"/>
              </a:ext>
            </a:extLst>
          </p:cNvPr>
          <p:cNvSpPr txBox="1"/>
          <p:nvPr/>
        </p:nvSpPr>
        <p:spPr>
          <a:xfrm>
            <a:off x="5872842" y="1329497"/>
            <a:ext cx="2237022" cy="380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Model Performance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가장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Inference time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이 짧은 모델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Model1 (LWR)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Inference time : 10.560s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Val_accuracy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: 0.8769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가장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Val_accuracy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 높은 모델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Model3 (PJH)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Inference time : 23.147s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Val_accuracy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: 08847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F99BF92-5F26-7EA8-977E-A89FA775A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93" y="1547838"/>
            <a:ext cx="2364116" cy="44033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305F971-3D7E-6CA5-CDCA-E32C29FEB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449" y="1547838"/>
            <a:ext cx="2280405" cy="43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1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 Accuracy Model : Model 3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Model 3 : PJH CNN Model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C3FA5A-2E32-079E-9B0D-578B8CC0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8" y="1343808"/>
            <a:ext cx="3509644" cy="533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E37000-4EBA-5F32-5982-9F3C443BD1B4}"/>
              </a:ext>
            </a:extLst>
          </p:cNvPr>
          <p:cNvSpPr txBox="1"/>
          <p:nvPr/>
        </p:nvSpPr>
        <p:spPr>
          <a:xfrm>
            <a:off x="4504533" y="1219563"/>
            <a:ext cx="3104531" cy="375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Compiler </a:t>
            </a:r>
            <a:r>
              <a:rPr lang="en-US" altLang="ko-KR" sz="1300" b="1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HyperParameter</a:t>
            </a: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Optimizer = Adam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Loss = </a:t>
            </a:r>
            <a:r>
              <a:rPr lang="en-US" altLang="ko-KR" sz="11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categorical_crossentropy</a:t>
            </a: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Metrics = Accuracy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Summary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Total params : 4,841,214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Trainable params : 4,836,862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Non-trainable params : 4,352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Performance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Train time : 5705.434 s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Accuracy : 0.8769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Inference time : 23.147 s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CFB267-CE41-D564-220C-2D14E7724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352" y="5057092"/>
            <a:ext cx="4241559" cy="1678408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B33EAC38-46AC-EE2B-BC13-F85436ADC56C}"/>
              </a:ext>
            </a:extLst>
          </p:cNvPr>
          <p:cNvSpPr/>
          <p:nvPr/>
        </p:nvSpPr>
        <p:spPr>
          <a:xfrm>
            <a:off x="549168" y="1284216"/>
            <a:ext cx="3736504" cy="5451284"/>
          </a:xfrm>
          <a:prstGeom prst="frame">
            <a:avLst>
              <a:gd name="adj1" fmla="val 7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0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Fastest  Inference Speed : Model 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Model 1 : LWR CNN Model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3D6C31-289C-56D4-1D4A-4F2D2231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74" y="1350923"/>
            <a:ext cx="3631973" cy="52815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B99BA1-1919-440F-80D4-0F08D921217A}"/>
              </a:ext>
            </a:extLst>
          </p:cNvPr>
          <p:cNvSpPr txBox="1"/>
          <p:nvPr/>
        </p:nvSpPr>
        <p:spPr>
          <a:xfrm>
            <a:off x="4495111" y="1201092"/>
            <a:ext cx="3104531" cy="375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Compiler </a:t>
            </a:r>
            <a:r>
              <a:rPr lang="en-US" altLang="ko-KR" sz="1300" b="1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HyperParameter</a:t>
            </a: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Optimizer = Adam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Loss = </a:t>
            </a:r>
            <a:r>
              <a:rPr lang="en-US" altLang="ko-KR" sz="11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categorical_crossentropy</a:t>
            </a: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Metrics = Accuracy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Summary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Total params : 1,017,496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Trainable params : 1,016,984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Non-trainable params : 512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Performance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Train time : 1273.057 s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Accuracy : 0.8766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Inference time : 10.560 s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417A21-1937-0404-176D-5A22261E9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535" y="5082426"/>
            <a:ext cx="4340496" cy="1736198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FA2AC1E6-FB9C-7209-6EAF-92DFD071006A}"/>
              </a:ext>
            </a:extLst>
          </p:cNvPr>
          <p:cNvSpPr/>
          <p:nvPr/>
        </p:nvSpPr>
        <p:spPr>
          <a:xfrm>
            <a:off x="549168" y="1284216"/>
            <a:ext cx="3736504" cy="5451284"/>
          </a:xfrm>
          <a:prstGeom prst="frame">
            <a:avLst>
              <a:gd name="adj1" fmla="val 7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5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 Performance 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Test Data Performance : High ACC Model 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B7812A4E-790A-B280-7F2E-98BD5FCD2B02}"/>
              </a:ext>
            </a:extLst>
          </p:cNvPr>
          <p:cNvSpPr/>
          <p:nvPr/>
        </p:nvSpPr>
        <p:spPr>
          <a:xfrm>
            <a:off x="549168" y="1441232"/>
            <a:ext cx="4716976" cy="4780184"/>
          </a:xfrm>
          <a:prstGeom prst="frame">
            <a:avLst>
              <a:gd name="adj1" fmla="val 7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A260F4-DA59-2C0D-8840-EA100D934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672" y="2220535"/>
            <a:ext cx="2902738" cy="11198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33CEF3-36FE-9E9C-906F-E55D1F442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91" y="1494268"/>
            <a:ext cx="4500501" cy="4674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861224-6DC1-51D4-CD22-5C8AC660F25A}"/>
              </a:ext>
            </a:extLst>
          </p:cNvPr>
          <p:cNvSpPr txBox="1"/>
          <p:nvPr/>
        </p:nvSpPr>
        <p:spPr>
          <a:xfrm>
            <a:off x="5383074" y="1321730"/>
            <a:ext cx="1731892" cy="65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High ACC model : Model3(PJH)</a:t>
            </a:r>
          </a:p>
        </p:txBody>
      </p:sp>
    </p:spTree>
    <p:extLst>
      <p:ext uri="{BB962C8B-B14F-4D97-AF65-F5344CB8AC3E}">
        <p14:creationId xmlns:p14="http://schemas.microsoft.com/office/powerpoint/2010/main" val="160431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 Performance 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Test Data Performance : Fastest Inference Time Model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B7812A4E-790A-B280-7F2E-98BD5FCD2B02}"/>
              </a:ext>
            </a:extLst>
          </p:cNvPr>
          <p:cNvSpPr/>
          <p:nvPr/>
        </p:nvSpPr>
        <p:spPr>
          <a:xfrm>
            <a:off x="549168" y="1441232"/>
            <a:ext cx="4716976" cy="4780184"/>
          </a:xfrm>
          <a:prstGeom prst="frame">
            <a:avLst>
              <a:gd name="adj1" fmla="val 7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61224-6DC1-51D4-CD22-5C8AC660F25A}"/>
              </a:ext>
            </a:extLst>
          </p:cNvPr>
          <p:cNvSpPr txBox="1"/>
          <p:nvPr/>
        </p:nvSpPr>
        <p:spPr>
          <a:xfrm>
            <a:off x="5383074" y="1341752"/>
            <a:ext cx="3104531" cy="65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Fastest Infer time model : Model1(WR34)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5AC0D1F-7D0B-61E3-2FEF-DA359364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0" y="1500242"/>
            <a:ext cx="4509631" cy="46621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B9106E-7C30-7A82-4081-F99AF06EA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713" y="2222408"/>
            <a:ext cx="2890892" cy="10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 Performance 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Hand Made Data Performance : High ACC Model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046430-5A29-534A-A1F6-AAEE73AAF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45" y="5051717"/>
            <a:ext cx="3211758" cy="1173437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E6D3006F-63FB-51E8-D21A-77F30E59D6CB}"/>
              </a:ext>
            </a:extLst>
          </p:cNvPr>
          <p:cNvSpPr/>
          <p:nvPr/>
        </p:nvSpPr>
        <p:spPr>
          <a:xfrm>
            <a:off x="549168" y="1441232"/>
            <a:ext cx="4716976" cy="4780184"/>
          </a:xfrm>
          <a:prstGeom prst="frame">
            <a:avLst>
              <a:gd name="adj1" fmla="val 7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C87D61-7465-32B8-66CC-3BFA97515691}"/>
              </a:ext>
            </a:extLst>
          </p:cNvPr>
          <p:cNvSpPr txBox="1"/>
          <p:nvPr/>
        </p:nvSpPr>
        <p:spPr>
          <a:xfrm>
            <a:off x="5383074" y="1335075"/>
            <a:ext cx="1858707" cy="197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High ACC model : Model3(PJH)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Accuracy : 0.6439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Loss : 1.3300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Inference time : 0.757 s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3F46554-0660-BB8A-02EA-B8F823685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99" y="1527200"/>
            <a:ext cx="4529587" cy="46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4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 Performance 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Hand Made Data Performance : Fastest Infer time Model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046430-5A29-534A-A1F6-AAEE73AAF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45" y="5051717"/>
            <a:ext cx="3211758" cy="1173437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E6D3006F-63FB-51E8-D21A-77F30E59D6CB}"/>
              </a:ext>
            </a:extLst>
          </p:cNvPr>
          <p:cNvSpPr/>
          <p:nvPr/>
        </p:nvSpPr>
        <p:spPr>
          <a:xfrm>
            <a:off x="549168" y="1441232"/>
            <a:ext cx="4716976" cy="4780184"/>
          </a:xfrm>
          <a:prstGeom prst="frame">
            <a:avLst>
              <a:gd name="adj1" fmla="val 7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C87D61-7465-32B8-66CC-3BFA97515691}"/>
              </a:ext>
            </a:extLst>
          </p:cNvPr>
          <p:cNvSpPr txBox="1"/>
          <p:nvPr/>
        </p:nvSpPr>
        <p:spPr>
          <a:xfrm>
            <a:off x="5383074" y="1335075"/>
            <a:ext cx="2719711" cy="197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Fastest Inference time Model : Model1(WR3)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Accuracy : 0.4766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Loss : 3.5434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Inference time : 0.361 s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CC1B0B-57F3-4965-3CB5-C7E01BCCE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9" y="1531562"/>
            <a:ext cx="4586161" cy="46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0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76791DA-496F-4D94-B528-0F7CE80327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755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B4C20A-0CDD-40B5-AE7E-D5F88F442CCE}"/>
              </a:ext>
            </a:extLst>
          </p:cNvPr>
          <p:cNvSpPr/>
          <p:nvPr/>
        </p:nvSpPr>
        <p:spPr>
          <a:xfrm>
            <a:off x="533400" y="856012"/>
            <a:ext cx="128588" cy="1007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E6205-3728-44D5-B53F-41C8E1640DB6}"/>
              </a:ext>
            </a:extLst>
          </p:cNvPr>
          <p:cNvSpPr txBox="1"/>
          <p:nvPr/>
        </p:nvSpPr>
        <p:spPr>
          <a:xfrm>
            <a:off x="954882" y="916971"/>
            <a:ext cx="23369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solidFill>
                  <a:schemeClr val="bg1"/>
                </a:solidFill>
              </a:rPr>
              <a:t>INDEX </a:t>
            </a:r>
            <a:endParaRPr lang="ko-KR" altLang="en-US" sz="4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FFC55-422E-4375-B13F-F7A5E1743213}"/>
              </a:ext>
            </a:extLst>
          </p:cNvPr>
          <p:cNvSpPr txBox="1"/>
          <p:nvPr/>
        </p:nvSpPr>
        <p:spPr>
          <a:xfrm>
            <a:off x="954882" y="2118360"/>
            <a:ext cx="71649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Dataset Analysis : EMNIST </a:t>
            </a:r>
            <a:r>
              <a:rPr lang="en-US" altLang="ko-KR" sz="20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ByClass</a:t>
            </a: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Dataset</a:t>
            </a:r>
          </a:p>
          <a:p>
            <a:endParaRPr lang="en-US" altLang="ko-KR" sz="2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Base Line Model : ‘LeNet-5’, ‘MobileNetV2’</a:t>
            </a:r>
          </a:p>
          <a:p>
            <a:endParaRPr lang="en-US" altLang="ko-KR" sz="2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Try &amp; Error Model Top 4</a:t>
            </a:r>
          </a:p>
          <a:p>
            <a:endParaRPr lang="en-US" altLang="ko-KR" sz="2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Top Accuracy Model : Model1</a:t>
            </a:r>
          </a:p>
          <a:p>
            <a:endParaRPr lang="en-US" altLang="ko-KR" sz="2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Fastest  Inference Speed Model : Model3</a:t>
            </a:r>
          </a:p>
          <a:p>
            <a:endParaRPr lang="en-US" altLang="ko-KR" sz="2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Model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343401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76791DA-496F-4D94-B528-0F7CE80327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755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B4C20A-0CDD-40B5-AE7E-D5F88F442CCE}"/>
              </a:ext>
            </a:extLst>
          </p:cNvPr>
          <p:cNvSpPr/>
          <p:nvPr/>
        </p:nvSpPr>
        <p:spPr>
          <a:xfrm>
            <a:off x="857250" y="1152524"/>
            <a:ext cx="171450" cy="1343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E6205-3728-44D5-B53F-41C8E1640DB6}"/>
              </a:ext>
            </a:extLst>
          </p:cNvPr>
          <p:cNvSpPr txBox="1"/>
          <p:nvPr/>
        </p:nvSpPr>
        <p:spPr>
          <a:xfrm>
            <a:off x="1419225" y="1152524"/>
            <a:ext cx="686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Q&amp;A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 Analysis : ‘EMNIST </a:t>
            </a:r>
            <a:r>
              <a:rPr lang="en-US" altLang="ko-KR" sz="24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ByClass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Dataset’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 Format &amp; Information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494498" y="3646344"/>
            <a:ext cx="2719388" cy="255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EMNIST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ByClass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Dataset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은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0 ~ 9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사이의 숫자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영어 소문자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대문자를 포함한 총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62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개의 클래스를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포함하는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814,255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개의 데이터셋이다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이미지는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28x28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픽셀 포맷이며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Gray-Scale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로 저장되어 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따라서 기본 이미지 포맷은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(28,28,1)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이다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73A8FD-E448-64C1-2331-F1848DF5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6" y="1477335"/>
            <a:ext cx="7744714" cy="1812406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7692470B-6CAC-46A0-6A51-F62FCC590523}"/>
              </a:ext>
            </a:extLst>
          </p:cNvPr>
          <p:cNvSpPr/>
          <p:nvPr/>
        </p:nvSpPr>
        <p:spPr>
          <a:xfrm>
            <a:off x="521461" y="1328556"/>
            <a:ext cx="7966143" cy="2161403"/>
          </a:xfrm>
          <a:prstGeom prst="frame">
            <a:avLst>
              <a:gd name="adj1" fmla="val 1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0DA64D6-F2D0-7C3D-1779-1002E2E5E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022" y="3667739"/>
            <a:ext cx="5408653" cy="247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6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 Analysis : ‘EMNIST </a:t>
            </a:r>
            <a:r>
              <a:rPr lang="en-US" altLang="ko-KR" sz="24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ByClass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Dataset’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Data Split : Train &amp; Valid &amp; 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371140" y="3918204"/>
            <a:ext cx="8266786" cy="172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Kaggle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을 통해 불러들인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EMNIST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ByClass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Dataset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은 훈련용 데이터와 시험용 데이터가 분리되어  저장되어 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‘emnist-by-class-train.csv’, ‘emnist-by-class-test.csv’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파일에 각각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697,932, 116,323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개씩 저장되어 있으며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해당 데이터 중 훈련 데이터를 분할하여 검증용 데이터셋을 추가로 만들었다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데이터 분할에는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사이킷런의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‘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train_test_split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’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메서드를 사용했으며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검증용 데이터는 훈련용 데이터의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0.2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만큼 사용하였다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본 검증용 데이터는 최종 모델 평가 전 중간 단계 검정용으로만 사용하였으며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최종 평가는 시험용 데이터로 진행하였다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8EF0F5E-B0E1-9A6A-ED62-ADEC0EAD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0" y="1465273"/>
            <a:ext cx="4378334" cy="20246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11DB001-601D-B20C-17BD-E7651EB9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413" y="1486668"/>
            <a:ext cx="3105354" cy="1858361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FFB00DD0-A4BC-0ABE-0715-4593FC16050D}"/>
              </a:ext>
            </a:extLst>
          </p:cNvPr>
          <p:cNvSpPr/>
          <p:nvPr/>
        </p:nvSpPr>
        <p:spPr>
          <a:xfrm>
            <a:off x="521461" y="1328556"/>
            <a:ext cx="7966144" cy="2281715"/>
          </a:xfrm>
          <a:prstGeom prst="frame">
            <a:avLst>
              <a:gd name="adj1" fmla="val 1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7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 Analysis : ‘EMNIST </a:t>
            </a:r>
            <a:r>
              <a:rPr lang="en-US" altLang="ko-KR" sz="24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ByClass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Dataset’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Data Preprocessing : Rotation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6214585" y="1237134"/>
            <a:ext cx="2237022" cy="408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Before -&gt; After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불러들인 이미지를 확인해보면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이미지가 반시계방향으로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90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돌아간 상태에서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상ㆍ하가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뒤집혀진 형태인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것을 알 수 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따라서 앞으로 추가할 데이터와 경진대회 샘플은 정방향으로 작성된 샘플들일 것이기 때문에 전체 데이터를 정방향으로 돌리는 작업을 수행하였다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FFB00DD0-A4BC-0ABE-0715-4593FC16050D}"/>
              </a:ext>
            </a:extLst>
          </p:cNvPr>
          <p:cNvSpPr/>
          <p:nvPr/>
        </p:nvSpPr>
        <p:spPr>
          <a:xfrm>
            <a:off x="521461" y="1328556"/>
            <a:ext cx="5607490" cy="2281715"/>
          </a:xfrm>
          <a:prstGeom prst="frame">
            <a:avLst>
              <a:gd name="adj1" fmla="val 1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25FBDBD-D2DC-1282-F1DD-25A4BE11C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38" y="1450823"/>
            <a:ext cx="5398416" cy="20699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11B8956-C1A5-314E-434D-952C9B9CC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38" y="4271466"/>
            <a:ext cx="5398416" cy="2081417"/>
          </a:xfrm>
          <a:prstGeom prst="rect">
            <a:avLst/>
          </a:prstGeom>
        </p:spPr>
      </p:pic>
      <p:sp>
        <p:nvSpPr>
          <p:cNvPr id="28" name="액자 27">
            <a:extLst>
              <a:ext uri="{FF2B5EF4-FFF2-40B4-BE49-F238E27FC236}">
                <a16:creationId xmlns:a16="http://schemas.microsoft.com/office/drawing/2014/main" id="{7C91CC8F-60EC-72E2-65C1-7F179D5B4232}"/>
              </a:ext>
            </a:extLst>
          </p:cNvPr>
          <p:cNvSpPr/>
          <p:nvPr/>
        </p:nvSpPr>
        <p:spPr>
          <a:xfrm>
            <a:off x="521461" y="4151779"/>
            <a:ext cx="5607490" cy="2281715"/>
          </a:xfrm>
          <a:prstGeom prst="frame">
            <a:avLst>
              <a:gd name="adj1" fmla="val 1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2D9A92B-60F9-8AB4-FAD7-E076B1D2825A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>
            <a:off x="3325206" y="3610271"/>
            <a:ext cx="0" cy="541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1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 Analysis : ‘EMNIST </a:t>
            </a:r>
            <a:r>
              <a:rPr lang="en-US" altLang="ko-KR" sz="24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ByClass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Dataset’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Solving the Imbalance 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080728" y="1176174"/>
            <a:ext cx="3333715" cy="5513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Original Dataset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-&gt; </a:t>
            </a: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UnderSampling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-&gt; </a:t>
            </a: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OverSampling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초기 데이터셋에 클래스별 데이터 불균형이 너무 심했기 때문에 메모리양과 데이터 품질을 고려하여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전처리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작업을 수행하였다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먼저 데이터가 너무 많은 클래스에 대해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언더샘플링을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수행하였다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데이터를 클래스별 최대 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5,000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개로 통일시켜주었다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그리고 이어서 데이터가 부족한 클래스에 대해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오버샘플링을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수행하여 총 클래스별 데이터를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5,000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개로 통일시켜 진행하였다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※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하지만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해당 데이터로 진행한 모델의 성과가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너무 낮아 원본 데이터로 이후 학습을 진행하였다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FFB00DD0-A4BC-0ABE-0715-4593FC16050D}"/>
              </a:ext>
            </a:extLst>
          </p:cNvPr>
          <p:cNvSpPr/>
          <p:nvPr/>
        </p:nvSpPr>
        <p:spPr>
          <a:xfrm>
            <a:off x="521461" y="1328556"/>
            <a:ext cx="4148075" cy="2281715"/>
          </a:xfrm>
          <a:prstGeom prst="frame">
            <a:avLst>
              <a:gd name="adj1" fmla="val 1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7C91CC8F-60EC-72E2-65C1-7F179D5B4232}"/>
              </a:ext>
            </a:extLst>
          </p:cNvPr>
          <p:cNvSpPr/>
          <p:nvPr/>
        </p:nvSpPr>
        <p:spPr>
          <a:xfrm>
            <a:off x="521461" y="4151779"/>
            <a:ext cx="4148075" cy="2281715"/>
          </a:xfrm>
          <a:prstGeom prst="frame">
            <a:avLst>
              <a:gd name="adj1" fmla="val 1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2D9A92B-60F9-8AB4-FAD7-E076B1D2825A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2595499" y="3610271"/>
            <a:ext cx="0" cy="541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E9F4636-7133-D96A-FF61-E2BE48639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0" y="1413969"/>
            <a:ext cx="3985731" cy="21221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BF8565-7B34-CF3E-1BDD-4400E304A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42" y="4270118"/>
            <a:ext cx="3985730" cy="20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8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Base Line Model : LeNet-5, MobileNetV2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‘LeNet-5’ Baseline Model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050424" y="1431994"/>
            <a:ext cx="3012922" cy="471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Compiler </a:t>
            </a:r>
            <a:r>
              <a:rPr lang="en-US" altLang="ko-KR" sz="1600" b="1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HyperParameter</a:t>
            </a:r>
            <a:r>
              <a:rPr lang="en-US" altLang="ko-KR" sz="16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Optimizer = Adam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Loss = </a:t>
            </a:r>
            <a:r>
              <a:rPr lang="en-US" altLang="ko-KR" sz="14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categorical_crossentropy</a:t>
            </a:r>
            <a:endParaRPr lang="en-US" altLang="ko-KR" sz="14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Metrics = Accuracy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Summary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Total params : 48,846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Trainable params : 48,846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Non-trainable params : 0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Performance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Train time : 571.081 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Accuracy : 0.8672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Inference time : 11.482 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94700E-510A-4FDD-D0BD-85156E7D0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19" y="1363114"/>
            <a:ext cx="3497010" cy="5296219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A2AB9ECA-94BF-E626-65C2-CDB8C19AC259}"/>
              </a:ext>
            </a:extLst>
          </p:cNvPr>
          <p:cNvSpPr/>
          <p:nvPr/>
        </p:nvSpPr>
        <p:spPr>
          <a:xfrm>
            <a:off x="549168" y="1284216"/>
            <a:ext cx="3736504" cy="5451284"/>
          </a:xfrm>
          <a:prstGeom prst="frame">
            <a:avLst>
              <a:gd name="adj1" fmla="val 7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6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Base Line Model : LeNet-5, MobileNetV2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‘MobileNetV2’ Baseline Model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5050424" y="1431994"/>
            <a:ext cx="3012922" cy="471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Compiler </a:t>
            </a:r>
            <a:r>
              <a:rPr lang="en-US" altLang="ko-KR" sz="1600" b="1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HyperParameter</a:t>
            </a:r>
            <a:r>
              <a:rPr lang="en-US" altLang="ko-KR" sz="16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Optimizer = Adam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Loss = </a:t>
            </a:r>
            <a:r>
              <a:rPr lang="en-US" altLang="ko-KR" sz="14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categorical_crossentropy</a:t>
            </a:r>
            <a:endParaRPr lang="en-US" altLang="ko-KR" sz="14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Metrics = Accuracy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Summary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Total params : 2,336,830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Trainable params : 2,302,718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Non-trainable params : 34,112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Performance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Train time : 2888.349 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Accuracy : 0.8794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Inference time : 38.471 s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A2AB9ECA-94BF-E626-65C2-CDB8C19AC259}"/>
              </a:ext>
            </a:extLst>
          </p:cNvPr>
          <p:cNvSpPr/>
          <p:nvPr/>
        </p:nvSpPr>
        <p:spPr>
          <a:xfrm>
            <a:off x="549168" y="1284216"/>
            <a:ext cx="3736504" cy="5451284"/>
          </a:xfrm>
          <a:prstGeom prst="frame">
            <a:avLst>
              <a:gd name="adj1" fmla="val 7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7FB9FE-EA53-D3AD-E20B-BA439C03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8" y="1338730"/>
            <a:ext cx="3594416" cy="52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AA7565-1D4B-73F9-79D4-053D889DB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74" y="1350923"/>
            <a:ext cx="3631973" cy="52815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Try &amp; Error Model Top 4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‘WR34’  Model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4EBFC-D056-4A84-83E0-24D87825B46C}"/>
              </a:ext>
            </a:extLst>
          </p:cNvPr>
          <p:cNvSpPr txBox="1"/>
          <p:nvPr/>
        </p:nvSpPr>
        <p:spPr>
          <a:xfrm>
            <a:off x="4495111" y="1201092"/>
            <a:ext cx="3104531" cy="375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Compiler </a:t>
            </a:r>
            <a:r>
              <a:rPr lang="en-US" altLang="ko-KR" sz="1300" b="1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HyperParameter</a:t>
            </a: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Optimizer = Adam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Loss = </a:t>
            </a:r>
            <a:r>
              <a:rPr lang="en-US" altLang="ko-KR" sz="1100" dirty="0" err="1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categorical_crossentropy</a:t>
            </a: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Metrics = Accuracy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Summary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Total params : 1,017,496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Trainable params : 1,016,984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Non-trainable params : 512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" panose="020B0604020202020204" pitchFamily="34" charset="0"/>
              <a:ea typeface="나눔바른고딕" panose="020B0603020101020101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Model Performance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Train time : 1273.057 s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Accuracy : 0.8766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나눔바른고딕" panose="020B0603020101020101"/>
                <a:cs typeface="Arial" panose="020B0604020202020204" pitchFamily="34" charset="0"/>
              </a:rPr>
              <a:t>     Inference time : 10.560 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CF63D4-EF5B-C238-47A6-321A4950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535" y="5082426"/>
            <a:ext cx="4340496" cy="1736198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004E5941-1CA4-443E-C479-B3F5499C8102}"/>
              </a:ext>
            </a:extLst>
          </p:cNvPr>
          <p:cNvSpPr/>
          <p:nvPr/>
        </p:nvSpPr>
        <p:spPr>
          <a:xfrm>
            <a:off x="549168" y="1284216"/>
            <a:ext cx="3736504" cy="5451284"/>
          </a:xfrm>
          <a:prstGeom prst="frame">
            <a:avLst>
              <a:gd name="adj1" fmla="val 7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1086</Words>
  <Application>Microsoft Office PowerPoint</Application>
  <PresentationFormat>화면 슬라이드 쇼(4:3)</PresentationFormat>
  <Paragraphs>242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나눔바른고딕</vt:lpstr>
      <vt:lpstr>나눔스퀘어</vt:lpstr>
      <vt:lpstr>나눔스퀘어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minahchae</dc:creator>
  <cp:lastModifiedBy>박 준혁</cp:lastModifiedBy>
  <cp:revision>66</cp:revision>
  <dcterms:created xsi:type="dcterms:W3CDTF">2021-11-25T01:01:14Z</dcterms:created>
  <dcterms:modified xsi:type="dcterms:W3CDTF">2022-06-12T03:05:42Z</dcterms:modified>
</cp:coreProperties>
</file>