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3" r:id="rId2"/>
    <p:sldId id="285" r:id="rId3"/>
    <p:sldId id="265" r:id="rId4"/>
    <p:sldId id="266" r:id="rId5"/>
    <p:sldId id="267" r:id="rId6"/>
    <p:sldId id="268" r:id="rId7"/>
    <p:sldId id="269" r:id="rId8"/>
    <p:sldId id="270" r:id="rId9"/>
    <p:sldId id="274" r:id="rId10"/>
    <p:sldId id="275" r:id="rId11"/>
    <p:sldId id="261" r:id="rId12"/>
    <p:sldId id="262" r:id="rId13"/>
    <p:sldId id="263" r:id="rId14"/>
    <p:sldId id="256" r:id="rId15"/>
    <p:sldId id="280" r:id="rId16"/>
    <p:sldId id="257" r:id="rId17"/>
    <p:sldId id="281" r:id="rId18"/>
    <p:sldId id="259" r:id="rId19"/>
    <p:sldId id="282" r:id="rId20"/>
    <p:sldId id="264" r:id="rId21"/>
    <p:sldId id="283" r:id="rId22"/>
    <p:sldId id="260" r:id="rId23"/>
    <p:sldId id="290" r:id="rId24"/>
    <p:sldId id="277" r:id="rId25"/>
    <p:sldId id="278" r:id="rId26"/>
    <p:sldId id="279" r:id="rId27"/>
    <p:sldId id="288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5090" autoAdjust="0"/>
  </p:normalViewPr>
  <p:slideViewPr>
    <p:cSldViewPr snapToGrid="0">
      <p:cViewPr varScale="1">
        <p:scale>
          <a:sx n="83" d="100"/>
          <a:sy n="83" d="100"/>
        </p:scale>
        <p:origin x="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610A5-EBDB-4239-9B53-74E9DD21F1F9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C7040-506D-49FA-8909-9C2613BBC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2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93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20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63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7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67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87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27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40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52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85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6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071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29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55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22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63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30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6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9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2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2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3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4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2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11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5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2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6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5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8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6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2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7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0280-A7A8-46D0-AEF3-B6BF0E6F51C1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7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76791DA-496F-4D94-B528-0F7CE80327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755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B4C20A-0CDD-40B5-AE7E-D5F88F442CCE}"/>
              </a:ext>
            </a:extLst>
          </p:cNvPr>
          <p:cNvSpPr/>
          <p:nvPr/>
        </p:nvSpPr>
        <p:spPr>
          <a:xfrm>
            <a:off x="857250" y="1152524"/>
            <a:ext cx="171450" cy="1343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E6205-3728-44D5-B53F-41C8E1640DB6}"/>
              </a:ext>
            </a:extLst>
          </p:cNvPr>
          <p:cNvSpPr txBox="1"/>
          <p:nvPr/>
        </p:nvSpPr>
        <p:spPr>
          <a:xfrm>
            <a:off x="1419225" y="1152524"/>
            <a:ext cx="686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MNIST DATASET</a:t>
            </a:r>
            <a:r>
              <a:rPr lang="ko-KR" altLang="en-US" sz="3600" b="1" dirty="0">
                <a:solidFill>
                  <a:schemeClr val="bg1"/>
                </a:solidFill>
              </a:rPr>
              <a:t>을 이용한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 err="1">
                <a:solidFill>
                  <a:schemeClr val="bg1"/>
                </a:solidFill>
              </a:rPr>
              <a:t>머신러닝</a:t>
            </a:r>
            <a:r>
              <a:rPr lang="ko-KR" altLang="en-US" sz="3600" b="1" dirty="0">
                <a:solidFill>
                  <a:schemeClr val="bg1"/>
                </a:solidFill>
              </a:rPr>
              <a:t> 모델 최적화 및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BE0DB-5285-4CCB-82C6-E233FFA6209E}"/>
              </a:ext>
            </a:extLst>
          </p:cNvPr>
          <p:cNvSpPr txBox="1"/>
          <p:nvPr/>
        </p:nvSpPr>
        <p:spPr>
          <a:xfrm>
            <a:off x="3205019" y="4733925"/>
            <a:ext cx="521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전자정보공학부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융합전공 신성식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(20192601)</a:t>
            </a: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전자정보공학부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융합전공 김정현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(20160455)</a:t>
            </a: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전자정보공학부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융합전공 박준혁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(20170590)</a:t>
            </a: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전자정보공학부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융합전공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강문준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(20170550)</a:t>
            </a:r>
          </a:p>
        </p:txBody>
      </p:sp>
    </p:spTree>
    <p:extLst>
      <p:ext uri="{BB962C8B-B14F-4D97-AF65-F5344CB8AC3E}">
        <p14:creationId xmlns:p14="http://schemas.microsoft.com/office/powerpoint/2010/main" val="116525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Existing + New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4DB3F-FD46-4875-A84D-17A6A0D7264E}"/>
              </a:ext>
            </a:extLst>
          </p:cNvPr>
          <p:cNvSpPr txBox="1"/>
          <p:nvPr/>
        </p:nvSpPr>
        <p:spPr>
          <a:xfrm>
            <a:off x="1441450" y="6511751"/>
            <a:ext cx="4572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E2C75-EF9E-4C63-804C-7C5ABD8FDD85}"/>
              </a:ext>
            </a:extLst>
          </p:cNvPr>
          <p:cNvSpPr txBox="1"/>
          <p:nvPr/>
        </p:nvSpPr>
        <p:spPr>
          <a:xfrm>
            <a:off x="6013450" y="1655401"/>
            <a:ext cx="2889820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시험 데이터에 신규 데이터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개를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미리 할당한 후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훈련 데이터와 검증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그리고 시험 데이터를 분할함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그리고 각 데이터셋 별로 </a:t>
            </a:r>
            <a:r>
              <a:rPr lang="ko-KR" altLang="en-US" sz="1200" dirty="0" err="1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셔플을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진행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4C1E86F-AD01-43CC-9F6E-8F99D910BE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3" r="20658"/>
          <a:stretch/>
        </p:blipFill>
        <p:spPr bwMode="auto">
          <a:xfrm>
            <a:off x="604982" y="1655401"/>
            <a:ext cx="5629563" cy="1662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920C13-BF0B-4CEE-8550-29D783468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46" y="3618796"/>
            <a:ext cx="88582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2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Model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1104681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1105234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SGD classifier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E2C75-EF9E-4C63-804C-7C5ABD8FDD85}"/>
              </a:ext>
            </a:extLst>
          </p:cNvPr>
          <p:cNvSpPr txBox="1"/>
          <p:nvPr/>
        </p:nvSpPr>
        <p:spPr>
          <a:xfrm>
            <a:off x="5694771" y="1836618"/>
            <a:ext cx="2585386" cy="282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SGD classifier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는 매 스텝에서 한 개의 샘플을 무작위로 선택하고 그 하나의 샘플에 대한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gradient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를 계산하는 알고리즘임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SGD classifier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 결과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Score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0.7876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정도로 다소 낮은 결과가 보여져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SGD classifier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모델은 최종 선별에 사용하지 않음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33C155-5A11-4859-B93F-616EB512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2" y="1650364"/>
            <a:ext cx="3890407" cy="17460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140B85-444D-4F4A-AF9C-7B6CCD15D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22" y="3556429"/>
            <a:ext cx="3020612" cy="3301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6DD07E-7483-4654-9D9E-63A3CF048B4D}"/>
              </a:ext>
            </a:extLst>
          </p:cNvPr>
          <p:cNvSpPr txBox="1"/>
          <p:nvPr/>
        </p:nvSpPr>
        <p:spPr>
          <a:xfrm>
            <a:off x="420129" y="7139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라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학습에 사용할 모델 선택</a:t>
            </a:r>
            <a:r>
              <a:rPr lang="ko-KR" altLang="en-US" sz="1800" b="1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과 최적화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54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Model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Softmax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E2C75-EF9E-4C63-804C-7C5ABD8FDD85}"/>
              </a:ext>
            </a:extLst>
          </p:cNvPr>
          <p:cNvSpPr txBox="1"/>
          <p:nvPr/>
        </p:nvSpPr>
        <p:spPr>
          <a:xfrm>
            <a:off x="5627518" y="1820303"/>
            <a:ext cx="2585386" cy="4489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regression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이상의 선택지 중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개를 고르는 다중 클래스 분류 문제를 위한 알고리즘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regression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알고리즘은 다중 클래스에 대한 선형 회귀 모델과 유사하므로 이미지 분류에 사용하기에는 다소 단순한 구조라 판단됨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또한 결과적으로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0.8429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정도로 낮게 측정되어 적합하지 않은 모델이라 생각되어 최종모델선택 시 고려하지 않음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A957D2-C313-4C43-89E1-F50EF3E4D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64" y="1317888"/>
            <a:ext cx="4889725" cy="16186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36AC5F-A4D9-4B26-8209-93CB4AE4F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61" y="3075665"/>
            <a:ext cx="3205912" cy="34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0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Model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DecisionTree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Classifier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E2C75-EF9E-4C63-804C-7C5ABD8FDD85}"/>
              </a:ext>
            </a:extLst>
          </p:cNvPr>
          <p:cNvSpPr txBox="1"/>
          <p:nvPr/>
        </p:nvSpPr>
        <p:spPr>
          <a:xfrm>
            <a:off x="5609046" y="1524984"/>
            <a:ext cx="2585386" cy="296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결정 트리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DecisionTree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Classifier)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는 분류와 회귀 작업 그리고 다중출력 작업도 가능한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머신러닝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DecisionTree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Classifier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학습을 진행 한 결과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0.7965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정도의 성능으로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부정적인 결과가 확인되어 최종 결정에서 제외하기로 함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B2F80E-DDFE-4F52-9499-0219C2C7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61" y="1338730"/>
            <a:ext cx="4933757" cy="14770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94CE23-1C0A-4A5B-85E2-43BEFE5A5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61" y="2925490"/>
            <a:ext cx="3036119" cy="33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6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Model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KNeigborsClassifier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902219" y="1498757"/>
            <a:ext cx="2585386" cy="310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KNN</a:t>
            </a:r>
            <a:r>
              <a:rPr lang="ko-KR" altLang="en-US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은 </a:t>
            </a:r>
            <a:r>
              <a:rPr lang="en-US" altLang="ko-KR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k</a:t>
            </a:r>
            <a:r>
              <a:rPr lang="ko-KR" altLang="en-US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개의 가장 가까운 이웃을 찾아</a:t>
            </a:r>
            <a:r>
              <a:rPr lang="en-US" altLang="ko-KR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이웃이 갖는 범주로 예측을 수행하는 모델로 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추천 시스템과 인공지능 이미지 인식 시스템의 기본이 되는 알고리즘임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테스트 데이터 검증 결과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정확도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0.9402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의 높은 성능을 보여 </a:t>
            </a: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Kneighbor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Classifier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는 최종 모델 선택에서 사용하기로 함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C96456-AECB-4BB0-8A84-FCEB50530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30" y="1338730"/>
            <a:ext cx="4476750" cy="1292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4BBE58-31E4-413B-B2D8-8B74264B5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30" y="2790950"/>
            <a:ext cx="286004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3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Model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KNeigborsClassifier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866221" y="1563411"/>
            <a:ext cx="2585386" cy="283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effectLst/>
                <a:latin typeface="+mn-ea"/>
                <a:cs typeface="Arial" panose="020B0604020202020204" pitchFamily="34" charset="0"/>
              </a:rPr>
              <a:t>GridSearchCV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로 최적 </a:t>
            </a:r>
            <a:r>
              <a:rPr lang="ko-KR" altLang="ko-KR" sz="1200" dirty="0" err="1">
                <a:effectLst/>
                <a:latin typeface="+mn-ea"/>
                <a:cs typeface="Arial" panose="020B0604020202020204" pitchFamily="34" charset="0"/>
              </a:rPr>
              <a:t>하이퍼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 파라미터를 찾은 결과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, {‘metric’ : ‘</a:t>
            </a:r>
            <a:r>
              <a:rPr lang="en-US" altLang="ko-KR" sz="1200" dirty="0" err="1">
                <a:effectLst/>
                <a:latin typeface="+mn-ea"/>
                <a:cs typeface="Arial" panose="020B0604020202020204" pitchFamily="34" charset="0"/>
              </a:rPr>
              <a:t>euclidean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’, ‘</a:t>
            </a:r>
            <a:r>
              <a:rPr lang="en-US" altLang="ko-KR" sz="1200" dirty="0" err="1">
                <a:effectLst/>
                <a:latin typeface="+mn-ea"/>
                <a:cs typeface="Arial" panose="020B0604020202020204" pitchFamily="34" charset="0"/>
              </a:rPr>
              <a:t>n_neighbors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’ : 4, ‘weights’ : ‘distance’}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의 파라미터 값을 얻</a:t>
            </a:r>
            <a:r>
              <a:rPr lang="ko-KR" altLang="en-US" sz="1200" dirty="0">
                <a:effectLst/>
                <a:latin typeface="+mn-ea"/>
                <a:cs typeface="Arial" panose="020B0604020202020204" pitchFamily="34" charset="0"/>
              </a:rPr>
              <a:t>음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ffectLst/>
                <a:latin typeface="+mn-ea"/>
                <a:cs typeface="Arial" panose="020B0604020202020204" pitchFamily="34" charset="0"/>
              </a:rPr>
              <a:t>위 결과를 이용해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training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을 진행한 결과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,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ko-KR" altLang="ko-KR" sz="1200" dirty="0" err="1">
                <a:effectLst/>
                <a:latin typeface="+mn-ea"/>
                <a:cs typeface="Arial" panose="020B0604020202020204" pitchFamily="34" charset="0"/>
              </a:rPr>
              <a:t>하이퍼파라미터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 조정 전 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0.9402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이었던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score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가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0.9481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로 개선</a:t>
            </a:r>
            <a:r>
              <a:rPr lang="ko-KR" altLang="en-US" sz="1200" dirty="0">
                <a:effectLst/>
                <a:latin typeface="+mn-ea"/>
                <a:cs typeface="Arial" panose="020B0604020202020204" pitchFamily="34" charset="0"/>
              </a:rPr>
              <a:t>됨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.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70BECB-AAB6-414B-B45D-DF76A52F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55" y="1786536"/>
            <a:ext cx="4928766" cy="2819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98DA0-8718-4C65-BC10-CFE1410E8FE6}"/>
              </a:ext>
            </a:extLst>
          </p:cNvPr>
          <p:cNvSpPr txBox="1"/>
          <p:nvPr/>
        </p:nvSpPr>
        <p:spPr>
          <a:xfrm>
            <a:off x="620397" y="1417204"/>
            <a:ext cx="321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sz="1200" dirty="0">
                <a:latin typeface="+mn-ea"/>
              </a:rPr>
              <a:t>Model Hyperparameter </a:t>
            </a:r>
            <a:r>
              <a:rPr lang="ko-KR" altLang="en-US" sz="1200" dirty="0">
                <a:latin typeface="+mn-ea"/>
              </a:rPr>
              <a:t>선정</a:t>
            </a:r>
          </a:p>
        </p:txBody>
      </p:sp>
    </p:spTree>
    <p:extLst>
      <p:ext uri="{BB962C8B-B14F-4D97-AF65-F5344CB8AC3E}">
        <p14:creationId xmlns:p14="http://schemas.microsoft.com/office/powerpoint/2010/main" val="362703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Model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MLPClassifier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902219" y="1794475"/>
            <a:ext cx="2585386" cy="3935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다층 </a:t>
            </a:r>
            <a:r>
              <a:rPr lang="ko-KR" altLang="en-US" sz="1200" dirty="0" err="1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퍼셉트론은</a:t>
            </a:r>
            <a:r>
              <a:rPr lang="ko-KR" altLang="en-US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200" dirty="0" err="1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퍼셉트론을</a:t>
            </a:r>
            <a:r>
              <a:rPr lang="ko-KR" altLang="en-US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 여러 층으로 순차적으로 쌓아 이은 구조의 모델임</a:t>
            </a:r>
            <a:r>
              <a:rPr lang="en-US" altLang="ko-KR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주요 </a:t>
            </a:r>
            <a:r>
              <a:rPr lang="ko-KR" altLang="en-US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하이퍼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파라미터로는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적응적 </a:t>
            </a:r>
            <a:r>
              <a:rPr lang="ko-KR" altLang="ko-KR" sz="1200" dirty="0" err="1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학습률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알고리즘을 결정하는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‘solver’,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은닉층의 크기를 결정하는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‘</a:t>
            </a:r>
            <a:r>
              <a:rPr lang="en-US" altLang="ko-KR" sz="1200" dirty="0" err="1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hidden_layer_size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’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등이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있음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테스트 데이터 검증 결과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정확도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0.944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의 높은 성능을 보여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MLP Classifier 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또한 최종 모델 선택에서 사용함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66131-D206-44F1-B319-6A32423E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97" y="1338730"/>
            <a:ext cx="4438650" cy="1266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3DD98D-237E-409C-8B1A-E947A079D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97" y="2711923"/>
            <a:ext cx="3334662" cy="36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Model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MLPClassifier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902219" y="1498757"/>
            <a:ext cx="2585386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effectLst/>
                <a:latin typeface="+mn-ea"/>
                <a:cs typeface="Arial" panose="020B0604020202020204" pitchFamily="34" charset="0"/>
              </a:rPr>
              <a:t>GridSearchCV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를 통해 최적의 </a:t>
            </a:r>
            <a:r>
              <a:rPr lang="ko-KR" altLang="ko-KR" sz="1200" dirty="0" err="1">
                <a:effectLst/>
                <a:latin typeface="+mn-ea"/>
                <a:cs typeface="Arial" panose="020B0604020202020204" pitchFamily="34" charset="0"/>
              </a:rPr>
              <a:t>하이퍼파라미터를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 도출해낸 결과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 {‘</a:t>
            </a:r>
            <a:r>
              <a:rPr lang="en-US" altLang="ko-KR" sz="1200" dirty="0" err="1">
                <a:effectLst/>
                <a:latin typeface="+mn-ea"/>
                <a:cs typeface="Arial" panose="020B0604020202020204" pitchFamily="34" charset="0"/>
              </a:rPr>
              <a:t>hidden_layer_sizes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’ : 370}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을 얻</a:t>
            </a:r>
            <a:r>
              <a:rPr lang="ko-KR" altLang="en-US" sz="1200" dirty="0">
                <a:effectLst/>
                <a:latin typeface="+mn-ea"/>
                <a:cs typeface="Arial" panose="020B0604020202020204" pitchFamily="34" charset="0"/>
              </a:rPr>
              <a:t>음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위 결과를 토대로 </a:t>
            </a:r>
            <a:r>
              <a:rPr lang="en-US" altLang="ko-KR" sz="1200" dirty="0" err="1">
                <a:latin typeface="+mn-ea"/>
                <a:cs typeface="Arial" panose="020B0604020202020204" pitchFamily="34" charset="0"/>
              </a:rPr>
              <a:t>MLPClassifier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모델로 다시 학습한 결과 </a:t>
            </a:r>
            <a:r>
              <a:rPr lang="en-US" altLang="ko-KR" sz="1200" dirty="0" err="1">
                <a:latin typeface="+mn-ea"/>
                <a:cs typeface="Arial" panose="020B0604020202020204" pitchFamily="34" charset="0"/>
              </a:rPr>
              <a:t>socre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가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0.9300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0.9487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로 개선됨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98DA0-8718-4C65-BC10-CFE1410E8FE6}"/>
              </a:ext>
            </a:extLst>
          </p:cNvPr>
          <p:cNvSpPr txBox="1"/>
          <p:nvPr/>
        </p:nvSpPr>
        <p:spPr>
          <a:xfrm>
            <a:off x="656395" y="1352550"/>
            <a:ext cx="321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sz="1200" dirty="0">
                <a:latin typeface="+mn-ea"/>
              </a:rPr>
              <a:t>Model Hyperparameter </a:t>
            </a:r>
            <a:r>
              <a:rPr lang="ko-KR" altLang="en-US" sz="1200" dirty="0">
                <a:latin typeface="+mn-ea"/>
              </a:rPr>
              <a:t>선정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61A72F-02E6-442C-ACBC-4E9F931A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64" y="1895697"/>
            <a:ext cx="5081117" cy="24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4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Model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SVC(kernel = ‘poly’, degree=2)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902219" y="1600333"/>
            <a:ext cx="2585386" cy="310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SVM</a:t>
            </a:r>
            <a:r>
              <a:rPr lang="ko-KR" altLang="en-US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은 각 그룹이 최대로 떨어질 수 있는 최대 마진을 찾고</a:t>
            </a:r>
            <a:r>
              <a:rPr lang="en-US" altLang="ko-KR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최적 초평면을 기준으로 그룹을 </a:t>
            </a:r>
            <a:r>
              <a:rPr lang="ko-KR" altLang="en-US" sz="1200" dirty="0" err="1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구분짓는</a:t>
            </a:r>
            <a:r>
              <a:rPr lang="ko-KR" altLang="en-US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 기법임</a:t>
            </a:r>
            <a:r>
              <a:rPr lang="en-US" altLang="ko-KR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SVC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의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kernel 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함수를 사용하여 보다 복잡하고 강력한 다항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SVC 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모델을 구축함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테스트 데이터 검증 결과 정확도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0.9421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의 높은 성능을 보임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36BBC3-2794-4B1C-AFC5-99139AEF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5" y="1338730"/>
            <a:ext cx="4584700" cy="12776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8B59E4-2F01-4504-9F59-989D1BB93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4" y="2616350"/>
            <a:ext cx="303833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31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Model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SVC(kernel = ‘poly’, degree=2)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902219" y="1498757"/>
            <a:ext cx="2585386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effectLst/>
                <a:latin typeface="+mn-ea"/>
                <a:cs typeface="Arial" panose="020B0604020202020204" pitchFamily="34" charset="0"/>
              </a:rPr>
              <a:t>RandomizedSerchCV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를 이용하여 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‘svc_</a:t>
            </a:r>
            <a:r>
              <a:rPr lang="en-US" altLang="ko-KR" sz="1200" dirty="0" err="1">
                <a:effectLst/>
                <a:latin typeface="+mn-ea"/>
                <a:cs typeface="Arial" panose="020B0604020202020204" pitchFamily="34" charset="0"/>
              </a:rPr>
              <a:t>clf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__C’ 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와 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‘svc_</a:t>
            </a:r>
            <a:r>
              <a:rPr lang="en-US" altLang="ko-KR" sz="1200" dirty="0" err="1">
                <a:effectLst/>
                <a:latin typeface="+mn-ea"/>
                <a:cs typeface="Arial" panose="020B0604020202020204" pitchFamily="34" charset="0"/>
              </a:rPr>
              <a:t>clf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__gamma’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의 최적 값을 찾아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모델에 적용시켜 학습한 결과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, score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가 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0.9421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0.9454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로 개선됨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98DA0-8718-4C65-BC10-CFE1410E8FE6}"/>
              </a:ext>
            </a:extLst>
          </p:cNvPr>
          <p:cNvSpPr txBox="1"/>
          <p:nvPr/>
        </p:nvSpPr>
        <p:spPr>
          <a:xfrm>
            <a:off x="656395" y="1352550"/>
            <a:ext cx="321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sz="1200" dirty="0">
                <a:latin typeface="+mn-ea"/>
              </a:rPr>
              <a:t>Model Hyperparameter </a:t>
            </a:r>
            <a:r>
              <a:rPr lang="ko-KR" altLang="en-US" sz="1200" dirty="0">
                <a:latin typeface="+mn-ea"/>
              </a:rPr>
              <a:t>선정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F35960-C995-43CF-B272-3D39C178F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64" y="1895697"/>
            <a:ext cx="4948474" cy="23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Check Data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456806" y="1329792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20809" y="1330345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67640" latinLnBrk="0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Check Data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4DB3F-FD46-4875-A84D-17A6A0D7264E}"/>
              </a:ext>
            </a:extLst>
          </p:cNvPr>
          <p:cNvSpPr txBox="1"/>
          <p:nvPr/>
        </p:nvSpPr>
        <p:spPr>
          <a:xfrm>
            <a:off x="1441450" y="6511751"/>
            <a:ext cx="4572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E2C75-EF9E-4C63-804C-7C5ABD8FDD85}"/>
              </a:ext>
            </a:extLst>
          </p:cNvPr>
          <p:cNvSpPr txBox="1"/>
          <p:nvPr/>
        </p:nvSpPr>
        <p:spPr>
          <a:xfrm>
            <a:off x="5842289" y="2191809"/>
            <a:ext cx="2716947" cy="3935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1200" dirty="0" err="1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fetch_openml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가져와 새로운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instance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추가하기 위한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format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결과로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float64 y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unit8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확인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데이터가 어떻게 되어있는 지 시각적으로 확인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선들이 없는 것을 확인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1EE93-7207-497E-BA02-8668C01B2D18}"/>
              </a:ext>
            </a:extLst>
          </p:cNvPr>
          <p:cNvSpPr txBox="1"/>
          <p:nvPr/>
        </p:nvSpPr>
        <p:spPr>
          <a:xfrm>
            <a:off x="365567" y="832688"/>
            <a:ext cx="320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MNIST dataset </a:t>
            </a:r>
            <a:r>
              <a:rPr lang="ko-KR" altLang="en-US" dirty="0"/>
              <a:t>개요 및 분석</a:t>
            </a:r>
          </a:p>
        </p:txBody>
      </p:sp>
      <p:pic>
        <p:nvPicPr>
          <p:cNvPr id="1026" name="그림 24">
            <a:extLst>
              <a:ext uri="{FF2B5EF4-FFF2-40B4-BE49-F238E27FC236}">
                <a16:creationId xmlns:a16="http://schemas.microsoft.com/office/drawing/2014/main" id="{E8E5A675-6D1E-444C-943A-11C8113F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2" y="2010010"/>
            <a:ext cx="4327525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017B46B1-CC70-4833-835A-10FE5CC1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5" r="25745"/>
          <a:stretch/>
        </p:blipFill>
        <p:spPr bwMode="auto">
          <a:xfrm>
            <a:off x="683491" y="3239428"/>
            <a:ext cx="4849091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EA134BB-0C1C-4FBE-BEE4-4A8D5BC35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C2F665E-510A-4766-BFC1-12A439BA1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3E8315B-94E2-459C-AF2D-D8973B61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D78EFD-9D4F-41E1-B5D5-19770ABB28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30" y="4124555"/>
            <a:ext cx="2237105" cy="256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B3C8AEF-624E-442A-B00F-4F642A9299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7" y="4778799"/>
            <a:ext cx="2881630" cy="1085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90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Model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Extratrees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Classifier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902219" y="1600333"/>
            <a:ext cx="2585386" cy="435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 err="1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사이킷런에서는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RandomForestClassifier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와 동시에 </a:t>
            </a:r>
            <a:r>
              <a:rPr lang="en-US" altLang="ko-KR" sz="1200" dirty="0" err="1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ExtratreesClassifier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모델도 지원함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424242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Extratrees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Classifier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모델은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트리를 더욱 무작위로 만들기 위해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일반적인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결정트리모델처럼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최적의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임계값을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찾는 대신 후보 변수를 사용해 무작위로 분할해 그 중 최상의 분할을 선택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Extratrees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Classifier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를 이용해 테스트 데이터를 검증해본 결과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0.9444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의 높은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score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를 보임</a:t>
            </a: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E7F24-960E-4286-B318-7D5B7AC6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64" y="1338730"/>
            <a:ext cx="4838700" cy="1384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B0A2FE-111E-49B9-B11C-A27BA20D1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64" y="2723030"/>
            <a:ext cx="3058020" cy="34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4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Model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Extratrees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Classifier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902219" y="1498757"/>
            <a:ext cx="2585386" cy="2332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l" latinLnBrk="1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kern="100" dirty="0" err="1">
                <a:effectLst/>
                <a:latin typeface="+mn-ea"/>
                <a:cs typeface="Arial" panose="020B0604020202020204" pitchFamily="34" charset="0"/>
              </a:rPr>
              <a:t>GridSearchCV</a:t>
            </a:r>
            <a:r>
              <a:rPr lang="ko-KR" altLang="ko-KR" sz="1200" kern="100" dirty="0">
                <a:effectLst/>
                <a:latin typeface="+mn-ea"/>
                <a:cs typeface="Arial" panose="020B0604020202020204" pitchFamily="34" charset="0"/>
              </a:rPr>
              <a:t>를 이용하여 최적의 </a:t>
            </a:r>
            <a:r>
              <a:rPr lang="ko-KR" altLang="ko-KR" sz="1200" kern="100" dirty="0" err="1">
                <a:effectLst/>
                <a:latin typeface="+mn-ea"/>
                <a:cs typeface="Arial" panose="020B0604020202020204" pitchFamily="34" charset="0"/>
              </a:rPr>
              <a:t>하이퍼파라미터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kern="100" dirty="0">
                <a:effectLst/>
                <a:latin typeface="+mn-ea"/>
                <a:cs typeface="Arial" panose="020B0604020202020204" pitchFamily="34" charset="0"/>
              </a:rPr>
              <a:t>값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, {‘</a:t>
            </a:r>
            <a:r>
              <a:rPr lang="en-US" altLang="ko-KR" sz="1200" kern="100" dirty="0" err="1">
                <a:effectLst/>
                <a:latin typeface="+mn-ea"/>
                <a:cs typeface="Arial" panose="020B0604020202020204" pitchFamily="34" charset="0"/>
              </a:rPr>
              <a:t>max_depth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’ : None, ‘</a:t>
            </a:r>
            <a:r>
              <a:rPr lang="en-US" altLang="ko-KR" sz="1200" kern="100" dirty="0" err="1">
                <a:effectLst/>
                <a:latin typeface="+mn-ea"/>
                <a:cs typeface="Arial" panose="020B0604020202020204" pitchFamily="34" charset="0"/>
              </a:rPr>
              <a:t>n_estimators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’ : 1000} </a:t>
            </a:r>
            <a:r>
              <a:rPr lang="ko-KR" altLang="ko-KR" sz="1200" kern="100" dirty="0">
                <a:effectLst/>
                <a:latin typeface="+mn-ea"/>
                <a:cs typeface="Arial" panose="020B0604020202020204" pitchFamily="34" charset="0"/>
              </a:rPr>
              <a:t>을 얻음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.</a:t>
            </a:r>
            <a:endParaRPr lang="ko-KR" altLang="ko-KR" sz="1200" kern="100" dirty="0">
              <a:effectLst/>
              <a:latin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이를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effectLst/>
                <a:latin typeface="+mn-ea"/>
                <a:cs typeface="Arial" panose="020B0604020202020204" pitchFamily="34" charset="0"/>
              </a:rPr>
              <a:t>ExtratreesClassifier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모델에 적용시켜 본 결과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, 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이전에 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0.9444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였던 성능이 </a:t>
            </a:r>
            <a:r>
              <a:rPr lang="en-US" altLang="ko-KR" sz="1200" dirty="0">
                <a:effectLst/>
                <a:latin typeface="+mn-ea"/>
                <a:cs typeface="Arial" panose="020B0604020202020204" pitchFamily="34" charset="0"/>
              </a:rPr>
              <a:t>0.9458</a:t>
            </a:r>
            <a:r>
              <a:rPr lang="ko-KR" altLang="ko-KR" sz="1200" dirty="0">
                <a:effectLst/>
                <a:latin typeface="+mn-ea"/>
                <a:cs typeface="Arial" panose="020B0604020202020204" pitchFamily="34" charset="0"/>
              </a:rPr>
              <a:t>까지 개선된 것을 볼 수 있음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98DA0-8718-4C65-BC10-CFE1410E8FE6}"/>
              </a:ext>
            </a:extLst>
          </p:cNvPr>
          <p:cNvSpPr txBox="1"/>
          <p:nvPr/>
        </p:nvSpPr>
        <p:spPr>
          <a:xfrm>
            <a:off x="656395" y="1352550"/>
            <a:ext cx="321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sz="1200" dirty="0">
                <a:latin typeface="+mn-ea"/>
              </a:rPr>
              <a:t>Model Hyperparameter </a:t>
            </a:r>
            <a:r>
              <a:rPr lang="ko-KR" altLang="en-US" sz="1200" dirty="0">
                <a:latin typeface="+mn-ea"/>
              </a:rPr>
              <a:t>선정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DDA00C-8777-425C-808F-6EEAE7AEA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61" y="1895697"/>
            <a:ext cx="4716731" cy="2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8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Model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RandomForest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Classifier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902219" y="1600333"/>
            <a:ext cx="2585386" cy="4489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랜덤 </a:t>
            </a:r>
            <a:r>
              <a:rPr lang="ko-KR" altLang="en-US" sz="1200" dirty="0" err="1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포레스트는</a:t>
            </a:r>
            <a:r>
              <a:rPr lang="ko-KR" altLang="en-US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 훈련 과정에서 구성한 다수의 결정 트리로부터 레이블 또는 평균 값을 결과값으로 출력하는 모델임</a:t>
            </a:r>
            <a:r>
              <a:rPr lang="en-US" altLang="ko-KR" sz="1200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일반적으로 결정 트리를 이용한 방법의 경우 그 결과 또는 성능의 변동 폭이 큼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. 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이러한 단점을 앙상블 모델을 통해 극복이 가능함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RandomForest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Clasifier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를 이용한 테스트 데이터 검증 결과  정확도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0.9379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의 높은 성능을 보여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최종 모델 선택에서 사용하기로 함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45DD4F-9727-42BA-85C9-C25B4465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5" y="1317888"/>
            <a:ext cx="4506666" cy="15268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DD0066-A426-440E-95D3-2440E190B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5" y="2983895"/>
            <a:ext cx="2972445" cy="331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87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Model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RandomForest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Classifier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902219" y="1498757"/>
            <a:ext cx="2585386" cy="1848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l" latinLnBrk="1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kern="100" dirty="0" err="1">
                <a:effectLst/>
                <a:latin typeface="+mn-ea"/>
                <a:cs typeface="Arial" panose="020B0604020202020204" pitchFamily="34" charset="0"/>
              </a:rPr>
              <a:t>GridSerchCV</a:t>
            </a:r>
            <a:r>
              <a:rPr lang="ko-KR" altLang="ko-KR" sz="1200" kern="100" dirty="0">
                <a:effectLst/>
                <a:latin typeface="+mn-ea"/>
                <a:cs typeface="Arial" panose="020B0604020202020204" pitchFamily="34" charset="0"/>
              </a:rPr>
              <a:t>를 통해 최적의 파라미터 값 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{‘</a:t>
            </a:r>
            <a:r>
              <a:rPr lang="en-US" altLang="ko-KR" sz="1200" kern="100" dirty="0" err="1">
                <a:effectLst/>
                <a:latin typeface="+mn-ea"/>
                <a:cs typeface="Arial" panose="020B0604020202020204" pitchFamily="34" charset="0"/>
              </a:rPr>
              <a:t>max_depth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’ : None, ‘</a:t>
            </a:r>
            <a:r>
              <a:rPr lang="en-US" altLang="ko-KR" sz="1200" kern="100" dirty="0" err="1">
                <a:effectLst/>
                <a:latin typeface="+mn-ea"/>
                <a:cs typeface="Arial" panose="020B0604020202020204" pitchFamily="34" charset="0"/>
              </a:rPr>
              <a:t>n_estimators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’: 1200}</a:t>
            </a:r>
            <a:r>
              <a:rPr lang="ko-KR" altLang="ko-KR" sz="1200" kern="100" dirty="0">
                <a:effectLst/>
                <a:latin typeface="+mn-ea"/>
                <a:cs typeface="Arial" panose="020B0604020202020204" pitchFamily="34" charset="0"/>
              </a:rPr>
              <a:t>을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kern="100" dirty="0">
                <a:effectLst/>
                <a:latin typeface="+mn-ea"/>
                <a:cs typeface="Arial" panose="020B0604020202020204" pitchFamily="34" charset="0"/>
              </a:rPr>
              <a:t>얻음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.</a:t>
            </a:r>
          </a:p>
          <a:p>
            <a:pPr lvl="0" algn="l" latinLnBrk="1">
              <a:lnSpc>
                <a:spcPct val="106000"/>
              </a:lnSpc>
              <a:spcAft>
                <a:spcPts val="800"/>
              </a:spcAft>
            </a:pPr>
            <a:endParaRPr lang="en-US" altLang="ko-KR" sz="1200" kern="100" dirty="0">
              <a:latin typeface="+mn-ea"/>
              <a:cs typeface="Arial" panose="020B0604020202020204" pitchFamily="34" charset="0"/>
            </a:endParaRPr>
          </a:p>
          <a:p>
            <a:pPr marL="171450" lvl="0" indent="-171450" algn="l" latinLnBrk="1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200" kern="100" dirty="0">
                <a:effectLst/>
                <a:latin typeface="+mn-ea"/>
                <a:cs typeface="Arial" panose="020B0604020202020204" pitchFamily="34" charset="0"/>
              </a:rPr>
              <a:t>이를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kern="100" dirty="0">
                <a:effectLst/>
                <a:latin typeface="+mn-ea"/>
                <a:cs typeface="Arial" panose="020B0604020202020204" pitchFamily="34" charset="0"/>
              </a:rPr>
              <a:t>이용하여</a:t>
            </a:r>
            <a:r>
              <a:rPr lang="en-US" altLang="ko-KR" sz="1200" kern="100" dirty="0" err="1">
                <a:effectLst/>
                <a:latin typeface="+mn-ea"/>
                <a:cs typeface="Arial" panose="020B0604020202020204" pitchFamily="34" charset="0"/>
              </a:rPr>
              <a:t>RandomForest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 Classifier </a:t>
            </a:r>
            <a:r>
              <a:rPr lang="ko-KR" altLang="en-US" sz="1200" kern="100" dirty="0">
                <a:effectLst/>
                <a:latin typeface="+mn-ea"/>
                <a:cs typeface="Arial" panose="020B0604020202020204" pitchFamily="34" charset="0"/>
              </a:rPr>
              <a:t>모델을</a:t>
            </a:r>
            <a:r>
              <a:rPr lang="ko-KR" altLang="ko-KR" sz="1200" kern="100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kern="100" dirty="0">
                <a:effectLst/>
                <a:latin typeface="+mn-ea"/>
                <a:cs typeface="Arial" panose="020B0604020202020204" pitchFamily="34" charset="0"/>
              </a:rPr>
              <a:t>통해 </a:t>
            </a:r>
            <a:r>
              <a:rPr lang="ko-KR" altLang="ko-KR" sz="1200" kern="100" dirty="0">
                <a:effectLst/>
                <a:latin typeface="+mn-ea"/>
                <a:cs typeface="Arial" panose="020B0604020202020204" pitchFamily="34" charset="0"/>
              </a:rPr>
              <a:t>학습</a:t>
            </a:r>
            <a:r>
              <a:rPr lang="ko-KR" altLang="en-US" sz="1200" kern="100" dirty="0">
                <a:effectLst/>
                <a:latin typeface="+mn-ea"/>
                <a:cs typeface="Arial" panose="020B0604020202020204" pitchFamily="34" charset="0"/>
              </a:rPr>
              <a:t>한</a:t>
            </a:r>
            <a:r>
              <a:rPr lang="ko-KR" altLang="ko-KR" sz="1200" kern="100" dirty="0">
                <a:effectLst/>
                <a:latin typeface="+mn-ea"/>
                <a:cs typeface="Arial" panose="020B0604020202020204" pitchFamily="34" charset="0"/>
              </a:rPr>
              <a:t> 결과 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score</a:t>
            </a:r>
            <a:r>
              <a:rPr lang="ko-KR" altLang="ko-KR" sz="1200" kern="100" dirty="0">
                <a:effectLst/>
                <a:latin typeface="+mn-ea"/>
                <a:cs typeface="Arial" panose="020B0604020202020204" pitchFamily="34" charset="0"/>
              </a:rPr>
              <a:t>가 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0.9379</a:t>
            </a:r>
            <a:r>
              <a:rPr lang="ko-KR" altLang="ko-KR" sz="1200" kern="100" dirty="0">
                <a:effectLst/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0.9454</a:t>
            </a:r>
            <a:r>
              <a:rPr lang="ko-KR" altLang="ko-KR" sz="1200" kern="100" dirty="0">
                <a:effectLst/>
                <a:latin typeface="+mn-ea"/>
                <a:cs typeface="Arial" panose="020B0604020202020204" pitchFamily="34" charset="0"/>
              </a:rPr>
              <a:t>로 개선됨</a:t>
            </a:r>
            <a:r>
              <a:rPr lang="en-US" altLang="ko-KR" sz="1200" kern="100" dirty="0">
                <a:effectLst/>
                <a:latin typeface="+mn-ea"/>
                <a:cs typeface="Arial" panose="020B0604020202020204" pitchFamily="34" charset="0"/>
              </a:rPr>
              <a:t>.</a:t>
            </a:r>
            <a:endParaRPr lang="ko-KR" altLang="ko-KR" sz="1200" kern="100" dirty="0">
              <a:effectLst/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98DA0-8718-4C65-BC10-CFE1410E8FE6}"/>
              </a:ext>
            </a:extLst>
          </p:cNvPr>
          <p:cNvSpPr txBox="1"/>
          <p:nvPr/>
        </p:nvSpPr>
        <p:spPr>
          <a:xfrm>
            <a:off x="656395" y="1352550"/>
            <a:ext cx="321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sz="1200" dirty="0">
                <a:latin typeface="+mn-ea"/>
              </a:rPr>
              <a:t>Model Hyperparameter </a:t>
            </a:r>
            <a:r>
              <a:rPr lang="ko-KR" altLang="en-US" sz="1200" dirty="0">
                <a:latin typeface="+mn-ea"/>
              </a:rPr>
              <a:t>선정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3405BB-7395-4325-9F8A-99B05940F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64" y="1721882"/>
            <a:ext cx="4749559" cy="24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8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280662" y="726657"/>
            <a:ext cx="873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Voting Classifier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마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모델 최적화 및 분석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defTabSz="1067640" latinLnBrk="0"/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603811" y="1266036"/>
            <a:ext cx="3474032" cy="495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각 독립 모델 별 최적 </a:t>
            </a:r>
            <a:r>
              <a:rPr lang="ko-KR" altLang="en-US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하이퍼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파라미터</a:t>
            </a: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GridSearch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, </a:t>
            </a: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RandomizedSearch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결과 활용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각 독립 모델 별 예측성능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</a:t>
            </a: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knn_clf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knn_grid.best_estimator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0.9481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mlp_clf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mlp_grid.best_estimator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0.9487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svc_clf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svc_rnd.best_estimator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 </a:t>
            </a:r>
          </a:p>
          <a:p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0.9454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etc_clf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ext_grid.best_estimator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0.9458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rfc_clf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rfc_grid.best_estimator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0.9454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각 독립 모델 별 학습시간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Knn_clf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: 31ms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Mlp_clf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: 1min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33s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SVC_clf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: 9min 13s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Etc_clf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: 23.8s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Rfc_clf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: 22.4s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EC16E1D-7167-4BE5-AB66-F9EC29CC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60" y="633052"/>
            <a:ext cx="4474301" cy="30600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9ACA621-D4F8-42E3-8504-79F1F0090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15" y="3741939"/>
            <a:ext cx="4642190" cy="30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9628AA-2BD2-483D-BB2B-C295BDBF22B8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Voting Classifier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48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Voting Classifier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457507" y="1961252"/>
            <a:ext cx="3474032" cy="365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Voting Classifier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모델 학습시간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 7min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49s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각 독립 모델 별 정확도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Knn_clf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: 0.9481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Mlp_clf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: 0.9487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SVC_clf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:0.9421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Etc_clf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: 0.9458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Rfc_clf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: 0.9454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Voting Classifier 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하드 </a:t>
            </a:r>
            <a:r>
              <a:rPr lang="ko-KR" altLang="en-US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보팅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소프트 </a:t>
            </a:r>
            <a:r>
              <a:rPr lang="ko-KR" altLang="en-US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보팅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결과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하드 </a:t>
            </a:r>
            <a:r>
              <a:rPr lang="ko-KR" altLang="en-US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보팅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 0.9550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소프트 </a:t>
            </a:r>
            <a:r>
              <a:rPr lang="ko-KR" altLang="en-US" sz="12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보팅</a:t>
            </a: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 0.9645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89B6BA4-BC37-40D1-BB16-FD353576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18" y="681938"/>
            <a:ext cx="4339322" cy="30600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AE90017-937C-485E-8A9A-349667DB0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89" y="3790824"/>
            <a:ext cx="4584353" cy="3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63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Voting Classifier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842107" y="1504554"/>
            <a:ext cx="2272221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주요 성능 지표 결과</a:t>
            </a:r>
            <a:endParaRPr lang="en-US" altLang="ko-KR" sz="12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Confusion Matrix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Precision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Recall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F1-score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Support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Accuracy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BF141EE7-F720-4E41-B41A-E5D03BFB9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89" y="896897"/>
            <a:ext cx="3752424" cy="3318264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712B4621-FD62-47F6-A278-767EF793B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021" y="4296396"/>
            <a:ext cx="69559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Learning curve 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21">
            <a:extLst>
              <a:ext uri="{FF2B5EF4-FFF2-40B4-BE49-F238E27FC236}">
                <a16:creationId xmlns:a16="http://schemas.microsoft.com/office/drawing/2014/main" id="{109E691D-EC6A-427E-822E-8809D2CA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5" y="4373206"/>
            <a:ext cx="4359564" cy="226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150BE018-74EB-45A0-8CBD-FF756F47C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419" y="4982033"/>
            <a:ext cx="3800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Voter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soft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사용하여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Train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에서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cross-validation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으로 지정하여서 나타낸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learning curve.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Data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 늘수록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validation score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 증가하고 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48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그림 65" descr="텍스트이(가) 표시된 사진&#10;&#10;자동 생성된 설명">
            <a:extLst>
              <a:ext uri="{FF2B5EF4-FFF2-40B4-BE49-F238E27FC236}">
                <a16:creationId xmlns:a16="http://schemas.microsoft.com/office/drawing/2014/main" id="{61276F86-4EBD-42AB-9391-A023C2797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2" r="50276"/>
          <a:stretch/>
        </p:blipFill>
        <p:spPr bwMode="auto">
          <a:xfrm>
            <a:off x="666194" y="889480"/>
            <a:ext cx="4650896" cy="36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6976AA64-784C-4D00-B99C-6C23C58B3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796" y="2413337"/>
            <a:ext cx="56184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모델을 저장하고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이것을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초기에 정한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test data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넣었을 때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accuracy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값은 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0.9484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 나왔다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24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76791DA-496F-4D94-B528-0F7CE80327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755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B4C20A-0CDD-40B5-AE7E-D5F88F442CCE}"/>
              </a:ext>
            </a:extLst>
          </p:cNvPr>
          <p:cNvSpPr/>
          <p:nvPr/>
        </p:nvSpPr>
        <p:spPr>
          <a:xfrm>
            <a:off x="857250" y="1152524"/>
            <a:ext cx="171450" cy="1343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E6205-3728-44D5-B53F-41C8E1640DB6}"/>
              </a:ext>
            </a:extLst>
          </p:cNvPr>
          <p:cNvSpPr txBox="1"/>
          <p:nvPr/>
        </p:nvSpPr>
        <p:spPr>
          <a:xfrm>
            <a:off x="1419225" y="1152524"/>
            <a:ext cx="686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Q&amp;A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Collection and Preprocessing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660006" y="1236745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624009" y="1237298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New Data Collection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E2C75-EF9E-4C63-804C-7C5ABD8FDD85}"/>
              </a:ext>
            </a:extLst>
          </p:cNvPr>
          <p:cNvSpPr txBox="1"/>
          <p:nvPr/>
        </p:nvSpPr>
        <p:spPr>
          <a:xfrm>
            <a:off x="6028388" y="1968682"/>
            <a:ext cx="2585386" cy="4766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24242"/>
                </a:solidFill>
                <a:effectLst/>
                <a:latin typeface="+mn-ea"/>
                <a:cs typeface="Arial" panose="020B0604020202020204" pitchFamily="34" charset="0"/>
              </a:rPr>
              <a:t>데이터수집</a:t>
            </a:r>
            <a:endParaRPr lang="en-US" altLang="ko-KR" sz="1200" b="0" i="0" dirty="0">
              <a:solidFill>
                <a:srgbClr val="424242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데이터 수집은 조원 한 명당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3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장씩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12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장을 기본으로 하며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프로젝트를 진행하는 동안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지속적으로 추가하였음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(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총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42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장의 데이터를 추가함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380x380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해상도 변환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주어진 조건은 이미지 해상도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380x380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임으로 해상도를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변경하기 위한 기초작업이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필요함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이미지를 불러오는 경로를 미리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정의하고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resize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사용하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380x380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사이즈로 이미지의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크기를 조정해 주었음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99A6E6-506F-46A6-A0CE-7A4C1DFC0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83" y="1748077"/>
            <a:ext cx="2171497" cy="30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AF726A-7BC3-47A1-AB7D-FE6A76C9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703" y="2319949"/>
            <a:ext cx="2001571" cy="200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텍스트이(가) 표시된 사진&#10;&#10;자동 생성된 설명">
            <a:extLst>
              <a:ext uri="{FF2B5EF4-FFF2-40B4-BE49-F238E27FC236}">
                <a16:creationId xmlns:a16="http://schemas.microsoft.com/office/drawing/2014/main" id="{31807C94-A192-4F7E-9FAA-7A5B8E886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83" y="4876492"/>
            <a:ext cx="5003259" cy="185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FECDD5-5218-41EC-9B45-FB58EEFD47D9}"/>
              </a:ext>
            </a:extLst>
          </p:cNvPr>
          <p:cNvSpPr txBox="1"/>
          <p:nvPr/>
        </p:nvSpPr>
        <p:spPr>
          <a:xfrm>
            <a:off x="355753" y="729458"/>
            <a:ext cx="5777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나. 새로운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instance</a:t>
            </a:r>
            <a:r>
              <a:rPr lang="ko-KR" altLang="en-US" dirty="0"/>
              <a:t> 수집 및 </a:t>
            </a:r>
            <a:r>
              <a:rPr lang="ko-KR" altLang="en-US" dirty="0" err="1"/>
              <a:t>MNIST에</a:t>
            </a:r>
            <a:r>
              <a:rPr lang="ko-KR" altLang="en-US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208637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Collection and Preprocessing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Data(Image) 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E2C75-EF9E-4C63-804C-7C5ABD8FDD85}"/>
              </a:ext>
            </a:extLst>
          </p:cNvPr>
          <p:cNvSpPr txBox="1"/>
          <p:nvPr/>
        </p:nvSpPr>
        <p:spPr>
          <a:xfrm>
            <a:off x="5889843" y="1524984"/>
            <a:ext cx="2585386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24242"/>
                </a:solidFill>
                <a:effectLst/>
                <a:latin typeface="+mn-ea"/>
                <a:cs typeface="Arial" panose="020B0604020202020204" pitchFamily="34" charset="0"/>
              </a:rPr>
              <a:t>이미지 불러오기</a:t>
            </a:r>
            <a:endParaRPr lang="en-US" altLang="ko-KR" sz="1200" b="0" i="0" dirty="0">
              <a:solidFill>
                <a:srgbClr val="424242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간단한 이미지 불러오기 작업을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수행함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 380x380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인 이미지를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리스트에 담아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openCV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를 사용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하여 처리함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load_img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함수는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glob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를 이용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하여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path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내 모든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jpg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파일을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불러온 후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cv2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의 </a:t>
            </a:r>
            <a:r>
              <a:rPr lang="en-US" altLang="ko-KR" sz="1200" dirty="0" err="1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imread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를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사용하여 이미지 리스트를 생성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하는 함수임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show_image_list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함수는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show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함수를 약간 변형하여 이미지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리스트 내 모든 이미지를 출력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하는 함수임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텍스트이(가) 표시된 사진&#10;&#10;자동 생성된 설명">
            <a:extLst>
              <a:ext uri="{FF2B5EF4-FFF2-40B4-BE49-F238E27FC236}">
                <a16:creationId xmlns:a16="http://schemas.microsoft.com/office/drawing/2014/main" id="{71E3788B-E4C8-48D0-9E33-53085DE1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1" y="1634712"/>
            <a:ext cx="4890781" cy="45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15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Collection and Preprocessing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Data(Image) Correction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E2C75-EF9E-4C63-804C-7C5ABD8FDD85}"/>
              </a:ext>
            </a:extLst>
          </p:cNvPr>
          <p:cNvSpPr txBox="1"/>
          <p:nvPr/>
        </p:nvSpPr>
        <p:spPr>
          <a:xfrm>
            <a:off x="5889842" y="1286659"/>
            <a:ext cx="2768693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24242"/>
                </a:solidFill>
                <a:effectLst/>
                <a:latin typeface="+mn-ea"/>
                <a:cs typeface="Arial" panose="020B0604020202020204" pitchFamily="34" charset="0"/>
              </a:rPr>
              <a:t>이미지 보정</a:t>
            </a:r>
            <a:endParaRPr lang="en-US" altLang="ko-KR" sz="1200" b="0" i="0" dirty="0">
              <a:solidFill>
                <a:srgbClr val="424242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이미지 보정은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grayscale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변환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1900x1900 resize -&gt;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외곽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crop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-&gt;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적응형 임계처리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-&gt;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감마보정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순서로 이루어짐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Resizing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한 이유는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380x380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의 작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은 이미지를 사용할 경우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이후 진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행하는 과정인 이미지 외곽 자르기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에서 외곽 탐색을 잘 못 수행하기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때문임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cv2.adaptiveThreshold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함수를 사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용하면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모든 픽셀에 중심으로부터 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거리의 </a:t>
            </a:r>
            <a:r>
              <a:rPr lang="ko-KR" altLang="en-US" sz="1200" dirty="0" err="1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가우시안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가중치를  적용한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threshold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를 사용하게 됨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마지막으로 </a:t>
            </a:r>
            <a:r>
              <a:rPr lang="en-US" altLang="ko-KR" sz="1200" dirty="0" err="1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adjust_gamma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함수를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사용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074" name="Picture 2" descr="텍스트이(가) 표시된 사진&#10;&#10;자동 생성된 설명">
            <a:extLst>
              <a:ext uri="{FF2B5EF4-FFF2-40B4-BE49-F238E27FC236}">
                <a16:creationId xmlns:a16="http://schemas.microsoft.com/office/drawing/2014/main" id="{55B07903-3F95-4ACD-9992-9F926E27C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64" y="1326334"/>
            <a:ext cx="5221072" cy="440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텍스트이(가) 표시된 사진&#10;&#10;자동 생성된 설명">
            <a:extLst>
              <a:ext uri="{FF2B5EF4-FFF2-40B4-BE49-F238E27FC236}">
                <a16:creationId xmlns:a16="http://schemas.microsoft.com/office/drawing/2014/main" id="{3DA8D92F-BA91-42D1-A392-1B87D2368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47" y="5178523"/>
            <a:ext cx="1575089" cy="15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2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Collection and Preprocessing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Data(Image) Crop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E2C75-EF9E-4C63-804C-7C5ABD8FDD85}"/>
              </a:ext>
            </a:extLst>
          </p:cNvPr>
          <p:cNvSpPr txBox="1"/>
          <p:nvPr/>
        </p:nvSpPr>
        <p:spPr>
          <a:xfrm>
            <a:off x="5889843" y="1250062"/>
            <a:ext cx="2585386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24242"/>
                </a:solidFill>
                <a:effectLst/>
                <a:latin typeface="+mn-ea"/>
                <a:cs typeface="Arial" panose="020B0604020202020204" pitchFamily="34" charset="0"/>
              </a:rPr>
              <a:t>이미지 외곽 자르기</a:t>
            </a:r>
            <a:endParaRPr lang="en-US" altLang="ko-KR" sz="1200" b="0" i="0" dirty="0">
              <a:solidFill>
                <a:srgbClr val="424242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en-US" altLang="ko-KR" sz="1200" dirty="0" err="1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img_crop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함수는 </a:t>
            </a:r>
            <a:r>
              <a:rPr lang="en-US" altLang="ko-KR" sz="1200" dirty="0" err="1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opencv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의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외곽선 검출 함수 </a:t>
            </a:r>
            <a:r>
              <a:rPr lang="en-US" altLang="ko-KR" sz="1200" dirty="0" err="1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findcontour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를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사용하여 가장 큰 외곽선을 검출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하여 그것을 기준으로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crop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하는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함수임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en-US" altLang="ko-KR" sz="1200" dirty="0" err="1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findcontour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함수는 흰색 선을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찾는 함수이기 때문에 우선 이진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화 된  이미지를 반전시켜 찾은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외곽선들을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contours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에 저장하고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각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contour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를 </a:t>
            </a:r>
            <a:r>
              <a:rPr lang="en-US" altLang="ko-KR" sz="1200" dirty="0" err="1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minAreaRect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에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넣어 픽셀크기가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1500x1500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이상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인 가장 큰 사각형을 찾음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이후 검출된 사각형크기로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crop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해준 뒤 다시 반전시키면 </a:t>
            </a:r>
            <a:r>
              <a:rPr lang="ko-KR" altLang="en-US" sz="1200" dirty="0" err="1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최외곽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이 잘린 이미지를 얻을 수 있다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098" name="Picture 2" descr="텍스트이(가) 표시된 사진&#10;&#10;자동 생성된 설명">
            <a:extLst>
              <a:ext uri="{FF2B5EF4-FFF2-40B4-BE49-F238E27FC236}">
                <a16:creationId xmlns:a16="http://schemas.microsoft.com/office/drawing/2014/main" id="{802F9FED-28BE-4303-8B7C-0E42733C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1" y="1311022"/>
            <a:ext cx="5057303" cy="421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FD0AAD8-5F04-4B85-8946-B003256B8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79" y="5493525"/>
            <a:ext cx="1345189" cy="134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B6A421B-EE00-4A5A-88EF-7772A67F8813}"/>
              </a:ext>
            </a:extLst>
          </p:cNvPr>
          <p:cNvSpPr/>
          <p:nvPr/>
        </p:nvSpPr>
        <p:spPr>
          <a:xfrm>
            <a:off x="3169657" y="6064400"/>
            <a:ext cx="845852" cy="190785"/>
          </a:xfrm>
          <a:prstGeom prst="rightArrow">
            <a:avLst/>
          </a:prstGeom>
          <a:solidFill>
            <a:srgbClr val="3276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CA7A0A4-473E-4665-AF58-08DF76EC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99" y="5322175"/>
            <a:ext cx="1456265" cy="145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0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Prepare Data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Detect line and remove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4DB3F-FD46-4875-A84D-17A6A0D7264E}"/>
              </a:ext>
            </a:extLst>
          </p:cNvPr>
          <p:cNvSpPr txBox="1"/>
          <p:nvPr/>
        </p:nvSpPr>
        <p:spPr>
          <a:xfrm>
            <a:off x="1441450" y="6511751"/>
            <a:ext cx="4572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E2C75-EF9E-4C63-804C-7C5ABD8FDD85}"/>
              </a:ext>
            </a:extLst>
          </p:cNvPr>
          <p:cNvSpPr txBox="1"/>
          <p:nvPr/>
        </p:nvSpPr>
        <p:spPr>
          <a:xfrm>
            <a:off x="5944263" y="1773305"/>
            <a:ext cx="2585386" cy="365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첫 번째로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2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Thresh_OTSU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사용하여 이미지의 </a:t>
            </a:r>
            <a:r>
              <a:rPr lang="ko-KR" altLang="en-US" sz="12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임계값을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나누고 사진의 흑과 백의 경계선을 뚜렷하게 만듦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200" b="0" i="0" dirty="0">
              <a:solidFill>
                <a:srgbClr val="424242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이후 </a:t>
            </a:r>
            <a:r>
              <a:rPr lang="en-US" altLang="ko-KR" sz="12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getStructuringElement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통해 외곽선을 검출함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마지막으로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Contours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사용하여 식별된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detected </a:t>
            </a:r>
            <a:r>
              <a:rPr lang="en-US" altLang="ko-KR" sz="1200" b="0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linde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을 제거하여 숫자만 보이는 최종 이미지를 얻음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텍스트이(가) 표시된 사진&#10;&#10;자동 생성된 설명">
            <a:extLst>
              <a:ext uri="{FF2B5EF4-FFF2-40B4-BE49-F238E27FC236}">
                <a16:creationId xmlns:a16="http://schemas.microsoft.com/office/drawing/2014/main" id="{DA13C547-B80B-445F-B320-05D48F74A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" y="1480151"/>
            <a:ext cx="4730264" cy="22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텍스트이(가) 표시된 사진&#10;&#10;자동 생성된 설명">
            <a:extLst>
              <a:ext uri="{FF2B5EF4-FFF2-40B4-BE49-F238E27FC236}">
                <a16:creationId xmlns:a16="http://schemas.microsoft.com/office/drawing/2014/main" id="{EC99DEE3-789E-4EE2-97BB-4629486A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6" y="4317858"/>
            <a:ext cx="1442334" cy="159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EBA3E29-16A5-4626-947D-84913696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76" y="4323022"/>
            <a:ext cx="1442334" cy="15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텍스트이(가) 표시된 사진&#10;&#10;자동 생성된 설명">
            <a:extLst>
              <a:ext uri="{FF2B5EF4-FFF2-40B4-BE49-F238E27FC236}">
                <a16:creationId xmlns:a16="http://schemas.microsoft.com/office/drawing/2014/main" id="{87463D49-8D79-4E2E-A777-549CC3D3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316" y="4323022"/>
            <a:ext cx="1412441" cy="15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0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Prepare Data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Remodification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4DB3F-FD46-4875-A84D-17A6A0D7264E}"/>
              </a:ext>
            </a:extLst>
          </p:cNvPr>
          <p:cNvSpPr txBox="1"/>
          <p:nvPr/>
        </p:nvSpPr>
        <p:spPr>
          <a:xfrm>
            <a:off x="1441450" y="6511751"/>
            <a:ext cx="4572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E2C75-EF9E-4C63-804C-7C5ABD8FDD85}"/>
              </a:ext>
            </a:extLst>
          </p:cNvPr>
          <p:cNvSpPr txBox="1"/>
          <p:nvPr/>
        </p:nvSpPr>
        <p:spPr>
          <a:xfrm>
            <a:off x="6013450" y="1914231"/>
            <a:ext cx="2585386" cy="421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여기서 나온 것을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해서 각 칸들을 자름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그렇게 된다면 데이터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숫자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위치가 모두 다르다는 문제가 생겨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다음의 방법으로 해결함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자른 사진의 배경과 선을 구별하여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가짐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부분만을 자른 다음에 가운데로 모아 다시 나열함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결과 사진에서 보이는 것과 같이 대부분의 데이터가 의도한 대로 가공됨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B9986F-79A6-48F3-BEA8-D9D74B083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61" y="1551164"/>
            <a:ext cx="5162797" cy="163363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D9D622A7-A4E8-4B7A-A5A4-8C8009DDB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1" y="3438354"/>
            <a:ext cx="2340258" cy="2726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382F20-618D-46C4-87CE-5D25CE81D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29" y="3438353"/>
            <a:ext cx="2652229" cy="2740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B5CBE1-A19A-4F18-91BE-5F5DFCA9D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57" y="6155128"/>
            <a:ext cx="4419045" cy="7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19DAF4A-AC2E-46B3-8B26-AD2541504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76"/>
          <a:stretch/>
        </p:blipFill>
        <p:spPr>
          <a:xfrm>
            <a:off x="550447" y="1935687"/>
            <a:ext cx="4373246" cy="149836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02988" y="1236392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66991" y="1236945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Existing + New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4DB3F-FD46-4875-A84D-17A6A0D7264E}"/>
              </a:ext>
            </a:extLst>
          </p:cNvPr>
          <p:cNvSpPr txBox="1"/>
          <p:nvPr/>
        </p:nvSpPr>
        <p:spPr>
          <a:xfrm>
            <a:off x="1422977" y="6955096"/>
            <a:ext cx="4572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E2C75-EF9E-4C63-804C-7C5ABD8FDD85}"/>
              </a:ext>
            </a:extLst>
          </p:cNvPr>
          <p:cNvSpPr txBox="1"/>
          <p:nvPr/>
        </p:nvSpPr>
        <p:spPr>
          <a:xfrm>
            <a:off x="5752185" y="2596931"/>
            <a:ext cx="2716947" cy="282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30,000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추출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 데이터에 신규 데이터를 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더해서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총 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34,200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인스턴스를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포함한 데이터셋을 완성시킴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또한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별로 레이블이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균등하게 들어가 있는지 확인하기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위해 데이터 분포도 확인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</a:t>
            </a:r>
            <a:endParaRPr lang="en-US" altLang="ko-KR" sz="1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정의함</a:t>
            </a:r>
            <a:r>
              <a:rPr lang="en-US" altLang="ko-KR" sz="1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F8ACFB5-038B-437B-B14A-F148BE48A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60" y="3489377"/>
            <a:ext cx="4373245" cy="105918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01DC631-9D17-42D8-9AC4-9358D957C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60" y="4775892"/>
            <a:ext cx="4373245" cy="18135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03E0C5-FCC6-4843-80A0-21BE59D50BBB}"/>
              </a:ext>
            </a:extLst>
          </p:cNvPr>
          <p:cNvSpPr txBox="1"/>
          <p:nvPr/>
        </p:nvSpPr>
        <p:spPr>
          <a:xfrm>
            <a:off x="254000" y="751960"/>
            <a:ext cx="457200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52400" algn="l" latinLnBrk="1">
              <a:lnSpc>
                <a:spcPct val="107000"/>
              </a:lnSpc>
              <a:spcAft>
                <a:spcPts val="800"/>
              </a:spcAft>
              <a:tabLst>
                <a:tab pos="2941955" algn="ctr"/>
              </a:tabLst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Dataset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분류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0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2257</Words>
  <Application>Microsoft Office PowerPoint</Application>
  <PresentationFormat>화면 슬라이드 쇼(4:3)</PresentationFormat>
  <Paragraphs>316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-apple-system</vt:lpstr>
      <vt:lpstr>나눔바른고딕</vt:lpstr>
      <vt:lpstr>나눔스퀘어 ExtraBold</vt:lpstr>
      <vt:lpstr>맑은 고딕</vt:lpstr>
      <vt:lpstr>Arial</vt:lpstr>
      <vt:lpstr>Calibri</vt:lpstr>
      <vt:lpstr>Calibri Light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minahchae</dc:creator>
  <cp:lastModifiedBy>박 준혁</cp:lastModifiedBy>
  <cp:revision>51</cp:revision>
  <dcterms:created xsi:type="dcterms:W3CDTF">2021-11-25T01:01:14Z</dcterms:created>
  <dcterms:modified xsi:type="dcterms:W3CDTF">2021-12-06T02:32:33Z</dcterms:modified>
</cp:coreProperties>
</file>