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E7AE-D232-4AD9-AFAD-4AD864DF9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7B867B-176D-44F9-8C10-33BB422B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DC860-3321-4A50-801E-5504A12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2C795-8A37-492B-AB83-A53DE991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5B7D9-7654-49C0-A0CE-BB7196F0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FEF7A-83E3-40C5-BB61-DFA6989E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008BA-5883-4A61-8AC6-6C7B597D7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5C961-41AE-4FA7-AF76-C6569160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1F91C-9C1D-429B-8713-05EBBFDA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1B693-847E-437F-9A37-100158EC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2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4639E3-B64E-441A-88B8-38F8F55C3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85984-A6C5-490D-9BDE-9A9F093B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99F4F-D309-494A-8B9F-C6DDBB92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B7547-7AC3-46A8-A677-671823A2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F99C3-75F2-4B90-94BC-CFF98E1F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3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2E0EA-30AC-4287-B6BB-649F8926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B293C-DE6D-4A2B-A68D-0B5ED29B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E1689-6E8D-4B97-8F6D-C0747F7B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B4025-73DA-4042-B9F6-61DF15B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BCF5A-71F4-491A-8FDA-06EA4359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1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61719-F04E-478F-A7B5-D750B51F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04B4D-15CE-43EB-BB95-25821AED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0C8AF-8E90-484D-9AF0-EAA19F3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7B181-D796-42E2-9FA7-C2D15ACB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FD8CB-5497-495C-A516-B33EA3B1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7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AF248-56D5-48AE-961A-9C83F56E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F53AA-DFAE-4E6E-AFF6-F5DBFCA1E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1815D-9035-4A5D-ABAF-5EF2DFEBF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9B6D2-06D2-4829-B81B-A1DF4CE0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398CD-E197-44ED-802A-F8BC2BFB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E82AB-EACC-4ABC-8995-6DBA2F56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2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E080F-2D32-47FF-9654-521ED74B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1D743-F54C-4456-A6D8-B52DDA95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59A76-37CA-4CDD-93B9-70C4AB23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E0DA3-32FE-46EE-8AEC-72072A928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5E4476-C6D5-46B7-BA9D-31A66A364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DE856D-AFB7-4C09-873D-E477FC65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E52706-CE25-4389-AD60-38579B8D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6D22C8-5CBB-44B1-9479-68D04591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7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7C9DD-1491-474D-BE3A-0B4DBC86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48978F-EB44-44D8-B3AE-AC0F0049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BF1D89-AF3A-44BB-AD48-DC32ED55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0B354-FCD0-4B76-8EAC-2FEB25A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8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174857-4538-4B0F-A35D-7C774F1C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399296-A3B6-4BF1-9B3A-1DD565A0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05EEF-A4D7-4576-8F8E-4D0B2DE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2C81-D470-42E1-9900-BD2A0301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17538-1B0D-456C-B5F0-F0E51C0C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D5EB6-B459-4B92-808B-C5BFAF860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3C8AC-F768-4596-8FB1-B10D064E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EF916-B6DD-470A-A439-33E3A949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2F3CA-0937-497A-8998-B9B5CEA5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2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9AA1-F9C0-4EFB-94DF-FE51296F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D853E9-44C7-4420-959B-675EE3D86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9AFA6-783D-4E97-8234-A9D3A9C1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B881B-4BF7-4AFE-B3C3-CBBC29FF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05013-D3EA-4ED9-A59F-B0634ED2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35FF3-43C0-4A6D-9138-08A89F5D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68186-FB8D-4D34-8855-C1AE4A0F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3C078-12A3-4286-B3DE-B9D1F727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890B-F86F-4A9D-8AC5-AB13C313F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643B-79A2-42A8-BCEA-A5EBB0A0144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B07B6-AEE1-4352-BE7C-282A651AA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605A8-665E-4FD0-832F-36791C0E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817F-6CB7-4CFA-99B4-48FA6D8B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3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929AF1-B4BA-465D-B887-57522B8FDA7D}"/>
              </a:ext>
            </a:extLst>
          </p:cNvPr>
          <p:cNvSpPr txBox="1"/>
          <p:nvPr/>
        </p:nvSpPr>
        <p:spPr>
          <a:xfrm>
            <a:off x="628850" y="764947"/>
            <a:ext cx="1093429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effectLst/>
                <a:latin typeface="Gothic A1"/>
              </a:rPr>
              <a:t>이상치 탐지를 위한 지도 학습 방식으로 아래 방식을 추천 </a:t>
            </a:r>
            <a:r>
              <a:rPr lang="en-US" altLang="ko-KR" sz="2800" b="0" i="0" dirty="0">
                <a:effectLst/>
                <a:latin typeface="Gothic A1"/>
              </a:rPr>
              <a:t>(</a:t>
            </a:r>
            <a:r>
              <a:rPr lang="ko-KR" altLang="en-US" sz="2800" b="0" i="0" dirty="0">
                <a:effectLst/>
                <a:latin typeface="Gothic A1"/>
              </a:rPr>
              <a:t>또는 다른 모델 가능</a:t>
            </a:r>
            <a:r>
              <a:rPr lang="en-US" altLang="ko-KR" sz="2800" b="0" i="0" dirty="0">
                <a:effectLst/>
                <a:latin typeface="Gothic A1"/>
              </a:rPr>
              <a:t>, </a:t>
            </a:r>
            <a:r>
              <a:rPr lang="ko-KR" altLang="en-US" sz="2800" b="0" i="0" dirty="0">
                <a:effectLst/>
                <a:latin typeface="Gothic A1"/>
              </a:rPr>
              <a:t>아래 </a:t>
            </a:r>
            <a:r>
              <a:rPr lang="ko-KR" altLang="en-US" sz="2800" b="0" i="0" dirty="0" err="1">
                <a:effectLst/>
                <a:latin typeface="Gothic A1"/>
              </a:rPr>
              <a:t>아티클</a:t>
            </a:r>
            <a:r>
              <a:rPr lang="ko-KR" altLang="en-US" sz="2800" b="0" i="0" dirty="0">
                <a:effectLst/>
                <a:latin typeface="Gothic A1"/>
              </a:rPr>
              <a:t> 참고</a:t>
            </a:r>
            <a:r>
              <a:rPr lang="en-US" altLang="ko-KR" sz="2800" b="0" i="0" dirty="0">
                <a:effectLst/>
                <a:latin typeface="Gothic A1"/>
              </a:rPr>
              <a:t>) </a:t>
            </a:r>
          </a:p>
          <a:p>
            <a:pPr marL="514350" indent="-514350" algn="l">
              <a:buAutoNum type="arabicPeriod"/>
            </a:pPr>
            <a:r>
              <a:rPr lang="en-US" altLang="ko-KR" sz="2800" b="0" i="0" dirty="0">
                <a:effectLst/>
                <a:latin typeface="Gothic A1"/>
              </a:rPr>
              <a:t>Logistic Regression Model </a:t>
            </a:r>
            <a:endParaRPr lang="en-US" altLang="ko-KR" sz="2800" dirty="0">
              <a:latin typeface="Gothic A1"/>
            </a:endParaRPr>
          </a:p>
          <a:p>
            <a:pPr marL="514350" indent="-514350" algn="l">
              <a:buAutoNum type="arabicPeriod"/>
            </a:pPr>
            <a:r>
              <a:rPr lang="en-US" altLang="ko-KR" sz="2800" b="0" i="0" dirty="0">
                <a:effectLst/>
                <a:latin typeface="Gothic A1"/>
              </a:rPr>
              <a:t>Auto Regression Model (</a:t>
            </a:r>
            <a:r>
              <a:rPr lang="ko-KR" altLang="en-US" sz="2800" b="0" i="0" dirty="0">
                <a:effectLst/>
                <a:latin typeface="Gothic A1"/>
              </a:rPr>
              <a:t>자기 회귀 모형</a:t>
            </a:r>
            <a:r>
              <a:rPr lang="en-US" altLang="ko-KR" sz="2800" b="0" i="0" dirty="0">
                <a:effectLst/>
                <a:latin typeface="Gothic A1"/>
              </a:rPr>
              <a:t>) </a:t>
            </a:r>
          </a:p>
          <a:p>
            <a:pPr marL="514350" indent="-514350" algn="l">
              <a:buAutoNum type="arabicPeriod"/>
            </a:pPr>
            <a:r>
              <a:rPr lang="en-US" altLang="ko-KR" sz="2800" b="0" i="0" dirty="0">
                <a:effectLst/>
                <a:latin typeface="Gothic A1"/>
              </a:rPr>
              <a:t>Additive Regression Model (</a:t>
            </a:r>
            <a:r>
              <a:rPr lang="ko-KR" altLang="en-US" sz="2800" b="0" i="0" dirty="0">
                <a:effectLst/>
                <a:latin typeface="Gothic A1"/>
              </a:rPr>
              <a:t>가산 회귀 모델</a:t>
            </a:r>
            <a:r>
              <a:rPr lang="en-US" altLang="ko-KR" sz="2800" b="0" i="0" dirty="0">
                <a:effectLst/>
                <a:latin typeface="Gothic A1"/>
              </a:rPr>
              <a:t>, 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Gothic A1"/>
              </a:rPr>
              <a:t>페이스북 </a:t>
            </a:r>
            <a:r>
              <a:rPr lang="en-US" altLang="ko-KR" sz="2800" b="0" i="0" dirty="0">
                <a:solidFill>
                  <a:srgbClr val="FF0000"/>
                </a:solidFill>
                <a:effectLst/>
                <a:latin typeface="Gothic A1"/>
              </a:rPr>
              <a:t>Prophet</a:t>
            </a:r>
            <a:r>
              <a:rPr lang="en-US" altLang="ko-KR" sz="2800" b="0" i="0" dirty="0">
                <a:effectLst/>
                <a:latin typeface="Gothic A1"/>
              </a:rPr>
              <a:t>) </a:t>
            </a:r>
            <a:r>
              <a:rPr lang="ko-KR" altLang="en-US" sz="2800" b="0" i="0" dirty="0">
                <a:effectLst/>
                <a:latin typeface="Gothic A1"/>
              </a:rPr>
              <a:t>등</a:t>
            </a:r>
          </a:p>
          <a:p>
            <a:pPr algn="l"/>
            <a:r>
              <a:rPr lang="en-US" altLang="ko-KR" sz="2800" b="0" i="0" dirty="0">
                <a:effectLst/>
                <a:latin typeface="Gothic A1"/>
              </a:rPr>
              <a:t>•</a:t>
            </a:r>
          </a:p>
          <a:p>
            <a:pPr algn="l"/>
            <a:r>
              <a:rPr lang="ko-KR" altLang="en-US" sz="2800" b="0" i="0" dirty="0">
                <a:effectLst/>
                <a:latin typeface="Gothic A1"/>
              </a:rPr>
              <a:t>이상치 탐지를 위한 비지도 학습은 아래 방식을 추천 </a:t>
            </a:r>
            <a:r>
              <a:rPr lang="en-US" altLang="ko-KR" sz="2800" b="0" i="0" dirty="0">
                <a:effectLst/>
                <a:latin typeface="Gothic A1"/>
              </a:rPr>
              <a:t>(</a:t>
            </a:r>
            <a:r>
              <a:rPr lang="ko-KR" altLang="en-US" sz="2800" b="0" i="0" dirty="0">
                <a:effectLst/>
                <a:latin typeface="Gothic A1"/>
              </a:rPr>
              <a:t>또는 다른 모델 가능</a:t>
            </a:r>
            <a:r>
              <a:rPr lang="en-US" altLang="ko-KR" sz="2800" b="0" i="0" dirty="0">
                <a:effectLst/>
                <a:latin typeface="Gothic A1"/>
              </a:rPr>
              <a:t>, </a:t>
            </a:r>
            <a:r>
              <a:rPr lang="ko-KR" altLang="en-US" sz="2800" b="0" i="0" dirty="0">
                <a:effectLst/>
                <a:latin typeface="Gothic A1"/>
              </a:rPr>
              <a:t>아래 </a:t>
            </a:r>
            <a:r>
              <a:rPr lang="ko-KR" altLang="en-US" sz="2800" b="0" i="0" dirty="0" err="1">
                <a:effectLst/>
                <a:latin typeface="Gothic A1"/>
              </a:rPr>
              <a:t>아티클</a:t>
            </a:r>
            <a:r>
              <a:rPr lang="ko-KR" altLang="en-US" sz="2800" b="0" i="0" dirty="0">
                <a:effectLst/>
                <a:latin typeface="Gothic A1"/>
              </a:rPr>
              <a:t> 참고</a:t>
            </a:r>
            <a:r>
              <a:rPr lang="en-US" altLang="ko-KR" sz="2800" b="0" i="0" dirty="0">
                <a:effectLst/>
                <a:latin typeface="Gothic A1"/>
              </a:rPr>
              <a:t>) </a:t>
            </a:r>
          </a:p>
          <a:p>
            <a:pPr marL="514350" indent="-514350" algn="l">
              <a:buAutoNum type="arabicPeriod"/>
            </a:pPr>
            <a:r>
              <a:rPr lang="en-US" altLang="ko-KR" sz="2800" b="0" i="0" dirty="0">
                <a:solidFill>
                  <a:srgbClr val="FF0000"/>
                </a:solidFill>
                <a:effectLst/>
                <a:latin typeface="Gothic A1"/>
              </a:rPr>
              <a:t>linear model-based methods: PCA </a:t>
            </a:r>
          </a:p>
          <a:p>
            <a:pPr marL="514350" indent="-514350" algn="l">
              <a:buAutoNum type="arabicPeriod"/>
            </a:pPr>
            <a:r>
              <a:rPr lang="en-US" altLang="ko-KR" sz="2800" b="0" i="0" dirty="0">
                <a:effectLst/>
                <a:latin typeface="Gothic A1"/>
              </a:rPr>
              <a:t>distance-based </a:t>
            </a:r>
            <a:r>
              <a:rPr lang="en-US" altLang="ko-KR" sz="2800" b="0" i="0" dirty="0" err="1">
                <a:effectLst/>
                <a:latin typeface="Gothic A1"/>
              </a:rPr>
              <a:t>mothods</a:t>
            </a:r>
            <a:r>
              <a:rPr lang="en-US" altLang="ko-KR" sz="2800" b="0" i="0" dirty="0">
                <a:effectLst/>
                <a:latin typeface="Gothic A1"/>
              </a:rPr>
              <a:t>: KNN, CBLOF </a:t>
            </a:r>
          </a:p>
          <a:p>
            <a:pPr marL="514350" indent="-514350" algn="l">
              <a:buAutoNum type="arabicPeriod"/>
            </a:pPr>
            <a:r>
              <a:rPr lang="en-US" altLang="ko-KR" sz="2800" b="0" i="0" dirty="0">
                <a:effectLst/>
                <a:latin typeface="Gothic A1"/>
              </a:rPr>
              <a:t>probabilistic and density estimation-based methods: ABOD, FB </a:t>
            </a:r>
          </a:p>
          <a:p>
            <a:pPr marL="514350" indent="-514350" algn="l">
              <a:buAutoNum type="arabicPeriod"/>
            </a:pPr>
            <a:r>
              <a:rPr lang="en-US" altLang="ko-KR" sz="2800" b="0" i="0" dirty="0">
                <a:effectLst/>
                <a:latin typeface="Gothic A1"/>
              </a:rPr>
              <a:t>deep learning-based methods:  </a:t>
            </a:r>
            <a:r>
              <a:rPr lang="en-US" altLang="ko-KR" sz="2800" b="0" i="0" dirty="0">
                <a:solidFill>
                  <a:srgbClr val="FF0000"/>
                </a:solidFill>
                <a:effectLst/>
                <a:latin typeface="Gothic A1"/>
              </a:rPr>
              <a:t>AE(Autoencoder), </a:t>
            </a:r>
            <a:r>
              <a:rPr lang="en-US" altLang="ko-KR" sz="2800" b="0" i="0" dirty="0">
                <a:effectLst/>
                <a:latin typeface="Gothic A1"/>
              </a:rPr>
              <a:t>DAGMM, </a:t>
            </a:r>
            <a:r>
              <a:rPr lang="en-US" altLang="ko-KR" sz="2800" b="0" i="0" dirty="0">
                <a:solidFill>
                  <a:srgbClr val="FF0000"/>
                </a:solidFill>
                <a:effectLst/>
                <a:latin typeface="Gothic A1"/>
              </a:rPr>
              <a:t>Variational AE</a:t>
            </a:r>
            <a:r>
              <a:rPr lang="en-US" altLang="ko-KR" sz="2800" b="0" i="0" dirty="0">
                <a:effectLst/>
                <a:latin typeface="Gothic A1"/>
              </a:rPr>
              <a:t>, GAN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1851-1746-4CD6-A618-F04D75FAA57F}"/>
              </a:ext>
            </a:extLst>
          </p:cNvPr>
          <p:cNvSpPr txBox="1"/>
          <p:nvPr/>
        </p:nvSpPr>
        <p:spPr>
          <a:xfrm>
            <a:off x="2241081" y="168354"/>
            <a:ext cx="770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SKT</a:t>
            </a:r>
            <a:r>
              <a:rPr lang="ko-KR" altLang="en-US" sz="2400" b="1" dirty="0"/>
              <a:t>에서 제시한 </a:t>
            </a:r>
            <a:r>
              <a:rPr lang="ko-KR" altLang="en-US" sz="2400" b="1" dirty="0" err="1"/>
              <a:t>스마트팩토리</a:t>
            </a:r>
            <a:r>
              <a:rPr lang="ko-KR" altLang="en-US" sz="2400" b="1" dirty="0"/>
              <a:t> 이상치 탐지 학습 방식</a:t>
            </a:r>
          </a:p>
        </p:txBody>
      </p:sp>
    </p:spTree>
    <p:extLst>
      <p:ext uri="{BB962C8B-B14F-4D97-AF65-F5344CB8AC3E}">
        <p14:creationId xmlns:p14="http://schemas.microsoft.com/office/powerpoint/2010/main" val="113552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4F7AD-F81B-47DE-9144-23A1DD410F91}"/>
              </a:ext>
            </a:extLst>
          </p:cNvPr>
          <p:cNvSpPr txBox="1"/>
          <p:nvPr/>
        </p:nvSpPr>
        <p:spPr>
          <a:xfrm>
            <a:off x="664143" y="940910"/>
            <a:ext cx="111845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800" b="1" dirty="0"/>
          </a:p>
          <a:p>
            <a:pPr marL="285750" indent="-285750">
              <a:buFontTx/>
              <a:buChar char="-"/>
            </a:pP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en-US" altLang="ko-KR" sz="2800" b="1" dirty="0"/>
              <a:t>Threshold </a:t>
            </a:r>
            <a:r>
              <a:rPr lang="ko-KR" altLang="en-US" sz="2800" b="1" dirty="0"/>
              <a:t>기준 설정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어떠한 모델 사용할 것인지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-&gt; </a:t>
            </a:r>
            <a:r>
              <a:rPr lang="ko-KR" altLang="en-US" sz="2800" dirty="0"/>
              <a:t>이상치 검출 과정에서의 모델</a:t>
            </a:r>
            <a:r>
              <a:rPr lang="en-US" altLang="ko-KR" sz="2800" dirty="0"/>
              <a:t>(</a:t>
            </a:r>
            <a:r>
              <a:rPr lang="ko-KR" altLang="en-US" sz="2800" dirty="0"/>
              <a:t>비지도</a:t>
            </a:r>
            <a:r>
              <a:rPr lang="en-US" altLang="ko-KR" sz="2800" dirty="0"/>
              <a:t>, </a:t>
            </a:r>
            <a:r>
              <a:rPr lang="ko-KR" altLang="en-US" sz="2800" dirty="0"/>
              <a:t>지도 등</a:t>
            </a:r>
            <a:r>
              <a:rPr lang="en-US" altLang="ko-KR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/>
              <a:t>-&gt; </a:t>
            </a:r>
            <a:r>
              <a:rPr lang="ko-KR" altLang="en-US" sz="2800" dirty="0"/>
              <a:t>검출 후 비합리적 이상치</a:t>
            </a:r>
            <a:r>
              <a:rPr lang="en-US" altLang="ko-KR" sz="2800" dirty="0"/>
              <a:t>(</a:t>
            </a:r>
            <a:r>
              <a:rPr lang="ko-KR" altLang="en-US" sz="2800" dirty="0"/>
              <a:t>입력 오류 등 자료의 오염으로 발생한 이상치</a:t>
            </a:r>
            <a:r>
              <a:rPr lang="en-US" altLang="ko-KR" sz="2800" dirty="0"/>
              <a:t>)/ </a:t>
            </a:r>
            <a:r>
              <a:rPr lang="ko-KR" altLang="en-US" sz="2800" dirty="0"/>
              <a:t>합리적 이상치</a:t>
            </a:r>
            <a:r>
              <a:rPr lang="en-US" altLang="ko-KR" sz="2800" dirty="0"/>
              <a:t>(</a:t>
            </a:r>
            <a:r>
              <a:rPr lang="ko-KR" altLang="en-US" sz="2800" dirty="0"/>
              <a:t>정확하게 측정되었으나 다른 자료와 다른 경향 보이는 자료</a:t>
            </a:r>
            <a:r>
              <a:rPr lang="en-US" altLang="ko-KR" sz="2800" dirty="0"/>
              <a:t>)</a:t>
            </a:r>
            <a:r>
              <a:rPr lang="ko-KR" altLang="en-US" sz="2800" dirty="0"/>
              <a:t>를 어떠한 모델 사용해서 구분할 것인지</a:t>
            </a:r>
            <a:r>
              <a:rPr lang="en-US" altLang="ko-KR" sz="2800" dirty="0"/>
              <a:t>(</a:t>
            </a:r>
            <a:r>
              <a:rPr lang="ko-KR" altLang="en-US" sz="2800" dirty="0"/>
              <a:t>비지도</a:t>
            </a:r>
            <a:r>
              <a:rPr lang="en-US" altLang="ko-KR" sz="2800" dirty="0"/>
              <a:t>/</a:t>
            </a:r>
            <a:r>
              <a:rPr lang="ko-KR" altLang="en-US" sz="2800" dirty="0"/>
              <a:t>지도</a:t>
            </a:r>
            <a:r>
              <a:rPr lang="en-US" altLang="ko-KR" sz="28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평가 어떤 식으로 해서 적합한 모델 선정할 것인지</a:t>
            </a:r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81ABE-AF2A-4014-842E-6556FA90E849}"/>
              </a:ext>
            </a:extLst>
          </p:cNvPr>
          <p:cNvSpPr txBox="1"/>
          <p:nvPr/>
        </p:nvSpPr>
        <p:spPr>
          <a:xfrm>
            <a:off x="779646" y="356135"/>
            <a:ext cx="2666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64853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167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Gothic A1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해웅</dc:creator>
  <cp:lastModifiedBy>정 해웅</cp:lastModifiedBy>
  <cp:revision>4</cp:revision>
  <dcterms:created xsi:type="dcterms:W3CDTF">2021-05-31T02:24:12Z</dcterms:created>
  <dcterms:modified xsi:type="dcterms:W3CDTF">2021-05-31T02:46:48Z</dcterms:modified>
</cp:coreProperties>
</file>