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p:bg>
      <p:bgPr>
        <a:solidFill>
          <a:srgbClr val="003462"/>
        </a:solidFill>
      </p:bgPr>
    </p:bg>
    <p:spTree>
      <p:nvGrpSpPr>
        <p:cNvPr id="1" name=""/>
        <p:cNvGrpSpPr/>
        <p:nvPr/>
      </p:nvGrpSpPr>
      <p:grpSpPr>
        <a:xfrm>
          <a:off x="0" y="0"/>
          <a:ext cx="0" cy="0"/>
          <a:chOff x="0" y="0"/>
          <a:chExt cx="0" cy="0"/>
        </a:xfrm>
      </p:grpSpPr>
      <p:sp>
        <p:nvSpPr>
          <p:cNvPr id="11" name="Auteur et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Auteur et date</a:t>
            </a:r>
          </a:p>
        </p:txBody>
      </p:sp>
      <p:sp>
        <p:nvSpPr>
          <p:cNvPr id="12" name="Titre de la présentation"/>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Titre de la présentation</a:t>
            </a:r>
          </a:p>
        </p:txBody>
      </p:sp>
      <p:sp>
        <p:nvSpPr>
          <p:cNvPr id="13" name="Texte niveau 1…"/>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Sous-titre de la présentation</a:t>
            </a:r>
          </a:p>
          <a:p>
            <a:pPr lvl="1"/>
            <a:r>
              <a:t/>
            </a:r>
          </a:p>
          <a:p>
            <a:pPr lvl="2"/>
            <a:r>
              <a:t/>
            </a:r>
          </a:p>
          <a:p>
            <a:pPr lvl="3"/>
            <a:r>
              <a:t/>
            </a:r>
          </a:p>
          <a:p>
            <a:pPr lvl="4"/>
            <a:r>
              <a:t/>
            </a:r>
          </a:p>
        </p:txBody>
      </p:sp>
      <p:sp>
        <p:nvSpPr>
          <p:cNvPr id="14" name="Numéro de diapositiv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spTree>
      <p:nvGrpSpPr>
        <p:cNvPr id="1" name=""/>
        <p:cNvGrpSpPr/>
        <p:nvPr/>
      </p:nvGrpSpPr>
      <p:grpSpPr>
        <a:xfrm>
          <a:off x="0" y="0"/>
          <a:ext cx="0" cy="0"/>
          <a:chOff x="0" y="0"/>
          <a:chExt cx="0" cy="0"/>
        </a:xfrm>
      </p:grpSpPr>
      <p:sp>
        <p:nvSpPr>
          <p:cNvPr id="98" name="Texte niveau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Déclaration</a:t>
            </a:r>
          </a:p>
          <a:p>
            <a:pPr lvl="1"/>
            <a:r>
              <a:t/>
            </a:r>
          </a:p>
          <a:p>
            <a:pPr lvl="2"/>
            <a:r>
              <a:t/>
            </a:r>
          </a:p>
          <a:p>
            <a:pPr lvl="3"/>
            <a:r>
              <a:t/>
            </a:r>
          </a:p>
          <a:p>
            <a:pPr lvl="4"/>
            <a:r>
              <a:t/>
            </a:r>
          </a:p>
        </p:txBody>
      </p:sp>
      <p:sp>
        <p:nvSpPr>
          <p:cNvPr id="9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spTree>
      <p:nvGrpSpPr>
        <p:cNvPr id="1" name=""/>
        <p:cNvGrpSpPr/>
        <p:nvPr/>
      </p:nvGrpSpPr>
      <p:grpSpPr>
        <a:xfrm>
          <a:off x="0" y="0"/>
          <a:ext cx="0" cy="0"/>
          <a:chOff x="0" y="0"/>
          <a:chExt cx="0" cy="0"/>
        </a:xfrm>
      </p:grpSpPr>
      <p:sp>
        <p:nvSpPr>
          <p:cNvPr id="106" name="Texte niveau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100 %</a:t>
            </a:r>
          </a:p>
          <a:p>
            <a:pPr lvl="1"/>
            <a:r>
              <a:t/>
            </a:r>
          </a:p>
          <a:p>
            <a:pPr lvl="2"/>
            <a:r>
              <a:t/>
            </a:r>
          </a:p>
          <a:p>
            <a:pPr lvl="3"/>
            <a:r>
              <a:t/>
            </a:r>
          </a:p>
          <a:p>
            <a:pPr lvl="4"/>
            <a:r>
              <a:t/>
            </a:r>
          </a:p>
        </p:txBody>
      </p:sp>
      <p:sp>
        <p:nvSpPr>
          <p:cNvPr id="107" name="Données clés"/>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Données clés</a:t>
            </a:r>
          </a:p>
        </p:txBody>
      </p:sp>
      <p:sp>
        <p:nvSpPr>
          <p:cNvPr id="10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Texte niveau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 Citation notable »</a:t>
            </a:r>
          </a:p>
          <a:p>
            <a:pPr lvl="1"/>
            <a:r>
              <a:t/>
            </a:r>
          </a:p>
          <a:p>
            <a:pPr lvl="2"/>
            <a:r>
              <a:t/>
            </a:r>
          </a:p>
          <a:p>
            <a:pPr lvl="3"/>
            <a:r>
              <a:t/>
            </a:r>
          </a:p>
          <a:p>
            <a:pPr lvl="4"/>
            <a:r>
              <a:t/>
            </a:r>
          </a:p>
        </p:txBody>
      </p:sp>
      <p:sp>
        <p:nvSpPr>
          <p:cNvPr id="11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124" name="Montgolfières vues de dessous avec un ciel bleu"/>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Gros plan sur la partie supérieure d’une montgolfière vue de dessus"/>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Montgolfières vues de dessous avec un ciel bleu"/>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Montgolfières vues de dessous avec un ciel bleu"/>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Numéro de diapositiv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spTree>
      <p:nvGrpSpPr>
        <p:cNvPr id="1" name=""/>
        <p:cNvGrpSpPr/>
        <p:nvPr/>
      </p:nvGrpSpPr>
      <p:grpSpPr>
        <a:xfrm>
          <a:off x="0" y="0"/>
          <a:ext cx="0" cy="0"/>
          <a:chOff x="0" y="0"/>
          <a:chExt cx="0" cy="0"/>
        </a:xfrm>
      </p:grpSpPr>
      <p:sp>
        <p:nvSpPr>
          <p:cNvPr id="14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spTree>
      <p:nvGrpSpPr>
        <p:cNvPr id="1" name=""/>
        <p:cNvGrpSpPr/>
        <p:nvPr/>
      </p:nvGrpSpPr>
      <p:grpSpPr>
        <a:xfrm>
          <a:off x="0" y="0"/>
          <a:ext cx="0" cy="0"/>
          <a:chOff x="0" y="0"/>
          <a:chExt cx="0" cy="0"/>
        </a:xfrm>
      </p:grpSpPr>
      <p:sp>
        <p:nvSpPr>
          <p:cNvPr id="21" name="Gros plan sur la partie supérieure d’une montgolfière vue de dessus"/>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Titre de la présentation"/>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Titre de la présentation</a:t>
            </a:r>
          </a:p>
        </p:txBody>
      </p:sp>
      <p:sp>
        <p:nvSpPr>
          <p:cNvPr id="23" name="Auteur et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Auteur et date</a:t>
            </a:r>
          </a:p>
        </p:txBody>
      </p:sp>
      <p:sp>
        <p:nvSpPr>
          <p:cNvPr id="24" name="Texte niveau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Sous-titre de la présentation</a:t>
            </a:r>
          </a:p>
          <a:p>
            <a:pPr lvl="1"/>
            <a:r>
              <a:t/>
            </a:r>
          </a:p>
          <a:p>
            <a:pPr lvl="2"/>
            <a:r>
              <a:t/>
            </a:r>
          </a:p>
          <a:p>
            <a:pPr lvl="3"/>
            <a:r>
              <a:t/>
            </a:r>
          </a:p>
          <a:p>
            <a:pPr lvl="4"/>
            <a:r>
              <a:t/>
            </a:r>
          </a:p>
        </p:txBody>
      </p:sp>
      <p:sp>
        <p:nvSpPr>
          <p:cNvPr id="25" name="Numéro de diapositiv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Gros plan sur une montgolfière vue de dessous"/>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Titre de diapositive"/>
          <p:cNvSpPr txBox="1"/>
          <p:nvPr>
            <p:ph type="title" hasCustomPrompt="1"/>
          </p:nvPr>
        </p:nvSpPr>
        <p:spPr>
          <a:xfrm>
            <a:off x="1206500" y="1270000"/>
            <a:ext cx="9779000" cy="5882273"/>
          </a:xfrm>
          <a:prstGeom prst="rect">
            <a:avLst/>
          </a:prstGeom>
        </p:spPr>
        <p:txBody>
          <a:bodyPr anchor="b"/>
          <a:lstStyle/>
          <a:p>
            <a:pPr/>
            <a:r>
              <a:t>Titre de diapositive</a:t>
            </a:r>
          </a:p>
        </p:txBody>
      </p:sp>
      <p:sp>
        <p:nvSpPr>
          <p:cNvPr id="34" name="Texte niveau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Sous-titre de diapositive</a:t>
            </a:r>
          </a:p>
          <a:p>
            <a:pPr lvl="1"/>
            <a:r>
              <a:t/>
            </a:r>
          </a:p>
          <a:p>
            <a:pPr lvl="2"/>
            <a:r>
              <a:t/>
            </a:r>
          </a:p>
          <a:p>
            <a:pPr lvl="3"/>
            <a:r>
              <a:t/>
            </a:r>
          </a:p>
          <a:p>
            <a:pPr lvl="4"/>
            <a:r>
              <a:t/>
            </a:r>
          </a:p>
        </p:txBody>
      </p:sp>
      <p:sp>
        <p:nvSpPr>
          <p:cNvPr id="35" name="Numéro de diapositive"/>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42" name="Titre de diapositive"/>
          <p:cNvSpPr txBox="1"/>
          <p:nvPr>
            <p:ph type="title" hasCustomPrompt="1"/>
          </p:nvPr>
        </p:nvSpPr>
        <p:spPr>
          <a:prstGeom prst="rect">
            <a:avLst/>
          </a:prstGeom>
        </p:spPr>
        <p:txBody>
          <a:bodyPr/>
          <a:lstStyle/>
          <a:p>
            <a:pPr/>
            <a:r>
              <a:t>Titre de diapositive</a:t>
            </a:r>
          </a:p>
        </p:txBody>
      </p:sp>
      <p:sp>
        <p:nvSpPr>
          <p:cNvPr id="43" name="Sous-titre de diapositiv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Sous-titre de diapositive</a:t>
            </a:r>
          </a:p>
        </p:txBody>
      </p:sp>
      <p:sp>
        <p:nvSpPr>
          <p:cNvPr id="44"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4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52" name="Texte niveau 1…"/>
          <p:cNvSpPr txBox="1"/>
          <p:nvPr>
            <p:ph type="body" idx="1" hasCustomPrompt="1"/>
          </p:nvPr>
        </p:nvSpPr>
        <p:spPr>
          <a:prstGeom prst="rect">
            <a:avLst/>
          </a:prstGeom>
        </p:spPr>
        <p:txBody>
          <a:bodyPr numCol="2" spcCol="1098550"/>
          <a:lstStyle/>
          <a:p>
            <a:pPr/>
            <a:r>
              <a:t>Texte de puce de diapositive</a:t>
            </a:r>
          </a:p>
          <a:p>
            <a:pPr lvl="1"/>
            <a:r>
              <a:t/>
            </a:r>
          </a:p>
          <a:p>
            <a:pPr lvl="2"/>
            <a:r>
              <a:t/>
            </a:r>
          </a:p>
          <a:p>
            <a:pPr lvl="3"/>
            <a:r>
              <a:t/>
            </a:r>
          </a:p>
          <a:p>
            <a:pPr lvl="4"/>
            <a:r>
              <a:t/>
            </a:r>
          </a:p>
        </p:txBody>
      </p:sp>
      <p:sp>
        <p:nvSpPr>
          <p:cNvPr id="5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0" name="Sous-titre de diapositiv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Sous-titre de diapositive</a:t>
            </a:r>
          </a:p>
        </p:txBody>
      </p:sp>
      <p:sp>
        <p:nvSpPr>
          <p:cNvPr id="61" name="Texte niveau 1…"/>
          <p:cNvSpPr txBox="1"/>
          <p:nvPr>
            <p:ph type="body" sz="half" idx="1" hasCustomPrompt="1"/>
          </p:nvPr>
        </p:nvSpPr>
        <p:spPr>
          <a:xfrm>
            <a:off x="1206500" y="4248504"/>
            <a:ext cx="9779000" cy="8256630"/>
          </a:xfrm>
          <a:prstGeom prst="rect">
            <a:avLst/>
          </a:prstGeom>
        </p:spPr>
        <p:txBody>
          <a:bodyPr/>
          <a:lstStyle/>
          <a:p>
            <a:pPr/>
            <a:r>
              <a:t>Texte de puce de diapositive</a:t>
            </a:r>
          </a:p>
          <a:p>
            <a:pPr lvl="1"/>
            <a:r>
              <a:t/>
            </a:r>
          </a:p>
          <a:p>
            <a:pPr lvl="2"/>
            <a:r>
              <a:t/>
            </a:r>
          </a:p>
          <a:p>
            <a:pPr lvl="3"/>
            <a:r>
              <a:t/>
            </a:r>
          </a:p>
          <a:p>
            <a:pPr lvl="4"/>
            <a:r>
              <a:t/>
            </a:r>
          </a:p>
        </p:txBody>
      </p:sp>
      <p:sp>
        <p:nvSpPr>
          <p:cNvPr id="62" name="Montgolfières vues de dessous avec un ciel bleu"/>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Titre de diapositive"/>
          <p:cNvSpPr txBox="1"/>
          <p:nvPr>
            <p:ph type="title" hasCustomPrompt="1"/>
          </p:nvPr>
        </p:nvSpPr>
        <p:spPr>
          <a:xfrm>
            <a:off x="1206500" y="952500"/>
            <a:ext cx="9779000" cy="1435100"/>
          </a:xfrm>
          <a:prstGeom prst="rect">
            <a:avLst/>
          </a:prstGeom>
        </p:spPr>
        <p:txBody>
          <a:bodyPr/>
          <a:lstStyle/>
          <a:p>
            <a:pPr/>
            <a:r>
              <a:t>Titre de diapositive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Titre de section"/>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Titre de section</a:t>
            </a:r>
          </a:p>
        </p:txBody>
      </p:sp>
      <p:sp>
        <p:nvSpPr>
          <p:cNvPr id="72" name="Numéro de diapositive"/>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spTree>
      <p:nvGrpSpPr>
        <p:cNvPr id="1" name=""/>
        <p:cNvGrpSpPr/>
        <p:nvPr/>
      </p:nvGrpSpPr>
      <p:grpSpPr>
        <a:xfrm>
          <a:off x="0" y="0"/>
          <a:ext cx="0" cy="0"/>
          <a:chOff x="0" y="0"/>
          <a:chExt cx="0" cy="0"/>
        </a:xfrm>
      </p:grpSpPr>
      <p:sp>
        <p:nvSpPr>
          <p:cNvPr id="79" name="Titre de diapositive"/>
          <p:cNvSpPr txBox="1"/>
          <p:nvPr>
            <p:ph type="title" hasCustomPrompt="1"/>
          </p:nvPr>
        </p:nvSpPr>
        <p:spPr>
          <a:xfrm>
            <a:off x="1206500" y="952500"/>
            <a:ext cx="21971000" cy="1434949"/>
          </a:xfrm>
          <a:prstGeom prst="rect">
            <a:avLst/>
          </a:prstGeom>
        </p:spPr>
        <p:txBody>
          <a:bodyPr/>
          <a:lstStyle/>
          <a:p>
            <a:pPr/>
            <a:r>
              <a:t>Titre de diapositive</a:t>
            </a:r>
          </a:p>
        </p:txBody>
      </p:sp>
      <p:sp>
        <p:nvSpPr>
          <p:cNvPr id="80" name="Sous-titre de diapositiv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Sous-titre de diapositive</a:t>
            </a:r>
          </a:p>
        </p:txBody>
      </p:sp>
      <p:sp>
        <p:nvSpPr>
          <p:cNvPr id="8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Titre de l’agenda"/>
          <p:cNvSpPr txBox="1"/>
          <p:nvPr>
            <p:ph type="title" hasCustomPrompt="1"/>
          </p:nvPr>
        </p:nvSpPr>
        <p:spPr>
          <a:xfrm>
            <a:off x="1206500" y="952500"/>
            <a:ext cx="21971000" cy="1435100"/>
          </a:xfrm>
          <a:prstGeom prst="rect">
            <a:avLst/>
          </a:prstGeom>
        </p:spPr>
        <p:txBody>
          <a:bodyPr/>
          <a:lstStyle/>
          <a:p>
            <a:pPr/>
            <a:r>
              <a:t>Titre de l’agenda</a:t>
            </a:r>
          </a:p>
        </p:txBody>
      </p:sp>
      <p:sp>
        <p:nvSpPr>
          <p:cNvPr id="89" name="Sous-titre de l’agenda"/>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Sous-titre de l’agenda</a:t>
            </a:r>
          </a:p>
        </p:txBody>
      </p:sp>
      <p:sp>
        <p:nvSpPr>
          <p:cNvPr id="90" name="Texte niveau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Rubriques de l’agenda</a:t>
            </a:r>
          </a:p>
          <a:p>
            <a:pPr lvl="1"/>
            <a:r>
              <a:t/>
            </a:r>
          </a:p>
          <a:p>
            <a:pPr lvl="2"/>
            <a:r>
              <a:t/>
            </a:r>
          </a:p>
          <a:p>
            <a:pPr lvl="3"/>
            <a:r>
              <a:t/>
            </a:r>
          </a:p>
          <a:p>
            <a:pPr lvl="4"/>
            <a:r>
              <a:t/>
            </a:r>
          </a:p>
        </p:txBody>
      </p:sp>
      <p:sp>
        <p:nvSpPr>
          <p:cNvPr id="9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re de diapositiv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Titre de diapositive</a:t>
            </a:r>
          </a:p>
        </p:txBody>
      </p:sp>
      <p:sp>
        <p:nvSpPr>
          <p:cNvPr id="3" name="Texte niveau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de puce de diapositive</a:t>
            </a:r>
          </a:p>
          <a:p>
            <a:pPr lvl="1"/>
            <a:r>
              <a:t/>
            </a:r>
          </a:p>
          <a:p>
            <a:pPr lvl="2"/>
            <a:r>
              <a:t/>
            </a:r>
          </a:p>
          <a:p>
            <a:pPr lvl="3"/>
            <a:r>
              <a:t/>
            </a:r>
          </a:p>
          <a:p>
            <a:pPr lvl="4"/>
            <a:r>
              <a:t/>
            </a:r>
          </a:p>
        </p:txBody>
      </p:sp>
      <p:sp>
        <p:nvSpPr>
          <p:cNvPr id="4" name="Numéro de diapositive"/>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hyperlink" Target="https://developer.mozilla.org/fr/docs/Web/HTML/Element/q"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j-patlmx.github.io/laPanterekc/" TargetMode="External"/><Relationship Id="rId3" Type="http://schemas.openxmlformats.org/officeDocument/2006/relationships/image" Target="../media/image1.png"/><Relationship Id="rId4" Type="http://schemas.openxmlformats.org/officeDocument/2006/relationships/hyperlink" Target="https://github.com/J-Patlmx/laPanterekc"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Lamoureux Jean-Patric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lvl="1" marL="0" indent="457200" defTabSz="825500">
              <a:lnSpc>
                <a:spcPct val="100000"/>
              </a:lnSpc>
              <a:spcBef>
                <a:spcPts val="0"/>
              </a:spcBef>
              <a:buSzTx/>
              <a:buNone/>
              <a:defRPr b="1" sz="3600">
                <a:solidFill>
                  <a:srgbClr val="FFFFFF"/>
                </a:solidFill>
              </a:defRPr>
            </a:pPr>
            <a:r>
              <a:t>Lamoureux Jean-Patrick                                                                                                      </a:t>
            </a:r>
          </a:p>
        </p:txBody>
      </p:sp>
      <p:sp>
        <p:nvSpPr>
          <p:cNvPr id="152" name="Audit SEO Agence la Panthère"/>
          <p:cNvSpPr txBox="1"/>
          <p:nvPr>
            <p:ph type="ctrTitle"/>
          </p:nvPr>
        </p:nvSpPr>
        <p:spPr>
          <a:prstGeom prst="rect">
            <a:avLst/>
          </a:prstGeom>
        </p:spPr>
        <p:txBody>
          <a:bodyPr/>
          <a:lstStyle/>
          <a:p>
            <a:pPr/>
            <a:r>
              <a:t>Audit SEO Agence la Panthère</a:t>
            </a:r>
          </a:p>
        </p:txBody>
      </p:sp>
      <p:sp>
        <p:nvSpPr>
          <p:cNvPr id="153" name="Formation foad Développeur web"/>
          <p:cNvSpPr txBox="1"/>
          <p:nvPr>
            <p:ph type="subTitle" sz="quarter" idx="1"/>
          </p:nvPr>
        </p:nvSpPr>
        <p:spPr>
          <a:prstGeom prst="rect">
            <a:avLst/>
          </a:prstGeom>
        </p:spPr>
        <p:txBody>
          <a:bodyPr/>
          <a:lstStyle/>
          <a:p>
            <a:pPr/>
            <a:r>
              <a:t>Formation foad Développeur web </a:t>
            </a:r>
          </a:p>
        </p:txBody>
      </p:sp>
      <p:pic>
        <p:nvPicPr>
          <p:cNvPr id="154" name="logo.png" descr="logo.png"/>
          <p:cNvPicPr>
            <a:picLocks noChangeAspect="1"/>
          </p:cNvPicPr>
          <p:nvPr/>
        </p:nvPicPr>
        <p:blipFill>
          <a:blip r:embed="rId2">
            <a:extLst/>
          </a:blip>
          <a:stretch>
            <a:fillRect/>
          </a:stretch>
        </p:blipFill>
        <p:spPr>
          <a:xfrm>
            <a:off x="20217214" y="1612386"/>
            <a:ext cx="2866434" cy="286643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LE RÉSULTAT Après"/>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LE RÉSULTAT Après</a:t>
            </a:r>
          </a:p>
        </p:txBody>
      </p:sp>
      <p:sp>
        <p:nvSpPr>
          <p:cNvPr id="195" name="Ajout d’une description, d’un titre et du renseignement de la langue"/>
          <p:cNvSpPr txBox="1"/>
          <p:nvPr/>
        </p:nvSpPr>
        <p:spPr>
          <a:xfrm>
            <a:off x="4244422" y="1804339"/>
            <a:ext cx="15895156"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solidFill>
                  <a:schemeClr val="accent2"/>
                </a:solidFill>
              </a:defRPr>
            </a:lvl1pPr>
          </a:lstStyle>
          <a:p>
            <a:pPr/>
            <a:r>
              <a:t>Ajout d’une description, d’un titre et du renseignement de la langue </a:t>
            </a:r>
          </a:p>
        </p:txBody>
      </p:sp>
      <p:pic>
        <p:nvPicPr>
          <p:cNvPr id="196" name="analyseSEOapresajoutDescription.png" descr="analyseSEOapresajoutDescription.png"/>
          <p:cNvPicPr>
            <a:picLocks noChangeAspect="1"/>
          </p:cNvPicPr>
          <p:nvPr/>
        </p:nvPicPr>
        <p:blipFill>
          <a:blip r:embed="rId2">
            <a:extLst/>
          </a:blip>
          <a:stretch>
            <a:fillRect/>
          </a:stretch>
        </p:blipFill>
        <p:spPr>
          <a:xfrm>
            <a:off x="7884557" y="8377176"/>
            <a:ext cx="8614886" cy="4501652"/>
          </a:xfrm>
          <a:prstGeom prst="rect">
            <a:avLst/>
          </a:prstGeom>
          <a:ln w="12700">
            <a:miter lim="400000"/>
          </a:ln>
        </p:spPr>
      </p:pic>
      <p:pic>
        <p:nvPicPr>
          <p:cNvPr id="197" name="AnalyseSEOapresajoutdunTitre.png" descr="AnalyseSEOapresajoutdunTitre.png"/>
          <p:cNvPicPr>
            <a:picLocks noChangeAspect="1"/>
          </p:cNvPicPr>
          <p:nvPr/>
        </p:nvPicPr>
        <p:blipFill>
          <a:blip r:embed="rId3">
            <a:extLst/>
          </a:blip>
          <a:stretch>
            <a:fillRect/>
          </a:stretch>
        </p:blipFill>
        <p:spPr>
          <a:xfrm>
            <a:off x="3379334" y="3244782"/>
            <a:ext cx="7821709" cy="3953926"/>
          </a:xfrm>
          <a:prstGeom prst="rect">
            <a:avLst/>
          </a:prstGeom>
          <a:ln w="12700">
            <a:miter lim="400000"/>
          </a:ln>
        </p:spPr>
      </p:pic>
      <p:pic>
        <p:nvPicPr>
          <p:cNvPr id="198" name="analyseSEOapresmodifLang.png" descr="analyseSEOapresmodifLang.png"/>
          <p:cNvPicPr>
            <a:picLocks noChangeAspect="1"/>
          </p:cNvPicPr>
          <p:nvPr/>
        </p:nvPicPr>
        <p:blipFill>
          <a:blip r:embed="rId4">
            <a:extLst/>
          </a:blip>
          <a:stretch>
            <a:fillRect/>
          </a:stretch>
        </p:blipFill>
        <p:spPr>
          <a:xfrm>
            <a:off x="12599534" y="3244782"/>
            <a:ext cx="7488114" cy="395392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LE RÉSULTAT Après"/>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LE RÉSULTAT Après</a:t>
            </a:r>
          </a:p>
        </p:txBody>
      </p:sp>
      <p:pic>
        <p:nvPicPr>
          <p:cNvPr id="201" name="analyseSEOapresmodifformatphoto.png" descr="analyseSEOapresmodifformatphoto.png"/>
          <p:cNvPicPr>
            <a:picLocks noChangeAspect="1"/>
          </p:cNvPicPr>
          <p:nvPr/>
        </p:nvPicPr>
        <p:blipFill>
          <a:blip r:embed="rId2">
            <a:extLst/>
          </a:blip>
          <a:stretch>
            <a:fillRect/>
          </a:stretch>
        </p:blipFill>
        <p:spPr>
          <a:xfrm>
            <a:off x="6813550" y="3981450"/>
            <a:ext cx="10756900" cy="5753100"/>
          </a:xfrm>
          <a:prstGeom prst="rect">
            <a:avLst/>
          </a:prstGeom>
          <a:ln w="12700">
            <a:miter lim="400000"/>
          </a:ln>
        </p:spPr>
      </p:pic>
      <p:sp>
        <p:nvSpPr>
          <p:cNvPr id="202" name="Modification du formats des images"/>
          <p:cNvSpPr txBox="1"/>
          <p:nvPr/>
        </p:nvSpPr>
        <p:spPr>
          <a:xfrm>
            <a:off x="7958575" y="1804339"/>
            <a:ext cx="8466850"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solidFill>
                  <a:schemeClr val="accent2"/>
                </a:solidFill>
              </a:defRPr>
            </a:lvl1pPr>
          </a:lstStyle>
          <a:p>
            <a:pPr/>
            <a:r>
              <a:t>Modification du formats des images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LE RÉSULTAT Après"/>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LE RÉSULTAT Après</a:t>
            </a:r>
          </a:p>
        </p:txBody>
      </p:sp>
      <p:sp>
        <p:nvSpPr>
          <p:cNvPr id="205" name="Mise en place de la sémantique"/>
          <p:cNvSpPr txBox="1"/>
          <p:nvPr/>
        </p:nvSpPr>
        <p:spPr>
          <a:xfrm>
            <a:off x="8455063" y="1804339"/>
            <a:ext cx="7473874"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solidFill>
                  <a:schemeClr val="accent2"/>
                </a:solidFill>
              </a:defRPr>
            </a:lvl1pPr>
          </a:lstStyle>
          <a:p>
            <a:pPr/>
            <a:r>
              <a:t>Mise en place de la sémantique</a:t>
            </a:r>
          </a:p>
        </p:txBody>
      </p:sp>
      <p:pic>
        <p:nvPicPr>
          <p:cNvPr id="206" name="analyseSEOapresajoutSementique.png" descr="analyseSEOapresajoutSementique.png"/>
          <p:cNvPicPr>
            <a:picLocks noChangeAspect="1"/>
          </p:cNvPicPr>
          <p:nvPr/>
        </p:nvPicPr>
        <p:blipFill>
          <a:blip r:embed="rId2">
            <a:extLst/>
          </a:blip>
          <a:stretch>
            <a:fillRect/>
          </a:stretch>
        </p:blipFill>
        <p:spPr>
          <a:xfrm>
            <a:off x="6457459" y="3713913"/>
            <a:ext cx="11469082" cy="628817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LE RÉSULTAT Après"/>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LE RÉSULTAT Après</a:t>
            </a:r>
          </a:p>
        </p:txBody>
      </p:sp>
      <p:sp>
        <p:nvSpPr>
          <p:cNvPr id="209" name="Le remplacement d’une image par une balise q*"/>
          <p:cNvSpPr txBox="1"/>
          <p:nvPr/>
        </p:nvSpPr>
        <p:spPr>
          <a:xfrm>
            <a:off x="6578460" y="1804339"/>
            <a:ext cx="11227080"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solidFill>
                  <a:schemeClr val="accent2"/>
                </a:solidFill>
              </a:defRPr>
            </a:lvl1pPr>
          </a:lstStyle>
          <a:p>
            <a:pPr/>
            <a:r>
              <a:t>Le remplacement d’une image par une balise q*</a:t>
            </a:r>
          </a:p>
        </p:txBody>
      </p:sp>
      <p:pic>
        <p:nvPicPr>
          <p:cNvPr id="210" name="analyseSEOapresajoutSementique.png" descr="analyseSEOapresajoutSementique.png"/>
          <p:cNvPicPr>
            <a:picLocks noChangeAspect="1"/>
          </p:cNvPicPr>
          <p:nvPr/>
        </p:nvPicPr>
        <p:blipFill>
          <a:blip r:embed="rId2">
            <a:extLst/>
          </a:blip>
          <a:stretch>
            <a:fillRect/>
          </a:stretch>
        </p:blipFill>
        <p:spPr>
          <a:xfrm>
            <a:off x="6457459" y="3713913"/>
            <a:ext cx="11469082" cy="6288174"/>
          </a:xfrm>
          <a:prstGeom prst="rect">
            <a:avLst/>
          </a:prstGeom>
          <a:ln w="12700">
            <a:miter lim="400000"/>
          </a:ln>
        </p:spPr>
      </p:pic>
      <p:sp>
        <p:nvSpPr>
          <p:cNvPr id="211" name="* L’élément HTML &lt;q&gt; indique que le texte qu'il contient est une citation"/>
          <p:cNvSpPr txBox="1"/>
          <p:nvPr/>
        </p:nvSpPr>
        <p:spPr>
          <a:xfrm>
            <a:off x="6827868" y="12560300"/>
            <a:ext cx="1072826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u="sng">
                <a:solidFill>
                  <a:schemeClr val="accent2">
                    <a:hueOff val="-85258"/>
                    <a:satOff val="14347"/>
                    <a:lumOff val="22373"/>
                  </a:schemeClr>
                </a:solidFill>
                <a:latin typeface="Palatino"/>
                <a:ea typeface="Palatino"/>
                <a:cs typeface="Palatino"/>
                <a:sym typeface="Palatino"/>
                <a:hlinkClick r:id="rId3" invalidUrl="" action="" tgtFrame="" tooltip="" history="1" highlightClick="0" endSnd="0"/>
              </a:defRPr>
            </a:lvl1pPr>
          </a:lstStyle>
          <a:p>
            <a:pPr>
              <a:defRPr u="none"/>
            </a:pPr>
            <a:r>
              <a:rPr u="sng">
                <a:hlinkClick r:id="rId3" invalidUrl="" action="" tgtFrame="" tooltip="" history="1" highlightClick="0" endSnd="0"/>
              </a:rPr>
              <a:t>* L’élément HTML &lt;q&gt; indique que le texte qu'il contient est une citation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En Résumer après"/>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En Résumer après</a:t>
            </a:r>
          </a:p>
        </p:txBody>
      </p:sp>
      <p:sp>
        <p:nvSpPr>
          <p:cNvPr id="214" name="Optimisation du site"/>
          <p:cNvSpPr txBox="1"/>
          <p:nvPr/>
        </p:nvSpPr>
        <p:spPr>
          <a:xfrm>
            <a:off x="9805238" y="1829739"/>
            <a:ext cx="4773524"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solidFill>
                  <a:schemeClr val="accent2"/>
                </a:solidFill>
              </a:defRPr>
            </a:lvl1pPr>
          </a:lstStyle>
          <a:p>
            <a:pPr/>
            <a:r>
              <a:t>Optimisation du site</a:t>
            </a:r>
          </a:p>
        </p:txBody>
      </p:sp>
      <p:pic>
        <p:nvPicPr>
          <p:cNvPr id="215" name="auditAprès.png" descr="auditAprès.png"/>
          <p:cNvPicPr>
            <a:picLocks noChangeAspect="1"/>
          </p:cNvPicPr>
          <p:nvPr/>
        </p:nvPicPr>
        <p:blipFill>
          <a:blip r:embed="rId2">
            <a:extLst/>
          </a:blip>
          <a:stretch>
            <a:fillRect/>
          </a:stretch>
        </p:blipFill>
        <p:spPr>
          <a:xfrm>
            <a:off x="7933898" y="3076257"/>
            <a:ext cx="8516204" cy="5208117"/>
          </a:xfrm>
          <a:prstGeom prst="rect">
            <a:avLst/>
          </a:prstGeom>
          <a:ln w="12700">
            <a:miter lim="400000"/>
          </a:ln>
        </p:spPr>
      </p:pic>
      <p:sp>
        <p:nvSpPr>
          <p:cNvPr id="216" name="Seo/ referencement: gain de 22pts"/>
          <p:cNvSpPr txBox="1"/>
          <p:nvPr/>
        </p:nvSpPr>
        <p:spPr>
          <a:xfrm>
            <a:off x="8233271" y="12037517"/>
            <a:ext cx="62410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30000"/>
              </a:lnSpc>
              <a:defRPr sz="3200">
                <a:solidFill>
                  <a:schemeClr val="accent2"/>
                </a:solidFill>
                <a:latin typeface="Palatino"/>
                <a:ea typeface="Palatino"/>
                <a:cs typeface="Palatino"/>
                <a:sym typeface="Palatino"/>
              </a:defRPr>
            </a:lvl1pPr>
          </a:lstStyle>
          <a:p>
            <a:pPr/>
            <a:r>
              <a:t>Seo/ referencement: gain de 22pts</a:t>
            </a:r>
          </a:p>
        </p:txBody>
      </p:sp>
      <p:sp>
        <p:nvSpPr>
          <p:cNvPr id="217" name="Best practices / les meilleures pratiques : gain de 8pts"/>
          <p:cNvSpPr txBox="1"/>
          <p:nvPr/>
        </p:nvSpPr>
        <p:spPr>
          <a:xfrm>
            <a:off x="8260853" y="11123117"/>
            <a:ext cx="974189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30000"/>
              </a:lnSpc>
              <a:defRPr sz="3200">
                <a:solidFill>
                  <a:schemeClr val="accent1"/>
                </a:solidFill>
                <a:latin typeface="Palatino"/>
                <a:ea typeface="Palatino"/>
                <a:cs typeface="Palatino"/>
                <a:sym typeface="Palatino"/>
              </a:defRPr>
            </a:lvl1pPr>
          </a:lstStyle>
          <a:p>
            <a:pPr/>
            <a:r>
              <a:t>Best practices / les meilleures pratiques : gain de 8pts</a:t>
            </a:r>
          </a:p>
        </p:txBody>
      </p:sp>
      <p:sp>
        <p:nvSpPr>
          <p:cNvPr id="218" name="Accessibilité / accessibilité: gain de 13 pts"/>
          <p:cNvSpPr txBox="1"/>
          <p:nvPr/>
        </p:nvSpPr>
        <p:spPr>
          <a:xfrm>
            <a:off x="8177014" y="10208717"/>
            <a:ext cx="762357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30000"/>
              </a:lnSpc>
              <a:defRPr sz="3200">
                <a:solidFill>
                  <a:schemeClr val="accent1">
                    <a:lumOff val="16847"/>
                  </a:schemeClr>
                </a:solidFill>
                <a:latin typeface="Palatino"/>
                <a:ea typeface="Palatino"/>
                <a:cs typeface="Palatino"/>
                <a:sym typeface="Palatino"/>
              </a:defRPr>
            </a:lvl1pPr>
          </a:lstStyle>
          <a:p>
            <a:pPr/>
            <a:r>
              <a:t>Accessibilité / accessibilité: gain de 13 pts</a:t>
            </a:r>
          </a:p>
        </p:txBody>
      </p:sp>
      <p:sp>
        <p:nvSpPr>
          <p:cNvPr id="219" name="Performance : gain de 20pts"/>
          <p:cNvSpPr txBox="1"/>
          <p:nvPr/>
        </p:nvSpPr>
        <p:spPr>
          <a:xfrm>
            <a:off x="8221265" y="9294317"/>
            <a:ext cx="509667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130000"/>
              </a:lnSpc>
              <a:defRPr sz="3200">
                <a:solidFill>
                  <a:schemeClr val="accent2"/>
                </a:solidFill>
                <a:latin typeface="Palatino"/>
                <a:ea typeface="Palatino"/>
                <a:cs typeface="Palatino"/>
                <a:sym typeface="Palatino"/>
              </a:defRPr>
            </a:lvl1pPr>
          </a:lstStyle>
          <a:p>
            <a:pPr/>
            <a:r>
              <a:t>Performance : gain de 20pts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LES DIFFICULTÉS RENCONTRÉS"/>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LES DIFFICULTÉS RENCONTRÉS </a:t>
            </a:r>
          </a:p>
        </p:txBody>
      </p:sp>
      <p:sp>
        <p:nvSpPr>
          <p:cNvPr id="222" name="Les difficultés rencontrées sont nombreuses.…"/>
          <p:cNvSpPr txBox="1"/>
          <p:nvPr/>
        </p:nvSpPr>
        <p:spPr>
          <a:xfrm>
            <a:off x="4360570" y="2424933"/>
            <a:ext cx="15662860" cy="803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10000"/>
              </a:lnSpc>
              <a:defRPr sz="3800">
                <a:solidFill>
                  <a:srgbClr val="FFFFFF"/>
                </a:solidFill>
                <a:latin typeface="Palatino"/>
                <a:ea typeface="Palatino"/>
                <a:cs typeface="Palatino"/>
                <a:sym typeface="Palatino"/>
              </a:defRPr>
            </a:pPr>
            <a:r>
              <a:t>Les difficultés rencontrées sont nombreuses.</a:t>
            </a:r>
          </a:p>
          <a:p>
            <a:pPr lvl="1" algn="l" defTabSz="457200">
              <a:lnSpc>
                <a:spcPct val="110000"/>
              </a:lnSpc>
              <a:spcBef>
                <a:spcPts val="200"/>
              </a:spcBef>
              <a:defRPr sz="3000">
                <a:solidFill>
                  <a:schemeClr val="accent1">
                    <a:lumOff val="16847"/>
                  </a:schemeClr>
                </a:solidFill>
                <a:latin typeface="Palatino"/>
                <a:ea typeface="Palatino"/>
                <a:cs typeface="Palatino"/>
                <a:sym typeface="Palatino"/>
              </a:defRPr>
            </a:pPr>
            <a:br/>
            <a:r>
              <a:t>L'une d elles a étaient la perte de mon chat, mon compagnon de code, que l'on appelait affectueusement la panthère.</a:t>
            </a:r>
            <a:br/>
            <a:br/>
            <a:r>
              <a:rPr>
                <a:solidFill>
                  <a:schemeClr val="accent2">
                    <a:hueOff val="-85258"/>
                    <a:satOff val="14347"/>
                    <a:lumOff val="22373"/>
                  </a:schemeClr>
                </a:solidFill>
              </a:rPr>
              <a:t>La deuxième fut de réaliser ce PowerPoint ces quelque chose qui me pose beaucoup de problème ayant tendance à vouloir allez jusqu'au bout des choses, je suis que très rarement satisfait de ce que je produis.</a:t>
            </a:r>
            <a:br/>
            <a:br/>
            <a:r>
              <a:t>Enfin, je dirais que me limiter à quelque changement fut un véritable problème pour moi, en effet aimant le travail fini correctement, signifie que pour moi dans ce cas précis le site devrait être n°1, or ce n'est pas le cas à l'heure actuelle alors j'ai cette impression que le travail n'est pas finie. Même si la demande est claire, je me dois de la respecter et d'accepter de ne modifier pas qu'une partie de ce site.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Les solutions apportées"/>
          <p:cNvSpPr txBox="1"/>
          <p:nvPr/>
        </p:nvSpPr>
        <p:spPr>
          <a:xfrm>
            <a:off x="1610726" y="111353"/>
            <a:ext cx="21971004" cy="19312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200000"/>
              </a:lnSpc>
              <a:defRPr b="1" sz="9200">
                <a:solidFill>
                  <a:srgbClr val="CBF0FF"/>
                </a:solidFill>
              </a:defRPr>
            </a:lvl1pPr>
          </a:lstStyle>
          <a:p>
            <a:pPr/>
            <a:r>
              <a:t>Les solutions apportées </a:t>
            </a:r>
          </a:p>
        </p:txBody>
      </p:sp>
      <p:sp>
        <p:nvSpPr>
          <p:cNvPr id="225" name="J'ai mis de côté le travail sur le p4 pour me concentrer sur le p5, le JavaScript aide bien à occuper le cerveau, le temps de laisser un peu de temps et pouvoir retourner sur le projet non pas en ne ressentant plus de tristesse, mais pour que les larmes "/>
          <p:cNvSpPr txBox="1"/>
          <p:nvPr/>
        </p:nvSpPr>
        <p:spPr>
          <a:xfrm>
            <a:off x="6522680" y="2222500"/>
            <a:ext cx="12147097"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3200">
                <a:solidFill>
                  <a:schemeClr val="accent1">
                    <a:lumOff val="16847"/>
                  </a:schemeClr>
                </a:solidFill>
                <a:latin typeface="Palatino"/>
                <a:ea typeface="Palatino"/>
                <a:cs typeface="Palatino"/>
                <a:sym typeface="Palatino"/>
              </a:defRPr>
            </a:lvl1pPr>
          </a:lstStyle>
          <a:p>
            <a:pPr/>
            <a:r>
              <a:t>J'ai mis de côté le travail sur le p4 pour me concentrer sur le p5, le JavaScript aide bien à occuper le cerveau, le temps de laisser un peu de temps et pouvoir retourner sur le projet non pas en ne ressentant plus de tristesse, mais pour que les larmes coulantes ne troublent pas ma vision.</a:t>
            </a:r>
          </a:p>
        </p:txBody>
      </p:sp>
      <p:sp>
        <p:nvSpPr>
          <p:cNvPr id="226" name="Après avoir oublié de screenshot les résultats d'origine du site, et après une période de deuil, j'ai dû reprendre en partit tout le projet pour étayer mes propos et mon résultat final et une fois ça, il a fallu que je un PowerPoint qui est mon premier d"/>
          <p:cNvSpPr txBox="1"/>
          <p:nvPr/>
        </p:nvSpPr>
        <p:spPr>
          <a:xfrm>
            <a:off x="6580401" y="5384022"/>
            <a:ext cx="12031655" cy="436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3200">
                <a:solidFill>
                  <a:schemeClr val="accent2">
                    <a:hueOff val="-85258"/>
                    <a:satOff val="14347"/>
                    <a:lumOff val="22373"/>
                  </a:schemeClr>
                </a:solidFill>
                <a:latin typeface="Palatino"/>
                <a:ea typeface="Palatino"/>
                <a:cs typeface="Palatino"/>
                <a:sym typeface="Palatino"/>
              </a:defRPr>
            </a:lvl1pPr>
          </a:lstStyle>
          <a:p>
            <a:pPr/>
            <a:r>
              <a:t>Après avoir oublié de screenshot les résultats d'origine du site, et après une période de deuil, j'ai dû reprendre en partit tout le projet pour étayer mes propos et mon résultat final et une fois ça, il a fallu que je un PowerPoint qui est mon premier de cette envergure (il n'excède pas 6/8 pages habituellement.), mais avec le soutien de ma famille, de mon mentor et de certains étudiant de ma promo j'ai cette épreuve et j'ai pu vous présenter ce powerPoint</a:t>
            </a:r>
          </a:p>
        </p:txBody>
      </p:sp>
      <p:sp>
        <p:nvSpPr>
          <p:cNvPr id="227" name="J'ai énormément pris sur moi (quitte à être frustré l'objectif, c'est le diplôme.) et donc la encore, je veux aussi remercier mon mentor et ma famille pour le soutien et leurs mots qui résonnent encore.  &quot; Reste focus, quel était la demande initiale, on "/>
          <p:cNvSpPr txBox="1"/>
          <p:nvPr/>
        </p:nvSpPr>
        <p:spPr>
          <a:xfrm>
            <a:off x="6522680" y="10145744"/>
            <a:ext cx="12147097"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200">
                <a:solidFill>
                  <a:schemeClr val="accent1"/>
                </a:solidFill>
                <a:latin typeface="Palatino"/>
                <a:ea typeface="Palatino"/>
                <a:cs typeface="Palatino"/>
                <a:sym typeface="Palatino"/>
              </a:defRPr>
            </a:pPr>
            <a:r>
              <a:t>J'ai énormément pris sur moi (quitte à être frustré l'objectif, c'est le diplôme.) et donc la encore, je veux aussi remercier mon mentor et ma famille pour le soutien et leurs mots qui résonnent encore. </a:t>
            </a:r>
            <a:br/>
            <a:r>
              <a:t>" Reste focus, quel était la demande initiale, on ne t'a pas demandé de refaire le site de zéro."</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Validation du W3c"/>
          <p:cNvSpPr txBox="1"/>
          <p:nvPr/>
        </p:nvSpPr>
        <p:spPr>
          <a:xfrm>
            <a:off x="1206498" y="135050"/>
            <a:ext cx="21971004" cy="19312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200000"/>
              </a:lnSpc>
              <a:defRPr b="1" sz="9200">
                <a:solidFill>
                  <a:srgbClr val="CBF0FF"/>
                </a:solidFill>
              </a:defRPr>
            </a:lvl1pPr>
          </a:lstStyle>
          <a:p>
            <a:pPr/>
            <a:r>
              <a:t>Validation du W3c</a:t>
            </a:r>
          </a:p>
        </p:txBody>
      </p:sp>
      <p:sp>
        <p:nvSpPr>
          <p:cNvPr id="230" name="W3C VALIDATOR"/>
          <p:cNvSpPr txBox="1"/>
          <p:nvPr/>
        </p:nvSpPr>
        <p:spPr>
          <a:xfrm>
            <a:off x="3886606" y="2766517"/>
            <a:ext cx="248838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solidFill>
              </a:defRPr>
            </a:lvl1pPr>
          </a:lstStyle>
          <a:p>
            <a:pPr/>
            <a:r>
              <a:t>W3C VALIDATOR</a:t>
            </a:r>
          </a:p>
        </p:txBody>
      </p:sp>
      <p:sp>
        <p:nvSpPr>
          <p:cNvPr id="231" name="W3C CSS VALIDATOR"/>
          <p:cNvSpPr txBox="1"/>
          <p:nvPr/>
        </p:nvSpPr>
        <p:spPr>
          <a:xfrm>
            <a:off x="16312895" y="2766517"/>
            <a:ext cx="318820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solidFill>
              </a:defRPr>
            </a:lvl1pPr>
          </a:lstStyle>
          <a:p>
            <a:pPr/>
            <a:r>
              <a:t>W3C CSS VALIDATOR</a:t>
            </a:r>
          </a:p>
        </p:txBody>
      </p:sp>
      <p:pic>
        <p:nvPicPr>
          <p:cNvPr id="232" name="Capture d’écran 2023-01-31 à 18.02.05.png" descr="Capture d’écran 2023-01-31 à 18.02.05.png"/>
          <p:cNvPicPr>
            <a:picLocks noChangeAspect="1"/>
          </p:cNvPicPr>
          <p:nvPr/>
        </p:nvPicPr>
        <p:blipFill>
          <a:blip r:embed="rId2">
            <a:extLst/>
          </a:blip>
          <a:srcRect l="1707" t="2308" r="32911" b="2308"/>
          <a:stretch>
            <a:fillRect/>
          </a:stretch>
        </p:blipFill>
        <p:spPr>
          <a:xfrm>
            <a:off x="691275" y="4082779"/>
            <a:ext cx="10655415" cy="515585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LES PERSPECTIVES D’ÉVOLUTION DU PROJET"/>
          <p:cNvSpPr txBox="1"/>
          <p:nvPr>
            <p:ph type="title"/>
          </p:nvPr>
        </p:nvSpPr>
        <p:spPr>
          <a:xfrm>
            <a:off x="918991" y="480058"/>
            <a:ext cx="22546018" cy="1931265"/>
          </a:xfrm>
          <a:prstGeom prst="rect">
            <a:avLst/>
          </a:prstGeom>
        </p:spPr>
        <p:txBody>
          <a:bodyPr anchor="t"/>
          <a:lstStyle>
            <a:lvl1pPr algn="ctr" defTabSz="685165">
              <a:lnSpc>
                <a:spcPct val="200000"/>
              </a:lnSpc>
              <a:defRPr b="1" spc="0" sz="7636">
                <a:solidFill>
                  <a:srgbClr val="CBF0FF"/>
                </a:solidFill>
                <a:latin typeface="+mn-lt"/>
                <a:ea typeface="+mn-ea"/>
                <a:cs typeface="+mn-cs"/>
                <a:sym typeface="Helvetica Neue"/>
              </a:defRPr>
            </a:lvl1pPr>
          </a:lstStyle>
          <a:p>
            <a:pPr/>
            <a:r>
              <a:t>LES PERSPECTIVES D’ÉVOLUTION DU PROJET </a:t>
            </a:r>
          </a:p>
        </p:txBody>
      </p:sp>
      <p:sp>
        <p:nvSpPr>
          <p:cNvPr id="235" name="Finir de soigner la Panthère, elles le méritent...…"/>
          <p:cNvSpPr txBox="1"/>
          <p:nvPr/>
        </p:nvSpPr>
        <p:spPr>
          <a:xfrm>
            <a:off x="3935985" y="2689082"/>
            <a:ext cx="17026419" cy="9596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200000"/>
              </a:lnSpc>
              <a:defRPr sz="3200">
                <a:solidFill>
                  <a:schemeClr val="accent1">
                    <a:lumOff val="16847"/>
                  </a:schemeClr>
                </a:solidFill>
                <a:latin typeface="Palatino"/>
                <a:ea typeface="Palatino"/>
                <a:cs typeface="Palatino"/>
                <a:sym typeface="Palatino"/>
              </a:defRPr>
            </a:pPr>
            <a:r>
              <a:t>Finir de soigner la Panthère, elles le méritent... </a:t>
            </a:r>
          </a:p>
          <a:p>
            <a:pPr algn="l" defTabSz="457200">
              <a:lnSpc>
                <a:spcPct val="170000"/>
              </a:lnSpc>
              <a:defRPr sz="3200">
                <a:solidFill>
                  <a:schemeClr val="accent1">
                    <a:lumOff val="16847"/>
                  </a:schemeClr>
                </a:solidFill>
                <a:latin typeface="Palatino"/>
                <a:ea typeface="Palatino"/>
                <a:cs typeface="Palatino"/>
                <a:sym typeface="Palatino"/>
              </a:defRPr>
            </a:pPr>
            <a:r>
              <a:t>Pour moi quelque chose qui m'a choqué, c'est l'utilisation de bootstrap, non pas que cela soit inutile, mais dans ce cas un peu quand même alors toujours dans un but damelioer les performances je me passerai de bootstrap un css gridd ou flex fera amplement l'affaire et sera plus simple à maintenir à l'avenir </a:t>
            </a:r>
          </a:p>
          <a:p>
            <a:pPr algn="l" defTabSz="457200">
              <a:lnSpc>
                <a:spcPct val="200000"/>
              </a:lnSpc>
              <a:defRPr sz="3200">
                <a:solidFill>
                  <a:schemeClr val="accent1">
                    <a:lumOff val="16847"/>
                  </a:schemeClr>
                </a:solidFill>
                <a:latin typeface="Palatino"/>
                <a:ea typeface="Palatino"/>
                <a:cs typeface="Palatino"/>
                <a:sym typeface="Palatino"/>
              </a:defRPr>
            </a:pPr>
            <a:r>
              <a:t>Il en va de même pour l'utilisation de fontawesome que je limiterais à la simple utilisation de ce que j'ai besoin dans le site. </a:t>
            </a:r>
          </a:p>
          <a:p>
            <a:pPr algn="l" defTabSz="457200">
              <a:lnSpc>
                <a:spcPct val="200000"/>
              </a:lnSpc>
              <a:defRPr sz="3200">
                <a:solidFill>
                  <a:schemeClr val="accent1">
                    <a:lumOff val="16847"/>
                  </a:schemeClr>
                </a:solidFill>
                <a:latin typeface="Palatino"/>
                <a:ea typeface="Palatino"/>
                <a:cs typeface="Palatino"/>
                <a:sym typeface="Palatino"/>
              </a:defRPr>
            </a:pPr>
            <a:r>
              <a:t>Je rendrais également le formulaire de contact fonctionnel.</a:t>
            </a:r>
            <a:br/>
            <a:r>
              <a:t>Selon moi, ces 3 axes sont ce qui devrait être réglé au plus vite toujours dans le but d'optimiser le site.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CONCLUSION"/>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CONCLUSION </a:t>
            </a:r>
          </a:p>
        </p:txBody>
      </p:sp>
      <p:sp>
        <p:nvSpPr>
          <p:cNvPr id="238" name="Encore un projet de terminer et pas des moindres, car en plus de faire relever les problèmes liés au référencement, on se rend vite compte que l'accessibilité et un sujet d’avenir.…"/>
          <p:cNvSpPr txBox="1"/>
          <p:nvPr/>
        </p:nvSpPr>
        <p:spPr>
          <a:xfrm>
            <a:off x="5832055" y="2578100"/>
            <a:ext cx="12719890" cy="703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200">
                <a:solidFill>
                  <a:schemeClr val="accent1">
                    <a:lumOff val="16847"/>
                  </a:schemeClr>
                </a:solidFill>
                <a:latin typeface="Palatino"/>
                <a:ea typeface="Palatino"/>
                <a:cs typeface="Palatino"/>
                <a:sym typeface="Palatino"/>
              </a:defRPr>
            </a:pPr>
            <a:r>
              <a:t>Encore un projet de terminer et pas des moindres, car en plus de faire relever les problèmes liés au référencement, on se rend vite compte que l'accessibilité et un sujet d’avenir.</a:t>
            </a:r>
          </a:p>
          <a:p>
            <a:pPr algn="l" defTabSz="457200">
              <a:defRPr sz="3200">
                <a:solidFill>
                  <a:schemeClr val="accent1">
                    <a:lumOff val="16847"/>
                  </a:schemeClr>
                </a:solidFill>
                <a:latin typeface="Palatino"/>
                <a:ea typeface="Palatino"/>
                <a:cs typeface="Palatino"/>
                <a:sym typeface="Palatino"/>
              </a:defRPr>
            </a:pPr>
            <a:br/>
            <a:r>
              <a:t>« La SEO est un métier bien à part. »</a:t>
            </a:r>
          </a:p>
          <a:p>
            <a:pPr algn="l" defTabSz="457200">
              <a:defRPr sz="3200">
                <a:solidFill>
                  <a:schemeClr val="accent1">
                    <a:lumOff val="16847"/>
                  </a:schemeClr>
                </a:solidFill>
                <a:latin typeface="Palatino"/>
                <a:ea typeface="Palatino"/>
                <a:cs typeface="Palatino"/>
                <a:sym typeface="Palatino"/>
              </a:defRPr>
            </a:pPr>
            <a:br/>
            <a:r>
              <a:t> Je pense qu'il est important pour un développeur de se tenir informé de l'évolutions des problématique à ce sujet et de mettre un point d'honneur à travailler proprement et inclusivement.</a:t>
            </a:r>
            <a:br/>
          </a:p>
          <a:p>
            <a:pPr algn="l" defTabSz="457200">
              <a:defRPr sz="3200">
                <a:solidFill>
                  <a:schemeClr val="accent1">
                    <a:lumOff val="16847"/>
                  </a:schemeClr>
                </a:solidFill>
                <a:latin typeface="Palatino"/>
                <a:ea typeface="Palatino"/>
                <a:cs typeface="Palatino"/>
                <a:sym typeface="Palatino"/>
              </a:defRPr>
            </a:pPr>
            <a:r>
              <a:t> Les bonnes pratiques permettront ainsi de rendre le site mieux référencé sur le moteur de recherche, mais également de permettre à tout à chacun de se balader sur la toile de façon rapide et inclusive.</a:t>
            </a:r>
          </a:p>
        </p:txBody>
      </p:sp>
      <p:pic>
        <p:nvPicPr>
          <p:cNvPr id="239" name="logo.png" descr="logo.png"/>
          <p:cNvPicPr>
            <a:picLocks noChangeAspect="1"/>
          </p:cNvPicPr>
          <p:nvPr/>
        </p:nvPicPr>
        <p:blipFill>
          <a:blip r:embed="rId2">
            <a:alphaModFix amt="59979"/>
            <a:extLst/>
          </a:blip>
          <a:stretch>
            <a:fillRect/>
          </a:stretch>
        </p:blipFill>
        <p:spPr>
          <a:xfrm>
            <a:off x="10758783" y="10125685"/>
            <a:ext cx="2866434" cy="28664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ommaire"/>
          <p:cNvSpPr txBox="1"/>
          <p:nvPr>
            <p:ph type="title"/>
          </p:nvPr>
        </p:nvSpPr>
        <p:spPr>
          <a:xfrm>
            <a:off x="8703230" y="-1072477"/>
            <a:ext cx="6977540" cy="4648201"/>
          </a:xfrm>
          <a:prstGeom prst="rect">
            <a:avLst/>
          </a:prstGeom>
        </p:spPr>
        <p:txBody>
          <a:bodyPr/>
          <a:lstStyle>
            <a:lvl1pPr algn="ctr">
              <a:defRPr b="1" spc="-159" sz="8000">
                <a:solidFill>
                  <a:srgbClr val="93E3FD"/>
                </a:solidFill>
                <a:latin typeface="+mn-lt"/>
                <a:ea typeface="+mn-ea"/>
                <a:cs typeface="+mn-cs"/>
                <a:sym typeface="Helvetica Neue"/>
              </a:defRPr>
            </a:lvl1pPr>
          </a:lstStyle>
          <a:p>
            <a:pPr/>
            <a:r>
              <a:t>Sommaire</a:t>
            </a:r>
          </a:p>
        </p:txBody>
      </p:sp>
      <p:sp>
        <p:nvSpPr>
          <p:cNvPr id="157" name="Rappel du contexte…"/>
          <p:cNvSpPr txBox="1"/>
          <p:nvPr/>
        </p:nvSpPr>
        <p:spPr>
          <a:xfrm>
            <a:off x="5534771" y="1781513"/>
            <a:ext cx="13314458" cy="1130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lnSpc>
                <a:spcPct val="200000"/>
              </a:lnSpc>
              <a:defRPr b="1" sz="3100">
                <a:solidFill>
                  <a:srgbClr val="CBF0FF"/>
                </a:solidFill>
                <a:latin typeface="Palatino"/>
                <a:ea typeface="Palatino"/>
                <a:cs typeface="Palatino"/>
                <a:sym typeface="Palatino"/>
              </a:defRPr>
            </a:pPr>
            <a:r>
              <a:t>Rappel du contexte</a:t>
            </a:r>
          </a:p>
          <a:p>
            <a:pPr defTabSz="825500">
              <a:lnSpc>
                <a:spcPct val="200000"/>
              </a:lnSpc>
              <a:defRPr b="1" sz="3100">
                <a:solidFill>
                  <a:srgbClr val="CBF0FF"/>
                </a:solidFill>
                <a:latin typeface="Palatino"/>
                <a:ea typeface="Palatino"/>
                <a:cs typeface="Palatino"/>
                <a:sym typeface="Palatino"/>
              </a:defRPr>
            </a:pPr>
            <a:r>
              <a:t>Définitions des principaux mots  </a:t>
            </a:r>
            <a:br/>
            <a:r>
              <a:t>Versioning</a:t>
            </a:r>
            <a:br/>
            <a:r>
              <a:t>La demande</a:t>
            </a:r>
          </a:p>
          <a:p>
            <a:pPr defTabSz="825500">
              <a:lnSpc>
                <a:spcPct val="200000"/>
              </a:lnSpc>
              <a:defRPr b="1" sz="3100">
                <a:solidFill>
                  <a:srgbClr val="CBF0FF"/>
                </a:solidFill>
                <a:latin typeface="Palatino"/>
                <a:ea typeface="Palatino"/>
                <a:cs typeface="Palatino"/>
                <a:sym typeface="Palatino"/>
              </a:defRPr>
            </a:pPr>
            <a:r>
              <a:t>Outils utilisés</a:t>
            </a:r>
          </a:p>
          <a:p>
            <a:pPr defTabSz="825500">
              <a:lnSpc>
                <a:spcPct val="200000"/>
              </a:lnSpc>
              <a:defRPr b="1" sz="3100">
                <a:solidFill>
                  <a:srgbClr val="CBF0FF"/>
                </a:solidFill>
                <a:latin typeface="Palatino"/>
                <a:ea typeface="Palatino"/>
                <a:cs typeface="Palatino"/>
                <a:sym typeface="Palatino"/>
              </a:defRPr>
            </a:pPr>
            <a:r>
              <a:t>Le résultat /  Le résultat de l’audit </a:t>
            </a:r>
          </a:p>
          <a:p>
            <a:pPr defTabSz="825500">
              <a:lnSpc>
                <a:spcPct val="200000"/>
              </a:lnSpc>
              <a:defRPr b="1" sz="3100">
                <a:solidFill>
                  <a:srgbClr val="CBF0FF"/>
                </a:solidFill>
                <a:latin typeface="Palatino"/>
                <a:ea typeface="Palatino"/>
                <a:cs typeface="Palatino"/>
                <a:sym typeface="Palatino"/>
              </a:defRPr>
            </a:pPr>
            <a:r>
              <a:t>Les difficultés rencontrées </a:t>
            </a:r>
          </a:p>
          <a:p>
            <a:pPr defTabSz="825500">
              <a:lnSpc>
                <a:spcPct val="200000"/>
              </a:lnSpc>
              <a:defRPr b="1" sz="3100">
                <a:solidFill>
                  <a:srgbClr val="CBF0FF"/>
                </a:solidFill>
                <a:latin typeface="Palatino"/>
                <a:ea typeface="Palatino"/>
                <a:cs typeface="Palatino"/>
                <a:sym typeface="Palatino"/>
              </a:defRPr>
            </a:pPr>
            <a:r>
              <a:t>Les solutions apportées </a:t>
            </a:r>
          </a:p>
          <a:p>
            <a:pPr defTabSz="825500">
              <a:lnSpc>
                <a:spcPct val="200000"/>
              </a:lnSpc>
              <a:defRPr b="1" sz="3100">
                <a:solidFill>
                  <a:srgbClr val="CBF0FF"/>
                </a:solidFill>
                <a:latin typeface="Palatino"/>
                <a:ea typeface="Palatino"/>
                <a:cs typeface="Palatino"/>
                <a:sym typeface="Palatino"/>
              </a:defRPr>
            </a:pPr>
            <a:r>
              <a:t>Validation du W3c</a:t>
            </a:r>
          </a:p>
          <a:p>
            <a:pPr defTabSz="825500">
              <a:lnSpc>
                <a:spcPct val="200000"/>
              </a:lnSpc>
              <a:defRPr b="1" sz="3100">
                <a:solidFill>
                  <a:srgbClr val="CBF0FF"/>
                </a:solidFill>
                <a:latin typeface="Palatino"/>
                <a:ea typeface="Palatino"/>
                <a:cs typeface="Palatino"/>
                <a:sym typeface="Palatino"/>
              </a:defRPr>
            </a:pPr>
            <a:r>
              <a:t>Les perspectives d’évolutions du projet</a:t>
            </a:r>
          </a:p>
          <a:p>
            <a:pPr defTabSz="825500">
              <a:lnSpc>
                <a:spcPct val="200000"/>
              </a:lnSpc>
              <a:defRPr b="1" sz="3100">
                <a:solidFill>
                  <a:srgbClr val="CBF0FF"/>
                </a:solidFill>
                <a:latin typeface="Palatino"/>
                <a:ea typeface="Palatino"/>
                <a:cs typeface="Palatino"/>
                <a:sym typeface="Palatino"/>
              </a:defRPr>
            </a:pPr>
            <a:r>
              <a:t>Conclusion </a:t>
            </a:r>
          </a:p>
        </p:txBody>
      </p:sp>
      <p:sp>
        <p:nvSpPr>
          <p:cNvPr id="158" name="Lamoureux Jean-Patrick"/>
          <p:cNvSpPr txBox="1"/>
          <p:nvPr/>
        </p:nvSpPr>
        <p:spPr>
          <a:xfrm>
            <a:off x="17588481" y="13225500"/>
            <a:ext cx="8771856" cy="3992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solidFill>
                  <a:srgbClr val="011D57"/>
                </a:solidFill>
              </a:defRPr>
            </a:lvl1pPr>
          </a:lstStyle>
          <a:p>
            <a:pPr/>
            <a:r>
              <a:t>Lamoureux Jean-Patrick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logo.png" descr="logo.png"/>
          <p:cNvPicPr>
            <a:picLocks noChangeAspect="1"/>
          </p:cNvPicPr>
          <p:nvPr/>
        </p:nvPicPr>
        <p:blipFill>
          <a:blip r:embed="rId2">
            <a:alphaModFix amt="59979"/>
            <a:extLst/>
          </a:blip>
          <a:stretch>
            <a:fillRect/>
          </a:stretch>
        </p:blipFill>
        <p:spPr>
          <a:xfrm>
            <a:off x="10758783" y="10125685"/>
            <a:ext cx="2866434" cy="2866434"/>
          </a:xfrm>
          <a:prstGeom prst="rect">
            <a:avLst/>
          </a:prstGeom>
          <a:ln w="12700">
            <a:miter lim="400000"/>
          </a:ln>
        </p:spPr>
      </p:pic>
      <p:sp>
        <p:nvSpPr>
          <p:cNvPr id="242" name="FIN"/>
          <p:cNvSpPr txBox="1"/>
          <p:nvPr/>
        </p:nvSpPr>
        <p:spPr>
          <a:xfrm>
            <a:off x="9615338" y="4990856"/>
            <a:ext cx="5153324" cy="37342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80000"/>
              </a:lnSpc>
              <a:defRPr b="1" spc="-479" sz="24000">
                <a:solidFill>
                  <a:schemeClr val="accent1"/>
                </a:solidFill>
              </a:defRPr>
            </a:lvl1pPr>
          </a:lstStyle>
          <a:p>
            <a:pPr/>
            <a:r>
              <a:t>FIN</a:t>
            </a:r>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alariée chez La Panthère, agence de conception de site web à Lyon…"/>
          <p:cNvSpPr txBox="1"/>
          <p:nvPr/>
        </p:nvSpPr>
        <p:spPr>
          <a:xfrm>
            <a:off x="5058171" y="2805189"/>
            <a:ext cx="14267658" cy="52035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220000"/>
              </a:lnSpc>
              <a:defRPr sz="3200">
                <a:solidFill>
                  <a:schemeClr val="accent1">
                    <a:lumOff val="16847"/>
                  </a:schemeClr>
                </a:solidFill>
              </a:defRPr>
            </a:pPr>
          </a:p>
          <a:p>
            <a:pPr>
              <a:lnSpc>
                <a:spcPct val="220000"/>
              </a:lnSpc>
              <a:defRPr sz="3200">
                <a:solidFill>
                  <a:schemeClr val="accent1">
                    <a:lumOff val="16847"/>
                  </a:schemeClr>
                </a:solidFill>
                <a:latin typeface="Palatino"/>
                <a:ea typeface="Palatino"/>
                <a:cs typeface="Palatino"/>
                <a:sym typeface="Palatino"/>
              </a:defRPr>
            </a:pPr>
            <a:r>
              <a:t>Salariée chez La Panthère, agence de conception de site web à Lyon</a:t>
            </a:r>
          </a:p>
          <a:p>
            <a:pPr>
              <a:lnSpc>
                <a:spcPct val="220000"/>
              </a:lnSpc>
              <a:defRPr sz="3200">
                <a:solidFill>
                  <a:schemeClr val="accent1">
                    <a:lumOff val="16847"/>
                  </a:schemeClr>
                </a:solidFill>
                <a:latin typeface="Palatino"/>
                <a:ea typeface="Palatino"/>
                <a:cs typeface="Palatino"/>
                <a:sym typeface="Palatino"/>
              </a:defRPr>
            </a:pPr>
            <a:r>
              <a:t>Réaliser un audit du site web (référencement SEO, Perfomance et Accessibilité)</a:t>
            </a:r>
          </a:p>
          <a:p>
            <a:pPr>
              <a:lnSpc>
                <a:spcPct val="220000"/>
              </a:lnSpc>
              <a:defRPr sz="3200">
                <a:solidFill>
                  <a:schemeClr val="accent1">
                    <a:lumOff val="16847"/>
                  </a:schemeClr>
                </a:solidFill>
                <a:latin typeface="Palatino"/>
                <a:ea typeface="Palatino"/>
                <a:cs typeface="Palatino"/>
                <a:sym typeface="Palatino"/>
              </a:defRPr>
            </a:pPr>
            <a:r>
              <a:t>Réaliser un rapport d’audit (SEO, Performance et Accessibilité)</a:t>
            </a:r>
          </a:p>
          <a:p>
            <a:pPr>
              <a:lnSpc>
                <a:spcPct val="220000"/>
              </a:lnSpc>
              <a:defRPr sz="3200">
                <a:solidFill>
                  <a:schemeClr val="accent1">
                    <a:lumOff val="16847"/>
                  </a:schemeClr>
                </a:solidFill>
                <a:latin typeface="Palatino"/>
                <a:ea typeface="Palatino"/>
                <a:cs typeface="Palatino"/>
                <a:sym typeface="Palatino"/>
              </a:defRPr>
            </a:pPr>
            <a:r>
              <a:t>Opérer une première optimisation du site en respectant les critères demandés</a:t>
            </a:r>
          </a:p>
        </p:txBody>
      </p:sp>
      <p:sp>
        <p:nvSpPr>
          <p:cNvPr id="161" name="Rappel du Contexte"/>
          <p:cNvSpPr txBox="1"/>
          <p:nvPr/>
        </p:nvSpPr>
        <p:spPr>
          <a:xfrm>
            <a:off x="1206498" y="135050"/>
            <a:ext cx="21971004" cy="19312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200000"/>
              </a:lnSpc>
              <a:defRPr b="1" sz="9200">
                <a:solidFill>
                  <a:srgbClr val="CBF0FF"/>
                </a:solidFill>
              </a:defRPr>
            </a:lvl1pPr>
          </a:lstStyle>
          <a:p>
            <a:pPr/>
            <a:r>
              <a:t>Rappel du Contexte</a:t>
            </a:r>
          </a:p>
        </p:txBody>
      </p:sp>
      <p:pic>
        <p:nvPicPr>
          <p:cNvPr id="162" name="logo.png" descr="logo.png"/>
          <p:cNvPicPr>
            <a:picLocks noChangeAspect="1"/>
          </p:cNvPicPr>
          <p:nvPr/>
        </p:nvPicPr>
        <p:blipFill>
          <a:blip r:embed="rId2">
            <a:alphaModFix amt="59524"/>
            <a:extLst/>
          </a:blip>
          <a:stretch>
            <a:fillRect/>
          </a:stretch>
        </p:blipFill>
        <p:spPr>
          <a:xfrm>
            <a:off x="10844614" y="10214482"/>
            <a:ext cx="2866434" cy="28664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Définitions des principaux mots"/>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Définitions des principaux mots  </a:t>
            </a:r>
          </a:p>
        </p:txBody>
      </p:sp>
      <p:sp>
        <p:nvSpPr>
          <p:cNvPr id="165" name="SEO :…"/>
          <p:cNvSpPr txBox="1"/>
          <p:nvPr/>
        </p:nvSpPr>
        <p:spPr>
          <a:xfrm>
            <a:off x="6541044" y="2387599"/>
            <a:ext cx="13296925" cy="894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chemeClr val="accent1">
                    <a:lumOff val="16847"/>
                  </a:schemeClr>
                </a:solidFill>
                <a:latin typeface="Palatino"/>
                <a:ea typeface="Palatino"/>
                <a:cs typeface="Palatino"/>
                <a:sym typeface="Palatino"/>
              </a:defRPr>
            </a:pPr>
            <a:r>
              <a:t>SEO : </a:t>
            </a:r>
          </a:p>
          <a:p>
            <a:pPr lvl="1"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chemeClr val="accent2"/>
                </a:solidFill>
                <a:latin typeface="Palatino"/>
                <a:ea typeface="Palatino"/>
                <a:cs typeface="Palatino"/>
                <a:sym typeface="Palatino"/>
              </a:defRPr>
            </a:pPr>
            <a:r>
              <a:t>Search Engine Optimisation, en Français Optimisation pour les moteurs de recherche. </a:t>
            </a:r>
          </a:p>
          <a:p>
            <a:pPr lvl="1"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chemeClr val="accent2"/>
                </a:solidFill>
                <a:latin typeface="Palatino"/>
                <a:ea typeface="Palatino"/>
                <a:cs typeface="Palatino"/>
                <a:sym typeface="Palatino"/>
              </a:defRPr>
            </a:pPr>
            <a:r>
              <a:t>Ce sont des techniques mises en oeuvre pour améliorer la position d'un site web sur un moteur de recherche.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chemeClr val="accent1">
                    <a:lumOff val="16847"/>
                  </a:schemeClr>
                </a:solidFill>
                <a:latin typeface="Palatino"/>
                <a:ea typeface="Palatino"/>
                <a:cs typeface="Palatino"/>
                <a:sym typeface="Palatino"/>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chemeClr val="accent1">
                    <a:lumOff val="16847"/>
                  </a:schemeClr>
                </a:solidFill>
                <a:latin typeface="Palatino"/>
                <a:ea typeface="Palatino"/>
                <a:cs typeface="Palatino"/>
                <a:sym typeface="Palatino"/>
              </a:defRPr>
            </a:pPr>
            <a:r>
              <a:t>﻿﻿Accessibilité: </a:t>
            </a:r>
          </a:p>
          <a:p>
            <a:pPr lvl="1"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chemeClr val="accent2"/>
                </a:solidFill>
                <a:latin typeface="Palatino"/>
                <a:ea typeface="Palatino"/>
                <a:cs typeface="Palatino"/>
                <a:sym typeface="Palatino"/>
              </a:defRPr>
            </a:pPr>
            <a:r>
              <a:t>en lien avec les problématiques d'accès aux contenus d'un site web pour les personnes handicapées (déficients visuels, auditifs...) et pour tous les utilisateurs en fonction de leurs outil d’accès (pc, tablette, smartphone)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chemeClr val="accent1">
                    <a:lumOff val="16847"/>
                  </a:schemeClr>
                </a:solidFill>
                <a:latin typeface="Palatino"/>
                <a:ea typeface="Palatino"/>
                <a:cs typeface="Palatino"/>
                <a:sym typeface="Palatino"/>
              </a:defRPr>
            </a:pP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chemeClr val="accent1">
                    <a:lumOff val="16847"/>
                  </a:schemeClr>
                </a:solidFill>
                <a:latin typeface="Palatino"/>
                <a:ea typeface="Palatino"/>
                <a:cs typeface="Palatino"/>
                <a:sym typeface="Palatino"/>
              </a:defRPr>
            </a:pPr>
            <a:r>
              <a:t>﻿﻿Performance: </a:t>
            </a:r>
          </a:p>
          <a:p>
            <a:pPr lvl="1"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solidFill>
                  <a:schemeClr val="accent2"/>
                </a:solidFill>
                <a:latin typeface="Palatino"/>
                <a:ea typeface="Palatino"/>
                <a:cs typeface="Palatino"/>
                <a:sym typeface="Palatino"/>
              </a:defRPr>
            </a:pPr>
            <a:r>
              <a:t>le principal indicateur est la vitesse de téléchagement et d'affichage d'un site. Un site trop long à se charger (plus de 4ms)ne retiendra pas son audience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Versioning"/>
          <p:cNvSpPr txBox="1"/>
          <p:nvPr>
            <p:ph type="title"/>
          </p:nvPr>
        </p:nvSpPr>
        <p:spPr>
          <a:xfrm>
            <a:off x="1206498" y="135050"/>
            <a:ext cx="21971004" cy="1931265"/>
          </a:xfrm>
          <a:prstGeom prst="rect">
            <a:avLst/>
          </a:prstGeom>
        </p:spPr>
        <p:txBody>
          <a:bodyPr anchor="t"/>
          <a:lstStyle>
            <a:lvl1pPr algn="ctr" defTabSz="825500">
              <a:lnSpc>
                <a:spcPct val="200000"/>
              </a:lnSpc>
              <a:defRPr b="1" spc="0" sz="10000">
                <a:solidFill>
                  <a:srgbClr val="CBF0FF"/>
                </a:solidFill>
                <a:latin typeface="+mn-lt"/>
                <a:ea typeface="+mn-ea"/>
                <a:cs typeface="+mn-cs"/>
                <a:sym typeface="Helvetica Neue"/>
              </a:defRPr>
            </a:lvl1pPr>
          </a:lstStyle>
          <a:p>
            <a:pPr/>
            <a:r>
              <a:t>Versioning</a:t>
            </a:r>
          </a:p>
        </p:txBody>
      </p:sp>
      <p:sp>
        <p:nvSpPr>
          <p:cNvPr id="168" name="Lien vers le site de la Panthère"/>
          <p:cNvSpPr txBox="1"/>
          <p:nvPr/>
        </p:nvSpPr>
        <p:spPr>
          <a:xfrm>
            <a:off x="8895665" y="5759398"/>
            <a:ext cx="6764332"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900" u="sng">
                <a:solidFill>
                  <a:schemeClr val="accent1">
                    <a:lumOff val="16847"/>
                  </a:schemeClr>
                </a:solidFill>
                <a:latin typeface="Palatino"/>
                <a:ea typeface="Palatino"/>
                <a:cs typeface="Palatino"/>
                <a:sym typeface="Palatino"/>
                <a:hlinkClick r:id="rId2" invalidUrl="" action="" tgtFrame="" tooltip="" history="1" highlightClick="0" endSnd="0"/>
              </a:defRPr>
            </a:lvl1pPr>
          </a:lstStyle>
          <a:p>
            <a:pPr>
              <a:defRPr u="none"/>
            </a:pPr>
            <a:r>
              <a:rPr u="sng">
                <a:hlinkClick r:id="rId2" invalidUrl="" action="" tgtFrame="" tooltip="" history="1" highlightClick="0" endSnd="0"/>
              </a:rPr>
              <a:t>Lien vers le site de la Panthère</a:t>
            </a:r>
          </a:p>
        </p:txBody>
      </p:sp>
      <p:pic>
        <p:nvPicPr>
          <p:cNvPr id="169" name="logo.png" descr="logo.png"/>
          <p:cNvPicPr>
            <a:picLocks noChangeAspect="1"/>
          </p:cNvPicPr>
          <p:nvPr/>
        </p:nvPicPr>
        <p:blipFill>
          <a:blip r:embed="rId3">
            <a:extLst/>
          </a:blip>
          <a:stretch>
            <a:fillRect/>
          </a:stretch>
        </p:blipFill>
        <p:spPr>
          <a:xfrm>
            <a:off x="10844614" y="10214482"/>
            <a:ext cx="2866434" cy="2866434"/>
          </a:xfrm>
          <a:prstGeom prst="rect">
            <a:avLst/>
          </a:prstGeom>
          <a:ln w="12700">
            <a:miter lim="400000"/>
          </a:ln>
        </p:spPr>
      </p:pic>
      <p:sp>
        <p:nvSpPr>
          <p:cNvPr id="170" name="Repository Github">
            <a:hlinkClick r:id="rId4" invalidUrl="" action="" tgtFrame="" tooltip="" history="1" highlightClick="0" endSnd="0"/>
          </p:cNvPr>
          <p:cNvSpPr txBox="1"/>
          <p:nvPr/>
        </p:nvSpPr>
        <p:spPr>
          <a:xfrm>
            <a:off x="10051876" y="3525506"/>
            <a:ext cx="4280248"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u="sng">
                <a:solidFill>
                  <a:schemeClr val="accent1">
                    <a:lumOff val="16847"/>
                  </a:schemeClr>
                </a:solidFill>
                <a:latin typeface="Palatino"/>
                <a:ea typeface="Palatino"/>
                <a:cs typeface="Palatino"/>
                <a:sym typeface="Palatino"/>
              </a:defRPr>
            </a:lvl1pPr>
          </a:lstStyle>
          <a:p>
            <a:pPr>
              <a:defRPr u="none"/>
            </a:pPr>
            <a:r>
              <a:rPr u="sng"/>
              <a:t>Repository Github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LA DEMANDE"/>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LA DEMANDE </a:t>
            </a:r>
          </a:p>
        </p:txBody>
      </p:sp>
      <p:sp>
        <p:nvSpPr>
          <p:cNvPr id="173" name="Analyse de l’état actuel de SEO du site fourni…"/>
          <p:cNvSpPr txBox="1"/>
          <p:nvPr/>
        </p:nvSpPr>
        <p:spPr>
          <a:xfrm>
            <a:off x="6019714" y="3856460"/>
            <a:ext cx="13514091" cy="403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436562" indent="-436562" algn="l" defTabSz="825500">
              <a:lnSpc>
                <a:spcPct val="130000"/>
              </a:lnSpc>
              <a:buSzPct val="100000"/>
              <a:buAutoNum type="arabicPeriod" startAt="1"/>
              <a:defRPr sz="5000">
                <a:solidFill>
                  <a:schemeClr val="accent1"/>
                </a:solidFill>
                <a:latin typeface="Palatino"/>
                <a:ea typeface="Palatino"/>
                <a:cs typeface="Palatino"/>
                <a:sym typeface="Palatino"/>
              </a:defRPr>
            </a:pPr>
            <a:r>
              <a:t>Analyse de l’état actuel de SEO du site fourni</a:t>
            </a:r>
          </a:p>
          <a:p>
            <a:pPr marL="436562" indent="-436562" algn="l" defTabSz="825500">
              <a:lnSpc>
                <a:spcPct val="130000"/>
              </a:lnSpc>
              <a:buSzPct val="100000"/>
              <a:buAutoNum type="arabicPeriod" startAt="1"/>
              <a:defRPr sz="5000">
                <a:solidFill>
                  <a:schemeClr val="accent1"/>
                </a:solidFill>
                <a:latin typeface="Palatino"/>
                <a:ea typeface="Palatino"/>
                <a:cs typeface="Palatino"/>
                <a:sym typeface="Palatino"/>
              </a:defRPr>
            </a:pPr>
            <a:r>
              <a:t>Amélioration du SEO du site.</a:t>
            </a:r>
          </a:p>
          <a:p>
            <a:pPr marL="436562" indent="-436562" algn="l" defTabSz="825500">
              <a:lnSpc>
                <a:spcPct val="130000"/>
              </a:lnSpc>
              <a:buSzPct val="100000"/>
              <a:buAutoNum type="arabicPeriod" startAt="1"/>
              <a:defRPr sz="5000">
                <a:solidFill>
                  <a:schemeClr val="accent1"/>
                </a:solidFill>
                <a:latin typeface="Palatino"/>
                <a:ea typeface="Palatino"/>
                <a:cs typeface="Palatino"/>
                <a:sym typeface="Palatino"/>
              </a:defRPr>
            </a:pPr>
            <a:r>
              <a:t>Comparaison des résultats.</a:t>
            </a:r>
          </a:p>
        </p:txBody>
      </p:sp>
      <p:pic>
        <p:nvPicPr>
          <p:cNvPr id="174" name="logo.png" descr="logo.png"/>
          <p:cNvPicPr>
            <a:picLocks noChangeAspect="1"/>
          </p:cNvPicPr>
          <p:nvPr/>
        </p:nvPicPr>
        <p:blipFill>
          <a:blip r:embed="rId2">
            <a:alphaModFix amt="60027"/>
            <a:extLst/>
          </a:blip>
          <a:stretch>
            <a:fillRect/>
          </a:stretch>
        </p:blipFill>
        <p:spPr>
          <a:xfrm>
            <a:off x="10758783" y="9685206"/>
            <a:ext cx="2866434" cy="28664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Outils utilisés"/>
          <p:cNvSpPr txBox="1"/>
          <p:nvPr>
            <p:ph type="title"/>
          </p:nvPr>
        </p:nvSpPr>
        <p:spPr>
          <a:xfrm>
            <a:off x="1206498" y="135050"/>
            <a:ext cx="21971004" cy="1931265"/>
          </a:xfrm>
          <a:prstGeom prst="rect">
            <a:avLst/>
          </a:prstGeom>
        </p:spPr>
        <p:txBody>
          <a:bodyPr anchor="t"/>
          <a:lstStyle>
            <a:lvl1pPr algn="ctr" defTabSz="825500">
              <a:lnSpc>
                <a:spcPct val="200000"/>
              </a:lnSpc>
              <a:defRPr b="1" spc="0" sz="9400">
                <a:solidFill>
                  <a:srgbClr val="CBF0FF"/>
                </a:solidFill>
                <a:latin typeface="+mn-lt"/>
                <a:ea typeface="+mn-ea"/>
                <a:cs typeface="+mn-cs"/>
                <a:sym typeface="Helvetica Neue"/>
              </a:defRPr>
            </a:lvl1pPr>
          </a:lstStyle>
          <a:p>
            <a:pPr/>
            <a:r>
              <a:t>Outils utilisés </a:t>
            </a:r>
          </a:p>
        </p:txBody>
      </p:sp>
      <p:sp>
        <p:nvSpPr>
          <p:cNvPr id="177" name="Alyze *"/>
          <p:cNvSpPr txBox="1"/>
          <p:nvPr/>
        </p:nvSpPr>
        <p:spPr>
          <a:xfrm>
            <a:off x="12361264" y="8859156"/>
            <a:ext cx="2173710"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solidFill>
                  <a:schemeClr val="accent2">
                    <a:hueOff val="-85258"/>
                    <a:satOff val="14347"/>
                    <a:lumOff val="22373"/>
                  </a:schemeClr>
                </a:solidFill>
                <a:latin typeface="Palatino"/>
                <a:ea typeface="Palatino"/>
                <a:cs typeface="Palatino"/>
                <a:sym typeface="Palatino"/>
              </a:defRPr>
            </a:lvl1pPr>
          </a:lstStyle>
          <a:p>
            <a:pPr/>
            <a:r>
              <a:t>Alyze *</a:t>
            </a:r>
          </a:p>
        </p:txBody>
      </p:sp>
      <p:pic>
        <p:nvPicPr>
          <p:cNvPr id="178" name="Capture d’écran 2023-01-31 à 16.03.04.png" descr="Capture d’écran 2023-01-31 à 16.03.04.png"/>
          <p:cNvPicPr>
            <a:picLocks noChangeAspect="1"/>
          </p:cNvPicPr>
          <p:nvPr/>
        </p:nvPicPr>
        <p:blipFill>
          <a:blip r:embed="rId2">
            <a:extLst/>
          </a:blip>
          <a:stretch>
            <a:fillRect/>
          </a:stretch>
        </p:blipFill>
        <p:spPr>
          <a:xfrm>
            <a:off x="9623241" y="8730082"/>
            <a:ext cx="1820883" cy="1197950"/>
          </a:xfrm>
          <a:prstGeom prst="rect">
            <a:avLst/>
          </a:prstGeom>
          <a:ln w="12700">
            <a:miter lim="400000"/>
          </a:ln>
        </p:spPr>
      </p:pic>
      <p:sp>
        <p:nvSpPr>
          <p:cNvPr id="179" name="Lighthouse *"/>
          <p:cNvSpPr txBox="1"/>
          <p:nvPr/>
        </p:nvSpPr>
        <p:spPr>
          <a:xfrm>
            <a:off x="12184005" y="4584490"/>
            <a:ext cx="2907377"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900">
                <a:solidFill>
                  <a:schemeClr val="accent1">
                    <a:lumOff val="16847"/>
                  </a:schemeClr>
                </a:solidFill>
                <a:latin typeface="Palatino"/>
                <a:ea typeface="Palatino"/>
                <a:cs typeface="Palatino"/>
                <a:sym typeface="Palatino"/>
              </a:defRPr>
            </a:lvl1pPr>
          </a:lstStyle>
          <a:p>
            <a:pPr/>
            <a:r>
              <a:t>Lighthouse *</a:t>
            </a:r>
          </a:p>
        </p:txBody>
      </p:sp>
      <p:pic>
        <p:nvPicPr>
          <p:cNvPr id="180" name="Capture d’écran 2023-01-31 à 16.03.32.png" descr="Capture d’écran 2023-01-31 à 16.03.32.png"/>
          <p:cNvPicPr>
            <a:picLocks noChangeAspect="1"/>
          </p:cNvPicPr>
          <p:nvPr/>
        </p:nvPicPr>
        <p:blipFill>
          <a:blip r:embed="rId3">
            <a:extLst/>
          </a:blip>
          <a:stretch>
            <a:fillRect/>
          </a:stretch>
        </p:blipFill>
        <p:spPr>
          <a:xfrm>
            <a:off x="9665212" y="4257353"/>
            <a:ext cx="1736941" cy="1416275"/>
          </a:xfrm>
          <a:prstGeom prst="rect">
            <a:avLst/>
          </a:prstGeom>
          <a:ln w="12700">
            <a:miter lim="400000"/>
          </a:ln>
        </p:spPr>
      </p:pic>
      <p:sp>
        <p:nvSpPr>
          <p:cNvPr id="181" name="Wave"/>
          <p:cNvSpPr txBox="1"/>
          <p:nvPr/>
        </p:nvSpPr>
        <p:spPr>
          <a:xfrm>
            <a:off x="12346977" y="6643566"/>
            <a:ext cx="1820883" cy="9185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5000">
                <a:solidFill>
                  <a:schemeClr val="accent1">
                    <a:lumOff val="-13575"/>
                  </a:schemeClr>
                </a:solidFill>
                <a:latin typeface="Palatino"/>
                <a:ea typeface="Palatino"/>
                <a:cs typeface="Palatino"/>
                <a:sym typeface="Palatino"/>
              </a:defRPr>
            </a:lvl1pPr>
          </a:lstStyle>
          <a:p>
            <a:pPr/>
            <a:r>
              <a:t>Wave</a:t>
            </a:r>
          </a:p>
        </p:txBody>
      </p:sp>
      <p:pic>
        <p:nvPicPr>
          <p:cNvPr id="182" name="Capture d’écran 2023-01-31 à 16.03.57.png" descr="Capture d’écran 2023-01-31 à 16.03.57.png"/>
          <p:cNvPicPr>
            <a:picLocks noChangeAspect="1"/>
          </p:cNvPicPr>
          <p:nvPr/>
        </p:nvPicPr>
        <p:blipFill>
          <a:blip r:embed="rId4">
            <a:extLst/>
          </a:blip>
          <a:stretch>
            <a:fillRect/>
          </a:stretch>
        </p:blipFill>
        <p:spPr>
          <a:xfrm>
            <a:off x="9685037" y="6509756"/>
            <a:ext cx="1697291" cy="1384198"/>
          </a:xfrm>
          <a:prstGeom prst="rect">
            <a:avLst/>
          </a:prstGeom>
          <a:ln w="12700">
            <a:miter lim="400000"/>
          </a:ln>
        </p:spPr>
      </p:pic>
      <p:sp>
        <p:nvSpPr>
          <p:cNvPr id="183" name="* des rapports secondaire détailler sont disponible"/>
          <p:cNvSpPr txBox="1"/>
          <p:nvPr/>
        </p:nvSpPr>
        <p:spPr>
          <a:xfrm>
            <a:off x="8354257" y="12984486"/>
            <a:ext cx="7675486" cy="461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FFFFF"/>
                </a:solidFill>
              </a:defRPr>
            </a:lvl1pPr>
          </a:lstStyle>
          <a:p>
            <a:pPr/>
            <a:r>
              <a:t>* des rapports secondaire détailler sont disponible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Le résultat de l’audit *"/>
          <p:cNvSpPr txBox="1"/>
          <p:nvPr/>
        </p:nvSpPr>
        <p:spPr>
          <a:xfrm>
            <a:off x="5895441" y="333094"/>
            <a:ext cx="12618518" cy="150280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ct val="200000"/>
              </a:lnSpc>
              <a:defRPr b="1" sz="9200">
                <a:solidFill>
                  <a:srgbClr val="CBF0FF"/>
                </a:solidFill>
              </a:defRPr>
            </a:lvl1pPr>
          </a:lstStyle>
          <a:p>
            <a:pPr/>
            <a:r>
              <a:t> Le résultat de l’audit *</a:t>
            </a:r>
          </a:p>
        </p:txBody>
      </p:sp>
      <p:pic>
        <p:nvPicPr>
          <p:cNvPr id="186" name="resulatAudit.png" descr="resulatAudit.png"/>
          <p:cNvPicPr>
            <a:picLocks noChangeAspect="1"/>
          </p:cNvPicPr>
          <p:nvPr/>
        </p:nvPicPr>
        <p:blipFill>
          <a:blip r:embed="rId2">
            <a:extLst/>
          </a:blip>
          <a:stretch>
            <a:fillRect/>
          </a:stretch>
        </p:blipFill>
        <p:spPr>
          <a:xfrm>
            <a:off x="3216812" y="2151391"/>
            <a:ext cx="17950376" cy="10628245"/>
          </a:xfrm>
          <a:prstGeom prst="rect">
            <a:avLst/>
          </a:prstGeom>
          <a:ln w="12700">
            <a:miter lim="400000"/>
          </a:ln>
        </p:spPr>
      </p:pic>
      <p:sp>
        <p:nvSpPr>
          <p:cNvPr id="187" name="* tableau retrouvable dans les fichiers du livrable au format Excel"/>
          <p:cNvSpPr txBox="1"/>
          <p:nvPr/>
        </p:nvSpPr>
        <p:spPr>
          <a:xfrm>
            <a:off x="3126986" y="13095124"/>
            <a:ext cx="898306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85258"/>
                    <a:satOff val="14347"/>
                    <a:lumOff val="22373"/>
                  </a:schemeClr>
                </a:solidFill>
              </a:defRPr>
            </a:lvl1pPr>
          </a:lstStyle>
          <a:p>
            <a:pPr/>
            <a:r>
              <a:t>* tableau retrouvable dans les fichiers du livrable au format Excel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LE RÉSULTAT Avant / Après"/>
          <p:cNvSpPr txBox="1"/>
          <p:nvPr>
            <p:ph type="title"/>
          </p:nvPr>
        </p:nvSpPr>
        <p:spPr>
          <a:xfrm>
            <a:off x="1206498" y="135050"/>
            <a:ext cx="21971004" cy="1931265"/>
          </a:xfrm>
          <a:prstGeom prst="rect">
            <a:avLst/>
          </a:prstGeom>
        </p:spPr>
        <p:txBody>
          <a:bodyPr anchor="t"/>
          <a:lstStyle>
            <a:lvl1pPr algn="ctr" defTabSz="825500">
              <a:lnSpc>
                <a:spcPct val="200000"/>
              </a:lnSpc>
              <a:defRPr b="1" spc="0" sz="9200">
                <a:solidFill>
                  <a:srgbClr val="CBF0FF"/>
                </a:solidFill>
                <a:latin typeface="+mn-lt"/>
                <a:ea typeface="+mn-ea"/>
                <a:cs typeface="+mn-cs"/>
                <a:sym typeface="Helvetica Neue"/>
              </a:defRPr>
            </a:lvl1pPr>
          </a:lstStyle>
          <a:p>
            <a:pPr/>
            <a:r>
              <a:t>LE RÉSULTAT Avant / Après</a:t>
            </a:r>
          </a:p>
        </p:txBody>
      </p:sp>
      <p:pic>
        <p:nvPicPr>
          <p:cNvPr id="190" name="auditavant.png" descr="auditavant.png"/>
          <p:cNvPicPr>
            <a:picLocks noChangeAspect="1"/>
          </p:cNvPicPr>
          <p:nvPr/>
        </p:nvPicPr>
        <p:blipFill>
          <a:blip r:embed="rId2">
            <a:extLst/>
          </a:blip>
          <a:stretch>
            <a:fillRect/>
          </a:stretch>
        </p:blipFill>
        <p:spPr>
          <a:xfrm>
            <a:off x="1028104" y="3594192"/>
            <a:ext cx="10088133" cy="6527616"/>
          </a:xfrm>
          <a:prstGeom prst="rect">
            <a:avLst/>
          </a:prstGeom>
          <a:ln w="12700">
            <a:miter lim="400000"/>
          </a:ln>
        </p:spPr>
      </p:pic>
      <p:pic>
        <p:nvPicPr>
          <p:cNvPr id="191" name="auditAprès.png" descr="auditAprès.png"/>
          <p:cNvPicPr>
            <a:picLocks noChangeAspect="1"/>
          </p:cNvPicPr>
          <p:nvPr/>
        </p:nvPicPr>
        <p:blipFill>
          <a:blip r:embed="rId3">
            <a:extLst/>
          </a:blip>
          <a:stretch>
            <a:fillRect/>
          </a:stretch>
        </p:blipFill>
        <p:spPr>
          <a:xfrm>
            <a:off x="12722482" y="3642646"/>
            <a:ext cx="10515360" cy="6430708"/>
          </a:xfrm>
          <a:prstGeom prst="rect">
            <a:avLst/>
          </a:prstGeom>
          <a:ln w="12700">
            <a:miter lim="400000"/>
          </a:ln>
        </p:spPr>
      </p:pic>
      <p:sp>
        <p:nvSpPr>
          <p:cNvPr id="192" name="Optimisation du site"/>
          <p:cNvSpPr txBox="1"/>
          <p:nvPr/>
        </p:nvSpPr>
        <p:spPr>
          <a:xfrm>
            <a:off x="9805238" y="1804339"/>
            <a:ext cx="4773524" cy="709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solidFill>
                  <a:schemeClr val="accent2"/>
                </a:solidFill>
              </a:defRPr>
            </a:lvl1pPr>
          </a:lstStyle>
          <a:p>
            <a:pPr/>
            <a:r>
              <a:t>Optimisation du site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