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81" r:id="rId6"/>
    <p:sldId id="265" r:id="rId7"/>
    <p:sldId id="279" r:id="rId8"/>
    <p:sldId id="282" r:id="rId9"/>
    <p:sldId id="283" r:id="rId10"/>
    <p:sldId id="267" r:id="rId11"/>
    <p:sldId id="277" r:id="rId12"/>
    <p:sldId id="268" r:id="rId13"/>
    <p:sldId id="278" r:id="rId14"/>
    <p:sldId id="269" r:id="rId15"/>
    <p:sldId id="270" r:id="rId16"/>
    <p:sldId id="274" r:id="rId17"/>
    <p:sldId id="280" r:id="rId18"/>
    <p:sldId id="275" r:id="rId19"/>
    <p:sldId id="276"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39281E9-273F-44B2-B636-43352EEE136C}" type="datetimeFigureOut">
              <a:rPr lang="en-US" smtClean="0"/>
              <a:pPr/>
              <a:t>5/29/2024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3955F16-1FDC-4712-8739-A91BA4F0ED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955F16-1FDC-4712-8739-A91BA4F0ED8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061FCF0-AB59-4AB7-B82D-5B8748DCAFB8}" type="datetime1">
              <a:rPr lang="en-US" smtClean="0"/>
              <a:t>5/29/2024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0" i="0">
                <a:solidFill>
                  <a:srgbClr val="90C2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070E87F-9CFB-45CF-8203-5A319A917DFB}" type="datetime1">
              <a:rPr lang="en-US" smtClean="0"/>
              <a:t>5/29/2024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rgbClr val="90C225"/>
                </a:solidFill>
                <a:latin typeface="Times New Roman"/>
                <a:cs typeface="Times New Roman"/>
              </a:defRPr>
            </a:lvl1pPr>
          </a:lstStyle>
          <a:p>
            <a:endParaRPr/>
          </a:p>
        </p:txBody>
      </p:sp>
      <p:sp>
        <p:nvSpPr>
          <p:cNvPr id="3" name="Holder 3"/>
          <p:cNvSpPr>
            <a:spLocks noGrp="1"/>
          </p:cNvSpPr>
          <p:nvPr>
            <p:ph sz="half" idx="2"/>
          </p:nvPr>
        </p:nvSpPr>
        <p:spPr>
          <a:xfrm>
            <a:off x="983386" y="1922526"/>
            <a:ext cx="3857625" cy="3910329"/>
          </a:xfrm>
          <a:prstGeom prst="rect">
            <a:avLst/>
          </a:prstGeom>
        </p:spPr>
        <p:txBody>
          <a:bodyPr wrap="square" lIns="0" tIns="0" rIns="0" bIns="0">
            <a:spAutoFit/>
          </a:bodyPr>
          <a:lstStyle>
            <a:lvl1pPr>
              <a:defRPr sz="2400" b="1" i="0">
                <a:solidFill>
                  <a:srgbClr val="404040"/>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BBF1B8E-A494-4F94-BDC3-A95653806496}" type="datetime1">
              <a:rPr lang="en-US" smtClean="0"/>
              <a:t>5/29/2024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rgbClr val="90C2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B3475D2-6172-4B7A-81A6-530A4FA10083}" type="datetime1">
              <a:rPr lang="en-US" smtClean="0"/>
              <a:t>5/29/2024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5522567-DABF-4A25-9744-A1D5EF4A3FF4}" type="datetime1">
              <a:rPr lang="en-US" smtClean="0"/>
              <a:t>5/29/2024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a:xfrm>
            <a:off x="4075683" y="2831668"/>
            <a:ext cx="4040632" cy="1123314"/>
          </a:xfrm>
          <a:prstGeom prst="rect">
            <a:avLst/>
          </a:prstGeom>
        </p:spPr>
        <p:txBody>
          <a:bodyPr wrap="square" lIns="0" tIns="0" rIns="0" bIns="0">
            <a:spAutoFit/>
          </a:bodyPr>
          <a:lstStyle>
            <a:lvl1pPr>
              <a:defRPr sz="7200" b="0" i="0">
                <a:solidFill>
                  <a:srgbClr val="90C225"/>
                </a:solidFill>
                <a:latin typeface="Times New Roman"/>
                <a:cs typeface="Times New Roman"/>
              </a:defRPr>
            </a:lvl1pPr>
          </a:lstStyle>
          <a:p>
            <a:endParaRPr/>
          </a:p>
        </p:txBody>
      </p:sp>
      <p:sp>
        <p:nvSpPr>
          <p:cNvPr id="3" name="Holder 3"/>
          <p:cNvSpPr>
            <a:spLocks noGrp="1"/>
          </p:cNvSpPr>
          <p:nvPr>
            <p:ph type="body" idx="1"/>
          </p:nvPr>
        </p:nvSpPr>
        <p:spPr>
          <a:xfrm>
            <a:off x="1811527" y="2324151"/>
            <a:ext cx="8568944" cy="412115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7BBDC179-4922-4E3F-85B5-BCE147F943B2}" type="datetime1">
              <a:rPr lang="en-US" smtClean="0"/>
              <a:t>5/29/2024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5" name="object 5"/>
          <p:cNvSpPr txBox="1">
            <a:spLocks noGrp="1"/>
          </p:cNvSpPr>
          <p:nvPr>
            <p:ph type="body" idx="1"/>
          </p:nvPr>
        </p:nvSpPr>
        <p:spPr>
          <a:xfrm>
            <a:off x="1809720" y="2214554"/>
            <a:ext cx="8568944" cy="4448013"/>
          </a:xfrm>
          <a:prstGeom prst="rect">
            <a:avLst/>
          </a:prstGeom>
        </p:spPr>
        <p:txBody>
          <a:bodyPr vert="horz" wrap="square" lIns="0" tIns="97155" rIns="0" bIns="0" rtlCol="0">
            <a:spAutoFit/>
          </a:bodyPr>
          <a:lstStyle/>
          <a:p>
            <a:pPr marR="551815" algn="ctr">
              <a:lnSpc>
                <a:spcPct val="100000"/>
              </a:lnSpc>
              <a:spcBef>
                <a:spcPts val="765"/>
              </a:spcBef>
            </a:pPr>
            <a:r>
              <a:rPr lang="en-US" spc="-85" dirty="0">
                <a:latin typeface="Times New Roman" pitchFamily="18" charset="0"/>
                <a:cs typeface="Times New Roman" pitchFamily="18" charset="0"/>
              </a:rPr>
              <a:t>A </a:t>
            </a:r>
            <a:r>
              <a:rPr lang="en-US" dirty="0">
                <a:latin typeface="Times New Roman" pitchFamily="18" charset="0"/>
                <a:cs typeface="Times New Roman" pitchFamily="18" charset="0"/>
              </a:rPr>
              <a:t>Project</a:t>
            </a:r>
            <a:r>
              <a:rPr lang="en-US" spc="-85" dirty="0">
                <a:latin typeface="Times New Roman" pitchFamily="18" charset="0"/>
                <a:cs typeface="Times New Roman" pitchFamily="18" charset="0"/>
              </a:rPr>
              <a:t> </a:t>
            </a:r>
            <a:r>
              <a:rPr lang="en-US" dirty="0"/>
              <a:t>Seminar</a:t>
            </a:r>
            <a:r>
              <a:rPr lang="en-US" spc="-100" dirty="0"/>
              <a:t> </a:t>
            </a:r>
            <a:r>
              <a:rPr lang="en-US" dirty="0"/>
              <a:t>Presentation</a:t>
            </a:r>
            <a:r>
              <a:rPr lang="en-US" spc="-80" dirty="0"/>
              <a:t> </a:t>
            </a:r>
            <a:r>
              <a:rPr lang="en-US" spc="-25" dirty="0"/>
              <a:t>On</a:t>
            </a:r>
          </a:p>
          <a:p>
            <a:pPr marR="551815" algn="ctr">
              <a:spcBef>
                <a:spcPts val="765"/>
              </a:spcBef>
            </a:pPr>
            <a:r>
              <a:rPr sz="2800" spc="-10" dirty="0">
                <a:solidFill>
                  <a:srgbClr val="001F5F"/>
                </a:solidFill>
              </a:rPr>
              <a:t>“</a:t>
            </a:r>
            <a:r>
              <a:rPr lang="en-US" sz="2800" spc="-10" dirty="0">
                <a:solidFill>
                  <a:srgbClr val="001F5F"/>
                </a:solidFill>
              </a:rPr>
              <a:t>SUSTAINABLE CROP OPTIMIZATION WITH AI/ML</a:t>
            </a:r>
            <a:r>
              <a:rPr sz="2800" spc="-5" dirty="0">
                <a:solidFill>
                  <a:srgbClr val="001F5F"/>
                </a:solidFill>
              </a:rPr>
              <a:t>”</a:t>
            </a:r>
            <a:endParaRPr lang="en-US" sz="2800" spc="-5" dirty="0">
              <a:solidFill>
                <a:srgbClr val="001F5F"/>
              </a:solidFill>
            </a:endParaRPr>
          </a:p>
          <a:p>
            <a:pPr marR="551815" algn="ctr">
              <a:lnSpc>
                <a:spcPct val="100000"/>
              </a:lnSpc>
            </a:pPr>
            <a:endParaRPr lang="en-US" sz="2000" b="1" spc="-5" dirty="0">
              <a:latin typeface="Times New Roman"/>
              <a:cs typeface="Times New Roman"/>
            </a:endParaRPr>
          </a:p>
          <a:p>
            <a:pPr marR="551815" algn="ctr">
              <a:lnSpc>
                <a:spcPct val="100000"/>
              </a:lnSpc>
            </a:pPr>
            <a:r>
              <a:rPr sz="2000" b="1" spc="-5" dirty="0">
                <a:latin typeface="Times New Roman"/>
                <a:cs typeface="Times New Roman"/>
              </a:rPr>
              <a:t>Presented</a:t>
            </a:r>
            <a:r>
              <a:rPr sz="2000" b="1" spc="-55" dirty="0">
                <a:latin typeface="Times New Roman"/>
                <a:cs typeface="Times New Roman"/>
              </a:rPr>
              <a:t> </a:t>
            </a:r>
            <a:r>
              <a:rPr sz="2000" b="1" spc="-35" dirty="0">
                <a:latin typeface="Times New Roman"/>
                <a:cs typeface="Times New Roman"/>
              </a:rPr>
              <a:t>By,</a:t>
            </a:r>
            <a:endParaRPr lang="en-IN" sz="2000" dirty="0">
              <a:latin typeface="Times New Roman"/>
              <a:cs typeface="Times New Roman"/>
            </a:endParaRPr>
          </a:p>
          <a:p>
            <a:pPr marR="6985" algn="ctr">
              <a:spcBef>
                <a:spcPts val="5"/>
              </a:spcBef>
            </a:pPr>
            <a:r>
              <a:rPr lang="en-IN" dirty="0"/>
              <a:t>A R ADVITHI                </a:t>
            </a:r>
            <a:r>
              <a:rPr lang="en-IN" spc="-10" dirty="0"/>
              <a:t>1KI20CS001</a:t>
            </a:r>
          </a:p>
          <a:p>
            <a:pPr marR="6985" algn="ctr">
              <a:spcBef>
                <a:spcPts val="5"/>
              </a:spcBef>
            </a:pPr>
            <a:r>
              <a:rPr lang="en-US" spc="-10" dirty="0"/>
              <a:t>PRIYA J                          1KI20CS075</a:t>
            </a:r>
          </a:p>
          <a:p>
            <a:pPr marR="6985" algn="ctr">
              <a:spcBef>
                <a:spcPts val="5"/>
              </a:spcBef>
            </a:pPr>
            <a:r>
              <a:rPr lang="en-US" spc="-10" dirty="0"/>
              <a:t>BHAVANA B V             1KI21CS400</a:t>
            </a:r>
          </a:p>
          <a:p>
            <a:pPr marR="6985" algn="ctr">
              <a:spcBef>
                <a:spcPts val="5"/>
              </a:spcBef>
            </a:pPr>
            <a:r>
              <a:rPr lang="en-US" spc="-10" dirty="0"/>
              <a:t>LISHA K R                     1KI21CS404</a:t>
            </a:r>
          </a:p>
          <a:p>
            <a:pPr marR="6985" algn="ctr">
              <a:spcBef>
                <a:spcPts val="5"/>
              </a:spcBef>
            </a:pPr>
            <a:endParaRPr lang="en-US" spc="-10" dirty="0"/>
          </a:p>
          <a:p>
            <a:pPr marR="6985" algn="ctr">
              <a:spcBef>
                <a:spcPts val="5"/>
              </a:spcBef>
            </a:pPr>
            <a:r>
              <a:rPr b="1" spc="-5" dirty="0">
                <a:latin typeface="Times New Roman"/>
                <a:cs typeface="Times New Roman"/>
              </a:rPr>
              <a:t>Under</a:t>
            </a:r>
            <a:r>
              <a:rPr b="1" spc="-40" dirty="0">
                <a:latin typeface="Times New Roman"/>
                <a:cs typeface="Times New Roman"/>
              </a:rPr>
              <a:t> </a:t>
            </a:r>
            <a:r>
              <a:rPr b="1" spc="-5" dirty="0">
                <a:latin typeface="Times New Roman"/>
                <a:cs typeface="Times New Roman"/>
              </a:rPr>
              <a:t>the Guidance</a:t>
            </a:r>
            <a:r>
              <a:rPr b="1" spc="-10" dirty="0">
                <a:latin typeface="Times New Roman"/>
                <a:cs typeface="Times New Roman"/>
              </a:rPr>
              <a:t> </a:t>
            </a:r>
            <a:r>
              <a:rPr b="1" dirty="0">
                <a:latin typeface="Times New Roman"/>
                <a:cs typeface="Times New Roman"/>
              </a:rPr>
              <a:t>of,</a:t>
            </a:r>
          </a:p>
          <a:p>
            <a:pPr marR="497205" algn="ctr">
              <a:lnSpc>
                <a:spcPct val="100000"/>
              </a:lnSpc>
            </a:pPr>
            <a:r>
              <a:rPr lang="en-IN" b="1" dirty="0"/>
              <a:t>Prof. Vidya H A</a:t>
            </a:r>
            <a:r>
              <a:rPr lang="en-IN" dirty="0"/>
              <a:t> </a:t>
            </a:r>
            <a:r>
              <a:rPr lang="en-IN" sz="1200" dirty="0"/>
              <a:t>B.E., M.Tech., (Ph.D.)</a:t>
            </a:r>
            <a:r>
              <a:rPr lang="en-IN" dirty="0"/>
              <a:t> </a:t>
            </a:r>
          </a:p>
          <a:p>
            <a:pPr marR="497205" algn="ctr">
              <a:lnSpc>
                <a:spcPct val="100000"/>
              </a:lnSpc>
            </a:pPr>
            <a:r>
              <a:rPr lang="en-IN" dirty="0"/>
              <a:t>Assistant Professor, </a:t>
            </a:r>
          </a:p>
          <a:p>
            <a:pPr marR="497205" algn="ctr">
              <a:lnSpc>
                <a:spcPct val="100000"/>
              </a:lnSpc>
            </a:pPr>
            <a:r>
              <a:rPr lang="en-IN" dirty="0"/>
              <a:t>Dept. of CSE, KIT </a:t>
            </a:r>
            <a:endParaRPr lang="en-US" dirty="0"/>
          </a:p>
        </p:txBody>
      </p:sp>
      <p:sp>
        <p:nvSpPr>
          <p:cNvPr id="6" name="object 6"/>
          <p:cNvSpPr txBox="1">
            <a:spLocks noGrp="1"/>
          </p:cNvSpPr>
          <p:nvPr>
            <p:ph type="title"/>
          </p:nvPr>
        </p:nvSpPr>
        <p:spPr>
          <a:xfrm>
            <a:off x="2738414" y="1428736"/>
            <a:ext cx="5850255" cy="752129"/>
          </a:xfrm>
          <a:prstGeom prst="rect">
            <a:avLst/>
          </a:prstGeom>
        </p:spPr>
        <p:txBody>
          <a:bodyPr vert="horz" wrap="square" lIns="0" tIns="13335" rIns="0" bIns="0" rtlCol="0">
            <a:spAutoFit/>
          </a:bodyPr>
          <a:lstStyle/>
          <a:p>
            <a:pPr marL="12700" algn="ctr">
              <a:lnSpc>
                <a:spcPct val="100000"/>
              </a:lnSpc>
              <a:spcBef>
                <a:spcPts val="105"/>
              </a:spcBef>
            </a:pPr>
            <a:r>
              <a:rPr sz="2400" b="1" dirty="0">
                <a:solidFill>
                  <a:srgbClr val="FFC000"/>
                </a:solidFill>
                <a:latin typeface="Times New Roman"/>
                <a:cs typeface="Times New Roman"/>
              </a:rPr>
              <a:t>Department</a:t>
            </a:r>
            <a:r>
              <a:rPr sz="2400" b="1" spc="-40" dirty="0">
                <a:solidFill>
                  <a:srgbClr val="FFC000"/>
                </a:solidFill>
                <a:latin typeface="Times New Roman"/>
                <a:cs typeface="Times New Roman"/>
              </a:rPr>
              <a:t> </a:t>
            </a:r>
            <a:r>
              <a:rPr sz="2400" b="1" dirty="0">
                <a:solidFill>
                  <a:srgbClr val="FFC000"/>
                </a:solidFill>
                <a:latin typeface="Times New Roman"/>
                <a:cs typeface="Times New Roman"/>
              </a:rPr>
              <a:t>of</a:t>
            </a:r>
            <a:r>
              <a:rPr sz="2400" b="1" spc="-10" dirty="0">
                <a:solidFill>
                  <a:srgbClr val="FFC000"/>
                </a:solidFill>
                <a:latin typeface="Times New Roman"/>
                <a:cs typeface="Times New Roman"/>
              </a:rPr>
              <a:t> </a:t>
            </a:r>
            <a:r>
              <a:rPr lang="en-IN" sz="2400" b="1" dirty="0">
                <a:solidFill>
                  <a:srgbClr val="FFC000"/>
                </a:solidFill>
                <a:highlight>
                  <a:srgbClr val="FFFFFF"/>
                </a:highlight>
                <a:latin typeface="Times New Roman" panose="02020603050405020304" pitchFamily="18" charset="0"/>
                <a:cs typeface="Times New Roman" panose="02020603050405020304" pitchFamily="18" charset="0"/>
              </a:rPr>
              <a:t>Computer Science </a:t>
            </a:r>
            <a:r>
              <a:rPr sz="2400" b="1" dirty="0">
                <a:solidFill>
                  <a:srgbClr val="FFC000"/>
                </a:solidFill>
                <a:latin typeface="Times New Roman"/>
                <a:cs typeface="Times New Roman"/>
              </a:rPr>
              <a:t>and</a:t>
            </a:r>
            <a:r>
              <a:rPr sz="2400" b="1" spc="-30" dirty="0">
                <a:solidFill>
                  <a:srgbClr val="FFC000"/>
                </a:solidFill>
                <a:latin typeface="Times New Roman"/>
                <a:cs typeface="Times New Roman"/>
              </a:rPr>
              <a:t> </a:t>
            </a:r>
            <a:r>
              <a:rPr sz="2400" b="1" dirty="0">
                <a:solidFill>
                  <a:srgbClr val="FFC000"/>
                </a:solidFill>
                <a:latin typeface="Times New Roman"/>
                <a:cs typeface="Times New Roman"/>
              </a:rPr>
              <a:t>Engineering</a:t>
            </a:r>
            <a:endParaRPr sz="2400" dirty="0">
              <a:solidFill>
                <a:srgbClr val="FFC000"/>
              </a:solidFill>
              <a:latin typeface="Times New Roman"/>
              <a:cs typeface="Times New Roman"/>
            </a:endParaRPr>
          </a:p>
        </p:txBody>
      </p:sp>
      <p:pic>
        <p:nvPicPr>
          <p:cNvPr id="7" name="object 4">
            <a:extLst>
              <a:ext uri="{FF2B5EF4-FFF2-40B4-BE49-F238E27FC236}">
                <a16:creationId xmlns:a16="http://schemas.microsoft.com/office/drawing/2014/main" id="{6A6CD121-B272-045D-EB18-2D51C985ADBF}"/>
              </a:ext>
            </a:extLst>
          </p:cNvPr>
          <p:cNvPicPr/>
          <p:nvPr/>
        </p:nvPicPr>
        <p:blipFill>
          <a:blip r:embed="rId3" cstate="print"/>
          <a:stretch>
            <a:fillRect/>
          </a:stretch>
        </p:blipFill>
        <p:spPr>
          <a:xfrm>
            <a:off x="1447800" y="59306"/>
            <a:ext cx="1066799" cy="1066800"/>
          </a:xfrm>
          <a:prstGeom prst="rect">
            <a:avLst/>
          </a:prstGeom>
        </p:spPr>
      </p:pic>
      <p:pic>
        <p:nvPicPr>
          <p:cNvPr id="8" name="Picture 7">
            <a:extLst>
              <a:ext uri="{FF2B5EF4-FFF2-40B4-BE49-F238E27FC236}">
                <a16:creationId xmlns:a16="http://schemas.microsoft.com/office/drawing/2014/main" id="{6D904CF1-E72B-69B8-2144-E8F091562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280" y="14964"/>
            <a:ext cx="995363" cy="1132862"/>
          </a:xfrm>
          <a:prstGeom prst="rect">
            <a:avLst/>
          </a:prstGeom>
        </p:spPr>
      </p:pic>
      <p:sp>
        <p:nvSpPr>
          <p:cNvPr id="10" name="TextBox 9">
            <a:extLst>
              <a:ext uri="{FF2B5EF4-FFF2-40B4-BE49-F238E27FC236}">
                <a16:creationId xmlns:a16="http://schemas.microsoft.com/office/drawing/2014/main" id="{9EF09285-A83C-1BDE-AEB3-16BA63820723}"/>
              </a:ext>
            </a:extLst>
          </p:cNvPr>
          <p:cNvSpPr txBox="1"/>
          <p:nvPr/>
        </p:nvSpPr>
        <p:spPr>
          <a:xfrm>
            <a:off x="2590800" y="14964"/>
            <a:ext cx="5642042" cy="1323439"/>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Visvesvaraya Technological University, Jnana Sangama, Belagavi</a:t>
            </a:r>
          </a:p>
          <a:p>
            <a:pPr algn="ctr"/>
            <a:endParaRPr lang="en-IN" sz="2000" dirty="0">
              <a:latin typeface="Times New Roman" panose="02020603050405020304" pitchFamily="18" charset="0"/>
              <a:cs typeface="Times New Roman" panose="02020603050405020304" pitchFamily="18" charset="0"/>
            </a:endParaRPr>
          </a:p>
          <a:p>
            <a:pPr algn="ctr"/>
            <a:r>
              <a:rPr lang="en-US" sz="2000" b="1" i="0" dirty="0">
                <a:solidFill>
                  <a:srgbClr val="001D35"/>
                </a:solidFill>
                <a:effectLst/>
                <a:highlight>
                  <a:srgbClr val="FFFFFF"/>
                </a:highlight>
                <a:latin typeface="Times New Roman" panose="02020603050405020304" pitchFamily="18" charset="0"/>
                <a:cs typeface="Times New Roman" panose="02020603050405020304" pitchFamily="18" charset="0"/>
              </a:rPr>
              <a:t>Kalpataru Institute Of Technology, Tiptur</a:t>
            </a:r>
            <a:endParaRPr lang="en-IN" sz="2000" b="1" i="0" dirty="0">
              <a:solidFill>
                <a:srgbClr val="001D35"/>
              </a:solidFill>
              <a:effectLst/>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5620E0A-0F7A-02D0-4AF5-8008AAA2463E}"/>
              </a:ext>
            </a:extLst>
          </p:cNvPr>
          <p:cNvSpPr>
            <a:spLocks noGrp="1"/>
          </p:cNvSpPr>
          <p:nvPr>
            <p:ph type="sldNum" sz="quarter" idx="7"/>
          </p:nvPr>
        </p:nvSpPr>
        <p:spPr/>
        <p:txBody>
          <a:bodyPr/>
          <a:lstStyle/>
          <a:p>
            <a:fld id="{B6F15528-21DE-4FAA-801E-634DDDAF4B2B}"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304791" y="105536"/>
            <a:ext cx="3582035" cy="574040"/>
          </a:xfrm>
          <a:prstGeom prst="rect">
            <a:avLst/>
          </a:prstGeom>
        </p:spPr>
        <p:txBody>
          <a:bodyPr vert="horz" wrap="square" lIns="0" tIns="12700" rIns="0" bIns="0" rtlCol="0">
            <a:spAutoFit/>
          </a:bodyPr>
          <a:lstStyle/>
          <a:p>
            <a:pPr marL="12700">
              <a:lnSpc>
                <a:spcPct val="100000"/>
              </a:lnSpc>
              <a:spcBef>
                <a:spcPts val="100"/>
              </a:spcBef>
            </a:pPr>
            <a:r>
              <a:rPr sz="3600" spc="-5" dirty="0"/>
              <a:t>METHOD</a:t>
            </a:r>
            <a:r>
              <a:rPr sz="3600" spc="5" dirty="0"/>
              <a:t>O</a:t>
            </a:r>
            <a:r>
              <a:rPr sz="3600" spc="-5" dirty="0"/>
              <a:t>LOGY</a:t>
            </a:r>
            <a:endParaRPr sz="3600"/>
          </a:p>
        </p:txBody>
      </p:sp>
      <p:sp>
        <p:nvSpPr>
          <p:cNvPr id="4" name="object 4"/>
          <p:cNvSpPr txBox="1"/>
          <p:nvPr/>
        </p:nvSpPr>
        <p:spPr>
          <a:xfrm>
            <a:off x="891348" y="574870"/>
            <a:ext cx="10408920" cy="6283130"/>
          </a:xfrm>
          <a:prstGeom prst="rect">
            <a:avLst/>
          </a:prstGeom>
        </p:spPr>
        <p:txBody>
          <a:bodyPr vert="horz" wrap="square" lIns="0" tIns="164465" rIns="0" bIns="0" rtlCol="0">
            <a:spAutoFit/>
          </a:bodyPr>
          <a:lstStyle/>
          <a:p>
            <a:pPr marL="355600" indent="-342900" algn="just">
              <a:lnSpc>
                <a:spcPct val="100000"/>
              </a:lnSpc>
              <a:spcBef>
                <a:spcPts val="1295"/>
              </a:spcBef>
              <a:buClr>
                <a:srgbClr val="90C225"/>
              </a:buClr>
              <a:tabLst>
                <a:tab pos="354965" algn="l"/>
                <a:tab pos="355600" algn="l"/>
              </a:tabLst>
            </a:pPr>
            <a:r>
              <a:rPr lang="en-US" sz="2000" b="1" dirty="0">
                <a:solidFill>
                  <a:srgbClr val="FFC000"/>
                </a:solidFill>
                <a:latin typeface="Times New Roman"/>
                <a:cs typeface="Times New Roman"/>
              </a:rPr>
              <a:t>Data Acquisition for</a:t>
            </a:r>
            <a:r>
              <a:rPr lang="en-US" sz="2000" b="1" dirty="0">
                <a:solidFill>
                  <a:srgbClr val="FFC000"/>
                </a:solidFill>
                <a:latin typeface="Times New Roman" pitchFamily="18" charset="0"/>
                <a:cs typeface="Times New Roman" pitchFamily="18" charset="0"/>
              </a:rPr>
              <a:t> Crop Recommendation </a:t>
            </a:r>
            <a:r>
              <a:rPr lang="en-US" sz="2000" b="1" dirty="0">
                <a:solidFill>
                  <a:srgbClr val="FFC000"/>
                </a:solidFill>
                <a:latin typeface="Times New Roman"/>
                <a:cs typeface="Times New Roman"/>
              </a:rPr>
              <a:t>:</a:t>
            </a:r>
          </a:p>
          <a:p>
            <a:pPr marL="355600" indent="-342900" algn="just">
              <a:lnSpc>
                <a:spcPct val="100000"/>
              </a:lnSpc>
              <a:spcBef>
                <a:spcPts val="1295"/>
              </a:spcBef>
              <a:buClr>
                <a:srgbClr val="90C225"/>
              </a:buClr>
              <a:buChar char="●"/>
              <a:tabLst>
                <a:tab pos="354965" algn="l"/>
                <a:tab pos="355600" algn="l"/>
              </a:tabLst>
            </a:pPr>
            <a:r>
              <a:rPr lang="en-US" sz="2000" dirty="0">
                <a:latin typeface="Times New Roman"/>
                <a:cs typeface="Times New Roman"/>
              </a:rPr>
              <a:t>Obtain the dataset from </a:t>
            </a:r>
            <a:r>
              <a:rPr lang="en-US" sz="2000" dirty="0" err="1">
                <a:latin typeface="Times New Roman"/>
                <a:cs typeface="Times New Roman"/>
              </a:rPr>
              <a:t>Kaggle</a:t>
            </a:r>
            <a:r>
              <a:rPr lang="en-US" sz="2000" dirty="0">
                <a:latin typeface="Times New Roman"/>
                <a:cs typeface="Times New Roman"/>
              </a:rPr>
              <a:t> or a similar platform. The dataset contain relevant agricultural parameters such as soil nutrients (N, P, K), temperature, humidity, rainfall, and pH levels.</a:t>
            </a:r>
          </a:p>
          <a:p>
            <a:pPr marL="355600" indent="-342900" algn="just">
              <a:lnSpc>
                <a:spcPct val="100000"/>
              </a:lnSpc>
              <a:spcBef>
                <a:spcPts val="1295"/>
              </a:spcBef>
              <a:buClr>
                <a:srgbClr val="90C225"/>
              </a:buClr>
              <a:tabLst>
                <a:tab pos="354965" algn="l"/>
                <a:tab pos="355600" algn="l"/>
              </a:tabLst>
            </a:pPr>
            <a:r>
              <a:rPr lang="en-US" sz="2000" b="1" dirty="0">
                <a:latin typeface="Times New Roman"/>
                <a:cs typeface="Times New Roman"/>
              </a:rPr>
              <a:t>Values Input:</a:t>
            </a:r>
          </a:p>
          <a:p>
            <a:pPr marL="355600" indent="-342900" algn="just">
              <a:lnSpc>
                <a:spcPct val="100000"/>
              </a:lnSpc>
              <a:spcBef>
                <a:spcPts val="1295"/>
              </a:spcBef>
              <a:buClr>
                <a:srgbClr val="90C225"/>
              </a:buClr>
              <a:buChar char="●"/>
              <a:tabLst>
                <a:tab pos="354965" algn="l"/>
                <a:tab pos="355600" algn="l"/>
              </a:tabLst>
            </a:pPr>
            <a:r>
              <a:rPr lang="en-US" sz="2000" dirty="0">
                <a:latin typeface="Times New Roman"/>
                <a:cs typeface="Times New Roman"/>
              </a:rPr>
              <a:t>Users input site-specific parameters including N, P, K (expressed as percentages), temperature (in °C), relative humidity (in %), rainfall (in mm), and pH level.</a:t>
            </a:r>
          </a:p>
          <a:p>
            <a:pPr marL="355600" indent="-342900" algn="just">
              <a:lnSpc>
                <a:spcPct val="100000"/>
              </a:lnSpc>
              <a:spcBef>
                <a:spcPts val="1295"/>
              </a:spcBef>
              <a:buClr>
                <a:srgbClr val="90C225"/>
              </a:buClr>
              <a:tabLst>
                <a:tab pos="354965" algn="l"/>
                <a:tab pos="355600" algn="l"/>
              </a:tabLst>
            </a:pPr>
            <a:r>
              <a:rPr lang="en-US" sz="2000" b="1" dirty="0">
                <a:latin typeface="Times New Roman"/>
                <a:cs typeface="Times New Roman"/>
              </a:rPr>
              <a:t>ML Model Training and .</a:t>
            </a:r>
            <a:r>
              <a:rPr lang="en-US" sz="2000" b="1" dirty="0" err="1">
                <a:latin typeface="Times New Roman"/>
                <a:cs typeface="Times New Roman"/>
              </a:rPr>
              <a:t>pkl</a:t>
            </a:r>
            <a:r>
              <a:rPr lang="en-US" sz="2000" b="1" dirty="0">
                <a:latin typeface="Times New Roman"/>
                <a:cs typeface="Times New Roman"/>
              </a:rPr>
              <a:t> File Creation:</a:t>
            </a:r>
          </a:p>
          <a:p>
            <a:pPr marL="355600" indent="-342900" algn="just">
              <a:lnSpc>
                <a:spcPct val="100000"/>
              </a:lnSpc>
              <a:spcBef>
                <a:spcPts val="1295"/>
              </a:spcBef>
              <a:buClr>
                <a:srgbClr val="90C225"/>
              </a:buClr>
              <a:buChar char="●"/>
              <a:tabLst>
                <a:tab pos="354965" algn="l"/>
                <a:tab pos="355600" algn="l"/>
              </a:tabLst>
            </a:pPr>
            <a:r>
              <a:rPr lang="en-US" sz="2000" dirty="0">
                <a:latin typeface="Times New Roman"/>
                <a:cs typeface="Times New Roman"/>
              </a:rPr>
              <a:t>Trained the ensemble model using the following constituent models: SVM, Random Forest, Naive  Bayes, and KNN.</a:t>
            </a:r>
          </a:p>
          <a:p>
            <a:pPr marL="355600" indent="-342900" algn="just">
              <a:lnSpc>
                <a:spcPct val="100000"/>
              </a:lnSpc>
              <a:spcBef>
                <a:spcPts val="1295"/>
              </a:spcBef>
              <a:buClr>
                <a:srgbClr val="90C225"/>
              </a:buClr>
              <a:buChar char="●"/>
              <a:tabLst>
                <a:tab pos="354965" algn="l"/>
                <a:tab pos="355600" algn="l"/>
              </a:tabLst>
            </a:pPr>
            <a:r>
              <a:rPr lang="en-US" sz="2000" dirty="0">
                <a:latin typeface="Times New Roman"/>
                <a:cs typeface="Times New Roman"/>
              </a:rPr>
              <a:t>Utilized a majority voting technique for the ensemble model, Once the model is trained, save it as a .</a:t>
            </a:r>
            <a:r>
              <a:rPr lang="en-US" sz="2000" dirty="0" err="1">
                <a:latin typeface="Times New Roman"/>
                <a:cs typeface="Times New Roman"/>
              </a:rPr>
              <a:t>pkl</a:t>
            </a:r>
            <a:r>
              <a:rPr lang="en-US" sz="2000" dirty="0">
                <a:latin typeface="Times New Roman"/>
                <a:cs typeface="Times New Roman"/>
              </a:rPr>
              <a:t> file for future use.</a:t>
            </a:r>
          </a:p>
          <a:p>
            <a:pPr marL="355600" indent="-342900" algn="just">
              <a:lnSpc>
                <a:spcPct val="100000"/>
              </a:lnSpc>
              <a:spcBef>
                <a:spcPts val="1295"/>
              </a:spcBef>
              <a:buClr>
                <a:srgbClr val="90C225"/>
              </a:buClr>
              <a:tabLst>
                <a:tab pos="354965" algn="l"/>
                <a:tab pos="355600" algn="l"/>
              </a:tabLst>
            </a:pPr>
            <a:r>
              <a:rPr lang="en-US" sz="2000" b="1" dirty="0">
                <a:latin typeface="Times New Roman"/>
                <a:cs typeface="Times New Roman"/>
              </a:rPr>
              <a:t>Crop Recommendation:</a:t>
            </a:r>
          </a:p>
          <a:p>
            <a:pPr marL="355600" indent="-342900" algn="just">
              <a:lnSpc>
                <a:spcPct val="100000"/>
              </a:lnSpc>
              <a:spcBef>
                <a:spcPts val="1295"/>
              </a:spcBef>
              <a:buClr>
                <a:srgbClr val="90C225"/>
              </a:buClr>
              <a:buChar char="●"/>
              <a:tabLst>
                <a:tab pos="354965" algn="l"/>
                <a:tab pos="355600" algn="l"/>
              </a:tabLst>
            </a:pPr>
            <a:r>
              <a:rPr lang="en-US" sz="2000" dirty="0">
                <a:latin typeface="Times New Roman"/>
                <a:cs typeface="Times New Roman"/>
              </a:rPr>
              <a:t>Load the .</a:t>
            </a:r>
            <a:r>
              <a:rPr lang="en-US" sz="2000" dirty="0" err="1">
                <a:latin typeface="Times New Roman"/>
                <a:cs typeface="Times New Roman"/>
              </a:rPr>
              <a:t>pkl</a:t>
            </a:r>
            <a:r>
              <a:rPr lang="en-US" sz="2000" dirty="0">
                <a:latin typeface="Times New Roman"/>
                <a:cs typeface="Times New Roman"/>
              </a:rPr>
              <a:t> file to make crop recommendations based on user input.</a:t>
            </a:r>
          </a:p>
          <a:p>
            <a:pPr marL="355600" indent="-342900" algn="just">
              <a:lnSpc>
                <a:spcPct val="100000"/>
              </a:lnSpc>
              <a:spcBef>
                <a:spcPts val="1295"/>
              </a:spcBef>
              <a:buClr>
                <a:srgbClr val="90C225"/>
              </a:buClr>
              <a:buChar char="●"/>
              <a:tabLst>
                <a:tab pos="354965" algn="l"/>
                <a:tab pos="355600" algn="l"/>
              </a:tabLst>
            </a:pPr>
            <a:r>
              <a:rPr lang="en-US" sz="2000" dirty="0">
                <a:latin typeface="Times New Roman"/>
                <a:cs typeface="Times New Roman"/>
              </a:rPr>
              <a:t>Apply the trained ensemble model to predict the most suitable crop(s) for the given site-specific parameters.</a:t>
            </a:r>
          </a:p>
        </p:txBody>
      </p:sp>
      <p:sp>
        <p:nvSpPr>
          <p:cNvPr id="5" name="Slide Number Placeholder 4">
            <a:extLst>
              <a:ext uri="{FF2B5EF4-FFF2-40B4-BE49-F238E27FC236}">
                <a16:creationId xmlns:a16="http://schemas.microsoft.com/office/drawing/2014/main" id="{9FACAC5D-D4A1-EAD1-CF35-842CC17A4487}"/>
              </a:ext>
            </a:extLst>
          </p:cNvPr>
          <p:cNvSpPr>
            <a:spLocks noGrp="1"/>
          </p:cNvSpPr>
          <p:nvPr>
            <p:ph type="sldNum" sz="quarter" idx="7"/>
          </p:nvPr>
        </p:nvSpPr>
        <p:spPr/>
        <p:txBody>
          <a:bodyPr/>
          <a:lstStyle/>
          <a:p>
            <a:fld id="{B6F15528-21DE-4FAA-801E-634DDDAF4B2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1.jpeg"/>
          <p:cNvPicPr/>
          <p:nvPr/>
        </p:nvPicPr>
        <p:blipFill>
          <a:blip r:embed="rId2" cstate="print"/>
          <a:stretch>
            <a:fillRect/>
          </a:stretch>
        </p:blipFill>
        <p:spPr>
          <a:xfrm>
            <a:off x="1881158" y="642918"/>
            <a:ext cx="6500858" cy="785818"/>
          </a:xfrm>
          <a:prstGeom prst="rect">
            <a:avLst/>
          </a:prstGeom>
        </p:spPr>
      </p:pic>
      <p:sp>
        <p:nvSpPr>
          <p:cNvPr id="1025" name="Rectangle 1"/>
          <p:cNvSpPr>
            <a:spLocks noChangeArrowheads="1"/>
          </p:cNvSpPr>
          <p:nvPr/>
        </p:nvSpPr>
        <p:spPr bwMode="auto">
          <a:xfrm>
            <a:off x="2166910" y="1643051"/>
            <a:ext cx="764386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1 : Methodology for Crop Recommendation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523836" y="2071678"/>
            <a:ext cx="11215766" cy="4524315"/>
          </a:xfrm>
          <a:prstGeom prst="rect">
            <a:avLst/>
          </a:prstGeom>
          <a:noFill/>
        </p:spPr>
        <p:txBody>
          <a:bodyPr wrap="square" rtlCol="0">
            <a:spAutoFit/>
          </a:bodyPr>
          <a:lstStyle/>
          <a:p>
            <a:pPr algn="just">
              <a:lnSpc>
                <a:spcPct val="150000"/>
              </a:lnSpc>
            </a:pPr>
            <a:r>
              <a:rPr lang="en-US" sz="2000" b="1" dirty="0">
                <a:solidFill>
                  <a:srgbClr val="FFC000"/>
                </a:solidFill>
                <a:latin typeface="Times New Roman" pitchFamily="18" charset="0"/>
                <a:cs typeface="Times New Roman" pitchFamily="18" charset="0"/>
              </a:rPr>
              <a:t>Data Acquisition for Fertilizer Recommendation :</a:t>
            </a:r>
          </a:p>
          <a:p>
            <a:pPr algn="just">
              <a:lnSpc>
                <a:spcPct val="150000"/>
              </a:lnSpc>
              <a:buClr>
                <a:schemeClr val="accent3">
                  <a:lumMod val="75000"/>
                </a:schemeClr>
              </a:buClr>
              <a:buSzPct val="150000"/>
              <a:buFont typeface="Arial" pitchFamily="34" charset="0"/>
              <a:buChar char="•"/>
            </a:pPr>
            <a:r>
              <a:rPr lang="en-US" sz="2000" dirty="0">
                <a:latin typeface="Times New Roman" pitchFamily="18" charset="0"/>
                <a:cs typeface="Times New Roman" pitchFamily="18" charset="0"/>
              </a:rPr>
              <a:t> Manually create a dataset by collecting data from verified sources such as The Fertilizer Association of India, </a:t>
            </a:r>
            <a:r>
              <a:rPr lang="en-US" sz="2000" dirty="0" err="1">
                <a:latin typeface="Times New Roman" pitchFamily="18" charset="0"/>
                <a:cs typeface="Times New Roman" pitchFamily="18" charset="0"/>
              </a:rPr>
              <a:t>Kaggle</a:t>
            </a:r>
            <a:endParaRPr lang="en-US" sz="2000"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Values Input:</a:t>
            </a:r>
          </a:p>
          <a:p>
            <a:pPr algn="just">
              <a:lnSpc>
                <a:spcPct val="150000"/>
              </a:lnSpc>
              <a:buClr>
                <a:schemeClr val="accent3">
                  <a:lumMod val="75000"/>
                </a:schemeClr>
              </a:buClr>
              <a:buSzPct val="150000"/>
              <a:buFont typeface="Times New Roman" pitchFamily="18" charset="0"/>
              <a:buChar char="•"/>
            </a:pPr>
            <a:r>
              <a:rPr lang="en-US" sz="2000" dirty="0">
                <a:latin typeface="Times New Roman" pitchFamily="18" charset="0"/>
                <a:cs typeface="Times New Roman" pitchFamily="18" charset="0"/>
              </a:rPr>
              <a:t> Users input site-specific parameters including N, P, K (expressed as percentages), and select the crop</a:t>
            </a:r>
          </a:p>
          <a:p>
            <a:pPr algn="just">
              <a:lnSpc>
                <a:spcPct val="150000"/>
              </a:lnSpc>
            </a:pPr>
            <a:r>
              <a:rPr lang="en-US" sz="2000" dirty="0">
                <a:latin typeface="Times New Roman" pitchFamily="18" charset="0"/>
                <a:cs typeface="Times New Roman" pitchFamily="18" charset="0"/>
              </a:rPr>
              <a:t>Calculate the difference between the desired values of N, P, K for the selected crop</a:t>
            </a:r>
          </a:p>
          <a:p>
            <a:pPr algn="just">
              <a:lnSpc>
                <a:spcPct val="150000"/>
              </a:lnSpc>
            </a:pPr>
            <a:r>
              <a:rPr lang="en-US" sz="2000" b="1" dirty="0">
                <a:latin typeface="Times New Roman" pitchFamily="18" charset="0"/>
                <a:cs typeface="Times New Roman" pitchFamily="18" charset="0"/>
              </a:rPr>
              <a:t>Fertilizer Recommendation:</a:t>
            </a:r>
          </a:p>
          <a:p>
            <a:pPr algn="just">
              <a:lnSpc>
                <a:spcPct val="150000"/>
              </a:lnSpc>
              <a:buClr>
                <a:schemeClr val="accent3">
                  <a:lumMod val="75000"/>
                </a:schemeClr>
              </a:buClr>
              <a:buSzPct val="150000"/>
              <a:buFont typeface="Arial" pitchFamily="34" charset="0"/>
              <a:buChar char="•"/>
            </a:pPr>
            <a:r>
              <a:rPr lang="en-US" sz="2000" dirty="0">
                <a:latin typeface="Times New Roman" pitchFamily="18" charset="0"/>
                <a:cs typeface="Times New Roman" pitchFamily="18" charset="0"/>
              </a:rPr>
              <a:t> Based on the calculated differences for N, P, K, recommend appropriate fertilizer types and quantities to address the deficiencies or excesses.</a:t>
            </a:r>
          </a:p>
          <a:p>
            <a:endParaRPr lang="en-US" dirty="0"/>
          </a:p>
        </p:txBody>
      </p:sp>
      <p:sp>
        <p:nvSpPr>
          <p:cNvPr id="3" name="Slide Number Placeholder 2">
            <a:extLst>
              <a:ext uri="{FF2B5EF4-FFF2-40B4-BE49-F238E27FC236}">
                <a16:creationId xmlns:a16="http://schemas.microsoft.com/office/drawing/2014/main" id="{EAA699CE-51AF-E5A2-3E25-DED203044513}"/>
              </a:ext>
            </a:extLst>
          </p:cNvPr>
          <p:cNvSpPr>
            <a:spLocks noGrp="1"/>
          </p:cNvSpPr>
          <p:nvPr>
            <p:ph type="sldNum" sz="quarter" idx="7"/>
          </p:nvPr>
        </p:nvSpPr>
        <p:spPr/>
        <p:txBody>
          <a:bodyPr/>
          <a:lstStyle/>
          <a:p>
            <a:fld id="{B6F15528-21DE-4FAA-801E-634DDDAF4B2B}"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52662" y="1643050"/>
            <a:ext cx="6096000" cy="461665"/>
          </a:xfrm>
          <a:prstGeom prst="rect">
            <a:avLst/>
          </a:prstGeom>
        </p:spPr>
        <p:txBody>
          <a:bodyPr>
            <a:spAutoFit/>
          </a:bodyPr>
          <a:lstStyle/>
          <a:p>
            <a:pPr algn="ctr"/>
            <a:r>
              <a:rPr lang="en-US" sz="1200" dirty="0">
                <a:latin typeface="Times New Roman" pitchFamily="18" charset="0"/>
                <a:cs typeface="Times New Roman" pitchFamily="18" charset="0"/>
              </a:rPr>
              <a:t>Figure 2 : Methodology for Fertilizer Recommendation</a:t>
            </a:r>
            <a:br>
              <a:rPr lang="en-US" sz="1200" dirty="0"/>
            </a:br>
            <a:endParaRPr lang="en-US" sz="1200" dirty="0"/>
          </a:p>
        </p:txBody>
      </p:sp>
      <p:pic>
        <p:nvPicPr>
          <p:cNvPr id="9" name="Image 6"/>
          <p:cNvPicPr/>
          <p:nvPr/>
        </p:nvPicPr>
        <p:blipFill>
          <a:blip r:embed="rId2" cstate="print"/>
          <a:stretch>
            <a:fillRect/>
          </a:stretch>
        </p:blipFill>
        <p:spPr>
          <a:xfrm>
            <a:off x="2024034" y="571480"/>
            <a:ext cx="6786610" cy="785818"/>
          </a:xfrm>
          <a:prstGeom prst="rect">
            <a:avLst/>
          </a:prstGeom>
        </p:spPr>
      </p:pic>
      <p:sp>
        <p:nvSpPr>
          <p:cNvPr id="11" name="TextBox 10"/>
          <p:cNvSpPr txBox="1"/>
          <p:nvPr/>
        </p:nvSpPr>
        <p:spPr>
          <a:xfrm>
            <a:off x="309522" y="2214554"/>
            <a:ext cx="11287204" cy="4985980"/>
          </a:xfrm>
          <a:prstGeom prst="rect">
            <a:avLst/>
          </a:prstGeom>
          <a:noFill/>
        </p:spPr>
        <p:txBody>
          <a:bodyPr wrap="square" rtlCol="0">
            <a:spAutoFit/>
          </a:bodyPr>
          <a:lstStyle/>
          <a:p>
            <a:pPr algn="just">
              <a:lnSpc>
                <a:spcPct val="150000"/>
              </a:lnSpc>
            </a:pPr>
            <a:r>
              <a:rPr lang="en-US" sz="2000" b="1" dirty="0">
                <a:solidFill>
                  <a:srgbClr val="FFC000"/>
                </a:solidFill>
                <a:latin typeface="Times New Roman" pitchFamily="18" charset="0"/>
                <a:cs typeface="Times New Roman" pitchFamily="18" charset="0"/>
              </a:rPr>
              <a:t>Data Acquisition for Pesticide Recommendation </a:t>
            </a:r>
            <a:r>
              <a:rPr lang="en-US" sz="2000" dirty="0">
                <a:solidFill>
                  <a:srgbClr val="FFC000"/>
                </a:solidFill>
                <a:latin typeface="Times New Roman" pitchFamily="18" charset="0"/>
                <a:cs typeface="Times New Roman" pitchFamily="18" charset="0"/>
              </a:rPr>
              <a:t>:</a:t>
            </a:r>
          </a:p>
          <a:p>
            <a:pPr algn="just">
              <a:lnSpc>
                <a:spcPct val="150000"/>
              </a:lnSpc>
              <a:buClr>
                <a:schemeClr val="accent3">
                  <a:lumMod val="75000"/>
                </a:schemeClr>
              </a:buClr>
              <a:buSzPct val="150000"/>
              <a:buFont typeface="Arial" pitchFamily="34" charset="0"/>
              <a:buChar char="•"/>
            </a:pPr>
            <a:r>
              <a:rPr lang="en-US" sz="2000" dirty="0">
                <a:latin typeface="Times New Roman" pitchFamily="18" charset="0"/>
                <a:cs typeface="Times New Roman" pitchFamily="18" charset="0"/>
              </a:rPr>
              <a:t> Utilize automated scripts with Selenium and Chrome Driver to scrape images from Google for various       pests. Additionally, provide labels for each pest.</a:t>
            </a:r>
          </a:p>
          <a:p>
            <a:pPr algn="just">
              <a:lnSpc>
                <a:spcPct val="150000"/>
              </a:lnSpc>
            </a:pPr>
            <a:r>
              <a:rPr lang="en-US" sz="2000" b="1" dirty="0">
                <a:latin typeface="Times New Roman" pitchFamily="18" charset="0"/>
                <a:cs typeface="Times New Roman" pitchFamily="18" charset="0"/>
              </a:rPr>
              <a:t>Data Cleaning and Data Augmentation</a:t>
            </a:r>
            <a:r>
              <a:rPr lang="en-US" sz="2000" dirty="0">
                <a:latin typeface="Times New Roman" pitchFamily="18" charset="0"/>
                <a:cs typeface="Times New Roman" pitchFamily="18" charset="0"/>
              </a:rPr>
              <a:t>:</a:t>
            </a:r>
          </a:p>
          <a:p>
            <a:pPr algn="just">
              <a:lnSpc>
                <a:spcPct val="150000"/>
              </a:lnSpc>
              <a:buClr>
                <a:schemeClr val="accent3">
                  <a:lumMod val="75000"/>
                </a:schemeClr>
              </a:buClr>
              <a:buSzPct val="150000"/>
              <a:buFont typeface="Arial" pitchFamily="34" charset="0"/>
              <a:buChar char="•"/>
            </a:pPr>
            <a:r>
              <a:rPr lang="en-US" sz="2000" dirty="0">
                <a:latin typeface="Times New Roman" pitchFamily="18" charset="0"/>
                <a:cs typeface="Times New Roman" pitchFamily="18" charset="0"/>
              </a:rPr>
              <a:t> Manually clean the scraped data to remove irrelevant content (e.g., images of cars instead of pests).Augment the dataset to increase variability and improve model performance.</a:t>
            </a:r>
          </a:p>
          <a:p>
            <a:pPr algn="just">
              <a:lnSpc>
                <a:spcPct val="150000"/>
              </a:lnSpc>
            </a:pPr>
            <a:r>
              <a:rPr lang="en-US" sz="2000" b="1" dirty="0">
                <a:latin typeface="Times New Roman" pitchFamily="18" charset="0"/>
                <a:cs typeface="Times New Roman" pitchFamily="18" charset="0"/>
              </a:rPr>
              <a:t>DL Model Creation</a:t>
            </a:r>
            <a:r>
              <a:rPr lang="en-US" sz="2000" dirty="0">
                <a:latin typeface="Times New Roman" pitchFamily="18" charset="0"/>
                <a:cs typeface="Times New Roman" pitchFamily="18" charset="0"/>
              </a:rPr>
              <a:t>:</a:t>
            </a:r>
          </a:p>
          <a:p>
            <a:pPr algn="just">
              <a:lnSpc>
                <a:spcPct val="150000"/>
              </a:lnSpc>
              <a:buClr>
                <a:schemeClr val="accent3">
                  <a:lumMod val="75000"/>
                </a:schemeClr>
              </a:buClr>
              <a:buSzPct val="150000"/>
              <a:buFont typeface="Arial" pitchFamily="34" charset="0"/>
              <a:buChar char="•"/>
            </a:pPr>
            <a:r>
              <a:rPr lang="en-US" sz="2000" dirty="0">
                <a:latin typeface="Times New Roman" pitchFamily="18" charset="0"/>
                <a:cs typeface="Times New Roman" pitchFamily="18" charset="0"/>
              </a:rPr>
              <a:t> Configure the deep learning model architecture, training parameters, and evaluation metrics. Train the model using the cleaned and augmented dataset to identify pests accurately. Create an .h5 file to store the trained model for future use.</a:t>
            </a:r>
          </a:p>
          <a:p>
            <a:endParaRPr lang="en-US" dirty="0"/>
          </a:p>
        </p:txBody>
      </p:sp>
      <p:sp>
        <p:nvSpPr>
          <p:cNvPr id="2" name="Slide Number Placeholder 1">
            <a:extLst>
              <a:ext uri="{FF2B5EF4-FFF2-40B4-BE49-F238E27FC236}">
                <a16:creationId xmlns:a16="http://schemas.microsoft.com/office/drawing/2014/main" id="{2C26C464-54F5-004F-215B-7B9996AB2695}"/>
              </a:ext>
            </a:extLst>
          </p:cNvPr>
          <p:cNvSpPr>
            <a:spLocks noGrp="1"/>
          </p:cNvSpPr>
          <p:nvPr>
            <p:ph type="sldNum" sz="quarter" idx="7"/>
          </p:nvPr>
        </p:nvSpPr>
        <p:spPr/>
        <p:txBody>
          <a:bodyPr/>
          <a:lstStyle/>
          <a:p>
            <a:fld id="{B6F15528-21DE-4FAA-801E-634DDDAF4B2B}"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836" y="571480"/>
            <a:ext cx="10715700" cy="1615827"/>
          </a:xfrm>
          <a:prstGeom prst="rect">
            <a:avLst/>
          </a:prstGeom>
          <a:noFill/>
        </p:spPr>
        <p:txBody>
          <a:bodyPr wrap="square" rtlCol="0">
            <a:spAutoFit/>
          </a:bodyPr>
          <a:lstStyle/>
          <a:p>
            <a:pPr algn="just">
              <a:lnSpc>
                <a:spcPct val="150000"/>
              </a:lnSpc>
            </a:pPr>
            <a:r>
              <a:rPr lang="en-US" b="1" dirty="0">
                <a:latin typeface="Times New Roman" pitchFamily="18" charset="0"/>
                <a:cs typeface="Times New Roman" pitchFamily="18" charset="0"/>
              </a:rPr>
              <a:t>Pest Identification and Pesticide Recommendation</a:t>
            </a:r>
            <a:r>
              <a:rPr lang="en-US" dirty="0">
                <a:latin typeface="Times New Roman" pitchFamily="18" charset="0"/>
                <a:cs typeface="Times New Roman" pitchFamily="18" charset="0"/>
              </a:rPr>
              <a:t>:</a:t>
            </a:r>
          </a:p>
          <a:p>
            <a:pPr algn="just">
              <a:lnSpc>
                <a:spcPct val="150000"/>
              </a:lnSpc>
              <a:buClr>
                <a:schemeClr val="accent3">
                  <a:lumMod val="75000"/>
                </a:schemeClr>
              </a:buClr>
              <a:buSzPct val="150000"/>
              <a:buFont typeface="Arial" pitchFamily="34" charset="0"/>
              <a:buChar char="•"/>
            </a:pPr>
            <a:r>
              <a:rPr lang="en-US" dirty="0">
                <a:latin typeface="Times New Roman" pitchFamily="18" charset="0"/>
                <a:cs typeface="Times New Roman" pitchFamily="18" charset="0"/>
              </a:rPr>
              <a:t> Load the trained .h5 model to identify the pest from the input image. Based on the identified pest, recommend the corresponding pesticide using a dictionary-based solution.</a:t>
            </a:r>
          </a:p>
          <a:p>
            <a:endParaRPr lang="en-US" dirty="0"/>
          </a:p>
        </p:txBody>
      </p:sp>
      <p:pic>
        <p:nvPicPr>
          <p:cNvPr id="4" name="Image 7"/>
          <p:cNvPicPr/>
          <p:nvPr/>
        </p:nvPicPr>
        <p:blipFill>
          <a:blip r:embed="rId2" cstate="print"/>
          <a:stretch>
            <a:fillRect/>
          </a:stretch>
        </p:blipFill>
        <p:spPr>
          <a:xfrm>
            <a:off x="2166910" y="2143116"/>
            <a:ext cx="6858048" cy="1088462"/>
          </a:xfrm>
          <a:prstGeom prst="rect">
            <a:avLst/>
          </a:prstGeom>
        </p:spPr>
      </p:pic>
      <p:sp>
        <p:nvSpPr>
          <p:cNvPr id="25601" name="Rectangle 1"/>
          <p:cNvSpPr>
            <a:spLocks noChangeArrowheads="1"/>
          </p:cNvSpPr>
          <p:nvPr/>
        </p:nvSpPr>
        <p:spPr bwMode="auto">
          <a:xfrm>
            <a:off x="3524232" y="3500438"/>
            <a:ext cx="3595856"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3 : Methodology for Pesticide Recommendation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6C1A30F6-4852-2A9F-2870-B788E992B589}"/>
              </a:ext>
            </a:extLst>
          </p:cNvPr>
          <p:cNvSpPr>
            <a:spLocks noGrp="1"/>
          </p:cNvSpPr>
          <p:nvPr>
            <p:ph type="sldNum" sz="quarter" idx="7"/>
          </p:nvPr>
        </p:nvSpPr>
        <p:spPr/>
        <p:txBody>
          <a:bodyPr/>
          <a:lstStyle/>
          <a:p>
            <a:fld id="{B6F15528-21DE-4FAA-801E-634DDDAF4B2B}"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782" y="519175"/>
            <a:ext cx="8887460" cy="635000"/>
          </a:xfrm>
          <a:prstGeom prst="rect">
            <a:avLst/>
          </a:prstGeom>
        </p:spPr>
        <p:txBody>
          <a:bodyPr vert="horz" wrap="square" lIns="0" tIns="12065" rIns="0" bIns="0" rtlCol="0">
            <a:spAutoFit/>
          </a:bodyPr>
          <a:lstStyle/>
          <a:p>
            <a:pPr marL="12700">
              <a:lnSpc>
                <a:spcPct val="100000"/>
              </a:lnSpc>
              <a:spcBef>
                <a:spcPts val="95"/>
              </a:spcBef>
            </a:pPr>
            <a:r>
              <a:rPr sz="4000" spc="-5" dirty="0"/>
              <a:t>AD</a:t>
            </a:r>
            <a:r>
              <a:rPr sz="4000" spc="-540" dirty="0"/>
              <a:t>V</a:t>
            </a:r>
            <a:r>
              <a:rPr sz="4000" spc="-5" dirty="0"/>
              <a:t>AN</a:t>
            </a:r>
            <a:r>
              <a:rPr sz="4000" spc="-345" dirty="0"/>
              <a:t>T</a:t>
            </a:r>
            <a:r>
              <a:rPr sz="4000" spc="-5" dirty="0"/>
              <a:t>AG</a:t>
            </a:r>
            <a:r>
              <a:rPr sz="4000" spc="-25" dirty="0"/>
              <a:t>E</a:t>
            </a:r>
            <a:r>
              <a:rPr sz="4000" spc="-5" dirty="0"/>
              <a:t>S</a:t>
            </a:r>
            <a:r>
              <a:rPr sz="4000" spc="-165" dirty="0"/>
              <a:t> </a:t>
            </a:r>
            <a:r>
              <a:rPr sz="4000" spc="-5" dirty="0"/>
              <a:t>AND</a:t>
            </a:r>
            <a:r>
              <a:rPr sz="4000" spc="10" dirty="0"/>
              <a:t> </a:t>
            </a:r>
            <a:r>
              <a:rPr sz="4000" spc="-5" dirty="0"/>
              <a:t>DISA</a:t>
            </a:r>
            <a:r>
              <a:rPr sz="4000" spc="-25" dirty="0"/>
              <a:t>D</a:t>
            </a:r>
            <a:r>
              <a:rPr sz="4000" spc="-525" dirty="0"/>
              <a:t>V</a:t>
            </a:r>
            <a:r>
              <a:rPr sz="4000" spc="-5" dirty="0"/>
              <a:t>AN</a:t>
            </a:r>
            <a:r>
              <a:rPr sz="4000" spc="-345" dirty="0"/>
              <a:t>T</a:t>
            </a:r>
            <a:r>
              <a:rPr sz="4000" spc="-5" dirty="0"/>
              <a:t>AGES</a:t>
            </a:r>
            <a:endParaRPr sz="4000"/>
          </a:p>
        </p:txBody>
      </p:sp>
      <p:sp>
        <p:nvSpPr>
          <p:cNvPr id="7" name="TextBox 6"/>
          <p:cNvSpPr txBox="1"/>
          <p:nvPr/>
        </p:nvSpPr>
        <p:spPr>
          <a:xfrm>
            <a:off x="809588" y="1643050"/>
            <a:ext cx="7500990" cy="461665"/>
          </a:xfrm>
          <a:prstGeom prst="rect">
            <a:avLst/>
          </a:prstGeom>
          <a:noFill/>
        </p:spPr>
        <p:txBody>
          <a:bodyPr wrap="square" rtlCol="0">
            <a:spAutoFit/>
          </a:bodyPr>
          <a:lstStyle/>
          <a:p>
            <a:r>
              <a:rPr lang="en-US" sz="2400" dirty="0">
                <a:latin typeface="Times New Roman" pitchFamily="18" charset="0"/>
                <a:cs typeface="Times New Roman" pitchFamily="18" charset="0"/>
              </a:rPr>
              <a:t>  Advantages</a:t>
            </a:r>
          </a:p>
        </p:txBody>
      </p:sp>
      <p:sp>
        <p:nvSpPr>
          <p:cNvPr id="8" name="Rectangle 7"/>
          <p:cNvSpPr/>
          <p:nvPr/>
        </p:nvSpPr>
        <p:spPr>
          <a:xfrm>
            <a:off x="881026" y="2285992"/>
            <a:ext cx="8262974" cy="1477328"/>
          </a:xfrm>
          <a:prstGeom prst="rect">
            <a:avLst/>
          </a:prstGeom>
        </p:spPr>
        <p:txBody>
          <a:bodyPr wrap="square">
            <a:spAutoFit/>
          </a:bodyPr>
          <a:lstStyle/>
          <a:p>
            <a:pPr algn="just">
              <a:lnSpc>
                <a:spcPct val="150000"/>
              </a:lnSpc>
              <a:buClr>
                <a:schemeClr val="accent3">
                  <a:lumMod val="75000"/>
                </a:schemeClr>
              </a:buClr>
              <a:buFont typeface="Wingdings" pitchFamily="2" charset="2"/>
              <a:buChar char="q"/>
            </a:pPr>
            <a:r>
              <a:rPr lang="en-US" sz="2000" b="1" dirty="0">
                <a:latin typeface="Times New Roman" pitchFamily="18" charset="0"/>
                <a:cs typeface="Times New Roman" pitchFamily="18" charset="0"/>
              </a:rPr>
              <a:t> Accuracy</a:t>
            </a:r>
            <a:r>
              <a:rPr lang="en-US" sz="2000" dirty="0">
                <a:latin typeface="Times New Roman" pitchFamily="18" charset="0"/>
                <a:cs typeface="Times New Roman" pitchFamily="18" charset="0"/>
              </a:rPr>
              <a:t>: Recommendations are tailored, enhancing farming outcomes.</a:t>
            </a:r>
          </a:p>
          <a:p>
            <a:pPr algn="just">
              <a:lnSpc>
                <a:spcPct val="150000"/>
              </a:lnSpc>
              <a:buClr>
                <a:schemeClr val="accent3">
                  <a:lumMod val="75000"/>
                </a:schemeClr>
              </a:buClr>
              <a:buFont typeface="Wingdings" pitchFamily="2" charset="2"/>
              <a:buChar char="q"/>
            </a:pPr>
            <a:r>
              <a:rPr lang="en-US" sz="2000" b="1" dirty="0">
                <a:latin typeface="Times New Roman" pitchFamily="18" charset="0"/>
                <a:cs typeface="Times New Roman" pitchFamily="18" charset="0"/>
              </a:rPr>
              <a:t> Efficiency</a:t>
            </a:r>
            <a:r>
              <a:rPr lang="en-US" sz="2000" dirty="0">
                <a:latin typeface="Times New Roman" pitchFamily="18" charset="0"/>
                <a:cs typeface="Times New Roman" pitchFamily="18" charset="0"/>
              </a:rPr>
              <a:t>: Automation saves time and labor in decision-making.</a:t>
            </a:r>
          </a:p>
          <a:p>
            <a:pPr algn="just">
              <a:lnSpc>
                <a:spcPct val="150000"/>
              </a:lnSpc>
              <a:buClr>
                <a:schemeClr val="accent3">
                  <a:lumMod val="75000"/>
                </a:schemeClr>
              </a:buClr>
              <a:buFont typeface="Wingdings" pitchFamily="2" charset="2"/>
              <a:buChar char="q"/>
            </a:pPr>
            <a:r>
              <a:rPr lang="en-US" sz="2000" b="1" dirty="0">
                <a:latin typeface="Times New Roman" pitchFamily="18" charset="0"/>
                <a:cs typeface="Times New Roman" pitchFamily="18" charset="0"/>
              </a:rPr>
              <a:t> Profitability</a:t>
            </a:r>
            <a:r>
              <a:rPr lang="en-US" sz="2000" dirty="0">
                <a:latin typeface="Times New Roman" pitchFamily="18" charset="0"/>
                <a:cs typeface="Times New Roman" pitchFamily="18" charset="0"/>
              </a:rPr>
              <a:t>: Optimal practices lead to increased yield and income.</a:t>
            </a:r>
          </a:p>
        </p:txBody>
      </p:sp>
      <p:sp>
        <p:nvSpPr>
          <p:cNvPr id="10" name="TextBox 9"/>
          <p:cNvSpPr txBox="1"/>
          <p:nvPr/>
        </p:nvSpPr>
        <p:spPr>
          <a:xfrm>
            <a:off x="1023902" y="4071942"/>
            <a:ext cx="5572164" cy="461665"/>
          </a:xfrm>
          <a:prstGeom prst="rect">
            <a:avLst/>
          </a:prstGeom>
          <a:noFill/>
        </p:spPr>
        <p:txBody>
          <a:bodyPr wrap="square" rtlCol="0">
            <a:spAutoFit/>
          </a:bodyPr>
          <a:lstStyle/>
          <a:p>
            <a:r>
              <a:rPr lang="en-US" sz="2400" dirty="0">
                <a:latin typeface="Times New Roman" pitchFamily="18" charset="0"/>
                <a:cs typeface="Times New Roman" pitchFamily="18" charset="0"/>
              </a:rPr>
              <a:t>Disadvantages</a:t>
            </a:r>
          </a:p>
        </p:txBody>
      </p:sp>
      <p:sp>
        <p:nvSpPr>
          <p:cNvPr id="11" name="Rectangle 10"/>
          <p:cNvSpPr/>
          <p:nvPr/>
        </p:nvSpPr>
        <p:spPr>
          <a:xfrm>
            <a:off x="881026" y="4572008"/>
            <a:ext cx="8429684" cy="1477328"/>
          </a:xfrm>
          <a:prstGeom prst="rect">
            <a:avLst/>
          </a:prstGeom>
        </p:spPr>
        <p:txBody>
          <a:bodyPr wrap="square">
            <a:spAutoFit/>
          </a:bodyPr>
          <a:lstStyle/>
          <a:p>
            <a:pPr algn="just">
              <a:lnSpc>
                <a:spcPct val="150000"/>
              </a:lnSpc>
              <a:buClr>
                <a:schemeClr val="accent3">
                  <a:lumMod val="75000"/>
                </a:schemeClr>
              </a:buClr>
              <a:buFont typeface="Wingdings" pitchFamily="2" charset="2"/>
              <a:buChar char="q"/>
            </a:pPr>
            <a:r>
              <a:rPr lang="en-US" sz="2000" b="1" dirty="0">
                <a:latin typeface="Times New Roman" pitchFamily="18" charset="0"/>
                <a:cs typeface="Times New Roman" pitchFamily="18" charset="0"/>
              </a:rPr>
              <a:t> Data Dependency</a:t>
            </a:r>
            <a:r>
              <a:rPr lang="en-US" sz="2000" dirty="0">
                <a:latin typeface="Times New Roman" pitchFamily="18" charset="0"/>
                <a:cs typeface="Times New Roman" pitchFamily="18" charset="0"/>
              </a:rPr>
              <a:t>: Recommendations rely on high-quality data.</a:t>
            </a:r>
          </a:p>
          <a:p>
            <a:pPr algn="just">
              <a:lnSpc>
                <a:spcPct val="150000"/>
              </a:lnSpc>
              <a:buClr>
                <a:schemeClr val="accent3">
                  <a:lumMod val="75000"/>
                </a:schemeClr>
              </a:buClr>
              <a:buFont typeface="Wingdings" pitchFamily="2" charset="2"/>
              <a:buChar char="q"/>
            </a:pPr>
            <a:r>
              <a:rPr lang="en-US" sz="2000" b="1" dirty="0">
                <a:latin typeface="Times New Roman" pitchFamily="18" charset="0"/>
                <a:cs typeface="Times New Roman" pitchFamily="18" charset="0"/>
              </a:rPr>
              <a:t> Resource Intensive</a:t>
            </a:r>
            <a:r>
              <a:rPr lang="en-US" sz="2000" dirty="0">
                <a:latin typeface="Times New Roman" pitchFamily="18" charset="0"/>
                <a:cs typeface="Times New Roman" pitchFamily="18" charset="0"/>
              </a:rPr>
              <a:t>: Requires initial investment in technology and expertise.</a:t>
            </a:r>
          </a:p>
          <a:p>
            <a:pPr algn="just">
              <a:lnSpc>
                <a:spcPct val="150000"/>
              </a:lnSpc>
              <a:buClr>
                <a:schemeClr val="accent3">
                  <a:lumMod val="75000"/>
                </a:schemeClr>
              </a:buClr>
              <a:buFont typeface="Wingdings" pitchFamily="2" charset="2"/>
              <a:buChar char="q"/>
            </a:pPr>
            <a:r>
              <a:rPr lang="en-US" sz="2000" b="1" dirty="0">
                <a:latin typeface="Times New Roman" pitchFamily="18" charset="0"/>
                <a:cs typeface="Times New Roman" pitchFamily="18" charset="0"/>
              </a:rPr>
              <a:t> Scope Limitations</a:t>
            </a:r>
            <a:r>
              <a:rPr lang="en-US" sz="2000" dirty="0">
                <a:latin typeface="Times New Roman" pitchFamily="18" charset="0"/>
                <a:cs typeface="Times New Roman" pitchFamily="18" charset="0"/>
              </a:rPr>
              <a:t>: May not cover all scenarios or adapt quickly to changes.</a:t>
            </a:r>
          </a:p>
        </p:txBody>
      </p:sp>
      <p:sp>
        <p:nvSpPr>
          <p:cNvPr id="3" name="Slide Number Placeholder 2">
            <a:extLst>
              <a:ext uri="{FF2B5EF4-FFF2-40B4-BE49-F238E27FC236}">
                <a16:creationId xmlns:a16="http://schemas.microsoft.com/office/drawing/2014/main" id="{CAE2B63B-6B76-FB77-C2B7-FFEC7E55884B}"/>
              </a:ext>
            </a:extLst>
          </p:cNvPr>
          <p:cNvSpPr>
            <a:spLocks noGrp="1"/>
          </p:cNvSpPr>
          <p:nvPr>
            <p:ph type="sldNum" sz="quarter" idx="7"/>
          </p:nvPr>
        </p:nvSpPr>
        <p:spPr/>
        <p:txBody>
          <a:bodyPr/>
          <a:lstStyle/>
          <a:p>
            <a:fld id="{B6F15528-21DE-4FAA-801E-634DDDAF4B2B}"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3952860" y="357166"/>
            <a:ext cx="3573779" cy="635000"/>
          </a:xfrm>
          <a:prstGeom prst="rect">
            <a:avLst/>
          </a:prstGeom>
        </p:spPr>
        <p:txBody>
          <a:bodyPr vert="horz" wrap="square" lIns="0" tIns="12065" rIns="0" bIns="0" rtlCol="0">
            <a:spAutoFit/>
          </a:bodyPr>
          <a:lstStyle/>
          <a:p>
            <a:pPr marL="12700">
              <a:lnSpc>
                <a:spcPct val="100000"/>
              </a:lnSpc>
              <a:spcBef>
                <a:spcPts val="95"/>
              </a:spcBef>
            </a:pPr>
            <a:r>
              <a:rPr sz="4000" spc="-5" dirty="0"/>
              <a:t>APP</a:t>
            </a:r>
            <a:r>
              <a:rPr sz="4000" spc="-25" dirty="0"/>
              <a:t>L</a:t>
            </a:r>
            <a:r>
              <a:rPr sz="4000" spc="-5" dirty="0"/>
              <a:t>IC</a:t>
            </a:r>
            <a:r>
              <a:rPr sz="4000" spc="-455" dirty="0"/>
              <a:t>A</a:t>
            </a:r>
            <a:r>
              <a:rPr sz="4000" spc="-5" dirty="0"/>
              <a:t>TIO</a:t>
            </a:r>
            <a:r>
              <a:rPr sz="4000" spc="-25" dirty="0"/>
              <a:t>N</a:t>
            </a:r>
            <a:r>
              <a:rPr sz="4000" spc="-5" dirty="0"/>
              <a:t>S</a:t>
            </a:r>
            <a:endParaRPr sz="4000"/>
          </a:p>
        </p:txBody>
      </p:sp>
      <p:sp>
        <p:nvSpPr>
          <p:cNvPr id="4" name="object 4"/>
          <p:cNvSpPr txBox="1"/>
          <p:nvPr/>
        </p:nvSpPr>
        <p:spPr>
          <a:xfrm>
            <a:off x="952464" y="1071546"/>
            <a:ext cx="9929882" cy="4705775"/>
          </a:xfrm>
          <a:prstGeom prst="rect">
            <a:avLst/>
          </a:prstGeom>
        </p:spPr>
        <p:txBody>
          <a:bodyPr vert="horz" wrap="square" lIns="0" tIns="139065" rIns="0" bIns="0" rtlCol="0">
            <a:spAutoFit/>
          </a:bodyPr>
          <a:lstStyle/>
          <a:p>
            <a:pPr marL="355600" indent="-342900" algn="just">
              <a:lnSpc>
                <a:spcPct val="150000"/>
              </a:lnSpc>
              <a:spcBef>
                <a:spcPts val="1095"/>
              </a:spcBef>
              <a:buClr>
                <a:srgbClr val="90C225"/>
              </a:buClr>
              <a:buSzPct val="80000"/>
              <a:buFont typeface="Wingdings"/>
              <a:buChar char=""/>
              <a:tabLst>
                <a:tab pos="354965" algn="l"/>
                <a:tab pos="355600" algn="l"/>
              </a:tabLst>
            </a:pPr>
            <a:r>
              <a:rPr lang="en-US" sz="2000" b="1" spc="-5" dirty="0">
                <a:solidFill>
                  <a:srgbClr val="0D0D0D"/>
                </a:solidFill>
                <a:latin typeface="Times New Roman"/>
                <a:cs typeface="Times New Roman"/>
              </a:rPr>
              <a:t>Farm Management Systems: </a:t>
            </a:r>
            <a:r>
              <a:rPr lang="en-US" sz="2000" spc="-5" dirty="0">
                <a:solidFill>
                  <a:srgbClr val="0D0D0D"/>
                </a:solidFill>
                <a:latin typeface="Times New Roman"/>
                <a:cs typeface="Times New Roman"/>
              </a:rPr>
              <a:t>Integrates with farm management software to streamline decision-making processes and improve overall efficiency.</a:t>
            </a:r>
          </a:p>
          <a:p>
            <a:pPr marL="355600" indent="-342900" algn="just">
              <a:lnSpc>
                <a:spcPct val="150000"/>
              </a:lnSpc>
              <a:spcBef>
                <a:spcPts val="1095"/>
              </a:spcBef>
              <a:buClr>
                <a:srgbClr val="90C225"/>
              </a:buClr>
              <a:buSzPct val="80000"/>
              <a:buFont typeface="Wingdings"/>
              <a:buChar char=""/>
              <a:tabLst>
                <a:tab pos="354965" algn="l"/>
                <a:tab pos="355600" algn="l"/>
              </a:tabLst>
            </a:pPr>
            <a:r>
              <a:rPr lang="en-US" sz="2000" b="1" spc="-5" dirty="0">
                <a:solidFill>
                  <a:srgbClr val="0D0D0D"/>
                </a:solidFill>
                <a:latin typeface="Times New Roman"/>
                <a:cs typeface="Times New Roman"/>
              </a:rPr>
              <a:t>Government Policies: </a:t>
            </a:r>
            <a:r>
              <a:rPr lang="en-US" sz="2000" spc="-5" dirty="0">
                <a:solidFill>
                  <a:srgbClr val="0D0D0D"/>
                </a:solidFill>
                <a:latin typeface="Times New Roman"/>
                <a:cs typeface="Times New Roman"/>
              </a:rPr>
              <a:t>Supports policymakers in designing and implementing agricultural policies by providing insights into farming practices and challenges.</a:t>
            </a:r>
          </a:p>
          <a:p>
            <a:pPr marL="355600" indent="-342900" algn="just">
              <a:lnSpc>
                <a:spcPct val="150000"/>
              </a:lnSpc>
              <a:spcBef>
                <a:spcPts val="1095"/>
              </a:spcBef>
              <a:buClr>
                <a:srgbClr val="90C225"/>
              </a:buClr>
              <a:buSzPct val="80000"/>
              <a:buFont typeface="Wingdings"/>
              <a:buChar char=""/>
              <a:tabLst>
                <a:tab pos="354965" algn="l"/>
                <a:tab pos="355600" algn="l"/>
              </a:tabLst>
            </a:pPr>
            <a:r>
              <a:rPr lang="en-US" sz="2000" b="1" spc="-5" dirty="0">
                <a:solidFill>
                  <a:srgbClr val="0D0D0D"/>
                </a:solidFill>
                <a:latin typeface="Times New Roman"/>
                <a:cs typeface="Times New Roman"/>
              </a:rPr>
              <a:t>Research and Development: </a:t>
            </a:r>
            <a:r>
              <a:rPr lang="en-US" sz="2000" spc="-5" dirty="0">
                <a:solidFill>
                  <a:srgbClr val="0D0D0D"/>
                </a:solidFill>
                <a:latin typeface="Times New Roman"/>
                <a:cs typeface="Times New Roman"/>
              </a:rPr>
              <a:t>Facilitates research in agronomy and agricultural science by analyzing large datasets and identifying trends and patterns.</a:t>
            </a:r>
          </a:p>
          <a:p>
            <a:pPr marL="355600" indent="-342900" algn="just">
              <a:lnSpc>
                <a:spcPct val="150000"/>
              </a:lnSpc>
              <a:spcBef>
                <a:spcPts val="1095"/>
              </a:spcBef>
              <a:buClr>
                <a:srgbClr val="90C225"/>
              </a:buClr>
              <a:buSzPct val="80000"/>
              <a:buFont typeface="Wingdings"/>
              <a:buChar char=""/>
              <a:tabLst>
                <a:tab pos="354965" algn="l"/>
                <a:tab pos="355600" algn="l"/>
              </a:tabLst>
            </a:pPr>
            <a:r>
              <a:rPr lang="en-US" sz="2000" b="1" spc="-5" dirty="0">
                <a:solidFill>
                  <a:srgbClr val="0D0D0D"/>
                </a:solidFill>
                <a:latin typeface="Times New Roman"/>
                <a:cs typeface="Times New Roman"/>
              </a:rPr>
              <a:t>Education and Training: </a:t>
            </a:r>
            <a:r>
              <a:rPr lang="en-US" sz="2000" spc="-5" dirty="0">
                <a:solidFill>
                  <a:srgbClr val="0D0D0D"/>
                </a:solidFill>
                <a:latin typeface="Times New Roman"/>
                <a:cs typeface="Times New Roman"/>
              </a:rPr>
              <a:t>Serves as a tool for educating farmers about modern agricultural practices and technologies, enhancing their skills and knowledge.</a:t>
            </a:r>
          </a:p>
          <a:p>
            <a:pPr marL="355600" indent="-342900">
              <a:spcBef>
                <a:spcPts val="1095"/>
              </a:spcBef>
              <a:buClr>
                <a:srgbClr val="90C225"/>
              </a:buClr>
              <a:buSzPct val="80000"/>
              <a:buFont typeface="Wingdings"/>
              <a:buChar char=""/>
              <a:tabLst>
                <a:tab pos="354965" algn="l"/>
                <a:tab pos="355600" algn="l"/>
              </a:tabLst>
            </a:pPr>
            <a:endParaRPr sz="2000">
              <a:latin typeface="Times New Roman"/>
              <a:cs typeface="Times New Roman"/>
            </a:endParaRPr>
          </a:p>
        </p:txBody>
      </p:sp>
      <p:sp>
        <p:nvSpPr>
          <p:cNvPr id="5" name="Slide Number Placeholder 4">
            <a:extLst>
              <a:ext uri="{FF2B5EF4-FFF2-40B4-BE49-F238E27FC236}">
                <a16:creationId xmlns:a16="http://schemas.microsoft.com/office/drawing/2014/main" id="{61794177-5FED-A628-727A-8B3F369E5C38}"/>
              </a:ext>
            </a:extLst>
          </p:cNvPr>
          <p:cNvSpPr>
            <a:spLocks noGrp="1"/>
          </p:cNvSpPr>
          <p:nvPr>
            <p:ph type="sldNum" sz="quarter" idx="7"/>
          </p:nvPr>
        </p:nvSpPr>
        <p:spPr/>
        <p:txBody>
          <a:bodyPr/>
          <a:lstStyle/>
          <a:p>
            <a:fld id="{B6F15528-21DE-4FAA-801E-634DDDAF4B2B}"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572000" y="162305"/>
            <a:ext cx="2971800" cy="566822"/>
          </a:xfrm>
          <a:prstGeom prst="rect">
            <a:avLst/>
          </a:prstGeom>
        </p:spPr>
        <p:txBody>
          <a:bodyPr vert="horz" wrap="square" lIns="0" tIns="12700" rIns="0" bIns="0" rtlCol="0">
            <a:spAutoFit/>
          </a:bodyPr>
          <a:lstStyle/>
          <a:p>
            <a:pPr marL="12700" algn="ctr">
              <a:lnSpc>
                <a:spcPct val="100000"/>
              </a:lnSpc>
              <a:spcBef>
                <a:spcPts val="100"/>
              </a:spcBef>
            </a:pPr>
            <a:r>
              <a:rPr sz="3600" spc="-10" dirty="0">
                <a:latin typeface="Times New Roman" panose="02020603050405020304" pitchFamily="18" charset="0"/>
                <a:cs typeface="Times New Roman" panose="02020603050405020304" pitchFamily="18" charset="0"/>
              </a:rPr>
              <a:t>CONCLUSION</a:t>
            </a:r>
            <a:endParaRPr sz="36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20457" y="869700"/>
            <a:ext cx="9951085" cy="5959773"/>
          </a:xfrm>
          <a:prstGeom prst="rect">
            <a:avLst/>
          </a:prstGeom>
        </p:spPr>
        <p:txBody>
          <a:bodyPr vert="horz" wrap="square" lIns="0" tIns="13335" rIns="0" bIns="0" rtlCol="0">
            <a:spAutoFit/>
          </a:bodyPr>
          <a:lstStyle/>
          <a:p>
            <a:pPr>
              <a:lnSpc>
                <a:spcPct val="150000"/>
              </a:lnSpc>
            </a:pPr>
            <a:r>
              <a:rPr lang="en-US" sz="2000" dirty="0">
                <a:latin typeface="Times New Roman" pitchFamily="18" charset="0"/>
                <a:cs typeface="Times New Roman" pitchFamily="18" charset="0"/>
              </a:rPr>
              <a:t>“Crop Optimization” is not limited to current usage, it can be extended to many features as discussed below”:</a:t>
            </a:r>
          </a:p>
          <a:p>
            <a:pPr marL="342900" indent="-342900" algn="just">
              <a:lnSpc>
                <a:spcPct val="150000"/>
              </a:lnSpc>
              <a:buClr>
                <a:schemeClr val="accent3"/>
              </a:buClr>
              <a:buFont typeface="Wingdings" panose="05000000000000000000" pitchFamily="2" charset="2"/>
              <a:buChar char="q"/>
            </a:pPr>
            <a:r>
              <a:rPr lang="en-US" sz="2000" dirty="0">
                <a:latin typeface="Times New Roman" pitchFamily="18" charset="0"/>
                <a:cs typeface="Times New Roman" pitchFamily="18" charset="0"/>
              </a:rPr>
              <a:t>Crop optimization currently supports 22 crops that are apple, banana, </a:t>
            </a:r>
            <a:r>
              <a:rPr lang="en-US" sz="2000" dirty="0" err="1">
                <a:latin typeface="Times New Roman" pitchFamily="18" charset="0"/>
                <a:cs typeface="Times New Roman" pitchFamily="18" charset="0"/>
              </a:rPr>
              <a:t>blackgram</a:t>
            </a:r>
            <a:r>
              <a:rPr lang="en-US" sz="2000" dirty="0">
                <a:latin typeface="Times New Roman" pitchFamily="18" charset="0"/>
                <a:cs typeface="Times New Roman" pitchFamily="18" charset="0"/>
              </a:rPr>
              <a:t>, chickpea, coconut, coffee, cotton, grapes, jute, kidney beans, lentil, maize, mango, </a:t>
            </a:r>
            <a:r>
              <a:rPr lang="en-US" sz="2000" dirty="0" err="1">
                <a:latin typeface="Times New Roman" pitchFamily="18" charset="0"/>
                <a:cs typeface="Times New Roman" pitchFamily="18" charset="0"/>
              </a:rPr>
              <a:t>mothbeans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mungbean</a:t>
            </a:r>
            <a:r>
              <a:rPr lang="en-US" sz="2000" dirty="0">
                <a:latin typeface="Times New Roman" pitchFamily="18" charset="0"/>
                <a:cs typeface="Times New Roman" pitchFamily="18" charset="0"/>
              </a:rPr>
              <a:t>, muskmelon, orange, papaya, pigeon peas, pomegranate, rice, watermelon. Later on, the admin can add other crops. Moreover in the future, fertilizers can also be added accordingly. The training was done on 10 pests: aphids, armyworm, beetle, bollworm, earthworm, grasshopper, mites, mosquito, sawfly and stem borer and with this pesticides are suggested. In future, training can be done on more pests and more pesticides can also be added according to the pests.</a:t>
            </a:r>
          </a:p>
          <a:p>
            <a:pPr marL="342900" indent="-342900" algn="just">
              <a:lnSpc>
                <a:spcPct val="150000"/>
              </a:lnSpc>
              <a:buClr>
                <a:schemeClr val="accent3"/>
              </a:buClr>
              <a:buFont typeface="Wingdings" panose="05000000000000000000" pitchFamily="2" charset="2"/>
              <a:buChar char="q"/>
            </a:pPr>
            <a:r>
              <a:rPr lang="en-US" sz="2000" dirty="0">
                <a:latin typeface="Times New Roman" pitchFamily="18" charset="0"/>
                <a:cs typeface="Times New Roman" pitchFamily="18" charset="0"/>
              </a:rPr>
              <a:t>In Crop Recommendation, values are manually entered by the user of temperature, humidity, rainfall. Admin can also use some weather API to fetch the real time parameters by the city and state.</a:t>
            </a:r>
            <a:endParaRPr sz="20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AA7EB9A9-2962-B30F-B8BF-A714C3817B98}"/>
              </a:ext>
            </a:extLst>
          </p:cNvPr>
          <p:cNvSpPr>
            <a:spLocks noGrp="1"/>
          </p:cNvSpPr>
          <p:nvPr>
            <p:ph type="sldNum" sz="quarter" idx="7"/>
          </p:nvPr>
        </p:nvSpPr>
        <p:spPr/>
        <p:txBody>
          <a:bodyPr/>
          <a:lstStyle/>
          <a:p>
            <a:fld id="{B6F15528-21DE-4FAA-801E-634DDDAF4B2B}"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7A50B-3D9F-37D1-9BE7-DB5A0FADCB2B}"/>
              </a:ext>
            </a:extLst>
          </p:cNvPr>
          <p:cNvSpPr txBox="1"/>
          <p:nvPr/>
        </p:nvSpPr>
        <p:spPr>
          <a:xfrm>
            <a:off x="983432" y="404664"/>
            <a:ext cx="9937104" cy="2812950"/>
          </a:xfrm>
          <a:prstGeom prst="rect">
            <a:avLst/>
          </a:prstGeom>
          <a:noFill/>
        </p:spPr>
        <p:txBody>
          <a:bodyPr wrap="square">
            <a:spAutoFit/>
          </a:bodyPr>
          <a:lstStyle/>
          <a:p>
            <a:pPr marL="285750" indent="-285750" algn="just">
              <a:lnSpc>
                <a:spcPct val="150000"/>
              </a:lnSpc>
              <a:buClr>
                <a:schemeClr val="accent3"/>
              </a:buClr>
              <a:buFont typeface="Wingdings" panose="05000000000000000000" pitchFamily="2" charset="2"/>
              <a:buChar char="q"/>
            </a:pPr>
            <a:r>
              <a:rPr lang="en-US" sz="2000" dirty="0">
                <a:latin typeface="Times New Roman" pitchFamily="18" charset="0"/>
                <a:cs typeface="Times New Roman" pitchFamily="18" charset="0"/>
              </a:rPr>
              <a:t>In Pesticide Recommendation, the uploaded image should be clear for correct results, otherwise with a blur image, the system sometimes gives wrong results so, further filters can be used to obtain better results. Also the system can use better DL models.</a:t>
            </a:r>
          </a:p>
          <a:p>
            <a:pPr marL="285750" indent="-285750" algn="just">
              <a:lnSpc>
                <a:spcPct val="150000"/>
              </a:lnSpc>
              <a:buClr>
                <a:schemeClr val="accent3"/>
              </a:buClr>
              <a:buFont typeface="Wingdings" panose="05000000000000000000" pitchFamily="2" charset="2"/>
              <a:buChar char="q"/>
            </a:pPr>
            <a:r>
              <a:rPr lang="en-US" sz="2000" dirty="0">
                <a:latin typeface="Times New Roman" pitchFamily="18" charset="0"/>
                <a:cs typeface="Times New Roman" pitchFamily="18" charset="0"/>
              </a:rPr>
              <a:t>In future pesticide code can be integrated with drone code so that it can take live pictures of pests and by email or by mobile the farmers would be notified about the pest along with the pesticides.</a:t>
            </a:r>
            <a:endParaRPr lang="en-IN" sz="2000" dirty="0"/>
          </a:p>
        </p:txBody>
      </p:sp>
      <p:sp>
        <p:nvSpPr>
          <p:cNvPr id="2" name="Slide Number Placeholder 1">
            <a:extLst>
              <a:ext uri="{FF2B5EF4-FFF2-40B4-BE49-F238E27FC236}">
                <a16:creationId xmlns:a16="http://schemas.microsoft.com/office/drawing/2014/main" id="{D475BE7E-7D87-3537-435A-85C840EE3420}"/>
              </a:ext>
            </a:extLst>
          </p:cNvPr>
          <p:cNvSpPr>
            <a:spLocks noGrp="1"/>
          </p:cNvSpPr>
          <p:nvPr>
            <p:ph type="sldNum" sz="quarter" idx="7"/>
          </p:nvPr>
        </p:nvSpPr>
        <p:spPr/>
        <p:txBody>
          <a:bodyPr/>
          <a:lstStyle/>
          <a:p>
            <a:fld id="{B6F15528-21DE-4FAA-801E-634DDDAF4B2B}" type="slidenum">
              <a:rPr lang="en-IN" smtClean="0"/>
              <a:pPr/>
              <a:t>17</a:t>
            </a:fld>
            <a:endParaRPr lang="en-IN"/>
          </a:p>
        </p:txBody>
      </p:sp>
    </p:spTree>
    <p:extLst>
      <p:ext uri="{BB962C8B-B14F-4D97-AF65-F5344CB8AC3E}">
        <p14:creationId xmlns:p14="http://schemas.microsoft.com/office/powerpoint/2010/main" val="310479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775708" y="183260"/>
            <a:ext cx="2640330" cy="574040"/>
          </a:xfrm>
          <a:prstGeom prst="rect">
            <a:avLst/>
          </a:prstGeom>
        </p:spPr>
        <p:txBody>
          <a:bodyPr vert="horz" wrap="square" lIns="0" tIns="12700" rIns="0" bIns="0" rtlCol="0">
            <a:spAutoFit/>
          </a:bodyPr>
          <a:lstStyle/>
          <a:p>
            <a:pPr marL="12700">
              <a:lnSpc>
                <a:spcPct val="100000"/>
              </a:lnSpc>
              <a:spcBef>
                <a:spcPts val="100"/>
              </a:spcBef>
            </a:pPr>
            <a:r>
              <a:rPr sz="3600" spc="-5" dirty="0"/>
              <a:t>REFER</a:t>
            </a:r>
            <a:r>
              <a:rPr sz="3600" spc="-20" dirty="0"/>
              <a:t>E</a:t>
            </a:r>
            <a:r>
              <a:rPr sz="3600" spc="-5" dirty="0"/>
              <a:t>NCE</a:t>
            </a:r>
            <a:endParaRPr sz="3600"/>
          </a:p>
        </p:txBody>
      </p:sp>
      <p:sp>
        <p:nvSpPr>
          <p:cNvPr id="4" name="object 4"/>
          <p:cNvSpPr txBox="1"/>
          <p:nvPr/>
        </p:nvSpPr>
        <p:spPr>
          <a:xfrm>
            <a:off x="1037336" y="990345"/>
            <a:ext cx="10123805" cy="4014561"/>
          </a:xfrm>
          <a:prstGeom prst="rect">
            <a:avLst/>
          </a:prstGeom>
        </p:spPr>
        <p:txBody>
          <a:bodyPr vert="horz" wrap="square" lIns="0" tIns="13335" rIns="0" bIns="0" rtlCol="0">
            <a:spAutoFit/>
          </a:bodyPr>
          <a:lstStyle/>
          <a:p>
            <a:pPr marL="469900" marR="7620" indent="-457834" algn="just">
              <a:lnSpc>
                <a:spcPct val="100000"/>
              </a:lnSpc>
              <a:spcBef>
                <a:spcPts val="105"/>
              </a:spcBef>
              <a:buClr>
                <a:srgbClr val="90C225"/>
              </a:buClr>
              <a:buSzPct val="90000"/>
              <a:buAutoNum type="arabicParenR"/>
              <a:tabLst>
                <a:tab pos="470534" algn="l"/>
              </a:tabLst>
            </a:pPr>
            <a:r>
              <a:rPr lang="en-US" sz="2000" dirty="0" err="1">
                <a:latin typeface="Times New Roman"/>
                <a:cs typeface="Times New Roman"/>
              </a:rPr>
              <a:t>Rajak</a:t>
            </a:r>
            <a:r>
              <a:rPr lang="en-US" sz="2000" dirty="0">
                <a:latin typeface="Times New Roman"/>
                <a:cs typeface="Times New Roman"/>
              </a:rPr>
              <a:t>, </a:t>
            </a:r>
            <a:r>
              <a:rPr lang="en-US" sz="2000" dirty="0" err="1">
                <a:latin typeface="Times New Roman"/>
                <a:cs typeface="Times New Roman"/>
              </a:rPr>
              <a:t>Rohit</a:t>
            </a:r>
            <a:r>
              <a:rPr lang="en-US" sz="2000" dirty="0">
                <a:latin typeface="Times New Roman"/>
                <a:cs typeface="Times New Roman"/>
              </a:rPr>
              <a:t> Kumar, et al. “Crop Recommendation System to Maximize Crop Yield using Machine Learning Technique.” International Research Journal of Engineering and Technology (IRJET), vol. 04, no. 12, 2017, pp. 951-952. IRJET</a:t>
            </a:r>
          </a:p>
          <a:p>
            <a:pPr marL="469900" marR="8890" indent="-457834" algn="just">
              <a:lnSpc>
                <a:spcPct val="100000"/>
              </a:lnSpc>
              <a:spcBef>
                <a:spcPts val="1800"/>
              </a:spcBef>
              <a:buClr>
                <a:srgbClr val="90C225"/>
              </a:buClr>
              <a:buSzPct val="90000"/>
              <a:buAutoNum type="arabicParenR"/>
              <a:tabLst>
                <a:tab pos="470534" algn="l"/>
              </a:tabLst>
            </a:pPr>
            <a:r>
              <a:rPr lang="en-US" sz="2000" spc="-5" dirty="0" err="1">
                <a:latin typeface="Times New Roman"/>
                <a:cs typeface="Times New Roman"/>
              </a:rPr>
              <a:t>Dighe</a:t>
            </a:r>
            <a:r>
              <a:rPr lang="en-US" sz="2000" spc="-5" dirty="0">
                <a:latin typeface="Times New Roman"/>
                <a:cs typeface="Times New Roman"/>
              </a:rPr>
              <a:t>, </a:t>
            </a:r>
            <a:r>
              <a:rPr lang="en-US" sz="2000" spc="-5" dirty="0" err="1">
                <a:latin typeface="Times New Roman"/>
                <a:cs typeface="Times New Roman"/>
              </a:rPr>
              <a:t>Deepti</a:t>
            </a:r>
            <a:r>
              <a:rPr lang="en-US" sz="2000" spc="-5" dirty="0">
                <a:latin typeface="Times New Roman"/>
                <a:cs typeface="Times New Roman"/>
              </a:rPr>
              <a:t>, et al. “Crop Recommendation System for Precision Agriculture.”IRJET, vol. 05,no.11,2018,pp.476-480.IRJET</a:t>
            </a:r>
            <a:r>
              <a:rPr sz="2000">
                <a:latin typeface="Times New Roman"/>
                <a:cs typeface="Times New Roman"/>
              </a:rPr>
              <a:t>. </a:t>
            </a:r>
          </a:p>
          <a:p>
            <a:pPr marL="469900" marR="5080" indent="-457834" algn="just">
              <a:lnSpc>
                <a:spcPct val="100000"/>
              </a:lnSpc>
              <a:spcBef>
                <a:spcPts val="1805"/>
              </a:spcBef>
              <a:buClr>
                <a:srgbClr val="90C225"/>
              </a:buClr>
              <a:buSzPct val="90000"/>
              <a:buAutoNum type="arabicParenR"/>
              <a:tabLst>
                <a:tab pos="470534" algn="l"/>
              </a:tabLst>
            </a:pPr>
            <a:r>
              <a:rPr lang="en-US" sz="2000" dirty="0" err="1">
                <a:latin typeface="Times New Roman"/>
                <a:cs typeface="Times New Roman"/>
              </a:rPr>
              <a:t>Mokarrama</a:t>
            </a:r>
            <a:r>
              <a:rPr lang="en-US" sz="2000" dirty="0">
                <a:latin typeface="Times New Roman"/>
                <a:cs typeface="Times New Roman"/>
              </a:rPr>
              <a:t>, </a:t>
            </a:r>
            <a:r>
              <a:rPr lang="en-US" sz="2000" dirty="0" err="1">
                <a:latin typeface="Times New Roman"/>
                <a:cs typeface="Times New Roman"/>
              </a:rPr>
              <a:t>Miftahul</a:t>
            </a:r>
            <a:r>
              <a:rPr lang="en-US" sz="2000" dirty="0">
                <a:latin typeface="Times New Roman"/>
                <a:cs typeface="Times New Roman"/>
              </a:rPr>
              <a:t> </a:t>
            </a:r>
            <a:r>
              <a:rPr lang="en-US" sz="2000" dirty="0" err="1">
                <a:latin typeface="Times New Roman"/>
                <a:cs typeface="Times New Roman"/>
              </a:rPr>
              <a:t>Jannat</a:t>
            </a:r>
            <a:r>
              <a:rPr lang="en-US" sz="2000" dirty="0">
                <a:latin typeface="Times New Roman"/>
                <a:cs typeface="Times New Roman"/>
              </a:rPr>
              <a:t>, and Mohammad </a:t>
            </a:r>
            <a:r>
              <a:rPr lang="en-US" sz="2000" dirty="0" err="1">
                <a:latin typeface="Times New Roman"/>
                <a:cs typeface="Times New Roman"/>
              </a:rPr>
              <a:t>Shamsul</a:t>
            </a:r>
            <a:r>
              <a:rPr lang="en-US" sz="2000" dirty="0">
                <a:latin typeface="Times New Roman"/>
                <a:cs typeface="Times New Roman"/>
              </a:rPr>
              <a:t> </a:t>
            </a:r>
            <a:r>
              <a:rPr lang="en-US" sz="2000" dirty="0" err="1">
                <a:latin typeface="Times New Roman"/>
                <a:cs typeface="Times New Roman"/>
              </a:rPr>
              <a:t>Arefin</a:t>
            </a:r>
            <a:r>
              <a:rPr lang="en-US" sz="2000" dirty="0">
                <a:latin typeface="Times New Roman"/>
                <a:cs typeface="Times New Roman"/>
              </a:rPr>
              <a:t>. “RSF: A Recommendation System for Farmers.” Region 10 Humanitarian Technology Conference, vol. 2, no. 17, 2017</a:t>
            </a:r>
          </a:p>
          <a:p>
            <a:pPr marL="469900" marR="5080" indent="-457834" algn="just">
              <a:spcBef>
                <a:spcPts val="1805"/>
              </a:spcBef>
              <a:buClr>
                <a:srgbClr val="90C225"/>
              </a:buClr>
              <a:buSzPct val="90000"/>
              <a:buFontTx/>
              <a:buAutoNum type="arabicParenR"/>
              <a:tabLst>
                <a:tab pos="470534" algn="l"/>
              </a:tabLst>
            </a:pPr>
            <a:r>
              <a:rPr lang="en-US" sz="2000" dirty="0" err="1">
                <a:latin typeface="Times New Roman"/>
                <a:cs typeface="Times New Roman"/>
              </a:rPr>
              <a:t>Gandge</a:t>
            </a:r>
            <a:r>
              <a:rPr lang="en-US" sz="2000" dirty="0">
                <a:latin typeface="Times New Roman"/>
                <a:cs typeface="Times New Roman"/>
              </a:rPr>
              <a:t>, </a:t>
            </a:r>
            <a:r>
              <a:rPr lang="en-US" sz="2000" dirty="0" err="1">
                <a:latin typeface="Times New Roman"/>
                <a:cs typeface="Times New Roman"/>
              </a:rPr>
              <a:t>Yogesh</a:t>
            </a:r>
            <a:r>
              <a:rPr lang="en-US" sz="2000" dirty="0">
                <a:latin typeface="Times New Roman"/>
                <a:cs typeface="Times New Roman"/>
              </a:rPr>
              <a:t>, and </a:t>
            </a:r>
            <a:r>
              <a:rPr lang="en-US" sz="2000" dirty="0" err="1">
                <a:latin typeface="Times New Roman"/>
                <a:cs typeface="Times New Roman"/>
              </a:rPr>
              <a:t>Sandhya</a:t>
            </a:r>
            <a:r>
              <a:rPr lang="en-US" sz="2000" dirty="0">
                <a:latin typeface="Times New Roman"/>
                <a:cs typeface="Times New Roman"/>
              </a:rPr>
              <a:t>. “A study on various data mining techniques for crop yield prediction.”IEEEXplore,2017.IEEEXplore</a:t>
            </a:r>
          </a:p>
          <a:p>
            <a:pPr marL="469900" marR="5080" indent="-457834" algn="just">
              <a:spcBef>
                <a:spcPts val="1805"/>
              </a:spcBef>
              <a:buClr>
                <a:srgbClr val="90C225"/>
              </a:buClr>
              <a:buSzPct val="90000"/>
              <a:buFontTx/>
              <a:buAutoNum type="arabicParenR"/>
              <a:tabLst>
                <a:tab pos="470534" algn="l"/>
              </a:tabLst>
            </a:pPr>
            <a:r>
              <a:rPr lang="en-US" sz="2000" dirty="0" err="1">
                <a:latin typeface="Times New Roman"/>
                <a:cs typeface="Times New Roman"/>
              </a:rPr>
              <a:t>Mishra</a:t>
            </a:r>
            <a:r>
              <a:rPr lang="en-US" sz="2000" dirty="0">
                <a:latin typeface="Times New Roman"/>
                <a:cs typeface="Times New Roman"/>
              </a:rPr>
              <a:t>, </a:t>
            </a:r>
            <a:r>
              <a:rPr lang="en-US" sz="2000" dirty="0" err="1">
                <a:latin typeface="Times New Roman"/>
                <a:cs typeface="Times New Roman"/>
              </a:rPr>
              <a:t>Shruti</a:t>
            </a:r>
            <a:r>
              <a:rPr lang="en-US" sz="2000" dirty="0">
                <a:latin typeface="Times New Roman"/>
                <a:cs typeface="Times New Roman"/>
              </a:rPr>
              <a:t>, et al. Use of data mining in crop yield prediction. 2018. </a:t>
            </a:r>
            <a:r>
              <a:rPr lang="en-US" sz="2000" dirty="0" err="1">
                <a:latin typeface="Times New Roman"/>
                <a:cs typeface="Times New Roman"/>
              </a:rPr>
              <a:t>ResearchGate</a:t>
            </a:r>
            <a:r>
              <a:rPr lang="en-US" sz="2000" dirty="0">
                <a:latin typeface="Times New Roman"/>
                <a:cs typeface="Times New Roman"/>
              </a:rPr>
              <a:t>, </a:t>
            </a:r>
            <a:endParaRPr sz="2000">
              <a:latin typeface="Times New Roman"/>
              <a:cs typeface="Times New Roman"/>
            </a:endParaRPr>
          </a:p>
        </p:txBody>
      </p:sp>
      <p:sp>
        <p:nvSpPr>
          <p:cNvPr id="5" name="Slide Number Placeholder 4">
            <a:extLst>
              <a:ext uri="{FF2B5EF4-FFF2-40B4-BE49-F238E27FC236}">
                <a16:creationId xmlns:a16="http://schemas.microsoft.com/office/drawing/2014/main" id="{0E9A77A6-6B9B-5C71-C7BF-5D25C918FBB2}"/>
              </a:ext>
            </a:extLst>
          </p:cNvPr>
          <p:cNvSpPr>
            <a:spLocks noGrp="1"/>
          </p:cNvSpPr>
          <p:nvPr>
            <p:ph type="sldNum" sz="quarter" idx="7"/>
          </p:nvPr>
        </p:nvSpPr>
        <p:spPr/>
        <p:txBody>
          <a:bodyPr/>
          <a:lstStyle/>
          <a:p>
            <a:fld id="{B6F15528-21DE-4FAA-801E-634DDDAF4B2B}"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uwan J. on LinkedIn: #agriculture #collaboration #togetherstronger  #sustainable #agtech">
            <a:extLst>
              <a:ext uri="{FF2B5EF4-FFF2-40B4-BE49-F238E27FC236}">
                <a16:creationId xmlns:a16="http://schemas.microsoft.com/office/drawing/2014/main" id="{8362FAC3-B424-C0C4-4FA1-E9C4503A6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1556792"/>
            <a:ext cx="5904656"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6EC88A6-0451-E9D1-6B7E-C45C8FEEFDF9}"/>
              </a:ext>
            </a:extLst>
          </p:cNvPr>
          <p:cNvSpPr>
            <a:spLocks noGrp="1"/>
          </p:cNvSpPr>
          <p:nvPr>
            <p:ph type="sldNum" sz="quarter" idx="7"/>
          </p:nvPr>
        </p:nvSpPr>
        <p:spPr/>
        <p:txBody>
          <a:bodyPr/>
          <a:lstStyle/>
          <a:p>
            <a:fld id="{B6F15528-21DE-4FAA-801E-634DDDAF4B2B}"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760467" y="15951"/>
            <a:ext cx="2671445" cy="635000"/>
          </a:xfrm>
          <a:prstGeom prst="rect">
            <a:avLst/>
          </a:prstGeom>
        </p:spPr>
        <p:txBody>
          <a:bodyPr vert="horz" wrap="square" lIns="0" tIns="12065" rIns="0" bIns="0" rtlCol="0">
            <a:spAutoFit/>
          </a:bodyPr>
          <a:lstStyle/>
          <a:p>
            <a:pPr marL="12700">
              <a:lnSpc>
                <a:spcPct val="100000"/>
              </a:lnSpc>
              <a:spcBef>
                <a:spcPts val="95"/>
              </a:spcBef>
            </a:pPr>
            <a:r>
              <a:rPr sz="4000" spc="-5" dirty="0"/>
              <a:t>CO</a:t>
            </a:r>
            <a:r>
              <a:rPr sz="4000" spc="-25" dirty="0"/>
              <a:t>N</a:t>
            </a:r>
            <a:r>
              <a:rPr sz="4000" spc="-5" dirty="0"/>
              <a:t>T</a:t>
            </a:r>
            <a:r>
              <a:rPr sz="4000" spc="-25" dirty="0"/>
              <a:t>E</a:t>
            </a:r>
            <a:r>
              <a:rPr sz="4000" spc="-5" dirty="0"/>
              <a:t>N</a:t>
            </a:r>
            <a:r>
              <a:rPr sz="4000" spc="-20" dirty="0"/>
              <a:t>T</a:t>
            </a:r>
            <a:r>
              <a:rPr sz="4000" spc="-5" dirty="0"/>
              <a:t>S</a:t>
            </a:r>
            <a:endParaRPr sz="4000"/>
          </a:p>
        </p:txBody>
      </p:sp>
      <p:sp>
        <p:nvSpPr>
          <p:cNvPr id="4" name="object 4"/>
          <p:cNvSpPr txBox="1"/>
          <p:nvPr/>
        </p:nvSpPr>
        <p:spPr>
          <a:xfrm>
            <a:off x="1785873" y="771955"/>
            <a:ext cx="5876925" cy="4489691"/>
          </a:xfrm>
          <a:prstGeom prst="rect">
            <a:avLst/>
          </a:prstGeom>
        </p:spPr>
        <p:txBody>
          <a:bodyPr vert="horz" wrap="square" lIns="0" tIns="138430" rIns="0" bIns="0" rtlCol="0">
            <a:spAutoFit/>
          </a:bodyPr>
          <a:lstStyle/>
          <a:p>
            <a:pPr marL="355600" indent="-343535">
              <a:lnSpc>
                <a:spcPct val="100000"/>
              </a:lnSpc>
              <a:spcBef>
                <a:spcPts val="1090"/>
              </a:spcBef>
              <a:buClr>
                <a:srgbClr val="90C225"/>
              </a:buClr>
              <a:buSzPct val="79166"/>
              <a:buFont typeface="Wingdings"/>
              <a:buChar char=""/>
              <a:tabLst>
                <a:tab pos="355600" algn="l"/>
                <a:tab pos="356235" algn="l"/>
              </a:tabLst>
            </a:pPr>
            <a:r>
              <a:rPr sz="2400" dirty="0">
                <a:latin typeface="Times New Roman"/>
                <a:cs typeface="Times New Roman"/>
              </a:rPr>
              <a:t>Abstract</a:t>
            </a:r>
            <a:endParaRPr sz="2400">
              <a:latin typeface="Times New Roman"/>
              <a:cs typeface="Times New Roman"/>
            </a:endParaRPr>
          </a:p>
          <a:p>
            <a:pPr marL="355600" indent="-343535">
              <a:lnSpc>
                <a:spcPct val="100000"/>
              </a:lnSpc>
              <a:spcBef>
                <a:spcPts val="994"/>
              </a:spcBef>
              <a:buClr>
                <a:srgbClr val="90C225"/>
              </a:buClr>
              <a:buSzPct val="79166"/>
              <a:buFont typeface="Wingdings"/>
              <a:buChar char=""/>
              <a:tabLst>
                <a:tab pos="355600" algn="l"/>
                <a:tab pos="356235" algn="l"/>
              </a:tabLst>
            </a:pPr>
            <a:r>
              <a:rPr sz="2400" dirty="0">
                <a:latin typeface="Times New Roman"/>
                <a:cs typeface="Times New Roman"/>
              </a:rPr>
              <a:t>Introduction</a:t>
            </a:r>
            <a:endParaRPr sz="2400">
              <a:latin typeface="Times New Roman"/>
              <a:cs typeface="Times New Roman"/>
            </a:endParaRPr>
          </a:p>
          <a:p>
            <a:pPr marL="355600" indent="-343535">
              <a:lnSpc>
                <a:spcPct val="100000"/>
              </a:lnSpc>
              <a:spcBef>
                <a:spcPts val="994"/>
              </a:spcBef>
              <a:buClr>
                <a:srgbClr val="90C225"/>
              </a:buClr>
              <a:buSzPct val="79166"/>
              <a:buFont typeface="Wingdings"/>
              <a:buChar char=""/>
              <a:tabLst>
                <a:tab pos="355600" algn="l"/>
                <a:tab pos="356235" algn="l"/>
              </a:tabLst>
            </a:pPr>
            <a:r>
              <a:rPr sz="2400">
                <a:latin typeface="Times New Roman"/>
                <a:cs typeface="Times New Roman"/>
              </a:rPr>
              <a:t>Objectives</a:t>
            </a:r>
            <a:endParaRPr lang="en-US" sz="2400" dirty="0">
              <a:latin typeface="Times New Roman"/>
              <a:cs typeface="Times New Roman"/>
            </a:endParaRPr>
          </a:p>
          <a:p>
            <a:pPr marL="355600" indent="-343535">
              <a:lnSpc>
                <a:spcPct val="100000"/>
              </a:lnSpc>
              <a:spcBef>
                <a:spcPts val="994"/>
              </a:spcBef>
              <a:buClr>
                <a:srgbClr val="90C225"/>
              </a:buClr>
              <a:buSzPct val="79166"/>
              <a:buFont typeface="Wingdings"/>
              <a:buChar char=""/>
              <a:tabLst>
                <a:tab pos="355600" algn="l"/>
                <a:tab pos="356235" algn="l"/>
              </a:tabLst>
            </a:pPr>
            <a:r>
              <a:rPr lang="en-US" sz="2400" dirty="0">
                <a:latin typeface="Times New Roman" pitchFamily="18" charset="0"/>
                <a:cs typeface="Times New Roman" pitchFamily="18" charset="0"/>
              </a:rPr>
              <a:t>Assumptions and Constraints</a:t>
            </a:r>
            <a:endParaRPr sz="2400">
              <a:latin typeface="Times New Roman" pitchFamily="18" charset="0"/>
              <a:cs typeface="Times New Roman" pitchFamily="18" charset="0"/>
            </a:endParaRPr>
          </a:p>
          <a:p>
            <a:pPr marL="355600" indent="-343535">
              <a:lnSpc>
                <a:spcPct val="100000"/>
              </a:lnSpc>
              <a:spcBef>
                <a:spcPts val="1010"/>
              </a:spcBef>
              <a:buClr>
                <a:srgbClr val="90C225"/>
              </a:buClr>
              <a:buSzPct val="79166"/>
              <a:buFont typeface="Wingdings"/>
              <a:buChar char=""/>
              <a:tabLst>
                <a:tab pos="355600" algn="l"/>
                <a:tab pos="356235" algn="l"/>
              </a:tabLst>
            </a:pPr>
            <a:r>
              <a:rPr sz="2400">
                <a:latin typeface="Times New Roman"/>
                <a:cs typeface="Times New Roman"/>
              </a:rPr>
              <a:t>Methodology</a:t>
            </a:r>
          </a:p>
          <a:p>
            <a:pPr marL="355600" indent="-343535">
              <a:lnSpc>
                <a:spcPct val="100000"/>
              </a:lnSpc>
              <a:spcBef>
                <a:spcPts val="994"/>
              </a:spcBef>
              <a:buClr>
                <a:srgbClr val="90C225"/>
              </a:buClr>
              <a:buSzPct val="79166"/>
              <a:buFont typeface="Wingdings"/>
              <a:buChar char=""/>
              <a:tabLst>
                <a:tab pos="355600" algn="l"/>
                <a:tab pos="356235" algn="l"/>
              </a:tabLst>
            </a:pPr>
            <a:r>
              <a:rPr sz="2400">
                <a:latin typeface="Times New Roman"/>
                <a:cs typeface="Times New Roman"/>
              </a:rPr>
              <a:t>Advantages</a:t>
            </a:r>
            <a:r>
              <a:rPr sz="2400" spc="-35">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dirty="0">
                <a:latin typeface="Times New Roman"/>
                <a:cs typeface="Times New Roman"/>
              </a:rPr>
              <a:t>disadvantages</a:t>
            </a:r>
            <a:endParaRPr sz="2400">
              <a:latin typeface="Times New Roman"/>
              <a:cs typeface="Times New Roman"/>
            </a:endParaRPr>
          </a:p>
          <a:p>
            <a:pPr marL="355600" indent="-343535">
              <a:lnSpc>
                <a:spcPct val="100000"/>
              </a:lnSpc>
              <a:spcBef>
                <a:spcPts val="1010"/>
              </a:spcBef>
              <a:buClr>
                <a:srgbClr val="90C225"/>
              </a:buClr>
              <a:buSzPct val="79166"/>
              <a:buFont typeface="Wingdings"/>
              <a:buChar char=""/>
              <a:tabLst>
                <a:tab pos="355600" algn="l"/>
                <a:tab pos="356235" algn="l"/>
              </a:tabLst>
            </a:pPr>
            <a:r>
              <a:rPr sz="2400">
                <a:latin typeface="Times New Roman"/>
                <a:cs typeface="Times New Roman"/>
              </a:rPr>
              <a:t>Applications</a:t>
            </a:r>
          </a:p>
          <a:p>
            <a:pPr marL="355600" indent="-343535">
              <a:lnSpc>
                <a:spcPct val="100000"/>
              </a:lnSpc>
              <a:spcBef>
                <a:spcPts val="994"/>
              </a:spcBef>
              <a:buClr>
                <a:srgbClr val="90C225"/>
              </a:buClr>
              <a:buSzPct val="79166"/>
              <a:buFont typeface="Wingdings"/>
              <a:buChar char=""/>
              <a:tabLst>
                <a:tab pos="355600" algn="l"/>
                <a:tab pos="356235" algn="l"/>
              </a:tabLst>
            </a:pPr>
            <a:r>
              <a:rPr sz="2400" dirty="0">
                <a:latin typeface="Times New Roman"/>
                <a:cs typeface="Times New Roman"/>
              </a:rPr>
              <a:t>Conclusion</a:t>
            </a:r>
            <a:endParaRPr sz="2400">
              <a:latin typeface="Times New Roman"/>
              <a:cs typeface="Times New Roman"/>
            </a:endParaRPr>
          </a:p>
          <a:p>
            <a:pPr marL="355600" indent="-343535">
              <a:lnSpc>
                <a:spcPct val="100000"/>
              </a:lnSpc>
              <a:spcBef>
                <a:spcPts val="1010"/>
              </a:spcBef>
              <a:buClr>
                <a:srgbClr val="90C225"/>
              </a:buClr>
              <a:buSzPct val="79166"/>
              <a:buFont typeface="Wingdings"/>
              <a:buChar char=""/>
              <a:tabLst>
                <a:tab pos="355600" algn="l"/>
                <a:tab pos="356235" algn="l"/>
              </a:tabLst>
            </a:pPr>
            <a:r>
              <a:rPr sz="2400" spc="-5" dirty="0">
                <a:latin typeface="Times New Roman"/>
                <a:cs typeface="Times New Roman"/>
              </a:rPr>
              <a:t>References</a:t>
            </a:r>
            <a:endParaRPr sz="2400">
              <a:latin typeface="Times New Roman"/>
              <a:cs typeface="Times New Roman"/>
            </a:endParaRPr>
          </a:p>
        </p:txBody>
      </p:sp>
      <p:sp>
        <p:nvSpPr>
          <p:cNvPr id="5" name="Slide Number Placeholder 4">
            <a:extLst>
              <a:ext uri="{FF2B5EF4-FFF2-40B4-BE49-F238E27FC236}">
                <a16:creationId xmlns:a16="http://schemas.microsoft.com/office/drawing/2014/main" id="{E4853590-96ED-4C6F-2C28-F415923C6CF0}"/>
              </a:ext>
            </a:extLst>
          </p:cNvPr>
          <p:cNvSpPr>
            <a:spLocks noGrp="1"/>
          </p:cNvSpPr>
          <p:nvPr>
            <p:ph type="sldNum" sz="quarter" idx="7"/>
          </p:nvPr>
        </p:nvSpPr>
        <p:spPr/>
        <p:txBody>
          <a:bodyPr/>
          <a:lstStyle/>
          <a:p>
            <a:fld id="{B6F15528-21DE-4FAA-801E-634DDDAF4B2B}" type="slidenum">
              <a:rPr lang="en-IN" smtClean="0"/>
              <a:pPr/>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926584" y="45796"/>
            <a:ext cx="2693416" cy="627736"/>
          </a:xfrm>
          <a:prstGeom prst="rect">
            <a:avLst/>
          </a:prstGeom>
        </p:spPr>
        <p:txBody>
          <a:bodyPr vert="horz" wrap="square" lIns="0" tIns="12065" rIns="0" bIns="0" rtlCol="0">
            <a:spAutoFit/>
          </a:bodyPr>
          <a:lstStyle/>
          <a:p>
            <a:pPr marL="12700" algn="ctr">
              <a:lnSpc>
                <a:spcPct val="100000"/>
              </a:lnSpc>
              <a:spcBef>
                <a:spcPts val="95"/>
              </a:spcBef>
            </a:pPr>
            <a:r>
              <a:rPr sz="4000" spc="-10" dirty="0">
                <a:latin typeface="Times New Roman" panose="02020603050405020304" pitchFamily="18" charset="0"/>
                <a:cs typeface="Times New Roman" panose="02020603050405020304" pitchFamily="18" charset="0"/>
              </a:rPr>
              <a:t>ABSTRACT</a:t>
            </a:r>
            <a:endParaRPr sz="40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809588" y="797153"/>
            <a:ext cx="11002859" cy="4574137"/>
          </a:xfrm>
          <a:prstGeom prst="rect">
            <a:avLst/>
          </a:prstGeom>
        </p:spPr>
        <p:txBody>
          <a:bodyPr vert="horz" wrap="square" lIns="0" tIns="12700" rIns="0" bIns="0" rtlCol="0">
            <a:spAutoFit/>
          </a:bodyPr>
          <a:lstStyle/>
          <a:p>
            <a:pPr algn="just">
              <a:lnSpc>
                <a:spcPct val="150000"/>
              </a:lnSpc>
              <a:buClr>
                <a:schemeClr val="accent3"/>
              </a:buClr>
              <a:buFont typeface="Wingdings" pitchFamily="2" charset="2"/>
              <a:buChar char="Ø"/>
            </a:pPr>
            <a:r>
              <a:rPr lang="en-US" sz="2000" dirty="0">
                <a:latin typeface="Times New Roman" pitchFamily="18" charset="0"/>
                <a:cs typeface="Times New Roman" pitchFamily="18" charset="0"/>
              </a:rPr>
              <a:t>The agricultural sector is crucial for a country's economy, but farmers face challenges due to a lack of comprehensive knowledge about soil conditions, leading to uncertainties in crop selection, fertilizer usage, and yield optimization.</a:t>
            </a:r>
          </a:p>
          <a:p>
            <a:pPr algn="just">
              <a:lnSpc>
                <a:spcPct val="150000"/>
              </a:lnSpc>
              <a:buClr>
                <a:schemeClr val="accent3"/>
              </a:buClr>
              <a:buFont typeface="Wingdings" pitchFamily="2" charset="2"/>
              <a:buChar char="Ø"/>
            </a:pPr>
            <a:r>
              <a:rPr lang="en-US" sz="2000" dirty="0">
                <a:latin typeface="Times New Roman" pitchFamily="18" charset="0"/>
                <a:cs typeface="Times New Roman" pitchFamily="18" charset="0"/>
              </a:rPr>
              <a:t>The project aims to transform traditional farming methods into efficient and profitable practices, helping farmers who rely on outdated techniques.</a:t>
            </a:r>
          </a:p>
          <a:p>
            <a:pPr algn="just">
              <a:lnSpc>
                <a:spcPct val="150000"/>
              </a:lnSpc>
              <a:buClr>
                <a:schemeClr val="accent3"/>
              </a:buClr>
              <a:buFont typeface="Wingdings" pitchFamily="2" charset="2"/>
              <a:buChar char="Ø"/>
            </a:pPr>
            <a:r>
              <a:rPr lang="en-US" sz="2000" dirty="0">
                <a:latin typeface="Times New Roman" pitchFamily="18" charset="0"/>
                <a:cs typeface="Times New Roman" pitchFamily="18" charset="0"/>
              </a:rPr>
              <a:t>The recommendation system will assist farmers in making informed decisions about crop selection based on specific geographic and soil parameters.</a:t>
            </a:r>
          </a:p>
          <a:p>
            <a:pPr algn="just">
              <a:lnSpc>
                <a:spcPct val="150000"/>
              </a:lnSpc>
              <a:buClr>
                <a:schemeClr val="accent3"/>
              </a:buClr>
              <a:buFont typeface="Wingdings" pitchFamily="2" charset="2"/>
              <a:buChar char="Ø"/>
            </a:pPr>
            <a:r>
              <a:rPr lang="en-US" sz="2000" dirty="0">
                <a:latin typeface="Times New Roman" pitchFamily="18" charset="0"/>
                <a:cs typeface="Times New Roman" pitchFamily="18" charset="0"/>
              </a:rPr>
              <a:t>Core functionalities include providing accurate crop recommendations, optimizing fertilizer usage, employing image classification for plant disease detection, and integrating real-time market prices and relevant agricultural news to aid decision-making.</a:t>
            </a:r>
          </a:p>
        </p:txBody>
      </p:sp>
      <p:sp>
        <p:nvSpPr>
          <p:cNvPr id="5" name="Slide Number Placeholder 4">
            <a:extLst>
              <a:ext uri="{FF2B5EF4-FFF2-40B4-BE49-F238E27FC236}">
                <a16:creationId xmlns:a16="http://schemas.microsoft.com/office/drawing/2014/main" id="{686B1F37-E3D4-A899-B9F0-3F1D9B182DD2}"/>
              </a:ext>
            </a:extLst>
          </p:cNvPr>
          <p:cNvSpPr>
            <a:spLocks noGrp="1"/>
          </p:cNvSpPr>
          <p:nvPr>
            <p:ph type="sldNum" sz="quarter" idx="7"/>
          </p:nvPr>
        </p:nvSpPr>
        <p:spPr/>
        <p:txBody>
          <a:bodyPr/>
          <a:lstStyle/>
          <a:p>
            <a:fld id="{B6F15528-21DE-4FAA-801E-634DDDAF4B2B}"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169155" y="15951"/>
            <a:ext cx="3855720" cy="635000"/>
          </a:xfrm>
          <a:prstGeom prst="rect">
            <a:avLst/>
          </a:prstGeom>
        </p:spPr>
        <p:txBody>
          <a:bodyPr vert="horz" wrap="square" lIns="0" tIns="12065" rIns="0" bIns="0" rtlCol="0">
            <a:spAutoFit/>
          </a:bodyPr>
          <a:lstStyle/>
          <a:p>
            <a:pPr marL="12700">
              <a:lnSpc>
                <a:spcPct val="100000"/>
              </a:lnSpc>
              <a:spcBef>
                <a:spcPts val="95"/>
              </a:spcBef>
            </a:pPr>
            <a:r>
              <a:rPr sz="4000" spc="-10" dirty="0"/>
              <a:t>INTRODUCTION</a:t>
            </a:r>
            <a:endParaRPr sz="4000"/>
          </a:p>
        </p:txBody>
      </p:sp>
      <p:sp>
        <p:nvSpPr>
          <p:cNvPr id="4" name="object 4"/>
          <p:cNvSpPr txBox="1"/>
          <p:nvPr/>
        </p:nvSpPr>
        <p:spPr>
          <a:xfrm>
            <a:off x="683463" y="833961"/>
            <a:ext cx="10828655" cy="5394234"/>
          </a:xfrm>
          <a:prstGeom prst="rect">
            <a:avLst/>
          </a:prstGeom>
        </p:spPr>
        <p:txBody>
          <a:bodyPr vert="horz" wrap="square" lIns="0" tIns="164465" rIns="0" bIns="0" rtlCol="0">
            <a:spAutoFit/>
          </a:bodyPr>
          <a:lstStyle/>
          <a:p>
            <a:pPr marL="355600" lvl="2" indent="-342900" algn="just">
              <a:lnSpc>
                <a:spcPct val="150000"/>
              </a:lnSpc>
              <a:spcBef>
                <a:spcPts val="1295"/>
              </a:spcBef>
              <a:buClr>
                <a:srgbClr val="90C225"/>
              </a:buClr>
              <a:buSzPct val="90000"/>
              <a:buFontTx/>
              <a:buChar char="●"/>
              <a:tabLst>
                <a:tab pos="354965" algn="l"/>
                <a:tab pos="355600" algn="l"/>
              </a:tabLst>
            </a:pPr>
            <a:r>
              <a:rPr lang="en-US" sz="2000" dirty="0">
                <a:latin typeface="Times New Roman"/>
                <a:cs typeface="Times New Roman"/>
              </a:rPr>
              <a:t>Farmers in India face challenges due to limited knowledge about soil conditions, leading to uncertainties in crop selection and yield optimization.</a:t>
            </a:r>
          </a:p>
          <a:p>
            <a:pPr marL="355600" lvl="2" indent="-342900" algn="just">
              <a:lnSpc>
                <a:spcPct val="150000"/>
              </a:lnSpc>
              <a:spcBef>
                <a:spcPts val="1295"/>
              </a:spcBef>
              <a:buClr>
                <a:srgbClr val="90C225"/>
              </a:buClr>
              <a:buSzPct val="90000"/>
              <a:buFontTx/>
              <a:buChar char="●"/>
              <a:tabLst>
                <a:tab pos="354965" algn="l"/>
                <a:tab pos="355600" algn="l"/>
              </a:tabLst>
            </a:pPr>
            <a:r>
              <a:rPr lang="en-US" sz="2000" dirty="0">
                <a:latin typeface="Times New Roman"/>
                <a:cs typeface="Times New Roman"/>
              </a:rPr>
              <a:t>The National Crime Records Bureau (NCRB) reported 10,281 farmer suicides in 2019, highlighting issues such as debt and crop failure.</a:t>
            </a:r>
          </a:p>
          <a:p>
            <a:pPr marL="355600" lvl="2" indent="-342900" algn="just">
              <a:lnSpc>
                <a:spcPct val="150000"/>
              </a:lnSpc>
              <a:spcBef>
                <a:spcPts val="1295"/>
              </a:spcBef>
              <a:buClr>
                <a:srgbClr val="90C225"/>
              </a:buClr>
              <a:buSzPct val="90000"/>
              <a:buFontTx/>
              <a:buChar char="●"/>
              <a:tabLst>
                <a:tab pos="354965" algn="l"/>
                <a:tab pos="355600" algn="l"/>
              </a:tabLst>
            </a:pPr>
            <a:r>
              <a:rPr lang="en-US" sz="2000" dirty="0">
                <a:latin typeface="Times New Roman"/>
                <a:cs typeface="Times New Roman"/>
              </a:rPr>
              <a:t>Leveraging advancements in machine learning and deep learning, we aim to develop a recommendation system tailored to empower Indian farmers.</a:t>
            </a:r>
          </a:p>
          <a:p>
            <a:pPr marL="355600" lvl="2" indent="-342900" algn="just">
              <a:lnSpc>
                <a:spcPct val="150000"/>
              </a:lnSpc>
              <a:spcBef>
                <a:spcPts val="1295"/>
              </a:spcBef>
              <a:buClr>
                <a:srgbClr val="90C225"/>
              </a:buClr>
              <a:buSzPct val="90000"/>
              <a:buFontTx/>
              <a:buChar char="●"/>
              <a:tabLst>
                <a:tab pos="354965" algn="l"/>
                <a:tab pos="355600" algn="l"/>
              </a:tabLst>
            </a:pPr>
            <a:r>
              <a:rPr lang="en-US" sz="2000" dirty="0">
                <a:latin typeface="Times New Roman"/>
                <a:cs typeface="Times New Roman"/>
              </a:rPr>
              <a:t>This system will transform traditional farming methods into efficient practices, bridging the gap between outdated techniques and modern technologies.</a:t>
            </a:r>
          </a:p>
          <a:p>
            <a:pPr marL="355600" lvl="2" indent="-342900" algn="just">
              <a:lnSpc>
                <a:spcPct val="150000"/>
              </a:lnSpc>
              <a:spcBef>
                <a:spcPts val="1295"/>
              </a:spcBef>
              <a:buClr>
                <a:srgbClr val="90C225"/>
              </a:buClr>
              <a:buSzPct val="90000"/>
              <a:buFontTx/>
              <a:buChar char="●"/>
              <a:tabLst>
                <a:tab pos="354965" algn="l"/>
                <a:tab pos="355600" algn="l"/>
              </a:tabLst>
            </a:pPr>
            <a:r>
              <a:rPr lang="en-US" sz="2000" dirty="0">
                <a:latin typeface="Times New Roman"/>
                <a:cs typeface="Times New Roman"/>
              </a:rPr>
              <a:t>By assisting farmers in making informed decisions about crop selection and optimizing resource usage, the system aims to enhance yield production.</a:t>
            </a:r>
          </a:p>
        </p:txBody>
      </p:sp>
      <p:sp>
        <p:nvSpPr>
          <p:cNvPr id="5" name="Slide Number Placeholder 4">
            <a:extLst>
              <a:ext uri="{FF2B5EF4-FFF2-40B4-BE49-F238E27FC236}">
                <a16:creationId xmlns:a16="http://schemas.microsoft.com/office/drawing/2014/main" id="{E9940AC5-9438-E4FC-D6E7-4FE284CDD6E6}"/>
              </a:ext>
            </a:extLst>
          </p:cNvPr>
          <p:cNvSpPr>
            <a:spLocks noGrp="1"/>
          </p:cNvSpPr>
          <p:nvPr>
            <p:ph type="sldNum" sz="quarter" idx="7"/>
          </p:nvPr>
        </p:nvSpPr>
        <p:spPr/>
        <p:txBody>
          <a:bodyPr/>
          <a:lstStyle/>
          <a:p>
            <a:fld id="{B6F15528-21DE-4FAA-801E-634DDDAF4B2B}"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7F34D-52B9-9436-EE41-321C3937A6ED}"/>
              </a:ext>
            </a:extLst>
          </p:cNvPr>
          <p:cNvSpPr txBox="1"/>
          <p:nvPr/>
        </p:nvSpPr>
        <p:spPr>
          <a:xfrm>
            <a:off x="695400" y="404664"/>
            <a:ext cx="10801200" cy="1871282"/>
          </a:xfrm>
          <a:prstGeom prst="rect">
            <a:avLst/>
          </a:prstGeom>
          <a:noFill/>
        </p:spPr>
        <p:txBody>
          <a:bodyPr wrap="square">
            <a:spAutoFit/>
          </a:bodyPr>
          <a:lstStyle/>
          <a:p>
            <a:pPr marL="355600" lvl="2" indent="-342900" algn="just">
              <a:lnSpc>
                <a:spcPct val="150000"/>
              </a:lnSpc>
              <a:spcBef>
                <a:spcPts val="1295"/>
              </a:spcBef>
              <a:buClr>
                <a:srgbClr val="90C225"/>
              </a:buClr>
              <a:buSzPct val="90000"/>
              <a:buFontTx/>
              <a:buChar char="●"/>
              <a:tabLst>
                <a:tab pos="354965" algn="l"/>
                <a:tab pos="355600" algn="l"/>
              </a:tabLst>
            </a:pPr>
            <a:r>
              <a:rPr lang="en-US" sz="1800" dirty="0">
                <a:latin typeface="Times New Roman"/>
                <a:cs typeface="Times New Roman"/>
              </a:rPr>
              <a:t> Additionally, the system will address the communication gap between government policies and farmers, serving as an educational tool.</a:t>
            </a:r>
          </a:p>
          <a:p>
            <a:pPr marL="355600" lvl="2" indent="-342900" algn="just">
              <a:lnSpc>
                <a:spcPct val="150000"/>
              </a:lnSpc>
              <a:spcBef>
                <a:spcPts val="1295"/>
              </a:spcBef>
              <a:buClr>
                <a:srgbClr val="90C225"/>
              </a:buClr>
              <a:buSzPct val="90000"/>
              <a:buFontTx/>
              <a:buChar char="●"/>
              <a:tabLst>
                <a:tab pos="354965" algn="l"/>
                <a:tab pos="355600" algn="l"/>
              </a:tabLst>
            </a:pPr>
            <a:r>
              <a:rPr lang="en-US" sz="1800" dirty="0">
                <a:latin typeface="Times New Roman"/>
                <a:cs typeface="Times New Roman"/>
              </a:rPr>
              <a:t>Core functionalities include providing accurate crop recommendations, optimizing fertilizer usage, and employing image classification for disease detection.</a:t>
            </a:r>
          </a:p>
        </p:txBody>
      </p:sp>
      <p:pic>
        <p:nvPicPr>
          <p:cNvPr id="4" name="Picture 3">
            <a:extLst>
              <a:ext uri="{FF2B5EF4-FFF2-40B4-BE49-F238E27FC236}">
                <a16:creationId xmlns:a16="http://schemas.microsoft.com/office/drawing/2014/main" id="{BD6F70EC-179A-980C-976B-23A765FFF1ED}"/>
              </a:ext>
            </a:extLst>
          </p:cNvPr>
          <p:cNvPicPr>
            <a:picLocks noChangeAspect="1"/>
          </p:cNvPicPr>
          <p:nvPr/>
        </p:nvPicPr>
        <p:blipFill>
          <a:blip r:embed="rId2"/>
          <a:stretch>
            <a:fillRect/>
          </a:stretch>
        </p:blipFill>
        <p:spPr>
          <a:xfrm>
            <a:off x="3377698" y="2470655"/>
            <a:ext cx="5436604" cy="3982681"/>
          </a:xfrm>
          <a:prstGeom prst="rect">
            <a:avLst/>
          </a:prstGeom>
        </p:spPr>
      </p:pic>
      <p:sp>
        <p:nvSpPr>
          <p:cNvPr id="2" name="Slide Number Placeholder 1">
            <a:extLst>
              <a:ext uri="{FF2B5EF4-FFF2-40B4-BE49-F238E27FC236}">
                <a16:creationId xmlns:a16="http://schemas.microsoft.com/office/drawing/2014/main" id="{A1FD1291-D1F3-2A75-332A-AC4EAAC635AA}"/>
              </a:ext>
            </a:extLst>
          </p:cNvPr>
          <p:cNvSpPr>
            <a:spLocks noGrp="1"/>
          </p:cNvSpPr>
          <p:nvPr>
            <p:ph type="sldNum" sz="quarter" idx="7"/>
          </p:nvPr>
        </p:nvSpPr>
        <p:spPr/>
        <p:txBody>
          <a:bodyPr/>
          <a:lstStyle/>
          <a:p>
            <a:fld id="{B6F15528-21DE-4FAA-801E-634DDDAF4B2B}" type="slidenum">
              <a:rPr lang="en-IN" smtClean="0"/>
              <a:pPr/>
              <a:t>5</a:t>
            </a:fld>
            <a:endParaRPr lang="en-IN"/>
          </a:p>
        </p:txBody>
      </p:sp>
    </p:spTree>
    <p:extLst>
      <p:ext uri="{BB962C8B-B14F-4D97-AF65-F5344CB8AC3E}">
        <p14:creationId xmlns:p14="http://schemas.microsoft.com/office/powerpoint/2010/main" val="326516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737608" y="438403"/>
            <a:ext cx="2717800" cy="574040"/>
          </a:xfrm>
          <a:prstGeom prst="rect">
            <a:avLst/>
          </a:prstGeom>
        </p:spPr>
        <p:txBody>
          <a:bodyPr vert="horz" wrap="square" lIns="0" tIns="12700" rIns="0" bIns="0" rtlCol="0">
            <a:spAutoFit/>
          </a:bodyPr>
          <a:lstStyle/>
          <a:p>
            <a:pPr marL="12700">
              <a:lnSpc>
                <a:spcPct val="100000"/>
              </a:lnSpc>
              <a:spcBef>
                <a:spcPts val="100"/>
              </a:spcBef>
            </a:pPr>
            <a:r>
              <a:rPr sz="3600" spc="-5" dirty="0"/>
              <a:t>OBJECTIVES</a:t>
            </a:r>
            <a:endParaRPr sz="3600"/>
          </a:p>
        </p:txBody>
      </p:sp>
      <p:sp>
        <p:nvSpPr>
          <p:cNvPr id="4" name="object 4"/>
          <p:cNvSpPr txBox="1"/>
          <p:nvPr/>
        </p:nvSpPr>
        <p:spPr>
          <a:xfrm>
            <a:off x="695400" y="1027156"/>
            <a:ext cx="10801200" cy="4803687"/>
          </a:xfrm>
          <a:prstGeom prst="rect">
            <a:avLst/>
          </a:prstGeom>
        </p:spPr>
        <p:txBody>
          <a:bodyPr vert="horz" wrap="square" lIns="0" tIns="138430" rIns="0" bIns="0" rtlCol="0">
            <a:spAutoFit/>
          </a:bodyPr>
          <a:lstStyle/>
          <a:p>
            <a:pPr marL="355600" indent="-342900" algn="just">
              <a:lnSpc>
                <a:spcPct val="150000"/>
              </a:lnSpc>
              <a:spcBef>
                <a:spcPts val="1090"/>
              </a:spcBef>
              <a:buClr>
                <a:srgbClr val="90C225"/>
              </a:buClr>
              <a:buSzPct val="90000"/>
              <a:buFont typeface="Wingdings"/>
              <a:buChar char=""/>
              <a:tabLst>
                <a:tab pos="354965" algn="l"/>
                <a:tab pos="355600" algn="l"/>
              </a:tabLst>
            </a:pPr>
            <a:r>
              <a:rPr lang="en-US" sz="2000" dirty="0">
                <a:latin typeface="Times New Roman"/>
                <a:cs typeface="Times New Roman"/>
              </a:rPr>
              <a:t>To implement precision agriculture (A modern farming technique that uses research data of soil characteristics, soil types, crop yield data collection and suggests the farmers the right crop based on their site specific parameters to reduce the wrong choice on a crop and increase in productivity).</a:t>
            </a:r>
          </a:p>
          <a:p>
            <a:pPr marL="355600" indent="-342900" algn="just">
              <a:lnSpc>
                <a:spcPct val="150000"/>
              </a:lnSpc>
              <a:spcBef>
                <a:spcPts val="1090"/>
              </a:spcBef>
              <a:buClr>
                <a:srgbClr val="90C225"/>
              </a:buClr>
              <a:buSzPct val="90000"/>
              <a:buFont typeface="Wingdings"/>
              <a:buChar char=""/>
              <a:tabLst>
                <a:tab pos="354965" algn="l"/>
                <a:tab pos="355600" algn="l"/>
              </a:tabLst>
            </a:pPr>
            <a:r>
              <a:rPr lang="en-US" sz="2000" dirty="0">
                <a:latin typeface="Times New Roman"/>
                <a:cs typeface="Times New Roman"/>
              </a:rPr>
              <a:t>To solve the problem by proposing a recommendation system through an ensemble model with majority voting technique crop for the site specific parameters with high accuracy and efficiency.</a:t>
            </a:r>
          </a:p>
          <a:p>
            <a:pPr marL="355600" indent="-342900" algn="just">
              <a:lnSpc>
                <a:spcPct val="150000"/>
              </a:lnSpc>
              <a:spcBef>
                <a:spcPts val="1090"/>
              </a:spcBef>
              <a:buClr>
                <a:srgbClr val="90C225"/>
              </a:buClr>
              <a:buSzPct val="90000"/>
              <a:buFont typeface="Wingdings"/>
              <a:buChar char=""/>
              <a:tabLst>
                <a:tab pos="354965" algn="l"/>
                <a:tab pos="355600" algn="l"/>
              </a:tabLst>
            </a:pPr>
            <a:r>
              <a:rPr lang="en-US" sz="2000" dirty="0">
                <a:latin typeface="Times New Roman"/>
                <a:cs typeface="Times New Roman"/>
              </a:rPr>
              <a:t>To recommend organic fertilizer on the basis of N, P, K values and crop.</a:t>
            </a:r>
          </a:p>
          <a:p>
            <a:pPr marL="355600" indent="-342900" algn="just">
              <a:lnSpc>
                <a:spcPct val="150000"/>
              </a:lnSpc>
              <a:spcBef>
                <a:spcPts val="1090"/>
              </a:spcBef>
              <a:buClr>
                <a:srgbClr val="90C225"/>
              </a:buClr>
              <a:buSzPct val="90000"/>
              <a:buFont typeface="Wingdings"/>
              <a:buChar char=""/>
              <a:tabLst>
                <a:tab pos="354965" algn="l"/>
                <a:tab pos="355600" algn="l"/>
              </a:tabLst>
            </a:pPr>
            <a:r>
              <a:rPr lang="en-US" sz="2000" dirty="0">
                <a:latin typeface="Times New Roman"/>
                <a:cs typeface="Times New Roman"/>
              </a:rPr>
              <a:t>To recognize the pest and recommend particular pesticide available in India as per ISO standards (ISO 9001, ISO 14001, ISO 17025).</a:t>
            </a:r>
          </a:p>
          <a:p>
            <a:pPr marL="355600" indent="-342900" algn="just">
              <a:lnSpc>
                <a:spcPct val="150000"/>
              </a:lnSpc>
              <a:spcBef>
                <a:spcPts val="1090"/>
              </a:spcBef>
              <a:buClr>
                <a:srgbClr val="90C225"/>
              </a:buClr>
              <a:buSzPct val="90000"/>
              <a:buFont typeface="Wingdings"/>
              <a:buChar char=""/>
              <a:tabLst>
                <a:tab pos="354965" algn="l"/>
                <a:tab pos="355600" algn="l"/>
              </a:tabLst>
            </a:pPr>
            <a:r>
              <a:rPr lang="en-US" sz="2000" dirty="0">
                <a:latin typeface="Times New Roman"/>
                <a:cs typeface="Times New Roman"/>
              </a:rPr>
              <a:t>To design a web application for achieving above objectives.</a:t>
            </a:r>
            <a:endParaRPr sz="2000" dirty="0">
              <a:latin typeface="Times New Roman"/>
              <a:cs typeface="Times New Roman"/>
            </a:endParaRPr>
          </a:p>
        </p:txBody>
      </p:sp>
      <p:sp>
        <p:nvSpPr>
          <p:cNvPr id="5" name="Slide Number Placeholder 4">
            <a:extLst>
              <a:ext uri="{FF2B5EF4-FFF2-40B4-BE49-F238E27FC236}">
                <a16:creationId xmlns:a16="http://schemas.microsoft.com/office/drawing/2014/main" id="{EC62161C-D485-6DE0-0D8B-FE2A530AE8A3}"/>
              </a:ext>
            </a:extLst>
          </p:cNvPr>
          <p:cNvSpPr>
            <a:spLocks noGrp="1"/>
          </p:cNvSpPr>
          <p:nvPr>
            <p:ph type="sldNum" sz="quarter" idx="7"/>
          </p:nvPr>
        </p:nvSpPr>
        <p:spPr/>
        <p:txBody>
          <a:bodyPr/>
          <a:lstStyle/>
          <a:p>
            <a:fld id="{B6F15528-21DE-4FAA-801E-634DDDAF4B2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8438908"/>
              </p:ext>
            </p:extLst>
          </p:nvPr>
        </p:nvGraphicFramePr>
        <p:xfrm>
          <a:off x="523836" y="357164"/>
          <a:ext cx="10858576" cy="5997932"/>
        </p:xfrm>
        <a:graphic>
          <a:graphicData uri="http://schemas.openxmlformats.org/drawingml/2006/table">
            <a:tbl>
              <a:tblPr firstRow="1" bandRow="1">
                <a:tableStyleId>{F5AB1C69-6EDB-4FF4-983F-18BD219EF322}</a:tableStyleId>
              </a:tblPr>
              <a:tblGrid>
                <a:gridCol w="1126075">
                  <a:extLst>
                    <a:ext uri="{9D8B030D-6E8A-4147-A177-3AD203B41FA5}">
                      <a16:colId xmlns:a16="http://schemas.microsoft.com/office/drawing/2014/main" val="20000"/>
                    </a:ext>
                  </a:extLst>
                </a:gridCol>
                <a:gridCol w="9732501">
                  <a:extLst>
                    <a:ext uri="{9D8B030D-6E8A-4147-A177-3AD203B41FA5}">
                      <a16:colId xmlns:a16="http://schemas.microsoft.com/office/drawing/2014/main" val="20001"/>
                    </a:ext>
                  </a:extLst>
                </a:gridCol>
              </a:tblGrid>
              <a:tr h="642944">
                <a:tc>
                  <a:txBody>
                    <a:bodyPr/>
                    <a:lstStyle/>
                    <a:p>
                      <a:r>
                        <a:rPr lang="en-US" sz="2400" dirty="0" err="1">
                          <a:solidFill>
                            <a:schemeClr val="tx1"/>
                          </a:solidFill>
                          <a:latin typeface="Times New Roman" pitchFamily="18" charset="0"/>
                          <a:cs typeface="Times New Roman" pitchFamily="18" charset="0"/>
                        </a:rPr>
                        <a:t>S.No</a:t>
                      </a:r>
                      <a:r>
                        <a:rPr lang="en-US" sz="2400" dirty="0">
                          <a:solidFill>
                            <a:schemeClr val="tx1"/>
                          </a:solidFill>
                          <a:latin typeface="Times New Roman" pitchFamily="18" charset="0"/>
                          <a:cs typeface="Times New Roman" pitchFamily="18" charset="0"/>
                        </a:rPr>
                        <a:t>.</a:t>
                      </a:r>
                    </a:p>
                  </a:txBody>
                  <a:tcPr>
                    <a:solidFill>
                      <a:schemeClr val="accent3">
                        <a:lumMod val="40000"/>
                        <a:lumOff val="60000"/>
                        <a:alpha val="60000"/>
                      </a:schemeClr>
                    </a:solidFill>
                  </a:tcPr>
                </a:tc>
                <a:tc>
                  <a:txBody>
                    <a:bodyPr/>
                    <a:lstStyle/>
                    <a:p>
                      <a:pPr algn="ctr"/>
                      <a:r>
                        <a:rPr lang="en-US" sz="2400" dirty="0">
                          <a:solidFill>
                            <a:schemeClr val="tx1"/>
                          </a:solidFill>
                          <a:latin typeface="Times New Roman" pitchFamily="18" charset="0"/>
                          <a:cs typeface="Times New Roman" pitchFamily="18" charset="0"/>
                        </a:rPr>
                        <a:t>Assumptions and Constraints</a:t>
                      </a:r>
                    </a:p>
                  </a:txBody>
                  <a:tcPr>
                    <a:solidFill>
                      <a:schemeClr val="accent3">
                        <a:lumMod val="40000"/>
                        <a:lumOff val="60000"/>
                        <a:alpha val="60000"/>
                      </a:schemeClr>
                    </a:solidFill>
                  </a:tcPr>
                </a:tc>
                <a:extLst>
                  <a:ext uri="{0D108BD9-81ED-4DB2-BD59-A6C34878D82A}">
                    <a16:rowId xmlns:a16="http://schemas.microsoft.com/office/drawing/2014/main" val="10000"/>
                  </a:ext>
                </a:extLst>
              </a:tr>
              <a:tr h="816435">
                <a:tc>
                  <a:txBody>
                    <a:bodyPr/>
                    <a:lstStyle/>
                    <a:p>
                      <a:r>
                        <a:rPr lang="en-US" dirty="0"/>
                        <a:t>1</a:t>
                      </a:r>
                    </a:p>
                  </a:txBody>
                  <a:tcPr>
                    <a:solidFill>
                      <a:schemeClr val="accent3">
                        <a:lumMod val="40000"/>
                        <a:lumOff val="60000"/>
                        <a:alpha val="60000"/>
                      </a:schemeClr>
                    </a:solidFill>
                  </a:tcPr>
                </a:tc>
                <a:tc>
                  <a:txBody>
                    <a:bodyPr/>
                    <a:lstStyle/>
                    <a:p>
                      <a:pPr marL="78740" marR="53340" algn="just">
                        <a:lnSpc>
                          <a:spcPct val="98000"/>
                        </a:lnSpc>
                        <a:spcBef>
                          <a:spcPts val="495"/>
                        </a:spcBef>
                        <a:spcAft>
                          <a:spcPts val="0"/>
                        </a:spcAft>
                      </a:pPr>
                      <a:r>
                        <a:rPr lang="en-US" sz="1800" dirty="0">
                          <a:latin typeface="Times New Roman"/>
                          <a:ea typeface="Times New Roman"/>
                        </a:rPr>
                        <a:t>Crop Optimization supports 22 crops: apple, banana, black gram, chickpea, coconut, coffee, cotton, grapes, jute, kidney beans, lentil, maize, mango, moth beans, mungbean,  muskmelon, orange, papaya, pigeon peas, pomegranate, rice, watermelon. Hence </a:t>
                      </a:r>
                      <a:r>
                        <a:rPr lang="en-US" sz="1800" spc="-25" dirty="0">
                          <a:latin typeface="Times New Roman"/>
                          <a:ea typeface="Times New Roman"/>
                        </a:rPr>
                        <a:t>the</a:t>
                      </a:r>
                      <a:r>
                        <a:rPr lang="en-US" sz="1800" spc="-25" baseline="0" dirty="0">
                          <a:latin typeface="Times New Roman"/>
                          <a:ea typeface="Times New Roman"/>
                        </a:rPr>
                        <a:t> </a:t>
                      </a:r>
                      <a:r>
                        <a:rPr lang="en-US" sz="1800" dirty="0">
                          <a:latin typeface="Times New Roman"/>
                          <a:ea typeface="Times New Roman"/>
                        </a:rPr>
                        <a:t>user will get results which best suit the land but only from these 22 </a:t>
                      </a:r>
                      <a:r>
                        <a:rPr lang="en-US" sz="1800" spc="-10" dirty="0">
                          <a:latin typeface="Times New Roman"/>
                          <a:ea typeface="Times New Roman"/>
                        </a:rPr>
                        <a:t>crops.</a:t>
                      </a:r>
                      <a:endParaRPr lang="en-US" sz="1800" dirty="0"/>
                    </a:p>
                  </a:txBody>
                  <a:tcPr>
                    <a:solidFill>
                      <a:schemeClr val="accent3">
                        <a:lumMod val="40000"/>
                        <a:lumOff val="60000"/>
                        <a:alpha val="60000"/>
                      </a:schemeClr>
                    </a:solidFill>
                  </a:tcPr>
                </a:tc>
                <a:extLst>
                  <a:ext uri="{0D108BD9-81ED-4DB2-BD59-A6C34878D82A}">
                    <a16:rowId xmlns:a16="http://schemas.microsoft.com/office/drawing/2014/main" val="10001"/>
                  </a:ext>
                </a:extLst>
              </a:tr>
              <a:tr h="619074">
                <a:tc>
                  <a:txBody>
                    <a:bodyPr/>
                    <a:lstStyle/>
                    <a:p>
                      <a:r>
                        <a:rPr lang="en-US" dirty="0"/>
                        <a:t>2</a:t>
                      </a:r>
                    </a:p>
                  </a:txBody>
                  <a:tcPr>
                    <a:solidFill>
                      <a:schemeClr val="accent3">
                        <a:lumMod val="40000"/>
                        <a:lumOff val="60000"/>
                        <a:alpha val="60000"/>
                      </a:schemeClr>
                    </a:solidFill>
                  </a:tcPr>
                </a:tc>
                <a:tc>
                  <a:txBody>
                    <a:bodyPr/>
                    <a:lstStyle/>
                    <a:p>
                      <a:r>
                        <a:rPr lang="en-US" sz="1800" dirty="0">
                          <a:solidFill>
                            <a:schemeClr val="dk1"/>
                          </a:solidFill>
                          <a:latin typeface="Times New Roman" pitchFamily="18" charset="0"/>
                          <a:ea typeface="+mn-ea"/>
                          <a:cs typeface="Times New Roman" pitchFamily="18" charset="0"/>
                        </a:rPr>
                        <a:t>The system supports 10 pests: aphids, armyworm, beetle, bollworm, earthworm, grasshopper, mites, mosquito, sawfly and stem borer, which is a constraint</a:t>
                      </a:r>
                      <a:r>
                        <a:rPr lang="en-US" sz="1800" dirty="0">
                          <a:solidFill>
                            <a:schemeClr val="dk1"/>
                          </a:solidFill>
                          <a:latin typeface="+mn-lt"/>
                          <a:ea typeface="+mn-ea"/>
                          <a:cs typeface="+mn-cs"/>
                        </a:rPr>
                        <a:t>.</a:t>
                      </a:r>
                      <a:endParaRPr lang="en-US" dirty="0"/>
                    </a:p>
                  </a:txBody>
                  <a:tcPr>
                    <a:solidFill>
                      <a:schemeClr val="accent3">
                        <a:lumMod val="40000"/>
                        <a:lumOff val="60000"/>
                        <a:alpha val="60000"/>
                      </a:schemeClr>
                    </a:solidFill>
                  </a:tcPr>
                </a:tc>
                <a:extLst>
                  <a:ext uri="{0D108BD9-81ED-4DB2-BD59-A6C34878D82A}">
                    <a16:rowId xmlns:a16="http://schemas.microsoft.com/office/drawing/2014/main" val="10002"/>
                  </a:ext>
                </a:extLst>
              </a:tr>
              <a:tr h="816435">
                <a:tc>
                  <a:txBody>
                    <a:bodyPr/>
                    <a:lstStyle/>
                    <a:p>
                      <a:r>
                        <a:rPr lang="en-US" dirty="0"/>
                        <a:t>3</a:t>
                      </a:r>
                    </a:p>
                  </a:txBody>
                  <a:tcPr>
                    <a:solidFill>
                      <a:schemeClr val="accent3">
                        <a:lumMod val="40000"/>
                        <a:lumOff val="60000"/>
                        <a:alpha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rPr>
                        <a:t>The user can opt for uploading image of the pest or manual selection of the pest: In case of first choice, any other picture of pest uploaded (apart from 10supportedpests) will display the result which is close resemblance with pests supported and in the latter case, the user can only make a selection among 10 </a:t>
                      </a:r>
                      <a:r>
                        <a:rPr lang="en-US" sz="1800" spc="-10" dirty="0">
                          <a:latin typeface="Times New Roman"/>
                          <a:ea typeface="Times New Roman"/>
                        </a:rPr>
                        <a:t>pests.</a:t>
                      </a:r>
                      <a:endParaRPr lang="en-US" dirty="0"/>
                    </a:p>
                  </a:txBody>
                  <a:tcPr>
                    <a:solidFill>
                      <a:schemeClr val="accent3">
                        <a:lumMod val="40000"/>
                        <a:lumOff val="60000"/>
                        <a:alpha val="60000"/>
                      </a:schemeClr>
                    </a:solidFill>
                  </a:tcPr>
                </a:tc>
                <a:extLst>
                  <a:ext uri="{0D108BD9-81ED-4DB2-BD59-A6C34878D82A}">
                    <a16:rowId xmlns:a16="http://schemas.microsoft.com/office/drawing/2014/main" val="10003"/>
                  </a:ext>
                </a:extLst>
              </a:tr>
              <a:tr h="542745">
                <a:tc>
                  <a:txBody>
                    <a:bodyPr/>
                    <a:lstStyle/>
                    <a:p>
                      <a:r>
                        <a:rPr lang="en-US" dirty="0"/>
                        <a:t>4</a:t>
                      </a:r>
                    </a:p>
                  </a:txBody>
                  <a:tcPr>
                    <a:solidFill>
                      <a:schemeClr val="accent3">
                        <a:lumMod val="40000"/>
                        <a:lumOff val="60000"/>
                        <a:alpha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rPr>
                        <a:t>The user must have the picture which clearly shows the pest.(In case the user opts to upload picture)</a:t>
                      </a:r>
                      <a:endParaRPr lang="en-US" dirty="0"/>
                    </a:p>
                  </a:txBody>
                  <a:tcPr>
                    <a:solidFill>
                      <a:schemeClr val="accent3">
                        <a:lumMod val="40000"/>
                        <a:lumOff val="60000"/>
                        <a:alpha val="60000"/>
                      </a:schemeClr>
                    </a:solidFill>
                  </a:tcPr>
                </a:tc>
                <a:extLst>
                  <a:ext uri="{0D108BD9-81ED-4DB2-BD59-A6C34878D82A}">
                    <a16:rowId xmlns:a16="http://schemas.microsoft.com/office/drawing/2014/main" val="10004"/>
                  </a:ext>
                </a:extLst>
              </a:tr>
              <a:tr h="512128">
                <a:tc>
                  <a:txBody>
                    <a:bodyPr/>
                    <a:lstStyle/>
                    <a:p>
                      <a:r>
                        <a:rPr lang="en-US" dirty="0"/>
                        <a:t>5</a:t>
                      </a:r>
                    </a:p>
                  </a:txBody>
                  <a:tcPr>
                    <a:solidFill>
                      <a:schemeClr val="accent3">
                        <a:lumMod val="40000"/>
                        <a:lumOff val="60000"/>
                        <a:alpha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rPr>
                        <a:t>The user must be connected to the internet so as to access the web </a:t>
                      </a:r>
                      <a:r>
                        <a:rPr lang="en-US" sz="1800" spc="-10" dirty="0">
                          <a:latin typeface="Times New Roman"/>
                          <a:ea typeface="Times New Roman"/>
                        </a:rPr>
                        <a:t>application.</a:t>
                      </a:r>
                      <a:endParaRPr lang="en-US" dirty="0"/>
                    </a:p>
                  </a:txBody>
                  <a:tcPr>
                    <a:solidFill>
                      <a:schemeClr val="accent3">
                        <a:lumMod val="40000"/>
                        <a:lumOff val="60000"/>
                        <a:alpha val="60000"/>
                      </a:schemeClr>
                    </a:solidFill>
                  </a:tcPr>
                </a:tc>
                <a:extLst>
                  <a:ext uri="{0D108BD9-81ED-4DB2-BD59-A6C34878D82A}">
                    <a16:rowId xmlns:a16="http://schemas.microsoft.com/office/drawing/2014/main" val="10005"/>
                  </a:ext>
                </a:extLst>
              </a:tr>
              <a:tr h="664359">
                <a:tc>
                  <a:txBody>
                    <a:bodyPr/>
                    <a:lstStyle/>
                    <a:p>
                      <a:r>
                        <a:rPr lang="en-US" dirty="0"/>
                        <a:t>6</a:t>
                      </a:r>
                    </a:p>
                  </a:txBody>
                  <a:tcPr>
                    <a:solidFill>
                      <a:schemeClr val="accent3">
                        <a:lumMod val="40000"/>
                        <a:lumOff val="60000"/>
                        <a:alpha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rPr>
                        <a:t>The user must enter realistic values for getting the best result.(Though the invalid values are not accepted)</a:t>
                      </a:r>
                      <a:endParaRPr lang="en-US" dirty="0"/>
                    </a:p>
                  </a:txBody>
                  <a:tcPr>
                    <a:solidFill>
                      <a:schemeClr val="accent3">
                        <a:lumMod val="40000"/>
                        <a:lumOff val="60000"/>
                        <a:alpha val="60000"/>
                      </a:schemeClr>
                    </a:solidFill>
                  </a:tcPr>
                </a:tc>
                <a:extLst>
                  <a:ext uri="{0D108BD9-81ED-4DB2-BD59-A6C34878D82A}">
                    <a16:rowId xmlns:a16="http://schemas.microsoft.com/office/drawing/2014/main" val="10006"/>
                  </a:ext>
                </a:extLst>
              </a:tr>
              <a:tr h="428625">
                <a:tc>
                  <a:txBody>
                    <a:bodyPr/>
                    <a:lstStyle/>
                    <a:p>
                      <a:r>
                        <a:rPr lang="en-US" dirty="0"/>
                        <a:t>7</a:t>
                      </a:r>
                    </a:p>
                  </a:txBody>
                  <a:tcPr>
                    <a:solidFill>
                      <a:schemeClr val="accent3">
                        <a:lumMod val="40000"/>
                        <a:lumOff val="60000"/>
                        <a:alpha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rPr>
                        <a:t>The maximum file size in case of image upload is 2GB and maximum dimensions as per </a:t>
                      </a:r>
                      <a:r>
                        <a:rPr lang="en-US" sz="1800" dirty="0" err="1">
                          <a:latin typeface="Times New Roman"/>
                          <a:ea typeface="Times New Roman"/>
                        </a:rPr>
                        <a:t>Webp</a:t>
                      </a:r>
                      <a:r>
                        <a:rPr lang="en-US" sz="1800" dirty="0">
                          <a:latin typeface="Times New Roman"/>
                          <a:ea typeface="Times New Roman"/>
                        </a:rPr>
                        <a:t> format are:16383 x 16383</a:t>
                      </a:r>
                      <a:endParaRPr lang="en-US" dirty="0"/>
                    </a:p>
                  </a:txBody>
                  <a:tcPr>
                    <a:solidFill>
                      <a:schemeClr val="accent3">
                        <a:lumMod val="40000"/>
                        <a:lumOff val="60000"/>
                        <a:alpha val="60000"/>
                      </a:schemeClr>
                    </a:solidFill>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C9C01FE8-B3A8-7E08-825D-19BA5A138FB7}"/>
              </a:ext>
            </a:extLst>
          </p:cNvPr>
          <p:cNvSpPr>
            <a:spLocks noGrp="1"/>
          </p:cNvSpPr>
          <p:nvPr>
            <p:ph type="sldNum" sz="quarter" idx="7"/>
          </p:nvPr>
        </p:nvSpPr>
        <p:spPr/>
        <p:txBody>
          <a:bodyPr/>
          <a:lstStyle/>
          <a:p>
            <a:fld id="{B6F15528-21DE-4FAA-801E-634DDDAF4B2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734C744-0605-B827-E0F8-7B06FD2F1032}"/>
              </a:ext>
            </a:extLst>
          </p:cNvPr>
          <p:cNvGraphicFramePr>
            <a:graphicFrameLocks noGrp="1"/>
          </p:cNvGraphicFramePr>
          <p:nvPr>
            <p:extLst>
              <p:ext uri="{D42A27DB-BD31-4B8C-83A1-F6EECF244321}">
                <p14:modId xmlns:p14="http://schemas.microsoft.com/office/powerpoint/2010/main" val="3938185423"/>
              </p:ext>
            </p:extLst>
          </p:nvPr>
        </p:nvGraphicFramePr>
        <p:xfrm>
          <a:off x="1092870" y="276860"/>
          <a:ext cx="10202033" cy="6304280"/>
        </p:xfrm>
        <a:graphic>
          <a:graphicData uri="http://schemas.openxmlformats.org/drawingml/2006/table">
            <a:tbl>
              <a:tblPr firstRow="1" bandRow="1">
                <a:tableStyleId>{F5AB1C69-6EDB-4FF4-983F-18BD219EF322}</a:tableStyleId>
              </a:tblPr>
              <a:tblGrid>
                <a:gridCol w="913685">
                  <a:extLst>
                    <a:ext uri="{9D8B030D-6E8A-4147-A177-3AD203B41FA5}">
                      <a16:colId xmlns:a16="http://schemas.microsoft.com/office/drawing/2014/main" val="1325262978"/>
                    </a:ext>
                  </a:extLst>
                </a:gridCol>
                <a:gridCol w="913685">
                  <a:extLst>
                    <a:ext uri="{9D8B030D-6E8A-4147-A177-3AD203B41FA5}">
                      <a16:colId xmlns:a16="http://schemas.microsoft.com/office/drawing/2014/main" val="2616611794"/>
                    </a:ext>
                  </a:extLst>
                </a:gridCol>
                <a:gridCol w="1087528">
                  <a:extLst>
                    <a:ext uri="{9D8B030D-6E8A-4147-A177-3AD203B41FA5}">
                      <a16:colId xmlns:a16="http://schemas.microsoft.com/office/drawing/2014/main" val="814074285"/>
                    </a:ext>
                  </a:extLst>
                </a:gridCol>
                <a:gridCol w="1002030">
                  <a:extLst>
                    <a:ext uri="{9D8B030D-6E8A-4147-A177-3AD203B41FA5}">
                      <a16:colId xmlns:a16="http://schemas.microsoft.com/office/drawing/2014/main" val="2939030886"/>
                    </a:ext>
                  </a:extLst>
                </a:gridCol>
                <a:gridCol w="1535430">
                  <a:extLst>
                    <a:ext uri="{9D8B030D-6E8A-4147-A177-3AD203B41FA5}">
                      <a16:colId xmlns:a16="http://schemas.microsoft.com/office/drawing/2014/main" val="294286877"/>
                    </a:ext>
                  </a:extLst>
                </a:gridCol>
                <a:gridCol w="1341665">
                  <a:extLst>
                    <a:ext uri="{9D8B030D-6E8A-4147-A177-3AD203B41FA5}">
                      <a16:colId xmlns:a16="http://schemas.microsoft.com/office/drawing/2014/main" val="651235769"/>
                    </a:ext>
                  </a:extLst>
                </a:gridCol>
                <a:gridCol w="887730">
                  <a:extLst>
                    <a:ext uri="{9D8B030D-6E8A-4147-A177-3AD203B41FA5}">
                      <a16:colId xmlns:a16="http://schemas.microsoft.com/office/drawing/2014/main" val="2469016341"/>
                    </a:ext>
                  </a:extLst>
                </a:gridCol>
                <a:gridCol w="1082973">
                  <a:extLst>
                    <a:ext uri="{9D8B030D-6E8A-4147-A177-3AD203B41FA5}">
                      <a16:colId xmlns:a16="http://schemas.microsoft.com/office/drawing/2014/main" val="3752753597"/>
                    </a:ext>
                  </a:extLst>
                </a:gridCol>
                <a:gridCol w="1437307">
                  <a:extLst>
                    <a:ext uri="{9D8B030D-6E8A-4147-A177-3AD203B41FA5}">
                      <a16:colId xmlns:a16="http://schemas.microsoft.com/office/drawing/2014/main" val="81210141"/>
                    </a:ext>
                  </a:extLst>
                </a:gridCol>
              </a:tblGrid>
              <a:tr h="370840">
                <a:tc>
                  <a:txBody>
                    <a:bodyPr/>
                    <a:lstStyle/>
                    <a:p>
                      <a:pPr algn="ctr"/>
                      <a:r>
                        <a:rPr lang="en-IN" dirty="0" err="1">
                          <a:latin typeface="Times New Roman" panose="02020603050405020304" pitchFamily="18" charset="0"/>
                          <a:cs typeface="Times New Roman" panose="02020603050405020304" pitchFamily="18" charset="0"/>
                        </a:rPr>
                        <a:t>S.No</a:t>
                      </a: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N</a:t>
                      </a:r>
                    </a:p>
                  </a:txBody>
                  <a:tcPr/>
                </a:tc>
                <a:tc>
                  <a:txBody>
                    <a:bodyPr/>
                    <a:lstStyle/>
                    <a:p>
                      <a:pPr algn="ctr"/>
                      <a:r>
                        <a:rPr lang="en-IN" dirty="0">
                          <a:latin typeface="Times New Roman" panose="02020603050405020304" pitchFamily="18" charset="0"/>
                          <a:cs typeface="Times New Roman" panose="02020603050405020304" pitchFamily="18" charset="0"/>
                        </a:rPr>
                        <a:t>P</a:t>
                      </a:r>
                    </a:p>
                  </a:txBody>
                  <a:tcPr/>
                </a:tc>
                <a:tc>
                  <a:txBody>
                    <a:bodyPr/>
                    <a:lstStyle/>
                    <a:p>
                      <a:pPr algn="ctr"/>
                      <a:r>
                        <a:rPr lang="en-IN" dirty="0">
                          <a:latin typeface="Times New Roman" panose="02020603050405020304" pitchFamily="18" charset="0"/>
                          <a:cs typeface="Times New Roman" panose="02020603050405020304" pitchFamily="18" charset="0"/>
                        </a:rPr>
                        <a:t>K</a:t>
                      </a:r>
                    </a:p>
                  </a:txBody>
                  <a:tcPr/>
                </a:tc>
                <a:tc>
                  <a:txBody>
                    <a:bodyPr/>
                    <a:lstStyle/>
                    <a:p>
                      <a:pPr algn="ctr"/>
                      <a:r>
                        <a:rPr lang="en-IN" dirty="0">
                          <a:latin typeface="Times New Roman" panose="02020603050405020304" pitchFamily="18" charset="0"/>
                          <a:cs typeface="Times New Roman" panose="02020603050405020304" pitchFamily="18" charset="0"/>
                        </a:rPr>
                        <a:t>Temperature</a:t>
                      </a:r>
                    </a:p>
                  </a:txBody>
                  <a:tcPr/>
                </a:tc>
                <a:tc>
                  <a:txBody>
                    <a:bodyPr/>
                    <a:lstStyle/>
                    <a:p>
                      <a:pPr algn="ctr"/>
                      <a:r>
                        <a:rPr lang="en-IN" dirty="0">
                          <a:latin typeface="Times New Roman" panose="02020603050405020304" pitchFamily="18" charset="0"/>
                          <a:cs typeface="Times New Roman" panose="02020603050405020304" pitchFamily="18" charset="0"/>
                        </a:rPr>
                        <a:t>Humidity</a:t>
                      </a:r>
                    </a:p>
                  </a:txBody>
                  <a:tcPr/>
                </a:tc>
                <a:tc>
                  <a:txBody>
                    <a:bodyPr/>
                    <a:lstStyle/>
                    <a:p>
                      <a:pPr algn="ctr"/>
                      <a:r>
                        <a:rPr lang="en-IN" dirty="0">
                          <a:latin typeface="Times New Roman" panose="02020603050405020304" pitchFamily="18" charset="0"/>
                          <a:cs typeface="Times New Roman" panose="02020603050405020304" pitchFamily="18" charset="0"/>
                        </a:rPr>
                        <a:t>pH</a:t>
                      </a:r>
                    </a:p>
                  </a:txBody>
                  <a:tcPr/>
                </a:tc>
                <a:tc>
                  <a:txBody>
                    <a:bodyPr/>
                    <a:lstStyle/>
                    <a:p>
                      <a:pPr algn="ctr"/>
                      <a:r>
                        <a:rPr lang="en-IN" dirty="0">
                          <a:latin typeface="Times New Roman" panose="02020603050405020304" pitchFamily="18" charset="0"/>
                          <a:cs typeface="Times New Roman" panose="02020603050405020304" pitchFamily="18" charset="0"/>
                        </a:rPr>
                        <a:t>Rainfall</a:t>
                      </a:r>
                    </a:p>
                  </a:txBody>
                  <a:tcPr/>
                </a:tc>
                <a:tc>
                  <a:txBody>
                    <a:bodyPr/>
                    <a:lstStyle/>
                    <a:p>
                      <a:pPr algn="ctr"/>
                      <a:r>
                        <a:rPr lang="en-IN" dirty="0">
                          <a:latin typeface="Times New Roman" panose="02020603050405020304" pitchFamily="18" charset="0"/>
                          <a:cs typeface="Times New Roman" panose="02020603050405020304" pitchFamily="18" charset="0"/>
                        </a:rPr>
                        <a:t>Label</a:t>
                      </a:r>
                    </a:p>
                  </a:txBody>
                  <a:tcPr/>
                </a:tc>
                <a:extLst>
                  <a:ext uri="{0D108BD9-81ED-4DB2-BD59-A6C34878D82A}">
                    <a16:rowId xmlns:a16="http://schemas.microsoft.com/office/drawing/2014/main" val="3120009459"/>
                  </a:ext>
                </a:extLst>
              </a:tr>
              <a:tr h="370840">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60-99</a:t>
                      </a:r>
                    </a:p>
                  </a:txBody>
                  <a:tcPr/>
                </a:tc>
                <a:tc>
                  <a:txBody>
                    <a:bodyPr/>
                    <a:lstStyle/>
                    <a:p>
                      <a:pPr algn="ctr"/>
                      <a:r>
                        <a:rPr lang="en-IN" dirty="0">
                          <a:latin typeface="Times New Roman" panose="02020603050405020304" pitchFamily="18" charset="0"/>
                          <a:cs typeface="Times New Roman" panose="02020603050405020304" pitchFamily="18" charset="0"/>
                        </a:rPr>
                        <a:t>35-60</a:t>
                      </a:r>
                    </a:p>
                  </a:txBody>
                  <a:tcPr/>
                </a:tc>
                <a:tc>
                  <a:txBody>
                    <a:bodyPr/>
                    <a:lstStyle/>
                    <a:p>
                      <a:pPr algn="ctr"/>
                      <a:r>
                        <a:rPr lang="en-IN" dirty="0">
                          <a:latin typeface="Times New Roman" panose="02020603050405020304" pitchFamily="18" charset="0"/>
                          <a:cs typeface="Times New Roman" panose="02020603050405020304" pitchFamily="18" charset="0"/>
                        </a:rPr>
                        <a:t>36-45</a:t>
                      </a:r>
                    </a:p>
                  </a:txBody>
                  <a:tcPr/>
                </a:tc>
                <a:tc>
                  <a:txBody>
                    <a:bodyPr/>
                    <a:lstStyle/>
                    <a:p>
                      <a:pPr algn="ctr"/>
                      <a:r>
                        <a:rPr lang="en-IN" dirty="0">
                          <a:latin typeface="Times New Roman" panose="02020603050405020304" pitchFamily="18" charset="0"/>
                          <a:cs typeface="Times New Roman" panose="02020603050405020304" pitchFamily="18" charset="0"/>
                        </a:rPr>
                        <a:t>20-26</a:t>
                      </a:r>
                    </a:p>
                  </a:txBody>
                  <a:tcPr/>
                </a:tc>
                <a:tc>
                  <a:txBody>
                    <a:bodyPr/>
                    <a:lstStyle/>
                    <a:p>
                      <a:pPr algn="ctr"/>
                      <a:r>
                        <a:rPr lang="en-IN" dirty="0">
                          <a:latin typeface="Times New Roman" panose="02020603050405020304" pitchFamily="18" charset="0"/>
                          <a:cs typeface="Times New Roman" panose="02020603050405020304" pitchFamily="18" charset="0"/>
                        </a:rPr>
                        <a:t>80-84</a:t>
                      </a:r>
                    </a:p>
                  </a:txBody>
                  <a:tcPr/>
                </a:tc>
                <a:tc>
                  <a:txBody>
                    <a:bodyPr/>
                    <a:lstStyle/>
                    <a:p>
                      <a:pPr algn="ctr"/>
                      <a:r>
                        <a:rPr lang="en-IN" dirty="0">
                          <a:latin typeface="Times New Roman" panose="02020603050405020304" pitchFamily="18" charset="0"/>
                          <a:cs typeface="Times New Roman" panose="02020603050405020304" pitchFamily="18" charset="0"/>
                        </a:rPr>
                        <a:t>5-7</a:t>
                      </a:r>
                    </a:p>
                  </a:txBody>
                  <a:tcPr/>
                </a:tc>
                <a:tc>
                  <a:txBody>
                    <a:bodyPr/>
                    <a:lstStyle/>
                    <a:p>
                      <a:pPr algn="ctr"/>
                      <a:r>
                        <a:rPr lang="en-IN" dirty="0">
                          <a:latin typeface="Times New Roman" panose="02020603050405020304" pitchFamily="18" charset="0"/>
                          <a:cs typeface="Times New Roman" panose="02020603050405020304" pitchFamily="18" charset="0"/>
                        </a:rPr>
                        <a:t>182-298</a:t>
                      </a:r>
                    </a:p>
                  </a:txBody>
                  <a:tcPr/>
                </a:tc>
                <a:tc>
                  <a:txBody>
                    <a:bodyPr/>
                    <a:lstStyle/>
                    <a:p>
                      <a:pPr algn="ctr"/>
                      <a:r>
                        <a:rPr lang="en-IN" dirty="0">
                          <a:latin typeface="Times New Roman" panose="02020603050405020304" pitchFamily="18" charset="0"/>
                          <a:cs typeface="Times New Roman" panose="02020603050405020304" pitchFamily="18" charset="0"/>
                        </a:rPr>
                        <a:t>Rice</a:t>
                      </a:r>
                    </a:p>
                  </a:txBody>
                  <a:tcPr/>
                </a:tc>
                <a:extLst>
                  <a:ext uri="{0D108BD9-81ED-4DB2-BD59-A6C34878D82A}">
                    <a16:rowId xmlns:a16="http://schemas.microsoft.com/office/drawing/2014/main" val="3131642376"/>
                  </a:ext>
                </a:extLst>
              </a:tr>
              <a:tr h="37084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60-100</a:t>
                      </a:r>
                    </a:p>
                  </a:txBody>
                  <a:tcPr/>
                </a:tc>
                <a:tc>
                  <a:txBody>
                    <a:bodyPr/>
                    <a:lstStyle/>
                    <a:p>
                      <a:pPr algn="ctr"/>
                      <a:r>
                        <a:rPr lang="en-IN" dirty="0">
                          <a:latin typeface="Times New Roman" panose="02020603050405020304" pitchFamily="18" charset="0"/>
                          <a:cs typeface="Times New Roman" panose="02020603050405020304" pitchFamily="18" charset="0"/>
                        </a:rPr>
                        <a:t>35-60</a:t>
                      </a:r>
                    </a:p>
                  </a:txBody>
                  <a:tcPr/>
                </a:tc>
                <a:tc>
                  <a:txBody>
                    <a:bodyPr/>
                    <a:lstStyle/>
                    <a:p>
                      <a:pPr algn="ctr"/>
                      <a:r>
                        <a:rPr lang="en-IN" dirty="0">
                          <a:latin typeface="Times New Roman" panose="02020603050405020304" pitchFamily="18" charset="0"/>
                          <a:cs typeface="Times New Roman" panose="02020603050405020304" pitchFamily="18" charset="0"/>
                        </a:rPr>
                        <a:t>15-25</a:t>
                      </a:r>
                    </a:p>
                  </a:txBody>
                  <a:tcPr/>
                </a:tc>
                <a:tc>
                  <a:txBody>
                    <a:bodyPr/>
                    <a:lstStyle/>
                    <a:p>
                      <a:pPr algn="ctr"/>
                      <a:r>
                        <a:rPr lang="en-IN" dirty="0">
                          <a:latin typeface="Times New Roman" panose="02020603050405020304" pitchFamily="18" charset="0"/>
                          <a:cs typeface="Times New Roman" panose="02020603050405020304" pitchFamily="18" charset="0"/>
                        </a:rPr>
                        <a:t>18-26</a:t>
                      </a:r>
                    </a:p>
                  </a:txBody>
                  <a:tcPr/>
                </a:tc>
                <a:tc>
                  <a:txBody>
                    <a:bodyPr/>
                    <a:lstStyle/>
                    <a:p>
                      <a:pPr algn="ctr"/>
                      <a:r>
                        <a:rPr lang="en-IN" dirty="0">
                          <a:latin typeface="Times New Roman" panose="02020603050405020304" pitchFamily="18" charset="0"/>
                          <a:cs typeface="Times New Roman" panose="02020603050405020304" pitchFamily="18" charset="0"/>
                        </a:rPr>
                        <a:t>55-74</a:t>
                      </a:r>
                    </a:p>
                  </a:txBody>
                  <a:tcPr/>
                </a:tc>
                <a:tc>
                  <a:txBody>
                    <a:bodyPr/>
                    <a:lstStyle/>
                    <a:p>
                      <a:pPr algn="ctr"/>
                      <a:r>
                        <a:rPr lang="en-IN" dirty="0">
                          <a:latin typeface="Times New Roman" panose="02020603050405020304" pitchFamily="18" charset="0"/>
                          <a:cs typeface="Times New Roman" panose="02020603050405020304" pitchFamily="18" charset="0"/>
                        </a:rPr>
                        <a:t>5-6</a:t>
                      </a:r>
                    </a:p>
                  </a:txBody>
                  <a:tcPr/>
                </a:tc>
                <a:tc>
                  <a:txBody>
                    <a:bodyPr/>
                    <a:lstStyle/>
                    <a:p>
                      <a:pPr algn="ctr"/>
                      <a:r>
                        <a:rPr lang="en-IN" dirty="0">
                          <a:latin typeface="Times New Roman" panose="02020603050405020304" pitchFamily="18" charset="0"/>
                          <a:cs typeface="Times New Roman" panose="02020603050405020304" pitchFamily="18" charset="0"/>
                        </a:rPr>
                        <a:t>60-109</a:t>
                      </a:r>
                    </a:p>
                  </a:txBody>
                  <a:tcPr/>
                </a:tc>
                <a:tc>
                  <a:txBody>
                    <a:bodyPr/>
                    <a:lstStyle/>
                    <a:p>
                      <a:pPr algn="ctr"/>
                      <a:r>
                        <a:rPr lang="en-IN" dirty="0">
                          <a:latin typeface="Times New Roman" panose="02020603050405020304" pitchFamily="18" charset="0"/>
                          <a:cs typeface="Times New Roman" panose="02020603050405020304" pitchFamily="18" charset="0"/>
                        </a:rPr>
                        <a:t>Maize</a:t>
                      </a:r>
                    </a:p>
                  </a:txBody>
                  <a:tcPr/>
                </a:tc>
                <a:extLst>
                  <a:ext uri="{0D108BD9-81ED-4DB2-BD59-A6C34878D82A}">
                    <a16:rowId xmlns:a16="http://schemas.microsoft.com/office/drawing/2014/main" val="2252077378"/>
                  </a:ext>
                </a:extLst>
              </a:tr>
              <a:tr h="370840">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22-60</a:t>
                      </a:r>
                    </a:p>
                  </a:txBody>
                  <a:tcPr/>
                </a:tc>
                <a:tc>
                  <a:txBody>
                    <a:bodyPr/>
                    <a:lstStyle/>
                    <a:p>
                      <a:pPr algn="ctr"/>
                      <a:r>
                        <a:rPr lang="en-IN" dirty="0">
                          <a:latin typeface="Times New Roman" panose="02020603050405020304" pitchFamily="18" charset="0"/>
                          <a:cs typeface="Times New Roman" panose="02020603050405020304" pitchFamily="18" charset="0"/>
                        </a:rPr>
                        <a:t>56-80</a:t>
                      </a:r>
                    </a:p>
                  </a:txBody>
                  <a:tcPr/>
                </a:tc>
                <a:tc>
                  <a:txBody>
                    <a:bodyPr/>
                    <a:lstStyle/>
                    <a:p>
                      <a:pPr algn="ctr"/>
                      <a:r>
                        <a:rPr lang="en-IN" dirty="0">
                          <a:latin typeface="Times New Roman" panose="02020603050405020304" pitchFamily="18" charset="0"/>
                          <a:cs typeface="Times New Roman" panose="02020603050405020304" pitchFamily="18" charset="0"/>
                        </a:rPr>
                        <a:t>75-85</a:t>
                      </a:r>
                    </a:p>
                  </a:txBody>
                  <a:tcPr/>
                </a:tc>
                <a:tc>
                  <a:txBody>
                    <a:bodyPr/>
                    <a:lstStyle/>
                    <a:p>
                      <a:pPr algn="ctr"/>
                      <a:r>
                        <a:rPr lang="en-IN" dirty="0">
                          <a:latin typeface="Times New Roman" panose="02020603050405020304" pitchFamily="18" charset="0"/>
                          <a:cs typeface="Times New Roman" panose="02020603050405020304" pitchFamily="18" charset="0"/>
                        </a:rPr>
                        <a:t>17-20</a:t>
                      </a:r>
                    </a:p>
                  </a:txBody>
                  <a:tcPr/>
                </a:tc>
                <a:tc>
                  <a:txBody>
                    <a:bodyPr/>
                    <a:lstStyle/>
                    <a:p>
                      <a:pPr algn="ctr"/>
                      <a:r>
                        <a:rPr lang="en-IN" dirty="0">
                          <a:latin typeface="Times New Roman" panose="02020603050405020304" pitchFamily="18" charset="0"/>
                          <a:cs typeface="Times New Roman" panose="02020603050405020304" pitchFamily="18" charset="0"/>
                        </a:rPr>
                        <a:t>14-19</a:t>
                      </a:r>
                    </a:p>
                  </a:txBody>
                  <a:tcPr/>
                </a:tc>
                <a:tc>
                  <a:txBody>
                    <a:bodyPr/>
                    <a:lstStyle/>
                    <a:p>
                      <a:pPr algn="ctr"/>
                      <a:r>
                        <a:rPr lang="en-IN" dirty="0">
                          <a:latin typeface="Times New Roman" panose="02020603050405020304" pitchFamily="18" charset="0"/>
                          <a:cs typeface="Times New Roman" panose="02020603050405020304" pitchFamily="18" charset="0"/>
                        </a:rPr>
                        <a:t>5-8</a:t>
                      </a:r>
                    </a:p>
                  </a:txBody>
                  <a:tcPr/>
                </a:tc>
                <a:tc>
                  <a:txBody>
                    <a:bodyPr/>
                    <a:lstStyle/>
                    <a:p>
                      <a:pPr algn="ctr"/>
                      <a:r>
                        <a:rPr lang="en-IN" dirty="0">
                          <a:latin typeface="Times New Roman" panose="02020603050405020304" pitchFamily="18" charset="0"/>
                          <a:cs typeface="Times New Roman" panose="02020603050405020304" pitchFamily="18" charset="0"/>
                        </a:rPr>
                        <a:t>70-92</a:t>
                      </a:r>
                    </a:p>
                  </a:txBody>
                  <a:tcPr/>
                </a:tc>
                <a:tc>
                  <a:txBody>
                    <a:bodyPr/>
                    <a:lstStyle/>
                    <a:p>
                      <a:pPr algn="ctr"/>
                      <a:r>
                        <a:rPr lang="en-IN" dirty="0">
                          <a:latin typeface="Times New Roman" panose="02020603050405020304" pitchFamily="18" charset="0"/>
                          <a:cs typeface="Times New Roman" panose="02020603050405020304" pitchFamily="18" charset="0"/>
                        </a:rPr>
                        <a:t>Chickpea</a:t>
                      </a:r>
                    </a:p>
                  </a:txBody>
                  <a:tcPr/>
                </a:tc>
                <a:extLst>
                  <a:ext uri="{0D108BD9-81ED-4DB2-BD59-A6C34878D82A}">
                    <a16:rowId xmlns:a16="http://schemas.microsoft.com/office/drawing/2014/main" val="607571144"/>
                  </a:ext>
                </a:extLst>
              </a:tr>
              <a:tr h="370840">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55-80</a:t>
                      </a:r>
                    </a:p>
                  </a:txBody>
                  <a:tcPr/>
                </a:tc>
                <a:tc>
                  <a:txBody>
                    <a:bodyPr/>
                    <a:lstStyle/>
                    <a:p>
                      <a:pPr algn="ctr"/>
                      <a:r>
                        <a:rPr lang="en-IN" dirty="0">
                          <a:latin typeface="Times New Roman" panose="02020603050405020304" pitchFamily="18" charset="0"/>
                          <a:cs typeface="Times New Roman" panose="02020603050405020304" pitchFamily="18" charset="0"/>
                        </a:rPr>
                        <a:t>15-25</a:t>
                      </a:r>
                    </a:p>
                  </a:txBody>
                  <a:tcPr/>
                </a:tc>
                <a:tc>
                  <a:txBody>
                    <a:bodyPr/>
                    <a:lstStyle/>
                    <a:p>
                      <a:pPr algn="ctr"/>
                      <a:r>
                        <a:rPr lang="en-IN" dirty="0">
                          <a:latin typeface="Times New Roman" panose="02020603050405020304" pitchFamily="18" charset="0"/>
                          <a:cs typeface="Times New Roman" panose="02020603050405020304" pitchFamily="18" charset="0"/>
                        </a:rPr>
                        <a:t>15-24</a:t>
                      </a:r>
                    </a:p>
                  </a:txBody>
                  <a:tcPr/>
                </a:tc>
                <a:tc>
                  <a:txBody>
                    <a:bodyPr/>
                    <a:lstStyle/>
                    <a:p>
                      <a:pPr algn="ctr"/>
                      <a:r>
                        <a:rPr lang="en-IN" dirty="0">
                          <a:latin typeface="Times New Roman" panose="02020603050405020304" pitchFamily="18" charset="0"/>
                          <a:cs typeface="Times New Roman" panose="02020603050405020304" pitchFamily="18" charset="0"/>
                        </a:rPr>
                        <a:t>18-24</a:t>
                      </a: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60-149</a:t>
                      </a:r>
                    </a:p>
                  </a:txBody>
                  <a:tcPr/>
                </a:tc>
                <a:tc>
                  <a:txBody>
                    <a:bodyPr/>
                    <a:lstStyle/>
                    <a:p>
                      <a:pPr algn="ctr"/>
                      <a:r>
                        <a:rPr lang="en-IN" dirty="0">
                          <a:latin typeface="Times New Roman" panose="02020603050405020304" pitchFamily="18" charset="0"/>
                          <a:cs typeface="Times New Roman" panose="02020603050405020304" pitchFamily="18" charset="0"/>
                        </a:rPr>
                        <a:t>Kidney beans</a:t>
                      </a:r>
                    </a:p>
                  </a:txBody>
                  <a:tcPr/>
                </a:tc>
                <a:extLst>
                  <a:ext uri="{0D108BD9-81ED-4DB2-BD59-A6C34878D82A}">
                    <a16:rowId xmlns:a16="http://schemas.microsoft.com/office/drawing/2014/main" val="268235164"/>
                  </a:ext>
                </a:extLst>
              </a:tr>
              <a:tr h="370840">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55-80</a:t>
                      </a:r>
                    </a:p>
                  </a:txBody>
                  <a:tcPr/>
                </a:tc>
                <a:tc>
                  <a:txBody>
                    <a:bodyPr/>
                    <a:lstStyle/>
                    <a:p>
                      <a:pPr algn="ctr"/>
                      <a:r>
                        <a:rPr lang="en-IN" dirty="0">
                          <a:latin typeface="Times New Roman" panose="02020603050405020304" pitchFamily="18" charset="0"/>
                          <a:cs typeface="Times New Roman" panose="02020603050405020304" pitchFamily="18" charset="0"/>
                        </a:rPr>
                        <a:t>15-25</a:t>
                      </a:r>
                    </a:p>
                  </a:txBody>
                  <a:tcPr/>
                </a:tc>
                <a:tc>
                  <a:txBody>
                    <a:bodyPr/>
                    <a:lstStyle/>
                    <a:p>
                      <a:pPr algn="ctr"/>
                      <a:r>
                        <a:rPr lang="en-IN" dirty="0">
                          <a:latin typeface="Times New Roman" panose="02020603050405020304" pitchFamily="18" charset="0"/>
                          <a:cs typeface="Times New Roman" panose="02020603050405020304" pitchFamily="18" charset="0"/>
                        </a:rPr>
                        <a:t>18-36</a:t>
                      </a:r>
                    </a:p>
                  </a:txBody>
                  <a:tcPr/>
                </a:tc>
                <a:tc>
                  <a:txBody>
                    <a:bodyPr/>
                    <a:lstStyle/>
                    <a:p>
                      <a:pPr algn="ctr"/>
                      <a:r>
                        <a:rPr lang="en-IN" dirty="0">
                          <a:latin typeface="Times New Roman" panose="02020603050405020304" pitchFamily="18" charset="0"/>
                          <a:cs typeface="Times New Roman" panose="02020603050405020304" pitchFamily="18" charset="0"/>
                        </a:rPr>
                        <a:t>30-69</a:t>
                      </a:r>
                    </a:p>
                  </a:txBody>
                  <a:tcPr/>
                </a:tc>
                <a:tc>
                  <a:txBody>
                    <a:bodyPr/>
                    <a:lstStyle/>
                    <a:p>
                      <a:pPr algn="ctr"/>
                      <a:r>
                        <a:rPr lang="en-IN" dirty="0">
                          <a:latin typeface="Times New Roman" panose="02020603050405020304" pitchFamily="18" charset="0"/>
                          <a:cs typeface="Times New Roman" panose="02020603050405020304" pitchFamily="18" charset="0"/>
                        </a:rPr>
                        <a:t>4-7</a:t>
                      </a:r>
                    </a:p>
                  </a:txBody>
                  <a:tcPr/>
                </a:tc>
                <a:tc>
                  <a:txBody>
                    <a:bodyPr/>
                    <a:lstStyle/>
                    <a:p>
                      <a:pPr algn="ctr"/>
                      <a:r>
                        <a:rPr lang="en-IN" dirty="0">
                          <a:latin typeface="Times New Roman" panose="02020603050405020304" pitchFamily="18" charset="0"/>
                          <a:cs typeface="Times New Roman" panose="02020603050405020304" pitchFamily="18" charset="0"/>
                        </a:rPr>
                        <a:t>90-198</a:t>
                      </a:r>
                    </a:p>
                  </a:txBody>
                  <a:tcPr/>
                </a:tc>
                <a:tc>
                  <a:txBody>
                    <a:bodyPr/>
                    <a:lstStyle/>
                    <a:p>
                      <a:pPr algn="ctr"/>
                      <a:r>
                        <a:rPr lang="en-IN" dirty="0">
                          <a:latin typeface="Times New Roman" panose="02020603050405020304" pitchFamily="18" charset="0"/>
                          <a:cs typeface="Times New Roman" panose="02020603050405020304" pitchFamily="18" charset="0"/>
                        </a:rPr>
                        <a:t>Pigeon peas</a:t>
                      </a:r>
                    </a:p>
                  </a:txBody>
                  <a:tcPr/>
                </a:tc>
                <a:extLst>
                  <a:ext uri="{0D108BD9-81ED-4DB2-BD59-A6C34878D82A}">
                    <a16:rowId xmlns:a16="http://schemas.microsoft.com/office/drawing/2014/main" val="2329966977"/>
                  </a:ext>
                </a:extLst>
              </a:tr>
              <a:tr h="370840">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35-59</a:t>
                      </a:r>
                    </a:p>
                  </a:txBody>
                  <a:tcPr/>
                </a:tc>
                <a:tc>
                  <a:txBody>
                    <a:bodyPr/>
                    <a:lstStyle/>
                    <a:p>
                      <a:pPr algn="ctr"/>
                      <a:r>
                        <a:rPr lang="en-IN" dirty="0">
                          <a:latin typeface="Times New Roman" panose="02020603050405020304" pitchFamily="18" charset="0"/>
                          <a:cs typeface="Times New Roman" panose="02020603050405020304" pitchFamily="18" charset="0"/>
                        </a:rPr>
                        <a:t>15-25</a:t>
                      </a:r>
                    </a:p>
                  </a:txBody>
                  <a:tcPr/>
                </a:tc>
                <a:tc>
                  <a:txBody>
                    <a:bodyPr/>
                    <a:lstStyle/>
                    <a:p>
                      <a:pPr algn="ctr"/>
                      <a:r>
                        <a:rPr lang="en-IN" dirty="0">
                          <a:latin typeface="Times New Roman" panose="02020603050405020304" pitchFamily="18" charset="0"/>
                          <a:cs typeface="Times New Roman" panose="02020603050405020304" pitchFamily="18" charset="0"/>
                        </a:rPr>
                        <a:t>24-31</a:t>
                      </a:r>
                    </a:p>
                  </a:txBody>
                  <a:tcPr/>
                </a:tc>
                <a:tc>
                  <a:txBody>
                    <a:bodyPr/>
                    <a:lstStyle/>
                    <a:p>
                      <a:pPr algn="ctr"/>
                      <a:r>
                        <a:rPr lang="en-IN" dirty="0">
                          <a:latin typeface="Times New Roman" panose="02020603050405020304" pitchFamily="18" charset="0"/>
                          <a:cs typeface="Times New Roman" panose="02020603050405020304" pitchFamily="18" charset="0"/>
                        </a:rPr>
                        <a:t>40-64</a:t>
                      </a:r>
                    </a:p>
                  </a:txBody>
                  <a:tcPr/>
                </a:tc>
                <a:tc>
                  <a:txBody>
                    <a:bodyPr/>
                    <a:lstStyle/>
                    <a:p>
                      <a:pPr algn="ctr"/>
                      <a:r>
                        <a:rPr lang="en-IN" dirty="0">
                          <a:latin typeface="Times New Roman" panose="02020603050405020304" pitchFamily="18" charset="0"/>
                          <a:cs typeface="Times New Roman" panose="02020603050405020304" pitchFamily="18" charset="0"/>
                        </a:rPr>
                        <a:t>3.5-9.9</a:t>
                      </a:r>
                    </a:p>
                  </a:txBody>
                  <a:tcPr/>
                </a:tc>
                <a:tc>
                  <a:txBody>
                    <a:bodyPr/>
                    <a:lstStyle/>
                    <a:p>
                      <a:pPr algn="ctr"/>
                      <a:r>
                        <a:rPr lang="en-IN" dirty="0">
                          <a:latin typeface="Times New Roman" panose="02020603050405020304" pitchFamily="18" charset="0"/>
                          <a:cs typeface="Times New Roman" panose="02020603050405020304" pitchFamily="18" charset="0"/>
                        </a:rPr>
                        <a:t>30-74</a:t>
                      </a:r>
                    </a:p>
                  </a:txBody>
                  <a:tcPr/>
                </a:tc>
                <a:tc>
                  <a:txBody>
                    <a:bodyPr/>
                    <a:lstStyle/>
                    <a:p>
                      <a:pPr algn="ctr"/>
                      <a:r>
                        <a:rPr lang="en-IN" dirty="0">
                          <a:latin typeface="Times New Roman" panose="02020603050405020304" pitchFamily="18" charset="0"/>
                          <a:cs typeface="Times New Roman" panose="02020603050405020304" pitchFamily="18" charset="0"/>
                        </a:rPr>
                        <a:t>Moth beans</a:t>
                      </a:r>
                    </a:p>
                  </a:txBody>
                  <a:tcPr/>
                </a:tc>
                <a:extLst>
                  <a:ext uri="{0D108BD9-81ED-4DB2-BD59-A6C34878D82A}">
                    <a16:rowId xmlns:a16="http://schemas.microsoft.com/office/drawing/2014/main" val="2060478375"/>
                  </a:ext>
                </a:extLst>
              </a:tr>
              <a:tr h="370840">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35-60</a:t>
                      </a:r>
                    </a:p>
                  </a:txBody>
                  <a:tcPr/>
                </a:tc>
                <a:tc>
                  <a:txBody>
                    <a:bodyPr/>
                    <a:lstStyle/>
                    <a:p>
                      <a:pPr algn="ctr"/>
                      <a:r>
                        <a:rPr lang="en-IN" dirty="0">
                          <a:latin typeface="Times New Roman" panose="02020603050405020304" pitchFamily="18" charset="0"/>
                          <a:cs typeface="Times New Roman" panose="02020603050405020304" pitchFamily="18" charset="0"/>
                        </a:rPr>
                        <a:t>15-25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80-89</a:t>
                      </a:r>
                    </a:p>
                  </a:txBody>
                  <a:tcPr/>
                </a:tc>
                <a:tc>
                  <a:txBody>
                    <a:bodyPr/>
                    <a:lstStyle/>
                    <a:p>
                      <a:pPr algn="ctr"/>
                      <a:r>
                        <a:rPr lang="en-IN" dirty="0">
                          <a:latin typeface="Times New Roman" panose="02020603050405020304" pitchFamily="18" charset="0"/>
                          <a:cs typeface="Times New Roman" panose="02020603050405020304" pitchFamily="18" charset="0"/>
                        </a:rPr>
                        <a:t>6.2-7.1</a:t>
                      </a:r>
                    </a:p>
                  </a:txBody>
                  <a:tcPr/>
                </a:tc>
                <a:tc>
                  <a:txBody>
                    <a:bodyPr/>
                    <a:lstStyle/>
                    <a:p>
                      <a:pPr algn="ctr"/>
                      <a:r>
                        <a:rPr lang="en-IN" dirty="0">
                          <a:latin typeface="Times New Roman" panose="02020603050405020304" pitchFamily="18" charset="0"/>
                          <a:cs typeface="Times New Roman" panose="02020603050405020304" pitchFamily="18" charset="0"/>
                        </a:rPr>
                        <a:t>36-59</a:t>
                      </a:r>
                    </a:p>
                  </a:txBody>
                  <a:tcPr/>
                </a:tc>
                <a:tc>
                  <a:txBody>
                    <a:bodyPr/>
                    <a:lstStyle/>
                    <a:p>
                      <a:pPr algn="ctr"/>
                      <a:r>
                        <a:rPr lang="en-IN" dirty="0">
                          <a:latin typeface="Times New Roman" panose="02020603050405020304" pitchFamily="18" charset="0"/>
                          <a:cs typeface="Times New Roman" panose="02020603050405020304" pitchFamily="18" charset="0"/>
                        </a:rPr>
                        <a:t>Mung bean</a:t>
                      </a:r>
                    </a:p>
                  </a:txBody>
                  <a:tcPr/>
                </a:tc>
                <a:extLst>
                  <a:ext uri="{0D108BD9-81ED-4DB2-BD59-A6C34878D82A}">
                    <a16:rowId xmlns:a16="http://schemas.microsoft.com/office/drawing/2014/main" val="79970259"/>
                  </a:ext>
                </a:extLst>
              </a:tr>
              <a:tr h="370840">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20-60</a:t>
                      </a:r>
                    </a:p>
                  </a:txBody>
                  <a:tcPr/>
                </a:tc>
                <a:tc>
                  <a:txBody>
                    <a:bodyPr/>
                    <a:lstStyle/>
                    <a:p>
                      <a:pPr algn="ctr"/>
                      <a:r>
                        <a:rPr lang="en-IN" dirty="0">
                          <a:latin typeface="Times New Roman" panose="02020603050405020304" pitchFamily="18" charset="0"/>
                          <a:cs typeface="Times New Roman" panose="02020603050405020304" pitchFamily="18" charset="0"/>
                        </a:rPr>
                        <a:t>55-80</a:t>
                      </a:r>
                    </a:p>
                  </a:txBody>
                  <a:tcPr/>
                </a:tc>
                <a:tc>
                  <a:txBody>
                    <a:bodyPr/>
                    <a:lstStyle/>
                    <a:p>
                      <a:pPr algn="ctr"/>
                      <a:r>
                        <a:rPr lang="en-IN" dirty="0">
                          <a:latin typeface="Times New Roman" panose="02020603050405020304" pitchFamily="18" charset="0"/>
                          <a:cs typeface="Times New Roman" panose="02020603050405020304" pitchFamily="18" charset="0"/>
                        </a:rPr>
                        <a:t>15-25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60-69</a:t>
                      </a:r>
                    </a:p>
                  </a:txBody>
                  <a:tcPr/>
                </a:tc>
                <a:tc>
                  <a:txBody>
                    <a:bodyPr/>
                    <a:lstStyle/>
                    <a:p>
                      <a:pPr algn="ctr"/>
                      <a:r>
                        <a:rPr lang="en-IN" dirty="0">
                          <a:latin typeface="Times New Roman" panose="02020603050405020304" pitchFamily="18" charset="0"/>
                          <a:cs typeface="Times New Roman" panose="02020603050405020304" pitchFamily="18" charset="0"/>
                        </a:rPr>
                        <a:t>6.5-7.7</a:t>
                      </a:r>
                    </a:p>
                  </a:txBody>
                  <a:tcPr/>
                </a:tc>
                <a:tc>
                  <a:txBody>
                    <a:bodyPr/>
                    <a:lstStyle/>
                    <a:p>
                      <a:pPr algn="ctr"/>
                      <a:r>
                        <a:rPr lang="en-IN" dirty="0">
                          <a:latin typeface="Times New Roman" panose="02020603050405020304" pitchFamily="18" charset="0"/>
                          <a:cs typeface="Times New Roman" panose="02020603050405020304" pitchFamily="18" charset="0"/>
                        </a:rPr>
                        <a:t>60-74</a:t>
                      </a:r>
                    </a:p>
                  </a:txBody>
                  <a:tcPr/>
                </a:tc>
                <a:tc>
                  <a:txBody>
                    <a:bodyPr/>
                    <a:lstStyle/>
                    <a:p>
                      <a:pPr algn="ctr"/>
                      <a:r>
                        <a:rPr lang="en-IN" dirty="0">
                          <a:latin typeface="Times New Roman" panose="02020603050405020304" pitchFamily="18" charset="0"/>
                          <a:cs typeface="Times New Roman" panose="02020603050405020304" pitchFamily="18" charset="0"/>
                        </a:rPr>
                        <a:t>Black gram</a:t>
                      </a:r>
                    </a:p>
                  </a:txBody>
                  <a:tcPr/>
                </a:tc>
                <a:extLst>
                  <a:ext uri="{0D108BD9-81ED-4DB2-BD59-A6C34878D82A}">
                    <a16:rowId xmlns:a16="http://schemas.microsoft.com/office/drawing/2014/main" val="1302833239"/>
                  </a:ext>
                </a:extLst>
              </a:tr>
              <a:tr h="370840">
                <a:tc>
                  <a:txBody>
                    <a:bodyPr/>
                    <a:lstStyle/>
                    <a:p>
                      <a:pPr algn="ctr"/>
                      <a:r>
                        <a:rPr lang="en-IN" dirty="0">
                          <a:latin typeface="Times New Roman" panose="02020603050405020304" pitchFamily="18" charset="0"/>
                          <a:cs typeface="Times New Roman" panose="02020603050405020304" pitchFamily="18" charset="0"/>
                        </a:rPr>
                        <a:t>9</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55-80</a:t>
                      </a:r>
                    </a:p>
                  </a:txBody>
                  <a:tcPr/>
                </a:tc>
                <a:tc>
                  <a:txBody>
                    <a:bodyPr/>
                    <a:lstStyle/>
                    <a:p>
                      <a:pPr algn="ctr"/>
                      <a:r>
                        <a:rPr lang="en-IN" dirty="0">
                          <a:latin typeface="Times New Roman" panose="02020603050405020304" pitchFamily="18" charset="0"/>
                          <a:cs typeface="Times New Roman" panose="02020603050405020304" pitchFamily="18" charset="0"/>
                        </a:rPr>
                        <a:t>15-25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60-69</a:t>
                      </a:r>
                    </a:p>
                  </a:txBody>
                  <a:tcPr/>
                </a:tc>
                <a:tc>
                  <a:txBody>
                    <a:bodyPr/>
                    <a:lstStyle/>
                    <a:p>
                      <a:pPr algn="ctr"/>
                      <a:r>
                        <a:rPr lang="en-IN" dirty="0">
                          <a:latin typeface="Times New Roman" panose="02020603050405020304" pitchFamily="18" charset="0"/>
                          <a:cs typeface="Times New Roman" panose="02020603050405020304" pitchFamily="18" charset="0"/>
                        </a:rPr>
                        <a:t>5.9-7.8</a:t>
                      </a:r>
                    </a:p>
                  </a:txBody>
                  <a:tcPr/>
                </a:tc>
                <a:tc>
                  <a:txBody>
                    <a:bodyPr/>
                    <a:lstStyle/>
                    <a:p>
                      <a:pPr algn="ctr"/>
                      <a:r>
                        <a:rPr lang="en-IN" dirty="0">
                          <a:latin typeface="Times New Roman" panose="02020603050405020304" pitchFamily="18" charset="0"/>
                          <a:cs typeface="Times New Roman" panose="02020603050405020304" pitchFamily="18" charset="0"/>
                        </a:rPr>
                        <a:t>35-54</a:t>
                      </a:r>
                    </a:p>
                  </a:txBody>
                  <a:tcPr/>
                </a:tc>
                <a:tc>
                  <a:txBody>
                    <a:bodyPr/>
                    <a:lstStyle/>
                    <a:p>
                      <a:pPr algn="ctr"/>
                      <a:r>
                        <a:rPr lang="en-IN" dirty="0">
                          <a:latin typeface="Times New Roman" panose="02020603050405020304" pitchFamily="18" charset="0"/>
                          <a:cs typeface="Times New Roman" panose="02020603050405020304" pitchFamily="18" charset="0"/>
                        </a:rPr>
                        <a:t>Lentil</a:t>
                      </a:r>
                    </a:p>
                  </a:txBody>
                  <a:tcPr/>
                </a:tc>
                <a:extLst>
                  <a:ext uri="{0D108BD9-81ED-4DB2-BD59-A6C34878D82A}">
                    <a16:rowId xmlns:a16="http://schemas.microsoft.com/office/drawing/2014/main" val="68195849"/>
                  </a:ext>
                </a:extLst>
              </a:tr>
              <a:tr h="370840">
                <a:tc>
                  <a:txBody>
                    <a:bodyPr/>
                    <a:lstStyle/>
                    <a:p>
                      <a:pPr algn="ctr"/>
                      <a:r>
                        <a:rPr lang="en-IN" dirty="0">
                          <a:latin typeface="Times New Roman" panose="02020603050405020304" pitchFamily="18" charset="0"/>
                          <a:cs typeface="Times New Roman" panose="02020603050405020304" pitchFamily="18" charset="0"/>
                        </a:rPr>
                        <a:t>10</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5-30</a:t>
                      </a:r>
                    </a:p>
                  </a:txBody>
                  <a:tcPr/>
                </a:tc>
                <a:tc>
                  <a:txBody>
                    <a:bodyPr/>
                    <a:lstStyle/>
                    <a:p>
                      <a:pPr algn="ctr"/>
                      <a:r>
                        <a:rPr lang="en-IN" dirty="0">
                          <a:latin typeface="Times New Roman" panose="02020603050405020304" pitchFamily="18" charset="0"/>
                          <a:cs typeface="Times New Roman" panose="02020603050405020304" pitchFamily="18" charset="0"/>
                        </a:rPr>
                        <a:t>35-45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85-94</a:t>
                      </a:r>
                    </a:p>
                  </a:txBody>
                  <a:tcPr/>
                </a:tc>
                <a:tc>
                  <a:txBody>
                    <a:bodyPr/>
                    <a:lstStyle/>
                    <a:p>
                      <a:pPr algn="ctr"/>
                      <a:r>
                        <a:rPr lang="en-IN" dirty="0">
                          <a:latin typeface="Times New Roman" panose="02020603050405020304" pitchFamily="18" charset="0"/>
                          <a:cs typeface="Times New Roman" panose="02020603050405020304" pitchFamily="18" charset="0"/>
                        </a:rPr>
                        <a:t>5.5-7.1</a:t>
                      </a:r>
                    </a:p>
                  </a:txBody>
                  <a:tcPr/>
                </a:tc>
                <a:tc>
                  <a:txBody>
                    <a:bodyPr/>
                    <a:lstStyle/>
                    <a:p>
                      <a:pPr algn="ctr"/>
                      <a:r>
                        <a:rPr lang="en-IN" dirty="0">
                          <a:latin typeface="Times New Roman" panose="02020603050405020304" pitchFamily="18" charset="0"/>
                          <a:cs typeface="Times New Roman" panose="02020603050405020304" pitchFamily="18" charset="0"/>
                        </a:rPr>
                        <a:t>102-112</a:t>
                      </a:r>
                    </a:p>
                  </a:txBody>
                  <a:tcPr/>
                </a:tc>
                <a:tc>
                  <a:txBody>
                    <a:bodyPr/>
                    <a:lstStyle/>
                    <a:p>
                      <a:pPr algn="ctr"/>
                      <a:r>
                        <a:rPr lang="en-IN" dirty="0">
                          <a:latin typeface="Times New Roman" panose="02020603050405020304" pitchFamily="18" charset="0"/>
                          <a:cs typeface="Times New Roman" panose="02020603050405020304" pitchFamily="18" charset="0"/>
                        </a:rPr>
                        <a:t>Pomegranate</a:t>
                      </a:r>
                    </a:p>
                  </a:txBody>
                  <a:tcPr/>
                </a:tc>
                <a:extLst>
                  <a:ext uri="{0D108BD9-81ED-4DB2-BD59-A6C34878D82A}">
                    <a16:rowId xmlns:a16="http://schemas.microsoft.com/office/drawing/2014/main" val="2291683177"/>
                  </a:ext>
                </a:extLst>
              </a:tr>
              <a:tr h="370840">
                <a:tc>
                  <a:txBody>
                    <a:bodyPr/>
                    <a:lstStyle/>
                    <a:p>
                      <a:pPr algn="ctr"/>
                      <a:r>
                        <a:rPr lang="en-IN" dirty="0">
                          <a:latin typeface="Times New Roman" panose="02020603050405020304" pitchFamily="18" charset="0"/>
                          <a:cs typeface="Times New Roman" panose="02020603050405020304" pitchFamily="18" charset="0"/>
                        </a:rPr>
                        <a:t>11</a:t>
                      </a:r>
                    </a:p>
                  </a:txBody>
                  <a:tcPr/>
                </a:tc>
                <a:tc>
                  <a:txBody>
                    <a:bodyPr/>
                    <a:lstStyle/>
                    <a:p>
                      <a:pPr algn="ctr"/>
                      <a:r>
                        <a:rPr lang="en-IN" dirty="0">
                          <a:latin typeface="Times New Roman" panose="02020603050405020304" pitchFamily="18" charset="0"/>
                          <a:cs typeface="Times New Roman" panose="02020603050405020304" pitchFamily="18" charset="0"/>
                        </a:rPr>
                        <a:t>80-120</a:t>
                      </a:r>
                    </a:p>
                  </a:txBody>
                  <a:tcPr/>
                </a:tc>
                <a:tc>
                  <a:txBody>
                    <a:bodyPr/>
                    <a:lstStyle/>
                    <a:p>
                      <a:pPr algn="ctr"/>
                      <a:r>
                        <a:rPr lang="en-IN" dirty="0">
                          <a:latin typeface="Times New Roman" panose="02020603050405020304" pitchFamily="18" charset="0"/>
                          <a:cs typeface="Times New Roman" panose="02020603050405020304" pitchFamily="18" charset="0"/>
                        </a:rPr>
                        <a:t>70-95</a:t>
                      </a:r>
                    </a:p>
                  </a:txBody>
                  <a:tcPr/>
                </a:tc>
                <a:tc>
                  <a:txBody>
                    <a:bodyPr/>
                    <a:lstStyle/>
                    <a:p>
                      <a:pPr algn="ctr"/>
                      <a:r>
                        <a:rPr lang="en-IN" dirty="0">
                          <a:latin typeface="Times New Roman" panose="02020603050405020304" pitchFamily="18" charset="0"/>
                          <a:cs typeface="Times New Roman" panose="02020603050405020304" pitchFamily="18" charset="0"/>
                        </a:rPr>
                        <a:t>45-55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75-84</a:t>
                      </a:r>
                    </a:p>
                  </a:txBody>
                  <a:tcPr/>
                </a:tc>
                <a:tc>
                  <a:txBody>
                    <a:bodyPr/>
                    <a:lstStyle/>
                    <a:p>
                      <a:pPr algn="ctr"/>
                      <a:r>
                        <a:rPr lang="en-IN" dirty="0">
                          <a:latin typeface="Times New Roman" panose="02020603050405020304" pitchFamily="18" charset="0"/>
                          <a:cs typeface="Times New Roman" panose="02020603050405020304" pitchFamily="18" charset="0"/>
                        </a:rPr>
                        <a:t>5.5-6.4</a:t>
                      </a:r>
                    </a:p>
                  </a:txBody>
                  <a:tcPr/>
                </a:tc>
                <a:tc>
                  <a:txBody>
                    <a:bodyPr/>
                    <a:lstStyle/>
                    <a:p>
                      <a:pPr algn="ctr"/>
                      <a:r>
                        <a:rPr lang="en-IN" dirty="0">
                          <a:latin typeface="Times New Roman" panose="02020603050405020304" pitchFamily="18" charset="0"/>
                          <a:cs typeface="Times New Roman" panose="02020603050405020304" pitchFamily="18" charset="0"/>
                        </a:rPr>
                        <a:t>90-119</a:t>
                      </a:r>
                    </a:p>
                  </a:txBody>
                  <a:tcPr/>
                </a:tc>
                <a:tc>
                  <a:txBody>
                    <a:bodyPr/>
                    <a:lstStyle/>
                    <a:p>
                      <a:pPr algn="ctr"/>
                      <a:r>
                        <a:rPr lang="en-IN" dirty="0">
                          <a:latin typeface="Times New Roman" panose="02020603050405020304" pitchFamily="18" charset="0"/>
                          <a:cs typeface="Times New Roman" panose="02020603050405020304" pitchFamily="18" charset="0"/>
                        </a:rPr>
                        <a:t>Banana</a:t>
                      </a:r>
                    </a:p>
                  </a:txBody>
                  <a:tcPr/>
                </a:tc>
                <a:extLst>
                  <a:ext uri="{0D108BD9-81ED-4DB2-BD59-A6C34878D82A}">
                    <a16:rowId xmlns:a16="http://schemas.microsoft.com/office/drawing/2014/main" val="2270631292"/>
                  </a:ext>
                </a:extLst>
              </a:tr>
              <a:tr h="370840">
                <a:tc>
                  <a:txBody>
                    <a:bodyPr/>
                    <a:lstStyle/>
                    <a:p>
                      <a:pPr algn="ctr"/>
                      <a:r>
                        <a:rPr lang="en-IN" dirty="0">
                          <a:latin typeface="Times New Roman" panose="02020603050405020304" pitchFamily="18" charset="0"/>
                          <a:cs typeface="Times New Roman" panose="02020603050405020304" pitchFamily="18" charset="0"/>
                        </a:rPr>
                        <a:t>12</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15-40</a:t>
                      </a:r>
                    </a:p>
                  </a:txBody>
                  <a:tcPr/>
                </a:tc>
                <a:tc>
                  <a:txBody>
                    <a:bodyPr/>
                    <a:lstStyle/>
                    <a:p>
                      <a:pPr algn="ctr"/>
                      <a:r>
                        <a:rPr lang="en-IN" dirty="0">
                          <a:latin typeface="Times New Roman" panose="02020603050405020304" pitchFamily="18" charset="0"/>
                          <a:cs typeface="Times New Roman" panose="02020603050405020304" pitchFamily="18" charset="0"/>
                        </a:rPr>
                        <a:t>25-35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45-54</a:t>
                      </a:r>
                    </a:p>
                  </a:txBody>
                  <a:tcPr/>
                </a:tc>
                <a:tc>
                  <a:txBody>
                    <a:bodyPr/>
                    <a:lstStyle/>
                    <a:p>
                      <a:pPr algn="ctr"/>
                      <a:r>
                        <a:rPr lang="en-IN" dirty="0">
                          <a:latin typeface="Times New Roman" panose="02020603050405020304" pitchFamily="18" charset="0"/>
                          <a:cs typeface="Times New Roman" panose="02020603050405020304" pitchFamily="18" charset="0"/>
                        </a:rPr>
                        <a:t>4.5-6.9</a:t>
                      </a:r>
                    </a:p>
                  </a:txBody>
                  <a:tcPr/>
                </a:tc>
                <a:tc>
                  <a:txBody>
                    <a:bodyPr/>
                    <a:lstStyle/>
                    <a:p>
                      <a:pPr algn="ctr"/>
                      <a:r>
                        <a:rPr lang="en-IN" dirty="0">
                          <a:latin typeface="Times New Roman" panose="02020603050405020304" pitchFamily="18" charset="0"/>
                          <a:cs typeface="Times New Roman" panose="02020603050405020304" pitchFamily="18" charset="0"/>
                        </a:rPr>
                        <a:t>89-100</a:t>
                      </a:r>
                    </a:p>
                  </a:txBody>
                  <a:tcPr/>
                </a:tc>
                <a:tc>
                  <a:txBody>
                    <a:bodyPr/>
                    <a:lstStyle/>
                    <a:p>
                      <a:pPr algn="ctr"/>
                      <a:r>
                        <a:rPr lang="en-IN" dirty="0">
                          <a:latin typeface="Times New Roman" panose="02020603050405020304" pitchFamily="18" charset="0"/>
                          <a:cs typeface="Times New Roman" panose="02020603050405020304" pitchFamily="18" charset="0"/>
                        </a:rPr>
                        <a:t>Mango</a:t>
                      </a:r>
                    </a:p>
                  </a:txBody>
                  <a:tcPr/>
                </a:tc>
                <a:extLst>
                  <a:ext uri="{0D108BD9-81ED-4DB2-BD59-A6C34878D82A}">
                    <a16:rowId xmlns:a16="http://schemas.microsoft.com/office/drawing/2014/main" val="1679199359"/>
                  </a:ext>
                </a:extLst>
              </a:tr>
              <a:tr h="370840">
                <a:tc>
                  <a:txBody>
                    <a:bodyPr/>
                    <a:lstStyle/>
                    <a:p>
                      <a:pPr algn="ctr"/>
                      <a:r>
                        <a:rPr lang="en-IN" dirty="0">
                          <a:latin typeface="Times New Roman" panose="02020603050405020304" pitchFamily="18" charset="0"/>
                          <a:cs typeface="Times New Roman" panose="02020603050405020304" pitchFamily="18" charset="0"/>
                        </a:rPr>
                        <a:t>13</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120-145</a:t>
                      </a:r>
                    </a:p>
                  </a:txBody>
                  <a:tcPr/>
                </a:tc>
                <a:tc>
                  <a:txBody>
                    <a:bodyPr/>
                    <a:lstStyle/>
                    <a:p>
                      <a:pPr algn="ctr"/>
                      <a:r>
                        <a:rPr lang="en-IN" dirty="0">
                          <a:latin typeface="Times New Roman" panose="02020603050405020304" pitchFamily="18" charset="0"/>
                          <a:cs typeface="Times New Roman" panose="02020603050405020304" pitchFamily="18" charset="0"/>
                        </a:rPr>
                        <a:t>195-205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80-83</a:t>
                      </a:r>
                    </a:p>
                  </a:txBody>
                  <a:tcPr/>
                </a:tc>
                <a:tc>
                  <a:txBody>
                    <a:bodyPr/>
                    <a:lstStyle/>
                    <a:p>
                      <a:pPr algn="ctr"/>
                      <a:r>
                        <a:rPr lang="en-IN" dirty="0">
                          <a:latin typeface="Times New Roman" panose="02020603050405020304" pitchFamily="18" charset="0"/>
                          <a:cs typeface="Times New Roman" panose="02020603050405020304" pitchFamily="18" charset="0"/>
                        </a:rPr>
                        <a:t>5.5-6.4</a:t>
                      </a:r>
                    </a:p>
                  </a:txBody>
                  <a:tcPr/>
                </a:tc>
                <a:tc>
                  <a:txBody>
                    <a:bodyPr/>
                    <a:lstStyle/>
                    <a:p>
                      <a:pPr algn="ctr"/>
                      <a:r>
                        <a:rPr lang="en-IN" dirty="0">
                          <a:latin typeface="Times New Roman" panose="02020603050405020304" pitchFamily="18" charset="0"/>
                          <a:cs typeface="Times New Roman" panose="02020603050405020304" pitchFamily="18" charset="0"/>
                        </a:rPr>
                        <a:t>65-74</a:t>
                      </a:r>
                    </a:p>
                  </a:txBody>
                  <a:tcPr/>
                </a:tc>
                <a:tc>
                  <a:txBody>
                    <a:bodyPr/>
                    <a:lstStyle/>
                    <a:p>
                      <a:pPr algn="ctr"/>
                      <a:r>
                        <a:rPr lang="en-IN" dirty="0">
                          <a:latin typeface="Times New Roman" panose="02020603050405020304" pitchFamily="18" charset="0"/>
                          <a:cs typeface="Times New Roman" panose="02020603050405020304" pitchFamily="18" charset="0"/>
                        </a:rPr>
                        <a:t>Grapes</a:t>
                      </a:r>
                    </a:p>
                  </a:txBody>
                  <a:tcPr/>
                </a:tc>
                <a:extLst>
                  <a:ext uri="{0D108BD9-81ED-4DB2-BD59-A6C34878D82A}">
                    <a16:rowId xmlns:a16="http://schemas.microsoft.com/office/drawing/2014/main" val="1713376778"/>
                  </a:ext>
                </a:extLst>
              </a:tr>
              <a:tr h="370840">
                <a:tc>
                  <a:txBody>
                    <a:bodyPr/>
                    <a:lstStyle/>
                    <a:p>
                      <a:pPr algn="ctr"/>
                      <a:r>
                        <a:rPr lang="en-IN" dirty="0">
                          <a:latin typeface="Times New Roman" panose="02020603050405020304" pitchFamily="18" charset="0"/>
                          <a:cs typeface="Times New Roman" panose="02020603050405020304" pitchFamily="18" charset="0"/>
                        </a:rPr>
                        <a:t>14</a:t>
                      </a:r>
                    </a:p>
                  </a:txBody>
                  <a:tcPr/>
                </a:tc>
                <a:tc>
                  <a:txBody>
                    <a:bodyPr/>
                    <a:lstStyle/>
                    <a:p>
                      <a:pPr algn="ctr"/>
                      <a:r>
                        <a:rPr lang="en-IN" dirty="0">
                          <a:latin typeface="Times New Roman" panose="02020603050405020304" pitchFamily="18" charset="0"/>
                          <a:cs typeface="Times New Roman" panose="02020603050405020304" pitchFamily="18" charset="0"/>
                        </a:rPr>
                        <a:t>80-120</a:t>
                      </a:r>
                    </a:p>
                  </a:txBody>
                  <a:tcPr/>
                </a:tc>
                <a:tc>
                  <a:txBody>
                    <a:bodyPr/>
                    <a:lstStyle/>
                    <a:p>
                      <a:pPr algn="ctr"/>
                      <a:r>
                        <a:rPr lang="en-IN" dirty="0">
                          <a:latin typeface="Times New Roman" panose="02020603050405020304" pitchFamily="18" charset="0"/>
                          <a:cs typeface="Times New Roman" panose="02020603050405020304" pitchFamily="18" charset="0"/>
                        </a:rPr>
                        <a:t>5-30</a:t>
                      </a:r>
                    </a:p>
                  </a:txBody>
                  <a:tcPr/>
                </a:tc>
                <a:tc>
                  <a:txBody>
                    <a:bodyPr/>
                    <a:lstStyle/>
                    <a:p>
                      <a:pPr algn="ctr"/>
                      <a:r>
                        <a:rPr lang="en-IN" dirty="0">
                          <a:latin typeface="Times New Roman" panose="02020603050405020304" pitchFamily="18" charset="0"/>
                          <a:cs typeface="Times New Roman" panose="02020603050405020304" pitchFamily="18" charset="0"/>
                        </a:rPr>
                        <a:t>45-55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80-89</a:t>
                      </a:r>
                    </a:p>
                  </a:txBody>
                  <a:tcPr/>
                </a:tc>
                <a:tc>
                  <a:txBody>
                    <a:bodyPr/>
                    <a:lstStyle/>
                    <a:p>
                      <a:pPr algn="ctr"/>
                      <a:r>
                        <a:rPr lang="en-IN" dirty="0">
                          <a:latin typeface="Times New Roman" panose="02020603050405020304" pitchFamily="18" charset="0"/>
                          <a:cs typeface="Times New Roman" panose="02020603050405020304" pitchFamily="18" charset="0"/>
                        </a:rPr>
                        <a:t>6-6.9</a:t>
                      </a:r>
                    </a:p>
                  </a:txBody>
                  <a:tcPr/>
                </a:tc>
                <a:tc>
                  <a:txBody>
                    <a:bodyPr/>
                    <a:lstStyle/>
                    <a:p>
                      <a:pPr algn="ctr"/>
                      <a:r>
                        <a:rPr lang="en-IN" dirty="0">
                          <a:latin typeface="Times New Roman" panose="02020603050405020304" pitchFamily="18" charset="0"/>
                          <a:cs typeface="Times New Roman" panose="02020603050405020304" pitchFamily="18" charset="0"/>
                        </a:rPr>
                        <a:t>40-59</a:t>
                      </a:r>
                    </a:p>
                  </a:txBody>
                  <a:tcPr/>
                </a:tc>
                <a:tc>
                  <a:txBody>
                    <a:bodyPr/>
                    <a:lstStyle/>
                    <a:p>
                      <a:pPr algn="ctr"/>
                      <a:r>
                        <a:rPr lang="en-IN" dirty="0">
                          <a:latin typeface="Times New Roman" panose="02020603050405020304" pitchFamily="18" charset="0"/>
                          <a:cs typeface="Times New Roman" panose="02020603050405020304" pitchFamily="18" charset="0"/>
                        </a:rPr>
                        <a:t>Watermelon</a:t>
                      </a:r>
                    </a:p>
                  </a:txBody>
                  <a:tcPr/>
                </a:tc>
                <a:extLst>
                  <a:ext uri="{0D108BD9-81ED-4DB2-BD59-A6C34878D82A}">
                    <a16:rowId xmlns:a16="http://schemas.microsoft.com/office/drawing/2014/main" val="2406086229"/>
                  </a:ext>
                </a:extLst>
              </a:tr>
              <a:tr h="370840">
                <a:tc>
                  <a:txBody>
                    <a:bodyPr/>
                    <a:lstStyle/>
                    <a:p>
                      <a:pPr algn="ctr"/>
                      <a:r>
                        <a:rPr lang="en-IN" dirty="0">
                          <a:latin typeface="Times New Roman" panose="02020603050405020304" pitchFamily="18" charset="0"/>
                          <a:cs typeface="Times New Roman" panose="02020603050405020304" pitchFamily="18" charset="0"/>
                        </a:rPr>
                        <a:t>15</a:t>
                      </a:r>
                    </a:p>
                  </a:txBody>
                  <a:tcPr/>
                </a:tc>
                <a:tc>
                  <a:txBody>
                    <a:bodyPr/>
                    <a:lstStyle/>
                    <a:p>
                      <a:pPr algn="ctr"/>
                      <a:r>
                        <a:rPr lang="en-IN" dirty="0">
                          <a:latin typeface="Times New Roman" panose="02020603050405020304" pitchFamily="18" charset="0"/>
                          <a:cs typeface="Times New Roman" panose="02020603050405020304" pitchFamily="18" charset="0"/>
                        </a:rPr>
                        <a:t>80-120</a:t>
                      </a:r>
                    </a:p>
                  </a:txBody>
                  <a:tcPr/>
                </a:tc>
                <a:tc>
                  <a:txBody>
                    <a:bodyPr/>
                    <a:lstStyle/>
                    <a:p>
                      <a:pPr algn="ctr"/>
                      <a:r>
                        <a:rPr lang="en-IN" dirty="0">
                          <a:latin typeface="Times New Roman" panose="02020603050405020304" pitchFamily="18" charset="0"/>
                          <a:cs typeface="Times New Roman" panose="02020603050405020304" pitchFamily="18" charset="0"/>
                        </a:rPr>
                        <a:t>5-30</a:t>
                      </a:r>
                    </a:p>
                  </a:txBody>
                  <a:tcPr/>
                </a:tc>
                <a:tc>
                  <a:txBody>
                    <a:bodyPr/>
                    <a:lstStyle/>
                    <a:p>
                      <a:pPr algn="ctr"/>
                      <a:r>
                        <a:rPr lang="en-IN" dirty="0">
                          <a:latin typeface="Times New Roman" panose="02020603050405020304" pitchFamily="18" charset="0"/>
                          <a:cs typeface="Times New Roman" panose="02020603050405020304" pitchFamily="18" charset="0"/>
                        </a:rPr>
                        <a:t>45-55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90-94</a:t>
                      </a:r>
                    </a:p>
                  </a:txBody>
                  <a:tcPr/>
                </a:tc>
                <a:tc>
                  <a:txBody>
                    <a:bodyPr/>
                    <a:lstStyle/>
                    <a:p>
                      <a:pPr algn="ctr"/>
                      <a:r>
                        <a:rPr lang="en-IN" dirty="0">
                          <a:latin typeface="Times New Roman" panose="02020603050405020304" pitchFamily="18" charset="0"/>
                          <a:cs typeface="Times New Roman" panose="02020603050405020304" pitchFamily="18" charset="0"/>
                        </a:rPr>
                        <a:t>6-6.7</a:t>
                      </a:r>
                    </a:p>
                  </a:txBody>
                  <a:tcPr/>
                </a:tc>
                <a:tc>
                  <a:txBody>
                    <a:bodyPr/>
                    <a:lstStyle/>
                    <a:p>
                      <a:pPr algn="ctr"/>
                      <a:r>
                        <a:rPr lang="en-IN" dirty="0">
                          <a:latin typeface="Times New Roman" panose="02020603050405020304" pitchFamily="18" charset="0"/>
                          <a:cs typeface="Times New Roman" panose="02020603050405020304" pitchFamily="18" charset="0"/>
                        </a:rPr>
                        <a:t>20-29</a:t>
                      </a:r>
                    </a:p>
                  </a:txBody>
                  <a:tcPr/>
                </a:tc>
                <a:tc>
                  <a:txBody>
                    <a:bodyPr/>
                    <a:lstStyle/>
                    <a:p>
                      <a:pPr algn="ctr"/>
                      <a:r>
                        <a:rPr lang="en-IN" dirty="0">
                          <a:latin typeface="Times New Roman" panose="02020603050405020304" pitchFamily="18" charset="0"/>
                          <a:cs typeface="Times New Roman" panose="02020603050405020304" pitchFamily="18" charset="0"/>
                        </a:rPr>
                        <a:t>Muskmelon</a:t>
                      </a:r>
                    </a:p>
                  </a:txBody>
                  <a:tcPr/>
                </a:tc>
                <a:extLst>
                  <a:ext uri="{0D108BD9-81ED-4DB2-BD59-A6C34878D82A}">
                    <a16:rowId xmlns:a16="http://schemas.microsoft.com/office/drawing/2014/main" val="1138701610"/>
                  </a:ext>
                </a:extLst>
              </a:tr>
              <a:tr h="370840">
                <a:tc>
                  <a:txBody>
                    <a:bodyPr/>
                    <a:lstStyle/>
                    <a:p>
                      <a:pPr algn="ctr"/>
                      <a:r>
                        <a:rPr lang="en-IN" dirty="0">
                          <a:latin typeface="Times New Roman" panose="02020603050405020304" pitchFamily="18" charset="0"/>
                          <a:cs typeface="Times New Roman" panose="02020603050405020304" pitchFamily="18" charset="0"/>
                        </a:rPr>
                        <a:t>16</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120-145</a:t>
                      </a:r>
                    </a:p>
                  </a:txBody>
                  <a:tcPr/>
                </a:tc>
                <a:tc>
                  <a:txBody>
                    <a:bodyPr/>
                    <a:lstStyle/>
                    <a:p>
                      <a:pPr algn="ctr"/>
                      <a:r>
                        <a:rPr lang="en-IN" dirty="0">
                          <a:latin typeface="Times New Roman" panose="02020603050405020304" pitchFamily="18" charset="0"/>
                          <a:cs typeface="Times New Roman" panose="02020603050405020304" pitchFamily="18" charset="0"/>
                        </a:rPr>
                        <a:t>195-205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90-94</a:t>
                      </a:r>
                    </a:p>
                  </a:txBody>
                  <a:tcPr/>
                </a:tc>
                <a:tc>
                  <a:txBody>
                    <a:bodyPr/>
                    <a:lstStyle/>
                    <a:p>
                      <a:pPr algn="ctr"/>
                      <a:r>
                        <a:rPr lang="en-IN" dirty="0">
                          <a:latin typeface="Times New Roman" panose="02020603050405020304" pitchFamily="18" charset="0"/>
                          <a:cs typeface="Times New Roman" panose="02020603050405020304" pitchFamily="18" charset="0"/>
                        </a:rPr>
                        <a:t>5.5-6.4</a:t>
                      </a:r>
                    </a:p>
                  </a:txBody>
                  <a:tcPr/>
                </a:tc>
                <a:tc>
                  <a:txBody>
                    <a:bodyPr/>
                    <a:lstStyle/>
                    <a:p>
                      <a:pPr algn="ctr"/>
                      <a:r>
                        <a:rPr lang="en-IN" dirty="0">
                          <a:latin typeface="Times New Roman" panose="02020603050405020304" pitchFamily="18" charset="0"/>
                          <a:cs typeface="Times New Roman" panose="02020603050405020304" pitchFamily="18" charset="0"/>
                        </a:rPr>
                        <a:t>100-124</a:t>
                      </a:r>
                    </a:p>
                  </a:txBody>
                  <a:tcPr/>
                </a:tc>
                <a:tc>
                  <a:txBody>
                    <a:bodyPr/>
                    <a:lstStyle/>
                    <a:p>
                      <a:pPr algn="ctr"/>
                      <a:r>
                        <a:rPr lang="en-IN" dirty="0">
                          <a:latin typeface="Times New Roman" panose="02020603050405020304" pitchFamily="18" charset="0"/>
                          <a:cs typeface="Times New Roman" panose="02020603050405020304" pitchFamily="18" charset="0"/>
                        </a:rPr>
                        <a:t>Apple</a:t>
                      </a:r>
                    </a:p>
                  </a:txBody>
                  <a:tcPr/>
                </a:tc>
                <a:extLst>
                  <a:ext uri="{0D108BD9-81ED-4DB2-BD59-A6C34878D82A}">
                    <a16:rowId xmlns:a16="http://schemas.microsoft.com/office/drawing/2014/main" val="1665529861"/>
                  </a:ext>
                </a:extLst>
              </a:tr>
            </a:tbl>
          </a:graphicData>
        </a:graphic>
      </p:graphicFrame>
      <p:sp>
        <p:nvSpPr>
          <p:cNvPr id="3" name="Slide Number Placeholder 2">
            <a:extLst>
              <a:ext uri="{FF2B5EF4-FFF2-40B4-BE49-F238E27FC236}">
                <a16:creationId xmlns:a16="http://schemas.microsoft.com/office/drawing/2014/main" id="{9E9C9C60-DBC6-9AEA-284E-F4C4982A0CCD}"/>
              </a:ext>
            </a:extLst>
          </p:cNvPr>
          <p:cNvSpPr>
            <a:spLocks noGrp="1"/>
          </p:cNvSpPr>
          <p:nvPr>
            <p:ph type="sldNum" sz="quarter" idx="7"/>
          </p:nvPr>
        </p:nvSpPr>
        <p:spPr/>
        <p:txBody>
          <a:bodyPr/>
          <a:lstStyle/>
          <a:p>
            <a:fld id="{B6F15528-21DE-4FAA-801E-634DDDAF4B2B}" type="slidenum">
              <a:rPr lang="en-IN" smtClean="0"/>
              <a:pPr/>
              <a:t>8</a:t>
            </a:fld>
            <a:endParaRPr lang="en-IN"/>
          </a:p>
        </p:txBody>
      </p:sp>
    </p:spTree>
    <p:extLst>
      <p:ext uri="{BB962C8B-B14F-4D97-AF65-F5344CB8AC3E}">
        <p14:creationId xmlns:p14="http://schemas.microsoft.com/office/powerpoint/2010/main" val="125894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139F50-5703-8F5F-7DFA-308E92A0D6DB}"/>
              </a:ext>
            </a:extLst>
          </p:cNvPr>
          <p:cNvGraphicFramePr>
            <a:graphicFrameLocks noGrp="1"/>
          </p:cNvGraphicFramePr>
          <p:nvPr>
            <p:extLst>
              <p:ext uri="{D42A27DB-BD31-4B8C-83A1-F6EECF244321}">
                <p14:modId xmlns:p14="http://schemas.microsoft.com/office/powerpoint/2010/main" val="3195684831"/>
              </p:ext>
            </p:extLst>
          </p:nvPr>
        </p:nvGraphicFramePr>
        <p:xfrm>
          <a:off x="1149996" y="692696"/>
          <a:ext cx="9892007" cy="2595880"/>
        </p:xfrm>
        <a:graphic>
          <a:graphicData uri="http://schemas.openxmlformats.org/drawingml/2006/table">
            <a:tbl>
              <a:tblPr firstRow="1" bandRow="1">
                <a:tableStyleId>{F5AB1C69-6EDB-4FF4-983F-18BD219EF322}</a:tableStyleId>
              </a:tblPr>
              <a:tblGrid>
                <a:gridCol w="903111">
                  <a:extLst>
                    <a:ext uri="{9D8B030D-6E8A-4147-A177-3AD203B41FA5}">
                      <a16:colId xmlns:a16="http://schemas.microsoft.com/office/drawing/2014/main" val="1879893866"/>
                    </a:ext>
                  </a:extLst>
                </a:gridCol>
                <a:gridCol w="1002030">
                  <a:extLst>
                    <a:ext uri="{9D8B030D-6E8A-4147-A177-3AD203B41FA5}">
                      <a16:colId xmlns:a16="http://schemas.microsoft.com/office/drawing/2014/main" val="654857645"/>
                    </a:ext>
                  </a:extLst>
                </a:gridCol>
                <a:gridCol w="903111">
                  <a:extLst>
                    <a:ext uri="{9D8B030D-6E8A-4147-A177-3AD203B41FA5}">
                      <a16:colId xmlns:a16="http://schemas.microsoft.com/office/drawing/2014/main" val="571330228"/>
                    </a:ext>
                  </a:extLst>
                </a:gridCol>
                <a:gridCol w="903111">
                  <a:extLst>
                    <a:ext uri="{9D8B030D-6E8A-4147-A177-3AD203B41FA5}">
                      <a16:colId xmlns:a16="http://schemas.microsoft.com/office/drawing/2014/main" val="3139204720"/>
                    </a:ext>
                  </a:extLst>
                </a:gridCol>
                <a:gridCol w="1497128">
                  <a:extLst>
                    <a:ext uri="{9D8B030D-6E8A-4147-A177-3AD203B41FA5}">
                      <a16:colId xmlns:a16="http://schemas.microsoft.com/office/drawing/2014/main" val="3235286231"/>
                    </a:ext>
                  </a:extLst>
                </a:gridCol>
                <a:gridCol w="1296144">
                  <a:extLst>
                    <a:ext uri="{9D8B030D-6E8A-4147-A177-3AD203B41FA5}">
                      <a16:colId xmlns:a16="http://schemas.microsoft.com/office/drawing/2014/main" val="2279509650"/>
                    </a:ext>
                  </a:extLst>
                </a:gridCol>
                <a:gridCol w="1083116">
                  <a:extLst>
                    <a:ext uri="{9D8B030D-6E8A-4147-A177-3AD203B41FA5}">
                      <a16:colId xmlns:a16="http://schemas.microsoft.com/office/drawing/2014/main" val="202598604"/>
                    </a:ext>
                  </a:extLst>
                </a:gridCol>
                <a:gridCol w="1296144">
                  <a:extLst>
                    <a:ext uri="{9D8B030D-6E8A-4147-A177-3AD203B41FA5}">
                      <a16:colId xmlns:a16="http://schemas.microsoft.com/office/drawing/2014/main" val="3392824781"/>
                    </a:ext>
                  </a:extLst>
                </a:gridCol>
                <a:gridCol w="1008112">
                  <a:extLst>
                    <a:ext uri="{9D8B030D-6E8A-4147-A177-3AD203B41FA5}">
                      <a16:colId xmlns:a16="http://schemas.microsoft.com/office/drawing/2014/main" val="1823446317"/>
                    </a:ext>
                  </a:extLst>
                </a:gridCol>
              </a:tblGrid>
              <a:tr h="370840">
                <a:tc>
                  <a:txBody>
                    <a:bodyPr/>
                    <a:lstStyle/>
                    <a:p>
                      <a:pPr algn="ctr"/>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t>
                      </a:r>
                    </a:p>
                  </a:txBody>
                  <a:tcPr/>
                </a:tc>
                <a:tc>
                  <a:txBody>
                    <a:bodyPr/>
                    <a:lstStyle/>
                    <a:p>
                      <a:pPr algn="ctr"/>
                      <a:r>
                        <a:rPr lang="en-IN" dirty="0">
                          <a:latin typeface="Times New Roman" panose="02020603050405020304" pitchFamily="18" charset="0"/>
                          <a:cs typeface="Times New Roman" panose="02020603050405020304" pitchFamily="18" charset="0"/>
                        </a:rPr>
                        <a:t>P</a:t>
                      </a:r>
                    </a:p>
                  </a:txBody>
                  <a:tcPr/>
                </a:tc>
                <a:tc>
                  <a:txBody>
                    <a:bodyPr/>
                    <a:lstStyle/>
                    <a:p>
                      <a:pPr algn="ctr"/>
                      <a:r>
                        <a:rPr lang="en-IN" dirty="0">
                          <a:latin typeface="Times New Roman" panose="02020603050405020304" pitchFamily="18" charset="0"/>
                          <a:cs typeface="Times New Roman" panose="02020603050405020304" pitchFamily="18" charset="0"/>
                        </a:rPr>
                        <a:t>K</a:t>
                      </a:r>
                    </a:p>
                  </a:txBody>
                  <a:tcPr/>
                </a:tc>
                <a:tc>
                  <a:txBody>
                    <a:bodyPr/>
                    <a:lstStyle/>
                    <a:p>
                      <a:pPr algn="ctr"/>
                      <a:r>
                        <a:rPr lang="en-IN" dirty="0">
                          <a:latin typeface="Times New Roman" panose="02020603050405020304" pitchFamily="18" charset="0"/>
                          <a:cs typeface="Times New Roman" panose="02020603050405020304" pitchFamily="18" charset="0"/>
                        </a:rPr>
                        <a:t>Temperature</a:t>
                      </a:r>
                    </a:p>
                  </a:txBody>
                  <a:tcPr/>
                </a:tc>
                <a:tc>
                  <a:txBody>
                    <a:bodyPr/>
                    <a:lstStyle/>
                    <a:p>
                      <a:pPr algn="ctr"/>
                      <a:r>
                        <a:rPr lang="en-IN" dirty="0">
                          <a:latin typeface="Times New Roman" panose="02020603050405020304" pitchFamily="18" charset="0"/>
                          <a:cs typeface="Times New Roman" panose="02020603050405020304" pitchFamily="18" charset="0"/>
                        </a:rPr>
                        <a:t>Humidity</a:t>
                      </a:r>
                    </a:p>
                  </a:txBody>
                  <a:tcPr/>
                </a:tc>
                <a:tc>
                  <a:txBody>
                    <a:bodyPr/>
                    <a:lstStyle/>
                    <a:p>
                      <a:pPr algn="ctr"/>
                      <a:r>
                        <a:rPr lang="en-IN" dirty="0">
                          <a:latin typeface="Times New Roman" panose="02020603050405020304" pitchFamily="18" charset="0"/>
                          <a:cs typeface="Times New Roman" panose="02020603050405020304" pitchFamily="18" charset="0"/>
                        </a:rPr>
                        <a:t>pH</a:t>
                      </a:r>
                    </a:p>
                  </a:txBody>
                  <a:tcPr/>
                </a:tc>
                <a:tc>
                  <a:txBody>
                    <a:bodyPr/>
                    <a:lstStyle/>
                    <a:p>
                      <a:pPr algn="ctr"/>
                      <a:r>
                        <a:rPr lang="en-IN" dirty="0">
                          <a:latin typeface="Times New Roman" panose="02020603050405020304" pitchFamily="18" charset="0"/>
                          <a:cs typeface="Times New Roman" panose="02020603050405020304" pitchFamily="18" charset="0"/>
                        </a:rPr>
                        <a:t>Rainfall</a:t>
                      </a:r>
                    </a:p>
                  </a:txBody>
                  <a:tcPr/>
                </a:tc>
                <a:tc>
                  <a:txBody>
                    <a:bodyPr/>
                    <a:lstStyle/>
                    <a:p>
                      <a:pPr algn="ctr"/>
                      <a:r>
                        <a:rPr lang="en-IN" dirty="0">
                          <a:latin typeface="Times New Roman" panose="02020603050405020304" pitchFamily="18" charset="0"/>
                          <a:cs typeface="Times New Roman" panose="02020603050405020304" pitchFamily="18" charset="0"/>
                        </a:rPr>
                        <a:t>Label</a:t>
                      </a:r>
                    </a:p>
                  </a:txBody>
                  <a:tcPr/>
                </a:tc>
                <a:extLst>
                  <a:ext uri="{0D108BD9-81ED-4DB2-BD59-A6C34878D82A}">
                    <a16:rowId xmlns:a16="http://schemas.microsoft.com/office/drawing/2014/main" val="4061692061"/>
                  </a:ext>
                </a:extLst>
              </a:tr>
              <a:tr h="370840">
                <a:tc>
                  <a:txBody>
                    <a:bodyPr/>
                    <a:lstStyle/>
                    <a:p>
                      <a:pPr algn="ctr"/>
                      <a:r>
                        <a:rPr lang="en-IN" dirty="0">
                          <a:latin typeface="Times New Roman" panose="02020603050405020304" pitchFamily="18" charset="0"/>
                          <a:cs typeface="Times New Roman" panose="02020603050405020304" pitchFamily="18" charset="0"/>
                        </a:rPr>
                        <a:t>17</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5-30</a:t>
                      </a:r>
                    </a:p>
                  </a:txBody>
                  <a:tcPr/>
                </a:tc>
                <a:tc>
                  <a:txBody>
                    <a:bodyPr/>
                    <a:lstStyle/>
                    <a:p>
                      <a:pPr algn="ctr"/>
                      <a:r>
                        <a:rPr lang="en-IN" dirty="0">
                          <a:latin typeface="Times New Roman" panose="02020603050405020304" pitchFamily="18" charset="0"/>
                          <a:cs typeface="Times New Roman" panose="02020603050405020304" pitchFamily="18" charset="0"/>
                        </a:rPr>
                        <a:t>5-15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90-94</a:t>
                      </a:r>
                    </a:p>
                  </a:txBody>
                  <a:tcPr/>
                </a:tc>
                <a:tc>
                  <a:txBody>
                    <a:bodyPr/>
                    <a:lstStyle/>
                    <a:p>
                      <a:pPr algn="ctr"/>
                      <a:r>
                        <a:rPr lang="en-IN" dirty="0">
                          <a:latin typeface="Times New Roman" panose="02020603050405020304" pitchFamily="18" charset="0"/>
                          <a:cs typeface="Times New Roman" panose="02020603050405020304" pitchFamily="18" charset="0"/>
                        </a:rPr>
                        <a:t>6-7.9</a:t>
                      </a:r>
                    </a:p>
                  </a:txBody>
                  <a:tcPr/>
                </a:tc>
                <a:tc>
                  <a:txBody>
                    <a:bodyPr/>
                    <a:lstStyle/>
                    <a:p>
                      <a:pPr algn="ctr"/>
                      <a:r>
                        <a:rPr lang="en-IN" dirty="0">
                          <a:latin typeface="Times New Roman" panose="02020603050405020304" pitchFamily="18" charset="0"/>
                          <a:cs typeface="Times New Roman" panose="02020603050405020304" pitchFamily="18" charset="0"/>
                        </a:rPr>
                        <a:t>100-119</a:t>
                      </a:r>
                    </a:p>
                  </a:txBody>
                  <a:tcPr/>
                </a:tc>
                <a:tc>
                  <a:txBody>
                    <a:bodyPr/>
                    <a:lstStyle/>
                    <a:p>
                      <a:pPr algn="ctr"/>
                      <a:r>
                        <a:rPr lang="en-IN" dirty="0">
                          <a:latin typeface="Times New Roman" panose="02020603050405020304" pitchFamily="18" charset="0"/>
                          <a:cs typeface="Times New Roman" panose="02020603050405020304" pitchFamily="18" charset="0"/>
                        </a:rPr>
                        <a:t>Orange</a:t>
                      </a:r>
                    </a:p>
                  </a:txBody>
                  <a:tcPr/>
                </a:tc>
                <a:extLst>
                  <a:ext uri="{0D108BD9-81ED-4DB2-BD59-A6C34878D82A}">
                    <a16:rowId xmlns:a16="http://schemas.microsoft.com/office/drawing/2014/main" val="493996971"/>
                  </a:ext>
                </a:extLst>
              </a:tr>
              <a:tr h="370840">
                <a:tc>
                  <a:txBody>
                    <a:bodyPr/>
                    <a:lstStyle/>
                    <a:p>
                      <a:pPr algn="ctr"/>
                      <a:r>
                        <a:rPr lang="en-IN" dirty="0">
                          <a:latin typeface="Times New Roman" panose="02020603050405020304" pitchFamily="18" charset="0"/>
                          <a:cs typeface="Times New Roman" panose="02020603050405020304" pitchFamily="18" charset="0"/>
                        </a:rPr>
                        <a:t>18</a:t>
                      </a:r>
                    </a:p>
                  </a:txBody>
                  <a:tcPr/>
                </a:tc>
                <a:tc>
                  <a:txBody>
                    <a:bodyPr/>
                    <a:lstStyle/>
                    <a:p>
                      <a:pPr algn="ctr"/>
                      <a:r>
                        <a:rPr lang="en-IN" dirty="0">
                          <a:latin typeface="Times New Roman" panose="02020603050405020304" pitchFamily="18" charset="0"/>
                          <a:cs typeface="Times New Roman" panose="02020603050405020304" pitchFamily="18" charset="0"/>
                        </a:rPr>
                        <a:t>31-70</a:t>
                      </a:r>
                    </a:p>
                  </a:txBody>
                  <a:tcPr/>
                </a:tc>
                <a:tc>
                  <a:txBody>
                    <a:bodyPr/>
                    <a:lstStyle/>
                    <a:p>
                      <a:pPr algn="ctr"/>
                      <a:r>
                        <a:rPr lang="en-IN" dirty="0">
                          <a:latin typeface="Times New Roman" panose="02020603050405020304" pitchFamily="18" charset="0"/>
                          <a:cs typeface="Times New Roman" panose="02020603050405020304" pitchFamily="18" charset="0"/>
                        </a:rPr>
                        <a:t>46-70</a:t>
                      </a:r>
                    </a:p>
                  </a:txBody>
                  <a:tcPr/>
                </a:tc>
                <a:tc>
                  <a:txBody>
                    <a:bodyPr/>
                    <a:lstStyle/>
                    <a:p>
                      <a:pPr algn="ctr"/>
                      <a:r>
                        <a:rPr lang="en-IN" dirty="0">
                          <a:latin typeface="Times New Roman" panose="02020603050405020304" pitchFamily="18" charset="0"/>
                          <a:cs typeface="Times New Roman" panose="02020603050405020304" pitchFamily="18" charset="0"/>
                        </a:rPr>
                        <a:t>45-55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90-94</a:t>
                      </a:r>
                    </a:p>
                  </a:txBody>
                  <a:tcPr/>
                </a:tc>
                <a:tc>
                  <a:txBody>
                    <a:bodyPr/>
                    <a:lstStyle/>
                    <a:p>
                      <a:pPr algn="ctr"/>
                      <a:r>
                        <a:rPr lang="en-IN" dirty="0">
                          <a:latin typeface="Times New Roman" panose="02020603050405020304" pitchFamily="18" charset="0"/>
                          <a:cs typeface="Times New Roman" panose="02020603050405020304" pitchFamily="18" charset="0"/>
                        </a:rPr>
                        <a:t>6.5-6.9</a:t>
                      </a:r>
                    </a:p>
                  </a:txBody>
                  <a:tcPr/>
                </a:tc>
                <a:tc>
                  <a:txBody>
                    <a:bodyPr/>
                    <a:lstStyle/>
                    <a:p>
                      <a:pPr algn="ctr"/>
                      <a:r>
                        <a:rPr lang="en-IN" dirty="0">
                          <a:latin typeface="Times New Roman" panose="02020603050405020304" pitchFamily="18" charset="0"/>
                          <a:cs typeface="Times New Roman" panose="02020603050405020304" pitchFamily="18" charset="0"/>
                        </a:rPr>
                        <a:t>40-248</a:t>
                      </a:r>
                    </a:p>
                  </a:txBody>
                  <a:tcPr/>
                </a:tc>
                <a:tc>
                  <a:txBody>
                    <a:bodyPr/>
                    <a:lstStyle/>
                    <a:p>
                      <a:pPr algn="ctr"/>
                      <a:r>
                        <a:rPr lang="en-IN" dirty="0">
                          <a:latin typeface="Times New Roman" panose="02020603050405020304" pitchFamily="18" charset="0"/>
                          <a:cs typeface="Times New Roman" panose="02020603050405020304" pitchFamily="18" charset="0"/>
                        </a:rPr>
                        <a:t>Papaya</a:t>
                      </a:r>
                    </a:p>
                  </a:txBody>
                  <a:tcPr/>
                </a:tc>
                <a:extLst>
                  <a:ext uri="{0D108BD9-81ED-4DB2-BD59-A6C34878D82A}">
                    <a16:rowId xmlns:a16="http://schemas.microsoft.com/office/drawing/2014/main" val="1851727259"/>
                  </a:ext>
                </a:extLst>
              </a:tr>
              <a:tr h="370840">
                <a:tc>
                  <a:txBody>
                    <a:bodyPr/>
                    <a:lstStyle/>
                    <a:p>
                      <a:pPr algn="ctr"/>
                      <a:r>
                        <a:rPr lang="en-IN" dirty="0">
                          <a:latin typeface="Times New Roman" panose="02020603050405020304" pitchFamily="18" charset="0"/>
                          <a:cs typeface="Times New Roman" panose="02020603050405020304" pitchFamily="18" charset="0"/>
                        </a:rPr>
                        <a:t>19</a:t>
                      </a:r>
                    </a:p>
                  </a:txBody>
                  <a:tcPr/>
                </a:tc>
                <a:tc>
                  <a:txBody>
                    <a:bodyPr/>
                    <a:lstStyle/>
                    <a:p>
                      <a:pPr algn="ctr"/>
                      <a:r>
                        <a:rPr lang="en-IN" dirty="0">
                          <a:latin typeface="Times New Roman" panose="02020603050405020304" pitchFamily="18" charset="0"/>
                          <a:cs typeface="Times New Roman" panose="02020603050405020304" pitchFamily="18" charset="0"/>
                        </a:rPr>
                        <a:t>0-40</a:t>
                      </a:r>
                    </a:p>
                  </a:txBody>
                  <a:tcPr/>
                </a:tc>
                <a:tc>
                  <a:txBody>
                    <a:bodyPr/>
                    <a:lstStyle/>
                    <a:p>
                      <a:pPr algn="ctr"/>
                      <a:r>
                        <a:rPr lang="en-IN" dirty="0">
                          <a:latin typeface="Times New Roman" panose="02020603050405020304" pitchFamily="18" charset="0"/>
                          <a:cs typeface="Times New Roman" panose="02020603050405020304" pitchFamily="18" charset="0"/>
                        </a:rPr>
                        <a:t>5-30</a:t>
                      </a:r>
                    </a:p>
                  </a:txBody>
                  <a:tcPr/>
                </a:tc>
                <a:tc>
                  <a:txBody>
                    <a:bodyPr/>
                    <a:lstStyle/>
                    <a:p>
                      <a:pPr algn="ctr"/>
                      <a:r>
                        <a:rPr lang="en-IN" dirty="0">
                          <a:latin typeface="Times New Roman" panose="02020603050405020304" pitchFamily="18" charset="0"/>
                          <a:cs typeface="Times New Roman" panose="02020603050405020304" pitchFamily="18" charset="0"/>
                        </a:rPr>
                        <a:t>25-35</a:t>
                      </a:r>
                    </a:p>
                  </a:txBody>
                  <a:tcPr/>
                </a:tc>
                <a:tc>
                  <a:txBody>
                    <a:bodyPr/>
                    <a:lstStyle/>
                    <a:p>
                      <a:pPr algn="ctr"/>
                      <a:r>
                        <a:rPr lang="en-IN" dirty="0">
                          <a:latin typeface="Times New Roman" panose="02020603050405020304" pitchFamily="18" charset="0"/>
                          <a:cs typeface="Times New Roman" panose="02020603050405020304" pitchFamily="18" charset="0"/>
                        </a:rPr>
                        <a:t>29</a:t>
                      </a:r>
                    </a:p>
                  </a:txBody>
                  <a:tcPr/>
                </a:tc>
                <a:tc>
                  <a:txBody>
                    <a:bodyPr/>
                    <a:lstStyle/>
                    <a:p>
                      <a:pPr algn="ctr"/>
                      <a:r>
                        <a:rPr lang="en-IN" dirty="0">
                          <a:latin typeface="Times New Roman" panose="02020603050405020304" pitchFamily="18" charset="0"/>
                          <a:cs typeface="Times New Roman" panose="02020603050405020304" pitchFamily="18" charset="0"/>
                        </a:rPr>
                        <a:t>90-99</a:t>
                      </a:r>
                    </a:p>
                  </a:txBody>
                  <a:tcPr/>
                </a:tc>
                <a:tc>
                  <a:txBody>
                    <a:bodyPr/>
                    <a:lstStyle/>
                    <a:p>
                      <a:pPr algn="ctr"/>
                      <a:r>
                        <a:rPr lang="en-IN" dirty="0">
                          <a:latin typeface="Times New Roman" panose="02020603050405020304" pitchFamily="18" charset="0"/>
                          <a:cs typeface="Times New Roman" panose="02020603050405020304" pitchFamily="18" charset="0"/>
                        </a:rPr>
                        <a:t>5.5-6.4</a:t>
                      </a:r>
                    </a:p>
                  </a:txBody>
                  <a:tcPr/>
                </a:tc>
                <a:tc>
                  <a:txBody>
                    <a:bodyPr/>
                    <a:lstStyle/>
                    <a:p>
                      <a:pPr algn="ctr"/>
                      <a:r>
                        <a:rPr lang="en-IN" dirty="0">
                          <a:latin typeface="Times New Roman" panose="02020603050405020304" pitchFamily="18" charset="0"/>
                          <a:cs typeface="Times New Roman" panose="02020603050405020304" pitchFamily="18" charset="0"/>
                        </a:rPr>
                        <a:t>131-225.6</a:t>
                      </a:r>
                    </a:p>
                  </a:txBody>
                  <a:tcPr/>
                </a:tc>
                <a:tc>
                  <a:txBody>
                    <a:bodyPr/>
                    <a:lstStyle/>
                    <a:p>
                      <a:pPr algn="ctr"/>
                      <a:r>
                        <a:rPr lang="en-IN" dirty="0">
                          <a:latin typeface="Times New Roman" panose="02020603050405020304" pitchFamily="18" charset="0"/>
                          <a:cs typeface="Times New Roman" panose="02020603050405020304" pitchFamily="18" charset="0"/>
                        </a:rPr>
                        <a:t>Coconut</a:t>
                      </a:r>
                    </a:p>
                  </a:txBody>
                  <a:tcPr/>
                </a:tc>
                <a:extLst>
                  <a:ext uri="{0D108BD9-81ED-4DB2-BD59-A6C34878D82A}">
                    <a16:rowId xmlns:a16="http://schemas.microsoft.com/office/drawing/2014/main" val="3206995805"/>
                  </a:ext>
                </a:extLst>
              </a:tr>
              <a:tr h="370840">
                <a:tc>
                  <a:txBody>
                    <a:bodyPr/>
                    <a:lstStyle/>
                    <a:p>
                      <a:pPr algn="ctr"/>
                      <a:r>
                        <a:rPr lang="en-IN" dirty="0">
                          <a:latin typeface="Times New Roman" panose="02020603050405020304" pitchFamily="18" charset="0"/>
                          <a:cs typeface="Times New Roman" panose="02020603050405020304" pitchFamily="18" charset="0"/>
                        </a:rPr>
                        <a:t>20</a:t>
                      </a:r>
                    </a:p>
                  </a:txBody>
                  <a:tcPr/>
                </a:tc>
                <a:tc>
                  <a:txBody>
                    <a:bodyPr/>
                    <a:lstStyle/>
                    <a:p>
                      <a:pPr algn="ctr"/>
                      <a:r>
                        <a:rPr lang="en-IN" dirty="0">
                          <a:latin typeface="Times New Roman" panose="02020603050405020304" pitchFamily="18" charset="0"/>
                          <a:cs typeface="Times New Roman" panose="02020603050405020304" pitchFamily="18" charset="0"/>
                        </a:rPr>
                        <a:t>100-140</a:t>
                      </a:r>
                    </a:p>
                  </a:txBody>
                  <a:tcPr/>
                </a:tc>
                <a:tc>
                  <a:txBody>
                    <a:bodyPr/>
                    <a:lstStyle/>
                    <a:p>
                      <a:pPr algn="ctr"/>
                      <a:r>
                        <a:rPr lang="en-IN" dirty="0">
                          <a:latin typeface="Times New Roman" panose="02020603050405020304" pitchFamily="18" charset="0"/>
                          <a:cs typeface="Times New Roman" panose="02020603050405020304" pitchFamily="18" charset="0"/>
                        </a:rPr>
                        <a:t>35-60</a:t>
                      </a:r>
                    </a:p>
                  </a:txBody>
                  <a:tcPr/>
                </a:tc>
                <a:tc>
                  <a:txBody>
                    <a:bodyPr/>
                    <a:lstStyle/>
                    <a:p>
                      <a:pPr algn="ctr"/>
                      <a:r>
                        <a:rPr lang="en-IN" dirty="0">
                          <a:latin typeface="Times New Roman" panose="02020603050405020304" pitchFamily="18" charset="0"/>
                          <a:cs typeface="Times New Roman" panose="02020603050405020304" pitchFamily="18" charset="0"/>
                        </a:rPr>
                        <a:t>15-25</a:t>
                      </a:r>
                    </a:p>
                  </a:txBody>
                  <a:tcPr/>
                </a:tc>
                <a:tc>
                  <a:txBody>
                    <a:bodyPr/>
                    <a:lstStyle/>
                    <a:p>
                      <a:pPr algn="ctr"/>
                      <a:r>
                        <a:rPr lang="en-IN" dirty="0">
                          <a:latin typeface="Times New Roman" panose="02020603050405020304" pitchFamily="18" charset="0"/>
                          <a:cs typeface="Times New Roman" panose="02020603050405020304" pitchFamily="18" charset="0"/>
                        </a:rPr>
                        <a:t>22-25.99</a:t>
                      </a:r>
                    </a:p>
                  </a:txBody>
                  <a:tcPr/>
                </a:tc>
                <a:tc>
                  <a:txBody>
                    <a:bodyPr/>
                    <a:lstStyle/>
                    <a:p>
                      <a:pPr algn="ctr"/>
                      <a:r>
                        <a:rPr lang="en-IN" dirty="0">
                          <a:latin typeface="Times New Roman" panose="02020603050405020304" pitchFamily="18" charset="0"/>
                          <a:cs typeface="Times New Roman" panose="02020603050405020304" pitchFamily="18" charset="0"/>
                        </a:rPr>
                        <a:t>75-84.87</a:t>
                      </a:r>
                    </a:p>
                  </a:txBody>
                  <a:tcPr/>
                </a:tc>
                <a:tc>
                  <a:txBody>
                    <a:bodyPr/>
                    <a:lstStyle/>
                    <a:p>
                      <a:pPr algn="ctr"/>
                      <a:r>
                        <a:rPr lang="en-IN" dirty="0">
                          <a:latin typeface="Times New Roman" panose="02020603050405020304" pitchFamily="18" charset="0"/>
                          <a:cs typeface="Times New Roman" panose="02020603050405020304" pitchFamily="18" charset="0"/>
                        </a:rPr>
                        <a:t>5.80-7.99</a:t>
                      </a:r>
                    </a:p>
                  </a:txBody>
                  <a:tcPr/>
                </a:tc>
                <a:tc>
                  <a:txBody>
                    <a:bodyPr/>
                    <a:lstStyle/>
                    <a:p>
                      <a:pPr algn="ctr"/>
                      <a:r>
                        <a:rPr lang="en-IN" dirty="0">
                          <a:latin typeface="Times New Roman" panose="02020603050405020304" pitchFamily="18" charset="0"/>
                          <a:cs typeface="Times New Roman" panose="02020603050405020304" pitchFamily="18" charset="0"/>
                        </a:rPr>
                        <a:t>60.65-99.93</a:t>
                      </a:r>
                    </a:p>
                  </a:txBody>
                  <a:tcPr/>
                </a:tc>
                <a:tc>
                  <a:txBody>
                    <a:bodyPr/>
                    <a:lstStyle/>
                    <a:p>
                      <a:pPr algn="ctr"/>
                      <a:r>
                        <a:rPr lang="en-IN" dirty="0">
                          <a:latin typeface="Times New Roman" panose="02020603050405020304" pitchFamily="18" charset="0"/>
                          <a:cs typeface="Times New Roman" panose="02020603050405020304" pitchFamily="18" charset="0"/>
                        </a:rPr>
                        <a:t>Cotton</a:t>
                      </a:r>
                    </a:p>
                  </a:txBody>
                  <a:tcPr/>
                </a:tc>
                <a:extLst>
                  <a:ext uri="{0D108BD9-81ED-4DB2-BD59-A6C34878D82A}">
                    <a16:rowId xmlns:a16="http://schemas.microsoft.com/office/drawing/2014/main" val="3218777270"/>
                  </a:ext>
                </a:extLst>
              </a:tr>
              <a:tr h="370840">
                <a:tc>
                  <a:txBody>
                    <a:bodyPr/>
                    <a:lstStyle/>
                    <a:p>
                      <a:pPr algn="ctr"/>
                      <a:r>
                        <a:rPr lang="en-IN" dirty="0">
                          <a:latin typeface="Times New Roman" panose="02020603050405020304" pitchFamily="18" charset="0"/>
                          <a:cs typeface="Times New Roman" panose="02020603050405020304" pitchFamily="18" charset="0"/>
                        </a:rPr>
                        <a:t>21</a:t>
                      </a:r>
                    </a:p>
                  </a:txBody>
                  <a:tcPr/>
                </a:tc>
                <a:tc>
                  <a:txBody>
                    <a:bodyPr/>
                    <a:lstStyle/>
                    <a:p>
                      <a:pPr algn="ctr"/>
                      <a:r>
                        <a:rPr lang="en-IN" dirty="0">
                          <a:latin typeface="Times New Roman" panose="02020603050405020304" pitchFamily="18" charset="0"/>
                          <a:cs typeface="Times New Roman" panose="02020603050405020304" pitchFamily="18" charset="0"/>
                        </a:rPr>
                        <a:t>60-100</a:t>
                      </a:r>
                    </a:p>
                  </a:txBody>
                  <a:tcPr/>
                </a:tc>
                <a:tc>
                  <a:txBody>
                    <a:bodyPr/>
                    <a:lstStyle/>
                    <a:p>
                      <a:pPr algn="ctr"/>
                      <a:r>
                        <a:rPr lang="en-IN" dirty="0">
                          <a:latin typeface="Times New Roman" panose="02020603050405020304" pitchFamily="18" charset="0"/>
                          <a:cs typeface="Times New Roman" panose="02020603050405020304" pitchFamily="18" charset="0"/>
                        </a:rPr>
                        <a:t>35-60</a:t>
                      </a:r>
                    </a:p>
                  </a:txBody>
                  <a:tcPr/>
                </a:tc>
                <a:tc>
                  <a:txBody>
                    <a:bodyPr/>
                    <a:lstStyle/>
                    <a:p>
                      <a:pPr algn="ctr"/>
                      <a:r>
                        <a:rPr lang="en-IN" dirty="0">
                          <a:latin typeface="Times New Roman" panose="02020603050405020304" pitchFamily="18" charset="0"/>
                          <a:cs typeface="Times New Roman" panose="02020603050405020304" pitchFamily="18" charset="0"/>
                        </a:rPr>
                        <a:t>35-45</a:t>
                      </a:r>
                    </a:p>
                  </a:txBody>
                  <a:tcPr/>
                </a:tc>
                <a:tc>
                  <a:txBody>
                    <a:bodyPr/>
                    <a:lstStyle/>
                    <a:p>
                      <a:pPr algn="ctr"/>
                      <a:r>
                        <a:rPr lang="en-IN" dirty="0">
                          <a:latin typeface="Times New Roman" panose="02020603050405020304" pitchFamily="18" charset="0"/>
                          <a:cs typeface="Times New Roman" panose="02020603050405020304" pitchFamily="18" charset="0"/>
                        </a:rPr>
                        <a:t>23.09-26.98</a:t>
                      </a:r>
                    </a:p>
                  </a:txBody>
                  <a:tcPr/>
                </a:tc>
                <a:tc>
                  <a:txBody>
                    <a:bodyPr/>
                    <a:lstStyle/>
                    <a:p>
                      <a:pPr algn="ctr"/>
                      <a:r>
                        <a:rPr lang="en-IN" dirty="0">
                          <a:latin typeface="Times New Roman" panose="02020603050405020304" pitchFamily="18" charset="0"/>
                          <a:cs typeface="Times New Roman" panose="02020603050405020304" pitchFamily="18" charset="0"/>
                        </a:rPr>
                        <a:t>70.88-89.89</a:t>
                      </a:r>
                    </a:p>
                  </a:txBody>
                  <a:tcPr/>
                </a:tc>
                <a:tc>
                  <a:txBody>
                    <a:bodyPr/>
                    <a:lstStyle/>
                    <a:p>
                      <a:pPr algn="ctr"/>
                      <a:r>
                        <a:rPr lang="en-IN" dirty="0">
                          <a:latin typeface="Times New Roman" panose="02020603050405020304" pitchFamily="18" charset="0"/>
                          <a:cs typeface="Times New Roman" panose="02020603050405020304" pitchFamily="18" charset="0"/>
                        </a:rPr>
                        <a:t>6.01-7.48</a:t>
                      </a:r>
                    </a:p>
                  </a:txBody>
                  <a:tcPr/>
                </a:tc>
                <a:tc>
                  <a:txBody>
                    <a:bodyPr/>
                    <a:lstStyle/>
                    <a:p>
                      <a:pPr algn="ctr"/>
                      <a:r>
                        <a:rPr lang="en-IN" dirty="0">
                          <a:latin typeface="Times New Roman" panose="02020603050405020304" pitchFamily="18" charset="0"/>
                          <a:cs typeface="Times New Roman" panose="02020603050405020304" pitchFamily="18" charset="0"/>
                        </a:rPr>
                        <a:t>150.2-199.8</a:t>
                      </a:r>
                    </a:p>
                  </a:txBody>
                  <a:tcPr/>
                </a:tc>
                <a:tc>
                  <a:txBody>
                    <a:bodyPr/>
                    <a:lstStyle/>
                    <a:p>
                      <a:pPr algn="ctr"/>
                      <a:r>
                        <a:rPr lang="en-IN" dirty="0">
                          <a:latin typeface="Times New Roman" panose="02020603050405020304" pitchFamily="18" charset="0"/>
                          <a:cs typeface="Times New Roman" panose="02020603050405020304" pitchFamily="18" charset="0"/>
                        </a:rPr>
                        <a:t>Jute</a:t>
                      </a:r>
                    </a:p>
                  </a:txBody>
                  <a:tcPr/>
                </a:tc>
                <a:extLst>
                  <a:ext uri="{0D108BD9-81ED-4DB2-BD59-A6C34878D82A}">
                    <a16:rowId xmlns:a16="http://schemas.microsoft.com/office/drawing/2014/main" val="3156433694"/>
                  </a:ext>
                </a:extLst>
              </a:tr>
              <a:tr h="370840">
                <a:tc>
                  <a:txBody>
                    <a:bodyPr/>
                    <a:lstStyle/>
                    <a:p>
                      <a:pPr algn="ctr"/>
                      <a:r>
                        <a:rPr lang="en-IN" dirty="0">
                          <a:latin typeface="Times New Roman" panose="02020603050405020304" pitchFamily="18" charset="0"/>
                          <a:cs typeface="Times New Roman" panose="02020603050405020304" pitchFamily="18" charset="0"/>
                        </a:rPr>
                        <a:t>22</a:t>
                      </a:r>
                    </a:p>
                  </a:txBody>
                  <a:tcPr/>
                </a:tc>
                <a:tc>
                  <a:txBody>
                    <a:bodyPr/>
                    <a:lstStyle/>
                    <a:p>
                      <a:pPr algn="ctr"/>
                      <a:r>
                        <a:rPr lang="en-IN" dirty="0">
                          <a:latin typeface="Times New Roman" panose="02020603050405020304" pitchFamily="18" charset="0"/>
                          <a:cs typeface="Times New Roman" panose="02020603050405020304" pitchFamily="18" charset="0"/>
                        </a:rPr>
                        <a:t>80-120</a:t>
                      </a:r>
                    </a:p>
                  </a:txBody>
                  <a:tcPr/>
                </a:tc>
                <a:tc>
                  <a:txBody>
                    <a:bodyPr/>
                    <a:lstStyle/>
                    <a:p>
                      <a:pPr algn="ctr"/>
                      <a:r>
                        <a:rPr lang="en-IN" dirty="0">
                          <a:latin typeface="Times New Roman" panose="02020603050405020304" pitchFamily="18" charset="0"/>
                          <a:cs typeface="Times New Roman" panose="02020603050405020304" pitchFamily="18" charset="0"/>
                        </a:rPr>
                        <a:t>15-40</a:t>
                      </a:r>
                    </a:p>
                  </a:txBody>
                  <a:tcPr/>
                </a:tc>
                <a:tc>
                  <a:txBody>
                    <a:bodyPr/>
                    <a:lstStyle/>
                    <a:p>
                      <a:pPr algn="ctr"/>
                      <a:r>
                        <a:rPr lang="en-IN" dirty="0">
                          <a:latin typeface="Times New Roman" panose="02020603050405020304" pitchFamily="18" charset="0"/>
                          <a:cs typeface="Times New Roman" panose="02020603050405020304" pitchFamily="18" charset="0"/>
                        </a:rPr>
                        <a:t>25-35</a:t>
                      </a:r>
                    </a:p>
                  </a:txBody>
                  <a:tcPr/>
                </a:tc>
                <a:tc>
                  <a:txBody>
                    <a:bodyPr/>
                    <a:lstStyle/>
                    <a:p>
                      <a:pPr algn="ctr"/>
                      <a:r>
                        <a:rPr lang="en-IN" dirty="0">
                          <a:latin typeface="Times New Roman" panose="02020603050405020304" pitchFamily="18" charset="0"/>
                          <a:cs typeface="Times New Roman" panose="02020603050405020304" pitchFamily="18" charset="0"/>
                        </a:rPr>
                        <a:t>23.05-27.92</a:t>
                      </a:r>
                    </a:p>
                  </a:txBody>
                  <a:tcPr/>
                </a:tc>
                <a:tc>
                  <a:txBody>
                    <a:bodyPr/>
                    <a:lstStyle/>
                    <a:p>
                      <a:pPr algn="ctr"/>
                      <a:r>
                        <a:rPr lang="en-IN" dirty="0">
                          <a:latin typeface="Times New Roman" panose="02020603050405020304" pitchFamily="18" charset="0"/>
                          <a:cs typeface="Times New Roman" panose="02020603050405020304" pitchFamily="18" charset="0"/>
                        </a:rPr>
                        <a:t>50.04-69.9</a:t>
                      </a:r>
                    </a:p>
                  </a:txBody>
                  <a:tcPr/>
                </a:tc>
                <a:tc>
                  <a:txBody>
                    <a:bodyPr/>
                    <a:lstStyle/>
                    <a:p>
                      <a:pPr algn="ctr"/>
                      <a:r>
                        <a:rPr lang="en-IN" dirty="0">
                          <a:latin typeface="Times New Roman" panose="02020603050405020304" pitchFamily="18" charset="0"/>
                          <a:cs typeface="Times New Roman" panose="02020603050405020304" pitchFamily="18" charset="0"/>
                        </a:rPr>
                        <a:t>6.02-7.49</a:t>
                      </a:r>
                    </a:p>
                  </a:txBody>
                  <a:tcPr/>
                </a:tc>
                <a:tc>
                  <a:txBody>
                    <a:bodyPr/>
                    <a:lstStyle/>
                    <a:p>
                      <a:pPr algn="ctr"/>
                      <a:r>
                        <a:rPr lang="en-IN" dirty="0">
                          <a:latin typeface="Times New Roman" panose="02020603050405020304" pitchFamily="18" charset="0"/>
                          <a:cs typeface="Times New Roman" panose="02020603050405020304" pitchFamily="18" charset="0"/>
                        </a:rPr>
                        <a:t>115.1-199.4</a:t>
                      </a:r>
                    </a:p>
                  </a:txBody>
                  <a:tcPr/>
                </a:tc>
                <a:tc>
                  <a:txBody>
                    <a:bodyPr/>
                    <a:lstStyle/>
                    <a:p>
                      <a:pPr algn="ctr"/>
                      <a:r>
                        <a:rPr lang="en-IN" dirty="0">
                          <a:latin typeface="Times New Roman" panose="02020603050405020304" pitchFamily="18" charset="0"/>
                          <a:cs typeface="Times New Roman" panose="02020603050405020304" pitchFamily="18" charset="0"/>
                        </a:rPr>
                        <a:t>Coffee</a:t>
                      </a:r>
                    </a:p>
                  </a:txBody>
                  <a:tcPr/>
                </a:tc>
                <a:extLst>
                  <a:ext uri="{0D108BD9-81ED-4DB2-BD59-A6C34878D82A}">
                    <a16:rowId xmlns:a16="http://schemas.microsoft.com/office/drawing/2014/main" val="674809685"/>
                  </a:ext>
                </a:extLst>
              </a:tr>
            </a:tbl>
          </a:graphicData>
        </a:graphic>
      </p:graphicFrame>
      <p:sp>
        <p:nvSpPr>
          <p:cNvPr id="3" name="Slide Number Placeholder 2">
            <a:extLst>
              <a:ext uri="{FF2B5EF4-FFF2-40B4-BE49-F238E27FC236}">
                <a16:creationId xmlns:a16="http://schemas.microsoft.com/office/drawing/2014/main" id="{9948594B-B1D8-F1F2-516F-5B6204CE4C32}"/>
              </a:ext>
            </a:extLst>
          </p:cNvPr>
          <p:cNvSpPr>
            <a:spLocks noGrp="1"/>
          </p:cNvSpPr>
          <p:nvPr>
            <p:ph type="sldNum" sz="quarter" idx="7"/>
          </p:nvPr>
        </p:nvSpPr>
        <p:spPr/>
        <p:txBody>
          <a:bodyPr/>
          <a:lstStyle/>
          <a:p>
            <a:fld id="{B6F15528-21DE-4FAA-801E-634DDDAF4B2B}" type="slidenum">
              <a:rPr lang="en-IN" smtClean="0"/>
              <a:pPr/>
              <a:t>9</a:t>
            </a:fld>
            <a:endParaRPr lang="en-IN"/>
          </a:p>
        </p:txBody>
      </p:sp>
    </p:spTree>
    <p:extLst>
      <p:ext uri="{BB962C8B-B14F-4D97-AF65-F5344CB8AC3E}">
        <p14:creationId xmlns:p14="http://schemas.microsoft.com/office/powerpoint/2010/main" val="3761020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968</TotalTime>
  <Words>2052</Words>
  <Application>Microsoft Office PowerPoint</Application>
  <PresentationFormat>Widescreen</PresentationFormat>
  <Paragraphs>353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Department of Computer Science and Engineering</vt:lpstr>
      <vt:lpstr>CONTENTS</vt:lpstr>
      <vt:lpstr>ABSTRACT</vt:lpstr>
      <vt:lpstr>INTRODUCTION</vt:lpstr>
      <vt:lpstr>PowerPoint Presentation</vt:lpstr>
      <vt:lpstr>OBJECTIVES</vt:lpstr>
      <vt:lpstr>PowerPoint Presentation</vt:lpstr>
      <vt:lpstr>PowerPoint Presentation</vt:lpstr>
      <vt:lpstr>PowerPoint Presentation</vt:lpstr>
      <vt:lpstr>METHODOLOGY</vt:lpstr>
      <vt:lpstr>PowerPoint Presentation</vt:lpstr>
      <vt:lpstr>PowerPoint Presentation</vt:lpstr>
      <vt:lpstr>PowerPoint Presentation</vt:lpstr>
      <vt:lpstr>ADVANTAGES AND DISADVANTAGES</vt:lpstr>
      <vt:lpstr>APPLICATIONS</vt:lpstr>
      <vt:lpstr>CONCLUSION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Solar Power Management System Based on IOT”</dc:title>
  <dc:creator>NAVYA SRI</dc:creator>
  <cp:lastModifiedBy>Priya J</cp:lastModifiedBy>
  <cp:revision>58</cp:revision>
  <dcterms:created xsi:type="dcterms:W3CDTF">2024-04-14T10:10:52Z</dcterms:created>
  <dcterms:modified xsi:type="dcterms:W3CDTF">2024-05-29T10:34:43Z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2024-03-06T00:00:00Z</vt:filetime>
  </property>
  <property fmtid="{D5CDD505-2E9C-101B-9397-08002B2CF9AE}" pid="3" name="Creator">
    <vt:lpwstr>Microsoft® PowerPoint® 2021</vt:lpwstr>
  </property>
  <property fmtid="{D5CDD505-2E9C-101B-9397-08002B2CF9AE}" pid="4" name="LastSaved">
    <vt:filetime>2024-04-14T00:00:00Z</vt:filetime>
  </property>
</Properties>
</file>