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73" r:id="rId6"/>
    <p:sldId id="275" r:id="rId7"/>
    <p:sldId id="274" r:id="rId8"/>
    <p:sldId id="269" r:id="rId9"/>
    <p:sldId id="262" r:id="rId10"/>
    <p:sldId id="276" r:id="rId11"/>
    <p:sldId id="278" r:id="rId12"/>
    <p:sldId id="265" r:id="rId13"/>
    <p:sldId id="280" r:id="rId14"/>
    <p:sldId id="277" r:id="rId15"/>
    <p:sldId id="27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4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83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05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929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8201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7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0592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52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73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37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29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88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4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10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7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16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3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0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49C7DF-E9B8-441A-92BD-9CB26EB8632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32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b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</a:t>
            </a:r>
            <a:b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ru-RU" sz="4200" dirty="0">
                <a:solidFill>
                  <a:schemeClr val="tx2"/>
                </a:solidFill>
              </a:rPr>
            </a:br>
            <a:endParaRPr lang="ru-RU" sz="4200" dirty="0">
              <a:solidFill>
                <a:schemeClr val="tx2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>
                    <a:alpha val="80000"/>
                  </a:schemeClr>
                </a:solidFill>
              </a:rPr>
              <a:t>Слушатель: Гумяров Рафаэль Алимжанович</a:t>
            </a:r>
          </a:p>
        </p:txBody>
      </p:sp>
    </p:spTree>
    <p:extLst>
      <p:ext uri="{BB962C8B-B14F-4D97-AF65-F5344CB8AC3E}">
        <p14:creationId xmlns:p14="http://schemas.microsoft.com/office/powerpoint/2010/main" val="2215922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69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3 Этап. </a:t>
            </a:r>
            <a:r>
              <a:rPr lang="ru-RU" sz="3100" dirty="0">
                <a:solidFill>
                  <a:schemeClr val="accent2">
                    <a:lumMod val="75000"/>
                  </a:schemeClr>
                </a:solidFill>
              </a:rPr>
              <a:t>Решение задачи регрессии 1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8394" y="1326292"/>
            <a:ext cx="8596668" cy="47150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Деревья решений 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DT)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300" dirty="0"/>
              <a:t>Это непараметрический контролируемый метод обучения, используемый для классификации и регрессии . Цель состоит в том, чтобы создать модель, которая предсказывает значение целевой переменной, изучая простые правила принятия решений, выведенные из характеристик данных. Дерево можно рассматривать как кусочно-постоянное приближение. Одним из плюсов данного метода является не большая требовательность к подготовке данных. Деревья решений могут применяться к задачам регрессии с помощью класса </a:t>
            </a:r>
            <a:r>
              <a:rPr lang="ru-RU" sz="1300" dirty="0" err="1"/>
              <a:t>DecisionTreeRegressor</a:t>
            </a:r>
            <a:endParaRPr lang="ru-RU" sz="1300" dirty="0"/>
          </a:p>
          <a:p>
            <a:pPr marL="0" indent="0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/>
              <a:t>Решение задачи с помощью метода </a:t>
            </a:r>
            <a:r>
              <a:rPr lang="ru-RU" sz="1300" dirty="0" err="1"/>
              <a:t>DecisionTreeRegressor</a:t>
            </a:r>
            <a:r>
              <a:rPr lang="ru-RU" sz="1300" dirty="0"/>
              <a:t> дало следующие результаты:</a:t>
            </a:r>
          </a:p>
          <a:p>
            <a:pPr marL="0" indent="0">
              <a:buNone/>
            </a:pPr>
            <a:r>
              <a:rPr lang="ru-RU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Коэффициент детерминации: 1.0 </a:t>
            </a:r>
          </a:p>
          <a:p>
            <a:pPr marL="0" indent="0">
              <a:buNone/>
            </a:pPr>
            <a:r>
              <a:rPr lang="ru-RU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Средняя квадратичная ошибка (MSE): 1.8322662889272823 </a:t>
            </a:r>
          </a:p>
          <a:p>
            <a:pPr marL="0" indent="0">
              <a:buNone/>
            </a:pPr>
            <a:r>
              <a:rPr lang="ru-RU" sz="11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Cредняя</a:t>
            </a:r>
            <a:r>
              <a:rPr lang="ru-RU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абсолютная ошибка (MAE): 1.09029571296525</a:t>
            </a:r>
            <a:endParaRPr lang="en-US" sz="1300" dirty="0"/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B861A664-F111-4198-8EB1-30CFD3832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10" y="4665159"/>
            <a:ext cx="4116923" cy="186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ADBD88D0-1D4D-4659-AA43-3C56A743B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882" y="4665159"/>
            <a:ext cx="4671428" cy="200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06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69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4 Этап. </a:t>
            </a:r>
            <a:r>
              <a:rPr lang="ru-RU" sz="3100" dirty="0">
                <a:solidFill>
                  <a:schemeClr val="accent2">
                    <a:lumMod val="75000"/>
                  </a:schemeClr>
                </a:solidFill>
              </a:rPr>
              <a:t>Решение задачи регрессии 2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8394" y="1326292"/>
            <a:ext cx="8596668" cy="471507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1300" dirty="0"/>
              <a:t>Для прогноза показателей: "Прочность при растяжении" воспользуюсь алгоритмом K-ближайших соседей (KNN)</a:t>
            </a:r>
          </a:p>
          <a:p>
            <a:pPr marL="0" indent="0" algn="l">
              <a:buNone/>
            </a:pPr>
            <a:r>
              <a:rPr lang="ru-RU" sz="1300" dirty="0"/>
              <a:t>В модели </a:t>
            </a:r>
            <a:r>
              <a:rPr lang="ru-RU" sz="1300" dirty="0" err="1"/>
              <a:t>kNN</a:t>
            </a:r>
            <a:r>
              <a:rPr lang="ru-RU" sz="1300" dirty="0"/>
              <a:t> </a:t>
            </a:r>
            <a:r>
              <a:rPr lang="ru-RU" sz="1300" dirty="0" err="1"/>
              <a:t>гиперпараметрами</a:t>
            </a:r>
            <a:r>
              <a:rPr lang="ru-RU" sz="1300" dirty="0"/>
              <a:t> обычно выступают:</a:t>
            </a:r>
          </a:p>
          <a:p>
            <a:pPr marL="0" indent="0" algn="l">
              <a:buNone/>
            </a:pPr>
            <a:r>
              <a:rPr lang="ru-RU" sz="1300" dirty="0"/>
              <a:t>а) Число соседей (</a:t>
            </a:r>
            <a:r>
              <a:rPr lang="ru-RU" sz="1300" dirty="0" err="1"/>
              <a:t>n_neighbors</a:t>
            </a:r>
            <a:r>
              <a:rPr lang="ru-RU" sz="1300" dirty="0"/>
              <a:t>);</a:t>
            </a:r>
          </a:p>
          <a:p>
            <a:pPr marL="0" indent="0" algn="l">
              <a:buNone/>
            </a:pPr>
            <a:r>
              <a:rPr lang="ru-RU" sz="1300" dirty="0"/>
              <a:t>б) Параметр мощности для метрики </a:t>
            </a:r>
            <a:r>
              <a:rPr lang="ru-RU" sz="1300" dirty="0" err="1"/>
              <a:t>Минковского</a:t>
            </a:r>
            <a:r>
              <a:rPr lang="ru-RU" sz="1300" dirty="0"/>
              <a:t>. Когда p = 1, это эквивалентно использованию </a:t>
            </a:r>
            <a:r>
              <a:rPr lang="ru-RU" sz="1300" dirty="0" err="1"/>
              <a:t>manhattan_distance</a:t>
            </a:r>
            <a:r>
              <a:rPr lang="ru-RU" sz="1300" dirty="0"/>
              <a:t> (l1) и </a:t>
            </a:r>
            <a:r>
              <a:rPr lang="ru-RU" sz="1300" dirty="0" err="1"/>
              <a:t>euclidean_distance</a:t>
            </a:r>
            <a:r>
              <a:rPr lang="ru-RU" sz="1300" dirty="0"/>
              <a:t> (l2) для p = 2</a:t>
            </a:r>
          </a:p>
          <a:p>
            <a:pPr marL="0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KNeighborsRegressor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n_neighbors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weights =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'distance'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 =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)</a:t>
            </a:r>
          </a:p>
          <a:p>
            <a:pPr marL="0" indent="0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/>
              <a:t>Решение задачи с помощью метода KNN дало следующие результаты:</a:t>
            </a:r>
          </a:p>
          <a:p>
            <a:pPr marL="0" indent="0">
              <a:buNone/>
            </a:pPr>
            <a:r>
              <a:rPr lang="ru-RU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Коэффициент детерминации: -0.09964254060617073 </a:t>
            </a:r>
          </a:p>
          <a:p>
            <a:pPr marL="0" indent="0">
              <a:buNone/>
            </a:pPr>
            <a:r>
              <a:rPr lang="ru-RU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Средняя квадратичная ошибка (MSE): 1.8322662889272823 </a:t>
            </a:r>
          </a:p>
          <a:p>
            <a:pPr marL="0" indent="0">
              <a:buNone/>
            </a:pPr>
            <a:r>
              <a:rPr lang="ru-RU" sz="11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Cредняя</a:t>
            </a:r>
            <a:r>
              <a:rPr lang="ru-RU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абсолютная ошибка (MAE): 1.09029571296525</a:t>
            </a:r>
          </a:p>
          <a:p>
            <a:pPr marL="0" indent="0">
              <a:buNone/>
            </a:pPr>
            <a:endParaRPr lang="ru-RU" sz="11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300" dirty="0">
                <a:solidFill>
                  <a:schemeClr val="accent6">
                    <a:lumMod val="50000"/>
                  </a:schemeClr>
                </a:solidFill>
              </a:rPr>
              <a:t>Данные результаты являются неудовлетворительными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491" y="133446"/>
            <a:ext cx="8534400" cy="1507067"/>
          </a:xfrm>
        </p:spPr>
        <p:txBody>
          <a:bodyPr>
            <a:normAutofit/>
          </a:bodyPr>
          <a:lstStyle/>
          <a:p>
            <a:pPr algn="just"/>
            <a:r>
              <a:rPr lang="ru-RU" sz="2700" dirty="0">
                <a:solidFill>
                  <a:schemeClr val="accent2">
                    <a:lumMod val="75000"/>
                  </a:schemeClr>
                </a:solidFill>
              </a:rPr>
              <a:t>Этап 5.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700" dirty="0">
                <a:solidFill>
                  <a:schemeClr val="accent2">
                    <a:lumMod val="75000"/>
                  </a:schemeClr>
                </a:solidFill>
              </a:rPr>
              <a:t>Решение задачи по разработке рекомендательной модели с использованием нейронных сетей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24152" y="2493434"/>
            <a:ext cx="5045470" cy="361526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Многослойный персептрон: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sz="1200" dirty="0" err="1"/>
              <a:t>keras.layers.Dense</a:t>
            </a:r>
            <a:r>
              <a:rPr lang="en-US" sz="1200" dirty="0"/>
              <a:t>(22, activation=</a:t>
            </a:r>
            <a:r>
              <a:rPr lang="en-US" sz="1200" dirty="0" err="1"/>
              <a:t>tf.nn.relu</a:t>
            </a:r>
            <a:r>
              <a:rPr lang="en-US" sz="1200" dirty="0"/>
              <a:t>,   </a:t>
            </a:r>
            <a:r>
              <a:rPr lang="en-US" sz="1200" dirty="0" err="1"/>
              <a:t>input_shape</a:t>
            </a:r>
            <a:r>
              <a:rPr lang="en-US" sz="1200" dirty="0"/>
              <a:t>=(</a:t>
            </a:r>
            <a:r>
              <a:rPr lang="en-US" sz="1200" dirty="0" err="1"/>
              <a:t>x_train.shape</a:t>
            </a:r>
            <a:r>
              <a:rPr lang="en-US" sz="1200" dirty="0"/>
              <a:t>[1],)),       </a:t>
            </a:r>
          </a:p>
          <a:p>
            <a:pPr marL="0" indent="0">
              <a:buNone/>
            </a:pPr>
            <a:r>
              <a:rPr lang="en-US" sz="1200" dirty="0" err="1"/>
              <a:t>keras.layers.Dense</a:t>
            </a:r>
            <a:r>
              <a:rPr lang="en-US" sz="1200" dirty="0"/>
              <a:t>(22, activation=</a:t>
            </a:r>
            <a:r>
              <a:rPr lang="en-US" sz="1200" dirty="0" err="1"/>
              <a:t>tf.nn.relu</a:t>
            </a:r>
            <a:r>
              <a:rPr lang="en-US" sz="1200" dirty="0"/>
              <a:t>),</a:t>
            </a:r>
          </a:p>
          <a:p>
            <a:pPr marL="0" indent="0">
              <a:buNone/>
            </a:pPr>
            <a:r>
              <a:rPr lang="en-US" sz="1200" dirty="0" err="1"/>
              <a:t>keras.layers.Dense</a:t>
            </a:r>
            <a:r>
              <a:rPr lang="en-US" sz="1200" dirty="0"/>
              <a:t>(11, activation=</a:t>
            </a:r>
            <a:r>
              <a:rPr lang="en-US" sz="1200" dirty="0" err="1"/>
              <a:t>tf.nn.relu</a:t>
            </a:r>
            <a:r>
              <a:rPr lang="en-US" sz="1200" dirty="0"/>
              <a:t>), </a:t>
            </a:r>
            <a:endParaRPr lang="ru-RU" sz="1200" dirty="0"/>
          </a:p>
          <a:p>
            <a:pPr marL="0" indent="0">
              <a:buNone/>
            </a:pPr>
            <a:r>
              <a:rPr lang="en-US" sz="1200" dirty="0" err="1"/>
              <a:t>keras.layers.Dense</a:t>
            </a:r>
            <a:r>
              <a:rPr lang="en-US" sz="1200" dirty="0"/>
              <a:t>(1, activation=</a:t>
            </a:r>
            <a:r>
              <a:rPr lang="en-US" sz="1200" dirty="0" err="1"/>
              <a:t>tf.nn.sigmoid</a:t>
            </a:r>
            <a:r>
              <a:rPr lang="en-US" sz="1200" dirty="0"/>
              <a:t>)  ])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86974" y="2493435"/>
            <a:ext cx="4934479" cy="3615266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Гиперпараметры</a:t>
            </a:r>
            <a:r>
              <a:rPr lang="ru-RU" dirty="0"/>
              <a:t> модели:</a:t>
            </a:r>
          </a:p>
          <a:p>
            <a:r>
              <a:rPr lang="ru-RU" dirty="0"/>
              <a:t>- количество скрытых слоев</a:t>
            </a:r>
          </a:p>
          <a:p>
            <a:r>
              <a:rPr lang="ru-RU" dirty="0"/>
              <a:t>- количество нейронов на слое</a:t>
            </a:r>
          </a:p>
          <a:p>
            <a:r>
              <a:rPr lang="ru-RU" dirty="0"/>
              <a:t>- активационная функция</a:t>
            </a:r>
          </a:p>
          <a:p>
            <a:r>
              <a:rPr lang="ru-RU" dirty="0"/>
              <a:t>- количество нейронов на выходном слое</a:t>
            </a:r>
          </a:p>
          <a:p>
            <a:r>
              <a:rPr lang="ru-RU" dirty="0"/>
              <a:t>- оптимизатор</a:t>
            </a:r>
          </a:p>
          <a:p>
            <a:r>
              <a:rPr lang="ru-RU" dirty="0"/>
              <a:t>- метрика оценки качества</a:t>
            </a:r>
          </a:p>
          <a:p>
            <a:r>
              <a:rPr lang="ru-RU" dirty="0"/>
              <a:t>- количество эпох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09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491" y="133446"/>
            <a:ext cx="8534400" cy="1507067"/>
          </a:xfrm>
        </p:spPr>
        <p:txBody>
          <a:bodyPr>
            <a:normAutofit/>
          </a:bodyPr>
          <a:lstStyle/>
          <a:p>
            <a:pPr algn="just"/>
            <a:r>
              <a:rPr lang="ru-RU" sz="2700" dirty="0">
                <a:solidFill>
                  <a:schemeClr val="accent2">
                    <a:lumMod val="75000"/>
                  </a:schemeClr>
                </a:solidFill>
              </a:rPr>
              <a:t>Этап 5.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700" dirty="0">
                <a:solidFill>
                  <a:schemeClr val="accent2">
                    <a:lumMod val="75000"/>
                  </a:schemeClr>
                </a:solidFill>
              </a:rPr>
              <a:t>Решение задачи по разработке рекомендательной модели с использованием нейронных сетей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24152" y="2493434"/>
            <a:ext cx="504547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86974" y="2493435"/>
            <a:ext cx="4934479" cy="36152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20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692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Этап 6. </a:t>
            </a:r>
            <a:r>
              <a:rPr lang="ru-RU" sz="2700" dirty="0">
                <a:solidFill>
                  <a:schemeClr val="accent2">
                    <a:lumMod val="75000"/>
                  </a:schemeClr>
                </a:solidFill>
              </a:rPr>
              <a:t>Разработка приложения для рекомендательной системы. Интерпретатор</a:t>
            </a:r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 Flask</a:t>
            </a:r>
            <a:br>
              <a:rPr lang="ru-RU" sz="2700" dirty="0">
                <a:solidFill>
                  <a:schemeClr val="accent2">
                    <a:lumMod val="75000"/>
                  </a:schemeClr>
                </a:solidFill>
              </a:rPr>
            </a:br>
            <a:endParaRPr lang="ru-RU" sz="2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24734" y="1326292"/>
            <a:ext cx="3060327" cy="471507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6" name="Объект 6">
            <a:extLst>
              <a:ext uri="{FF2B5EF4-FFF2-40B4-BE49-F238E27FC236}">
                <a16:creationId xmlns:a16="http://schemas.microsoft.com/office/drawing/2014/main" id="{DC3E21F5-C7D6-4FD8-8FD4-2318041D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90" y="1876458"/>
            <a:ext cx="3513093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2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692"/>
          </a:xfrm>
        </p:spPr>
        <p:txBody>
          <a:bodyPr>
            <a:normAutofit fontScale="90000"/>
          </a:bodyPr>
          <a:lstStyle/>
          <a:p>
            <a:r>
              <a:rPr lang="ru-RU" sz="2700" dirty="0">
                <a:solidFill>
                  <a:schemeClr val="accent2">
                    <a:lumMod val="75000"/>
                  </a:schemeClr>
                </a:solidFill>
              </a:rPr>
              <a:t>Этап 7. Создать репозиторий в </a:t>
            </a:r>
            <a:r>
              <a:rPr lang="ru-RU" sz="2700" dirty="0" err="1">
                <a:solidFill>
                  <a:schemeClr val="accent2">
                    <a:lumMod val="75000"/>
                  </a:schemeClr>
                </a:solidFill>
              </a:rPr>
              <a:t>GitHub</a:t>
            </a:r>
            <a:r>
              <a:rPr lang="ru-RU" sz="2700" dirty="0">
                <a:solidFill>
                  <a:schemeClr val="accent2">
                    <a:lumMod val="75000"/>
                  </a:schemeClr>
                </a:solidFill>
              </a:rPr>
              <a:t> и разместить там код исследования.</a:t>
            </a:r>
            <a:br>
              <a:rPr lang="ru-RU" sz="2700" dirty="0">
                <a:solidFill>
                  <a:schemeClr val="accent2">
                    <a:lumMod val="75000"/>
                  </a:schemeClr>
                </a:solidFill>
              </a:rPr>
            </a:br>
            <a:endParaRPr lang="ru-RU" sz="2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8394" y="1326292"/>
            <a:ext cx="8596668" cy="471507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6DE1FB-0907-42A5-AE99-0C690EB5AFFD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3271" b="4743"/>
          <a:stretch/>
        </p:blipFill>
        <p:spPr>
          <a:xfrm>
            <a:off x="334045" y="1614396"/>
            <a:ext cx="8473071" cy="403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BBD83B-D19F-48C2-A053-5DEF9AA7515A}"/>
              </a:ext>
            </a:extLst>
          </p:cNvPr>
          <p:cNvSpPr txBox="1"/>
          <p:nvPr/>
        </p:nvSpPr>
        <p:spPr>
          <a:xfrm>
            <a:off x="2954957" y="6041362"/>
            <a:ext cx="5303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https://github.com/J-Raf/Colaboratory.git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2779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4019550"/>
          </a:xfrm>
        </p:spPr>
        <p:txBody>
          <a:bodyPr/>
          <a:lstStyle/>
          <a:p>
            <a:pPr algn="ctr"/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7815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52722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Постановка задачи: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6865"/>
            <a:ext cx="8596668" cy="4764497"/>
          </a:xfrm>
        </p:spPr>
        <p:txBody>
          <a:bodyPr>
            <a:normAutofit/>
          </a:bodyPr>
          <a:lstStyle/>
          <a:p>
            <a:r>
              <a:rPr lang="ru-RU" b="1" u="sng" dirty="0"/>
              <a:t>Цель работы</a:t>
            </a:r>
            <a:r>
              <a:rPr lang="ru-RU" dirty="0"/>
              <a:t>: </a:t>
            </a:r>
          </a:p>
          <a:p>
            <a:r>
              <a:rPr lang="ru-RU" dirty="0"/>
              <a:t>Разработка и обучение ML-моделей для прогнозирования характеристик композитного материала и разработка системы которая будет рекомендовать величину выбранного параметра на основе имеющихся данных.</a:t>
            </a:r>
          </a:p>
          <a:p>
            <a:r>
              <a:rPr lang="ru-RU" b="1" u="sng" dirty="0"/>
              <a:t>Входные данные:</a:t>
            </a:r>
          </a:p>
          <a:p>
            <a:r>
              <a:rPr lang="ru-RU" dirty="0"/>
              <a:t>- </a:t>
            </a:r>
            <a:r>
              <a:rPr lang="ru-RU" dirty="0" err="1"/>
              <a:t>Датасет</a:t>
            </a:r>
            <a:r>
              <a:rPr lang="ru-RU" dirty="0"/>
              <a:t> состоит из двух файлов, которые содержат экспериментально полученные характеристики образцов композитных материалов.</a:t>
            </a:r>
          </a:p>
        </p:txBody>
      </p:sp>
    </p:spTree>
    <p:extLst>
      <p:ext uri="{BB962C8B-B14F-4D97-AF65-F5344CB8AC3E}">
        <p14:creationId xmlns:p14="http://schemas.microsoft.com/office/powerpoint/2010/main" val="126118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604" y="63103"/>
            <a:ext cx="8534400" cy="1514027"/>
          </a:xfrm>
        </p:spPr>
        <p:txBody>
          <a:bodyPr>
            <a:normAutofit/>
          </a:bodyPr>
          <a:lstStyle/>
          <a:p>
            <a:r>
              <a:rPr lang="ru-RU" sz="2700" dirty="0">
                <a:solidFill>
                  <a:schemeClr val="accent2">
                    <a:lumMod val="75000"/>
                  </a:schemeClr>
                </a:solidFill>
              </a:rPr>
              <a:t>1 Этап. Изучение и описание </a:t>
            </a:r>
            <a:r>
              <a:rPr lang="ru-RU" sz="2700" dirty="0" err="1">
                <a:solidFill>
                  <a:schemeClr val="accent2">
                    <a:lumMod val="75000"/>
                  </a:schemeClr>
                </a:solidFill>
              </a:rPr>
              <a:t>датасета</a:t>
            </a:r>
            <a:r>
              <a:rPr lang="ru-RU" sz="27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0831" y="1289223"/>
            <a:ext cx="4184035" cy="4673880"/>
          </a:xfrm>
        </p:spPr>
        <p:txBody>
          <a:bodyPr>
            <a:normAutofit fontScale="77500" lnSpcReduction="20000"/>
          </a:bodyPr>
          <a:lstStyle/>
          <a:p>
            <a:r>
              <a:rPr lang="ru-RU" sz="2100" b="1" dirty="0"/>
              <a:t>Характеристики (13 показателей):</a:t>
            </a:r>
            <a:endParaRPr lang="ru-RU" sz="2100" dirty="0"/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Соотношение матрица-наполнитель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Плотность, кг/м3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Модуль упругости, Гпа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Количество отвердителя, м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Содержание эпоксидных групп,%_2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Температура вспышки, С_2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Поверхностная плотность, г/м2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Модуль упругости при растяжении, Гпа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Прочность при растяжении, Мпа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Потребление смолы, г/м2  </a:t>
            </a:r>
          </a:p>
          <a:p>
            <a:pPr lvl="0">
              <a:lnSpc>
                <a:spcPct val="120000"/>
              </a:lnSpc>
            </a:pPr>
            <a:r>
              <a:rPr lang="ru-RU" sz="1600" dirty="0"/>
              <a:t> Угол нашивки, град</a:t>
            </a:r>
          </a:p>
          <a:p>
            <a:pPr lvl="0">
              <a:lnSpc>
                <a:spcPct val="120000"/>
              </a:lnSpc>
            </a:pPr>
            <a:r>
              <a:rPr lang="ru-RU" sz="1600" dirty="0"/>
              <a:t>Шаг нашивки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Плотность</a:t>
            </a:r>
          </a:p>
          <a:p>
            <a:pPr lvl="0" fontAlgn="base">
              <a:lnSpc>
                <a:spcPct val="120000"/>
              </a:lnSpc>
            </a:pPr>
            <a:endParaRPr lang="ru-RU" sz="1600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9970" y="1210963"/>
            <a:ext cx="4184034" cy="483040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Задачи:</a:t>
            </a:r>
          </a:p>
          <a:p>
            <a:r>
              <a:rPr lang="ru-RU" b="1" dirty="0"/>
              <a:t>1. </a:t>
            </a:r>
            <a:r>
              <a:rPr lang="ru-RU" dirty="0"/>
              <a:t>Решить задачу регрессии для прогнозирования показателя:  </a:t>
            </a:r>
          </a:p>
          <a:p>
            <a:pPr marL="0" indent="0">
              <a:buNone/>
            </a:pPr>
            <a:r>
              <a:rPr lang="ru-RU" dirty="0"/>
              <a:t>Модуль упругости при растяжении, Гпа</a:t>
            </a:r>
          </a:p>
          <a:p>
            <a:endParaRPr lang="ru-RU" b="1" dirty="0"/>
          </a:p>
          <a:p>
            <a:r>
              <a:rPr lang="ru-RU" b="1" dirty="0"/>
              <a:t>2. </a:t>
            </a:r>
            <a:r>
              <a:rPr lang="ru-RU" dirty="0"/>
              <a:t>Решить задачу регрессии для прогнозирования показателя: </a:t>
            </a:r>
          </a:p>
          <a:p>
            <a:pPr marL="0" indent="0">
              <a:buNone/>
            </a:pPr>
            <a:r>
              <a:rPr lang="ru-RU" dirty="0"/>
              <a:t>Прочность при растяжении, Мпа</a:t>
            </a:r>
          </a:p>
          <a:p>
            <a:endParaRPr lang="ru-RU" b="1" dirty="0"/>
          </a:p>
          <a:p>
            <a:r>
              <a:rPr lang="ru-RU" b="1" dirty="0"/>
              <a:t>3. Р</a:t>
            </a:r>
            <a:r>
              <a:rPr lang="ru-RU" dirty="0"/>
              <a:t>азработать рекомендательную систему (задача регрессии) для прогнозирования показателя </a:t>
            </a:r>
            <a:r>
              <a:rPr lang="ru-RU" b="1" dirty="0"/>
              <a:t>:</a:t>
            </a:r>
          </a:p>
          <a:p>
            <a:pPr marL="0" indent="0">
              <a:buNone/>
            </a:pPr>
            <a:r>
              <a:rPr lang="ru-RU" dirty="0"/>
              <a:t>Соотношение матрица-наполнитель</a:t>
            </a:r>
          </a:p>
          <a:p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2871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697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2 Этап. Разведочный анализ данных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838" y="1318055"/>
            <a:ext cx="8656164" cy="4723308"/>
          </a:xfrm>
        </p:spPr>
        <p:txBody>
          <a:bodyPr>
            <a:normAutofit fontScale="32500" lnSpcReduction="20000"/>
          </a:bodyPr>
          <a:lstStyle/>
          <a:p>
            <a:r>
              <a:rPr lang="ru-RU" sz="3700" dirty="0"/>
              <a:t>Осуществлена загрузка файлов из облачного хранилища (</a:t>
            </a:r>
            <a:r>
              <a:rPr lang="en-US" sz="3700" dirty="0"/>
              <a:t>Google Drive</a:t>
            </a:r>
            <a:r>
              <a:rPr lang="ru-RU" sz="3700" dirty="0"/>
              <a:t>) в рабочую среду с последующим их объединением.</a:t>
            </a:r>
          </a:p>
          <a:p>
            <a:r>
              <a:rPr lang="ru-RU" sz="3700" dirty="0"/>
              <a:t>Собрана общая статистика по </a:t>
            </a:r>
            <a:r>
              <a:rPr lang="ru-RU" sz="3700" dirty="0" err="1"/>
              <a:t>датасету</a:t>
            </a:r>
            <a:r>
              <a:rPr lang="ru-RU" sz="3700" dirty="0"/>
              <a:t>, использованы методы описательной статистики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3700" dirty="0"/>
              <a:t> 13 столбцов- показателей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3700" dirty="0"/>
              <a:t> 1022 строки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3700" dirty="0"/>
              <a:t>Данные имеют разную размерность, есть нулевые,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3700" dirty="0"/>
              <a:t>Пропуски отсутствуют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3700" dirty="0"/>
              <a:t>одна дискретная величина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3700" dirty="0"/>
              <a:t>Выявлена одна дискретная величина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3700" dirty="0"/>
              <a:t>удален столбец индекса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4000" dirty="0"/>
              <a:t>Построены гистограммы распределения каждой из переменной, диаграммы "ящик с усами» Выявлены следующие особенности: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4000" dirty="0"/>
              <a:t>Гистограммы части параметров имеют смещения и асимметрию (Поверхностная плотность, Температура вспышки, нормального распределение, модуль упругости - необходимо провести центрирование с нормализацией. Вышеприведённые графики показывают наличие выбросов у всех показателей </a:t>
            </a:r>
            <a:r>
              <a:rPr lang="ru-RU" sz="4000" dirty="0" err="1"/>
              <a:t>датасета</a:t>
            </a:r>
            <a:r>
              <a:rPr lang="ru-RU" sz="4000" dirty="0"/>
              <a:t> – необходимо провести их удалить. </a:t>
            </a:r>
          </a:p>
          <a:p>
            <a:endParaRPr lang="ru-RU" sz="4000" dirty="0"/>
          </a:p>
          <a:p>
            <a:endParaRPr lang="ru-RU" sz="2300" dirty="0"/>
          </a:p>
          <a:p>
            <a:endParaRPr lang="ru-RU" sz="2300" dirty="0"/>
          </a:p>
          <a:p>
            <a:pPr marL="0" indent="0">
              <a:buNone/>
            </a:pPr>
            <a:endParaRPr lang="ru-RU" sz="2300" dirty="0"/>
          </a:p>
          <a:p>
            <a:pPr marL="0" indent="0">
              <a:buNone/>
            </a:pPr>
            <a:r>
              <a:rPr lang="ru-RU" sz="1400" dirty="0"/>
              <a:t>          Нормальное распределение                  Распределение со смещением вправо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23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697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2 Этап. Разведочный анализ данных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838" y="1318055"/>
            <a:ext cx="8656164" cy="2397968"/>
          </a:xfrm>
        </p:spPr>
        <p:txBody>
          <a:bodyPr>
            <a:normAutofit fontScale="3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4000" dirty="0"/>
              <a:t>Построены гистограммы распределения каждой из переменной, диаграммы "ящик с усами». Выявлены следующие особенности: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4000" dirty="0"/>
              <a:t>Гистограммы части параметров имеют смещения и асимметрию (Поверхностная плотность, Температура вспышки, нормального распределение, модуль упругости - необходимо провести центрирование с нормализацией. Для этого буду использовать </a:t>
            </a:r>
            <a:r>
              <a:rPr lang="en-US" sz="4000" dirty="0" err="1"/>
              <a:t>sklearn.preprocessing.PowerTransformer</a:t>
            </a:r>
            <a:r>
              <a:rPr lang="ru-RU" sz="4000" dirty="0"/>
              <a:t> -это семейство параметрических монотонных преобразований, которые применяются для того, чтобы сделать данные более гауссово-подобными.</a:t>
            </a:r>
            <a:endParaRPr lang="en-US" sz="40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4000" dirty="0"/>
              <a:t>Гистограммы показывают наличие выбросов у всех показателей </a:t>
            </a:r>
            <a:r>
              <a:rPr lang="ru-RU" sz="4000" dirty="0" err="1"/>
              <a:t>датасета</a:t>
            </a:r>
            <a:r>
              <a:rPr lang="ru-RU" sz="4000" dirty="0"/>
              <a:t> – необходимо провести их удалить. </a:t>
            </a:r>
          </a:p>
          <a:p>
            <a:endParaRPr lang="ru-RU" sz="4000" dirty="0"/>
          </a:p>
          <a:p>
            <a:endParaRPr lang="ru-RU" sz="2300" dirty="0"/>
          </a:p>
          <a:p>
            <a:endParaRPr lang="ru-RU" sz="2300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8D27DE-7C92-4B61-8E30-228760B06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85" y="3295342"/>
            <a:ext cx="4935826" cy="1403439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5E535BE-D097-4C17-866B-44CB94E93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85" y="4712023"/>
            <a:ext cx="4935826" cy="140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66DA7C2C-AFD6-4005-8406-E6B8C309655E}"/>
              </a:ext>
            </a:extLst>
          </p:cNvPr>
          <p:cNvSpPr txBox="1">
            <a:spLocks/>
          </p:cNvSpPr>
          <p:nvPr/>
        </p:nvSpPr>
        <p:spPr>
          <a:xfrm>
            <a:off x="5759239" y="3694168"/>
            <a:ext cx="3316570" cy="2397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sz="4000" dirty="0"/>
          </a:p>
          <a:p>
            <a:endParaRPr lang="ru-RU" sz="2300" dirty="0"/>
          </a:p>
          <a:p>
            <a:endParaRPr lang="ru-RU" sz="2300" dirty="0"/>
          </a:p>
          <a:p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758CCC4F-E897-4C30-9657-BD1ABD847785}"/>
              </a:ext>
            </a:extLst>
          </p:cNvPr>
          <p:cNvSpPr txBox="1">
            <a:spLocks/>
          </p:cNvSpPr>
          <p:nvPr/>
        </p:nvSpPr>
        <p:spPr>
          <a:xfrm>
            <a:off x="6052457" y="3876999"/>
            <a:ext cx="3445480" cy="2397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/>
              <a:t>ДО</a:t>
            </a:r>
          </a:p>
          <a:p>
            <a:endParaRPr lang="ru-RU" sz="4000" dirty="0"/>
          </a:p>
          <a:p>
            <a:r>
              <a:rPr lang="ru-RU" sz="4000" dirty="0"/>
              <a:t>ПОСЛЕ</a:t>
            </a:r>
          </a:p>
          <a:p>
            <a:endParaRPr lang="ru-RU" sz="2300" dirty="0"/>
          </a:p>
          <a:p>
            <a:endParaRPr lang="ru-RU" sz="23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193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697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2 Этап. Разведочный анализ данных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838" y="1318055"/>
            <a:ext cx="8656164" cy="112314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1300" dirty="0"/>
              <a:t>Для количественной оценки аномалий воспользуемся алгоритмом "Изолирующий лес»:</a:t>
            </a:r>
          </a:p>
          <a:p>
            <a:pPr marL="0" indent="0">
              <a:buNone/>
            </a:pPr>
            <a:r>
              <a:rPr lang="ru-RU" sz="1300" dirty="0"/>
              <a:t>Выявлена 81 аномалия, которые были удалены.</a:t>
            </a:r>
          </a:p>
          <a:p>
            <a:endParaRPr lang="ru-RU" sz="1300" dirty="0"/>
          </a:p>
          <a:p>
            <a:endParaRPr lang="ru-RU" sz="1300" dirty="0"/>
          </a:p>
          <a:p>
            <a:endParaRPr lang="ru-RU" sz="11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C634D16-9F1E-430D-815D-933D094D58A9}"/>
              </a:ext>
            </a:extLst>
          </p:cNvPr>
          <p:cNvSpPr txBox="1">
            <a:spLocks/>
          </p:cNvSpPr>
          <p:nvPr/>
        </p:nvSpPr>
        <p:spPr>
          <a:xfrm>
            <a:off x="617838" y="4597469"/>
            <a:ext cx="7880210" cy="1123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ru-RU" sz="1300" dirty="0"/>
              <a:t>После чего повторна проведена визуализация данных и выявлено большое остаточное количество  выбросов. Для их исключения использован метод 3-х сигм.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sz="13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8AA83D-CC11-4204-A255-366A72C1B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54" y="1879625"/>
            <a:ext cx="4718423" cy="281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21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697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2 Этап. Разведочный анализ данных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091" y="2581300"/>
            <a:ext cx="4432577" cy="2879933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Построим графики распределения для каждого параметра, чтобы удостовериться в сопоставимости параметров.</a:t>
            </a:r>
          </a:p>
          <a:p>
            <a:r>
              <a:rPr lang="ru-RU" dirty="0"/>
              <a:t>И построена тепловая карта коэффициентов корреляции, согласно которой  отсутствуют резко выраженные взаимосвязи параметров.</a:t>
            </a:r>
          </a:p>
          <a:p>
            <a:pPr algn="l"/>
            <a:r>
              <a:rPr lang="ru-RU" dirty="0"/>
              <a:t>И построены попарные графики рассеяния точек, которые показали отсутствие выраженных корреляций.</a:t>
            </a:r>
          </a:p>
          <a:p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A8531F1-A3C6-474F-A02B-C8FDE82A9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021" y="1545843"/>
            <a:ext cx="5551714" cy="423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16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69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2 Этап. 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Разведочный анализ данных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A3F615E-A40A-4225-9120-8FE7F3E29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1259632"/>
            <a:ext cx="8666324" cy="542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C1EA37-EA61-4BA0-80B3-89981B3C7195}"/>
              </a:ext>
            </a:extLst>
          </p:cNvPr>
          <p:cNvSpPr txBox="1"/>
          <p:nvPr/>
        </p:nvSpPr>
        <p:spPr>
          <a:xfrm>
            <a:off x="459220" y="3298156"/>
            <a:ext cx="1898086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dirty="0">
                <a:solidFill>
                  <a:schemeClr val="bg2">
                    <a:lumMod val="75000"/>
                  </a:schemeClr>
                </a:solidFill>
              </a:rPr>
              <a:t>Тепловая карта коэффициентов корреляции</a:t>
            </a:r>
          </a:p>
        </p:txBody>
      </p:sp>
    </p:spTree>
    <p:extLst>
      <p:ext uri="{BB962C8B-B14F-4D97-AF65-F5344CB8AC3E}">
        <p14:creationId xmlns:p14="http://schemas.microsoft.com/office/powerpoint/2010/main" val="215533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69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3 Этап. </a:t>
            </a:r>
            <a:r>
              <a:rPr lang="ru-RU" sz="3100" dirty="0">
                <a:solidFill>
                  <a:schemeClr val="accent2">
                    <a:lumMod val="75000"/>
                  </a:schemeClr>
                </a:solidFill>
              </a:rPr>
              <a:t>Решение задачи регрессии 1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26293"/>
            <a:ext cx="8596668" cy="471507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1300" dirty="0"/>
              <a:t>Разработка и обучение ML-моделей для прогноза показателей: "Модуль упругости при растяжении", "Прочность при растяжении"</a:t>
            </a:r>
          </a:p>
          <a:p>
            <a:pPr marL="0" indent="0" algn="l">
              <a:buNone/>
            </a:pPr>
            <a:r>
              <a:rPr lang="ru-RU" sz="1300" dirty="0"/>
              <a:t>Необходимо обучить несколько моделей для прогноза вышеуказанных характеристик. Очевидно это регрессионная задача (прогнозирование непрерывных данных).</a:t>
            </a:r>
          </a:p>
          <a:p>
            <a:pPr marL="0" indent="0" algn="l">
              <a:buNone/>
            </a:pPr>
            <a:r>
              <a:rPr lang="ru-RU" sz="1300" dirty="0"/>
              <a:t>Делим подготовленные данные на тестовую и тренировочную выборки(30/70). </a:t>
            </a:r>
          </a:p>
          <a:p>
            <a:pPr marL="0" indent="0" algn="l">
              <a:buNone/>
            </a:pPr>
            <a:r>
              <a:rPr lang="ru-RU" sz="1300" dirty="0"/>
              <a:t>Целевой показатель - колонка Прочность при растяжении, МПа. = y, </a:t>
            </a:r>
          </a:p>
          <a:p>
            <a:pPr marL="0" indent="0" algn="l">
              <a:buNone/>
            </a:pPr>
            <a:r>
              <a:rPr lang="ru-RU" sz="1300" dirty="0"/>
              <a:t>Входные данные - подготовленный набор данных (за вычетом целевого показателя)= 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</a:t>
            </a:r>
          </a:p>
          <a:p>
            <a:pPr marL="0" indent="0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300" dirty="0"/>
              <a:t>LinearRegression().fit(x_train, y_train)</a:t>
            </a:r>
          </a:p>
          <a:p>
            <a:pPr marL="0" indent="0">
              <a:buNone/>
            </a:pPr>
            <a:r>
              <a:rPr lang="ru-RU" sz="1300" dirty="0"/>
              <a:t>Решение задачи с помощью метода линейной регрессии дало следующие результаты:</a:t>
            </a:r>
          </a:p>
          <a:p>
            <a:pPr marL="0" indent="0">
              <a:buNone/>
            </a:pPr>
            <a:r>
              <a:rPr lang="ru-RU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Коэффициент детерминации: 0.013250267914889036</a:t>
            </a:r>
          </a:p>
          <a:p>
            <a:pPr marL="0" indent="0">
              <a:buNone/>
            </a:pPr>
            <a:r>
              <a:rPr lang="ru-RU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Средняя квадратичная ошибка (MSE): 0.9083022208290894 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212121"/>
                </a:solidFill>
                <a:latin typeface="Courier New" panose="02070309020205020404" pitchFamily="49" charset="0"/>
              </a:rPr>
              <a:t>Средняя абсолютная ошибка (MAE): 0.782541147645433</a:t>
            </a:r>
          </a:p>
          <a:p>
            <a:pPr marL="0" indent="0">
              <a:buNone/>
            </a:pPr>
            <a:r>
              <a:rPr lang="ru-RU" sz="1300" dirty="0">
                <a:solidFill>
                  <a:schemeClr val="accent6">
                    <a:lumMod val="50000"/>
                  </a:schemeClr>
                </a:solidFill>
              </a:rPr>
              <a:t>Данные результаты являются неудовлетворительными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8113595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Другая 1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522</TotalTime>
  <Words>1047</Words>
  <Application>Microsoft Office PowerPoint</Application>
  <PresentationFormat>Широкоэкранный</PresentationFormat>
  <Paragraphs>126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Courier New</vt:lpstr>
      <vt:lpstr>Times New Roman</vt:lpstr>
      <vt:lpstr>Wingdings</vt:lpstr>
      <vt:lpstr>Wingdings 3</vt:lpstr>
      <vt:lpstr>Сектор</vt:lpstr>
      <vt:lpstr>ВЫПУСКНАЯ КВАЛИФИКАЦИОННАЯ РАБОТА  по курсу  «Data Science» </vt:lpstr>
      <vt:lpstr>Постановка задачи:</vt:lpstr>
      <vt:lpstr>1 Этап. Изучение и описание датасета </vt:lpstr>
      <vt:lpstr>2 Этап. Разведочный анализ данных</vt:lpstr>
      <vt:lpstr>2 Этап. Разведочный анализ данных</vt:lpstr>
      <vt:lpstr>2 Этап. Разведочный анализ данных</vt:lpstr>
      <vt:lpstr>2 Этап. Разведочный анализ данных</vt:lpstr>
      <vt:lpstr>2 Этап. Разведочный анализ данных</vt:lpstr>
      <vt:lpstr>3 Этап. Решение задачи регрессии 1 </vt:lpstr>
      <vt:lpstr>3 Этап. Решение задачи регрессии 1 </vt:lpstr>
      <vt:lpstr>4 Этап. Решение задачи регрессии 2 </vt:lpstr>
      <vt:lpstr>Этап 5. Решение задачи по разработке рекомендательной модели с использованием нейронных сетей</vt:lpstr>
      <vt:lpstr>Этап 5. Решение задачи по разработке рекомендательной модели с использованием нейронных сетей</vt:lpstr>
      <vt:lpstr>Этап 6. Разработка приложения для рекомендательной системы. Интерпретатор Flask </vt:lpstr>
      <vt:lpstr>Этап 7. Создать репозиторий в GitHub и разместить там код исследования. </vt:lpstr>
      <vt:lpstr>   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по курсу  «Data Science»</dc:title>
  <dc:creator>user</dc:creator>
  <cp:lastModifiedBy>Гумяров Рафаэль Алимжанович</cp:lastModifiedBy>
  <cp:revision>43</cp:revision>
  <dcterms:created xsi:type="dcterms:W3CDTF">2022-04-21T12:17:18Z</dcterms:created>
  <dcterms:modified xsi:type="dcterms:W3CDTF">2022-06-17T14:09:24Z</dcterms:modified>
</cp:coreProperties>
</file>