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5"/>
  </p:notesMasterIdLst>
  <p:sldIdLst>
    <p:sldId id="256" r:id="rId2"/>
    <p:sldId id="257" r:id="rId3"/>
    <p:sldId id="259" r:id="rId4"/>
    <p:sldId id="260" r:id="rId5"/>
    <p:sldId id="268" r:id="rId6"/>
    <p:sldId id="262" r:id="rId7"/>
    <p:sldId id="267" r:id="rId8"/>
    <p:sldId id="263" r:id="rId9"/>
    <p:sldId id="269" r:id="rId10"/>
    <p:sldId id="270" r:id="rId11"/>
    <p:sldId id="271" r:id="rId12"/>
    <p:sldId id="272" r:id="rId13"/>
    <p:sldId id="274" r:id="rId14"/>
    <p:sldId id="280" r:id="rId15"/>
    <p:sldId id="275" r:id="rId16"/>
    <p:sldId id="276" r:id="rId17"/>
    <p:sldId id="277" r:id="rId18"/>
    <p:sldId id="281" r:id="rId19"/>
    <p:sldId id="278" r:id="rId20"/>
    <p:sldId id="279" r:id="rId21"/>
    <p:sldId id="282" r:id="rId22"/>
    <p:sldId id="283"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E1CA4-8785-42DD-AA50-721823F32A74}"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US"/>
        </a:p>
      </dgm:t>
    </dgm:pt>
    <dgm:pt modelId="{115B9262-8EAD-4E46-9D5E-8B4A442D2E3C}">
      <dgm:prSet phldrT="[Text]"/>
      <dgm:spPr/>
      <dgm:t>
        <a:bodyPr/>
        <a:lstStyle/>
        <a:p>
          <a:r>
            <a:rPr lang="en-IN" dirty="0" smtClean="0"/>
            <a:t>Feature extraction</a:t>
          </a:r>
          <a:endParaRPr lang="en-US" dirty="0"/>
        </a:p>
      </dgm:t>
    </dgm:pt>
    <dgm:pt modelId="{8335F7F8-CF65-48F7-A6D4-284B77EDB816}" type="parTrans" cxnId="{8818C660-2962-438F-853D-F6545DE5AFC1}">
      <dgm:prSet/>
      <dgm:spPr/>
      <dgm:t>
        <a:bodyPr/>
        <a:lstStyle/>
        <a:p>
          <a:endParaRPr lang="en-US"/>
        </a:p>
      </dgm:t>
    </dgm:pt>
    <dgm:pt modelId="{A3FDA45E-13CA-4C0E-9184-C91B1AFCA1C8}" type="sibTrans" cxnId="{8818C660-2962-438F-853D-F6545DE5AFC1}">
      <dgm:prSet/>
      <dgm:spPr/>
      <dgm:t>
        <a:bodyPr/>
        <a:lstStyle/>
        <a:p>
          <a:endParaRPr lang="en-US"/>
        </a:p>
      </dgm:t>
    </dgm:pt>
    <dgm:pt modelId="{194A7FBD-3EA3-40CE-94B3-0BD9D5F67D0F}">
      <dgm:prSet phldrT="[Text]"/>
      <dgm:spPr/>
      <dgm:t>
        <a:bodyPr/>
        <a:lstStyle/>
        <a:p>
          <a:r>
            <a:rPr lang="en-IN" dirty="0" smtClean="0"/>
            <a:t>Matching (association)</a:t>
          </a:r>
          <a:endParaRPr lang="en-US" dirty="0"/>
        </a:p>
      </dgm:t>
    </dgm:pt>
    <dgm:pt modelId="{A35C339E-5C8A-4F0C-ABF8-7A33E4C65B98}" type="parTrans" cxnId="{2768FD0E-2B1B-410C-B51E-FB63754E8899}">
      <dgm:prSet/>
      <dgm:spPr/>
      <dgm:t>
        <a:bodyPr/>
        <a:lstStyle/>
        <a:p>
          <a:endParaRPr lang="en-US"/>
        </a:p>
      </dgm:t>
    </dgm:pt>
    <dgm:pt modelId="{62C6EDA9-08FE-4537-B2D8-1A94457313B5}" type="sibTrans" cxnId="{2768FD0E-2B1B-410C-B51E-FB63754E8899}">
      <dgm:prSet/>
      <dgm:spPr/>
      <dgm:t>
        <a:bodyPr/>
        <a:lstStyle/>
        <a:p>
          <a:endParaRPr lang="en-US"/>
        </a:p>
      </dgm:t>
    </dgm:pt>
    <dgm:pt modelId="{62005AAA-4F8D-4634-9E35-FA69203CB10C}">
      <dgm:prSet phldrT="[Text]"/>
      <dgm:spPr/>
      <dgm:t>
        <a:bodyPr/>
        <a:lstStyle/>
        <a:p>
          <a:r>
            <a:rPr lang="en-IN" dirty="0" smtClean="0"/>
            <a:t>Updating</a:t>
          </a:r>
          <a:endParaRPr lang="en-US" dirty="0"/>
        </a:p>
      </dgm:t>
    </dgm:pt>
    <dgm:pt modelId="{E97E7C3F-72D4-4A52-938B-49D18BB0CC0A}" type="parTrans" cxnId="{3B429950-1CD0-4362-A43A-35E17703E178}">
      <dgm:prSet/>
      <dgm:spPr/>
      <dgm:t>
        <a:bodyPr/>
        <a:lstStyle/>
        <a:p>
          <a:endParaRPr lang="en-US"/>
        </a:p>
      </dgm:t>
    </dgm:pt>
    <dgm:pt modelId="{DD9B4D79-E094-4BCD-87D5-C19BE223A539}" type="sibTrans" cxnId="{3B429950-1CD0-4362-A43A-35E17703E178}">
      <dgm:prSet/>
      <dgm:spPr/>
      <dgm:t>
        <a:bodyPr/>
        <a:lstStyle/>
        <a:p>
          <a:endParaRPr lang="en-US"/>
        </a:p>
      </dgm:t>
    </dgm:pt>
    <dgm:pt modelId="{758524EB-9F23-4D51-B158-068F9443C577}">
      <dgm:prSet phldrT="[Text]"/>
      <dgm:spPr/>
      <dgm:t>
        <a:bodyPr/>
        <a:lstStyle/>
        <a:p>
          <a:r>
            <a:rPr lang="en-IN" dirty="0" smtClean="0"/>
            <a:t>Model Integration</a:t>
          </a:r>
          <a:endParaRPr lang="en-US" dirty="0"/>
        </a:p>
      </dgm:t>
    </dgm:pt>
    <dgm:pt modelId="{4610BCD1-1F29-4B1F-89BB-DDA1B2F4945E}" type="parTrans" cxnId="{797585B1-7847-4633-B021-8B35DE6FE5A7}">
      <dgm:prSet/>
      <dgm:spPr/>
      <dgm:t>
        <a:bodyPr/>
        <a:lstStyle/>
        <a:p>
          <a:endParaRPr lang="en-US"/>
        </a:p>
      </dgm:t>
    </dgm:pt>
    <dgm:pt modelId="{A2AF3A21-51CF-4FB8-8E11-C32DE127242A}" type="sibTrans" cxnId="{797585B1-7847-4633-B021-8B35DE6FE5A7}">
      <dgm:prSet/>
      <dgm:spPr/>
      <dgm:t>
        <a:bodyPr/>
        <a:lstStyle/>
        <a:p>
          <a:endParaRPr lang="en-US"/>
        </a:p>
      </dgm:t>
    </dgm:pt>
    <dgm:pt modelId="{93EA8421-CBF7-43F0-B08F-30087A6170EE}">
      <dgm:prSet phldrT="[Text]"/>
      <dgm:spPr/>
      <dgm:t>
        <a:bodyPr/>
        <a:lstStyle/>
        <a:p>
          <a:r>
            <a:rPr lang="en-IN" dirty="0" smtClean="0"/>
            <a:t>Model</a:t>
          </a:r>
          <a:endParaRPr lang="en-US" dirty="0"/>
        </a:p>
      </dgm:t>
    </dgm:pt>
    <dgm:pt modelId="{AB3FB68A-4E35-458B-9D23-E5DDC888B718}" type="parTrans" cxnId="{09A23457-15E4-446F-90DE-650EC3FCC997}">
      <dgm:prSet/>
      <dgm:spPr/>
      <dgm:t>
        <a:bodyPr/>
        <a:lstStyle/>
        <a:p>
          <a:endParaRPr lang="en-US"/>
        </a:p>
      </dgm:t>
    </dgm:pt>
    <dgm:pt modelId="{9AD527F4-E283-40A2-863F-4AB9C8F7F7F4}" type="sibTrans" cxnId="{09A23457-15E4-446F-90DE-650EC3FCC997}">
      <dgm:prSet/>
      <dgm:spPr/>
      <dgm:t>
        <a:bodyPr/>
        <a:lstStyle/>
        <a:p>
          <a:endParaRPr lang="en-US"/>
        </a:p>
      </dgm:t>
    </dgm:pt>
    <dgm:pt modelId="{652B8BAC-30EB-49D5-A394-2A1F2334069B}">
      <dgm:prSet phldrT="[Text]"/>
      <dgm:spPr/>
      <dgm:t>
        <a:bodyPr/>
        <a:lstStyle/>
        <a:p>
          <a:r>
            <a:rPr lang="en-IN" dirty="0" smtClean="0"/>
            <a:t>Prediction</a:t>
          </a:r>
          <a:endParaRPr lang="en-US" dirty="0"/>
        </a:p>
      </dgm:t>
    </dgm:pt>
    <dgm:pt modelId="{79711E6C-FFFE-4B70-977A-3171DB9F4BBB}" type="parTrans" cxnId="{5C6A6373-F5F5-4EA6-80C2-4948546DDA64}">
      <dgm:prSet/>
      <dgm:spPr/>
      <dgm:t>
        <a:bodyPr/>
        <a:lstStyle/>
        <a:p>
          <a:endParaRPr lang="en-US"/>
        </a:p>
      </dgm:t>
    </dgm:pt>
    <dgm:pt modelId="{8EA76F89-754A-439A-BEA6-16096D80384B}" type="sibTrans" cxnId="{5C6A6373-F5F5-4EA6-80C2-4948546DDA64}">
      <dgm:prSet/>
      <dgm:spPr/>
      <dgm:t>
        <a:bodyPr/>
        <a:lstStyle/>
        <a:p>
          <a:endParaRPr lang="en-US"/>
        </a:p>
      </dgm:t>
    </dgm:pt>
    <dgm:pt modelId="{E5FE7651-9E65-4A76-885E-C672BA71FB02}" type="pres">
      <dgm:prSet presAssocID="{F3BE1CA4-8785-42DD-AA50-721823F32A74}" presName="Name0" presStyleCnt="0">
        <dgm:presLayoutVars>
          <dgm:dir/>
          <dgm:resizeHandles val="exact"/>
        </dgm:presLayoutVars>
      </dgm:prSet>
      <dgm:spPr/>
      <dgm:t>
        <a:bodyPr/>
        <a:lstStyle/>
        <a:p>
          <a:endParaRPr lang="en-US"/>
        </a:p>
      </dgm:t>
    </dgm:pt>
    <dgm:pt modelId="{FBD2CFE8-32BE-4F15-94C5-1639D5B6B0D7}" type="pres">
      <dgm:prSet presAssocID="{115B9262-8EAD-4E46-9D5E-8B4A442D2E3C}" presName="node" presStyleLbl="node1" presStyleIdx="0" presStyleCnt="6" custLinFactNeighborX="-47" custLinFactNeighborY="-84599">
        <dgm:presLayoutVars>
          <dgm:bulletEnabled val="1"/>
        </dgm:presLayoutVars>
      </dgm:prSet>
      <dgm:spPr/>
      <dgm:t>
        <a:bodyPr/>
        <a:lstStyle/>
        <a:p>
          <a:endParaRPr lang="en-US"/>
        </a:p>
      </dgm:t>
    </dgm:pt>
    <dgm:pt modelId="{D4BA0E7C-DA3E-44D8-B40D-6342939F6E5D}" type="pres">
      <dgm:prSet presAssocID="{A3FDA45E-13CA-4C0E-9184-C91B1AFCA1C8}" presName="sibTrans" presStyleLbl="sibTrans1D1" presStyleIdx="0" presStyleCnt="5"/>
      <dgm:spPr/>
      <dgm:t>
        <a:bodyPr/>
        <a:lstStyle/>
        <a:p>
          <a:endParaRPr lang="en-US"/>
        </a:p>
      </dgm:t>
    </dgm:pt>
    <dgm:pt modelId="{561D383F-8D00-4B36-8A6E-77CFCE00F2F2}" type="pres">
      <dgm:prSet presAssocID="{A3FDA45E-13CA-4C0E-9184-C91B1AFCA1C8}" presName="connectorText" presStyleLbl="sibTrans1D1" presStyleIdx="0" presStyleCnt="5"/>
      <dgm:spPr/>
      <dgm:t>
        <a:bodyPr/>
        <a:lstStyle/>
        <a:p>
          <a:endParaRPr lang="en-US"/>
        </a:p>
      </dgm:t>
    </dgm:pt>
    <dgm:pt modelId="{A6DFFCF2-88F0-4881-BA46-3D396319FFB8}" type="pres">
      <dgm:prSet presAssocID="{194A7FBD-3EA3-40CE-94B3-0BD9D5F67D0F}" presName="node" presStyleLbl="node1" presStyleIdx="1" presStyleCnt="6" custLinFactX="-32540" custLinFactNeighborX="-100000" custLinFactNeighborY="73623">
        <dgm:presLayoutVars>
          <dgm:bulletEnabled val="1"/>
        </dgm:presLayoutVars>
      </dgm:prSet>
      <dgm:spPr/>
      <dgm:t>
        <a:bodyPr/>
        <a:lstStyle/>
        <a:p>
          <a:endParaRPr lang="en-US"/>
        </a:p>
      </dgm:t>
    </dgm:pt>
    <dgm:pt modelId="{5C0BEB63-258B-4C35-B979-2A2302973D6B}" type="pres">
      <dgm:prSet presAssocID="{62C6EDA9-08FE-4537-B2D8-1A94457313B5}" presName="sibTrans" presStyleLbl="sibTrans1D1" presStyleIdx="1" presStyleCnt="5"/>
      <dgm:spPr/>
      <dgm:t>
        <a:bodyPr/>
        <a:lstStyle/>
        <a:p>
          <a:endParaRPr lang="en-US"/>
        </a:p>
      </dgm:t>
    </dgm:pt>
    <dgm:pt modelId="{CD9B9221-E06D-4AE6-B32B-CF74881595E1}" type="pres">
      <dgm:prSet presAssocID="{62C6EDA9-08FE-4537-B2D8-1A94457313B5}" presName="connectorText" presStyleLbl="sibTrans1D1" presStyleIdx="1" presStyleCnt="5"/>
      <dgm:spPr/>
      <dgm:t>
        <a:bodyPr/>
        <a:lstStyle/>
        <a:p>
          <a:endParaRPr lang="en-US"/>
        </a:p>
      </dgm:t>
    </dgm:pt>
    <dgm:pt modelId="{07257520-71A8-41B4-B77B-0A2A9A52BACF}" type="pres">
      <dgm:prSet presAssocID="{62005AAA-4F8D-4634-9E35-FA69203CB10C}" presName="node" presStyleLbl="node1" presStyleIdx="2" presStyleCnt="6" custLinFactNeighborX="-5113" custLinFactNeighborY="69779">
        <dgm:presLayoutVars>
          <dgm:bulletEnabled val="1"/>
        </dgm:presLayoutVars>
      </dgm:prSet>
      <dgm:spPr/>
      <dgm:t>
        <a:bodyPr/>
        <a:lstStyle/>
        <a:p>
          <a:endParaRPr lang="en-US"/>
        </a:p>
      </dgm:t>
    </dgm:pt>
    <dgm:pt modelId="{C55CC124-25F1-4C54-BCB0-056B28917C09}" type="pres">
      <dgm:prSet presAssocID="{DD9B4D79-E094-4BCD-87D5-C19BE223A539}" presName="sibTrans" presStyleLbl="sibTrans1D1" presStyleIdx="2" presStyleCnt="5"/>
      <dgm:spPr/>
      <dgm:t>
        <a:bodyPr/>
        <a:lstStyle/>
        <a:p>
          <a:endParaRPr lang="en-US"/>
        </a:p>
      </dgm:t>
    </dgm:pt>
    <dgm:pt modelId="{093CC592-840D-4EE7-8922-7123D6B7B0B4}" type="pres">
      <dgm:prSet presAssocID="{DD9B4D79-E094-4BCD-87D5-C19BE223A539}" presName="connectorText" presStyleLbl="sibTrans1D1" presStyleIdx="2" presStyleCnt="5"/>
      <dgm:spPr/>
      <dgm:t>
        <a:bodyPr/>
        <a:lstStyle/>
        <a:p>
          <a:endParaRPr lang="en-US"/>
        </a:p>
      </dgm:t>
    </dgm:pt>
    <dgm:pt modelId="{2EF5EE97-BE63-4852-8107-2C876524C55E}" type="pres">
      <dgm:prSet presAssocID="{758524EB-9F23-4D51-B158-068F9443C577}" presName="node" presStyleLbl="node1" presStyleIdx="3" presStyleCnt="6" custLinFactY="88446" custLinFactNeighborX="-56593" custLinFactNeighborY="100000">
        <dgm:presLayoutVars>
          <dgm:bulletEnabled val="1"/>
        </dgm:presLayoutVars>
      </dgm:prSet>
      <dgm:spPr/>
      <dgm:t>
        <a:bodyPr/>
        <a:lstStyle/>
        <a:p>
          <a:endParaRPr lang="en-US"/>
        </a:p>
      </dgm:t>
    </dgm:pt>
    <dgm:pt modelId="{85B2F575-0878-4F7A-B589-C7EEA41079C6}" type="pres">
      <dgm:prSet presAssocID="{A2AF3A21-51CF-4FB8-8E11-C32DE127242A}" presName="sibTrans" presStyleLbl="sibTrans1D1" presStyleIdx="3" presStyleCnt="5"/>
      <dgm:spPr/>
      <dgm:t>
        <a:bodyPr/>
        <a:lstStyle/>
        <a:p>
          <a:endParaRPr lang="en-US"/>
        </a:p>
      </dgm:t>
    </dgm:pt>
    <dgm:pt modelId="{E951D02E-DD5A-4F28-923D-58388085E2DE}" type="pres">
      <dgm:prSet presAssocID="{A2AF3A21-51CF-4FB8-8E11-C32DE127242A}" presName="connectorText" presStyleLbl="sibTrans1D1" presStyleIdx="3" presStyleCnt="5"/>
      <dgm:spPr/>
      <dgm:t>
        <a:bodyPr/>
        <a:lstStyle/>
        <a:p>
          <a:endParaRPr lang="en-US"/>
        </a:p>
      </dgm:t>
    </dgm:pt>
    <dgm:pt modelId="{76263D55-36E1-4532-BD70-A5E777C08433}" type="pres">
      <dgm:prSet presAssocID="{93EA8421-CBF7-43F0-B08F-30087A6170EE}" presName="node" presStyleLbl="node1" presStyleIdx="4" presStyleCnt="6" custLinFactX="28113" custLinFactNeighborX="100000" custLinFactNeighborY="-76465">
        <dgm:presLayoutVars>
          <dgm:bulletEnabled val="1"/>
        </dgm:presLayoutVars>
      </dgm:prSet>
      <dgm:spPr/>
      <dgm:t>
        <a:bodyPr/>
        <a:lstStyle/>
        <a:p>
          <a:endParaRPr lang="en-US"/>
        </a:p>
      </dgm:t>
    </dgm:pt>
    <dgm:pt modelId="{E32BE9B0-15E5-4A38-BDEC-1E813C8A7C0D}" type="pres">
      <dgm:prSet presAssocID="{9AD527F4-E283-40A2-863F-4AB9C8F7F7F4}" presName="sibTrans" presStyleLbl="sibTrans1D1" presStyleIdx="4" presStyleCnt="5"/>
      <dgm:spPr/>
      <dgm:t>
        <a:bodyPr/>
        <a:lstStyle/>
        <a:p>
          <a:endParaRPr lang="en-US"/>
        </a:p>
      </dgm:t>
    </dgm:pt>
    <dgm:pt modelId="{EFDEADED-79F3-41F6-A63C-EB8CA1D17852}" type="pres">
      <dgm:prSet presAssocID="{9AD527F4-E283-40A2-863F-4AB9C8F7F7F4}" presName="connectorText" presStyleLbl="sibTrans1D1" presStyleIdx="4" presStyleCnt="5"/>
      <dgm:spPr/>
      <dgm:t>
        <a:bodyPr/>
        <a:lstStyle/>
        <a:p>
          <a:endParaRPr lang="en-US"/>
        </a:p>
      </dgm:t>
    </dgm:pt>
    <dgm:pt modelId="{D1614702-79AF-4647-9475-936F8BFABA76}" type="pres">
      <dgm:prSet presAssocID="{652B8BAC-30EB-49D5-A394-2A1F2334069B}" presName="node" presStyleLbl="node1" presStyleIdx="5" presStyleCnt="6" custLinFactY="-100000" custLinFactNeighborX="367" custLinFactNeighborY="-118866">
        <dgm:presLayoutVars>
          <dgm:bulletEnabled val="1"/>
        </dgm:presLayoutVars>
      </dgm:prSet>
      <dgm:spPr/>
      <dgm:t>
        <a:bodyPr/>
        <a:lstStyle/>
        <a:p>
          <a:endParaRPr lang="en-US"/>
        </a:p>
      </dgm:t>
    </dgm:pt>
  </dgm:ptLst>
  <dgm:cxnLst>
    <dgm:cxn modelId="{97509C78-DEE9-47CD-B9CE-6D704C035E69}" type="presOf" srcId="{194A7FBD-3EA3-40CE-94B3-0BD9D5F67D0F}" destId="{A6DFFCF2-88F0-4881-BA46-3D396319FFB8}" srcOrd="0" destOrd="0" presId="urn:microsoft.com/office/officeart/2005/8/layout/bProcess3"/>
    <dgm:cxn modelId="{B4CDB4A2-38ED-46BE-BCF2-F70A915D7E4A}" type="presOf" srcId="{9AD527F4-E283-40A2-863F-4AB9C8F7F7F4}" destId="{EFDEADED-79F3-41F6-A63C-EB8CA1D17852}" srcOrd="1" destOrd="0" presId="urn:microsoft.com/office/officeart/2005/8/layout/bProcess3"/>
    <dgm:cxn modelId="{C2513D00-A388-421E-82B8-FF9D514E1976}" type="presOf" srcId="{F3BE1CA4-8785-42DD-AA50-721823F32A74}" destId="{E5FE7651-9E65-4A76-885E-C672BA71FB02}" srcOrd="0" destOrd="0" presId="urn:microsoft.com/office/officeart/2005/8/layout/bProcess3"/>
    <dgm:cxn modelId="{BA447678-FE3E-4CC0-A902-3B896432F9FF}" type="presOf" srcId="{DD9B4D79-E094-4BCD-87D5-C19BE223A539}" destId="{C55CC124-25F1-4C54-BCB0-056B28917C09}" srcOrd="0" destOrd="0" presId="urn:microsoft.com/office/officeart/2005/8/layout/bProcess3"/>
    <dgm:cxn modelId="{3A369BCF-F9D4-4399-834E-20C8CD2D7854}" type="presOf" srcId="{93EA8421-CBF7-43F0-B08F-30087A6170EE}" destId="{76263D55-36E1-4532-BD70-A5E777C08433}" srcOrd="0" destOrd="0" presId="urn:microsoft.com/office/officeart/2005/8/layout/bProcess3"/>
    <dgm:cxn modelId="{D59E3CF9-1BB7-4BE0-B7A9-527B1A7EC991}" type="presOf" srcId="{62C6EDA9-08FE-4537-B2D8-1A94457313B5}" destId="{CD9B9221-E06D-4AE6-B32B-CF74881595E1}" srcOrd="1" destOrd="0" presId="urn:microsoft.com/office/officeart/2005/8/layout/bProcess3"/>
    <dgm:cxn modelId="{E69E5B77-5243-4C39-95F6-0F1BE296D915}" type="presOf" srcId="{652B8BAC-30EB-49D5-A394-2A1F2334069B}" destId="{D1614702-79AF-4647-9475-936F8BFABA76}" srcOrd="0" destOrd="0" presId="urn:microsoft.com/office/officeart/2005/8/layout/bProcess3"/>
    <dgm:cxn modelId="{8818C660-2962-438F-853D-F6545DE5AFC1}" srcId="{F3BE1CA4-8785-42DD-AA50-721823F32A74}" destId="{115B9262-8EAD-4E46-9D5E-8B4A442D2E3C}" srcOrd="0" destOrd="0" parTransId="{8335F7F8-CF65-48F7-A6D4-284B77EDB816}" sibTransId="{A3FDA45E-13CA-4C0E-9184-C91B1AFCA1C8}"/>
    <dgm:cxn modelId="{385FD99A-3563-4252-98B7-BAD55DEC907E}" type="presOf" srcId="{62005AAA-4F8D-4634-9E35-FA69203CB10C}" destId="{07257520-71A8-41B4-B77B-0A2A9A52BACF}" srcOrd="0" destOrd="0" presId="urn:microsoft.com/office/officeart/2005/8/layout/bProcess3"/>
    <dgm:cxn modelId="{3B429950-1CD0-4362-A43A-35E17703E178}" srcId="{F3BE1CA4-8785-42DD-AA50-721823F32A74}" destId="{62005AAA-4F8D-4634-9E35-FA69203CB10C}" srcOrd="2" destOrd="0" parTransId="{E97E7C3F-72D4-4A52-938B-49D18BB0CC0A}" sibTransId="{DD9B4D79-E094-4BCD-87D5-C19BE223A539}"/>
    <dgm:cxn modelId="{797585B1-7847-4633-B021-8B35DE6FE5A7}" srcId="{F3BE1CA4-8785-42DD-AA50-721823F32A74}" destId="{758524EB-9F23-4D51-B158-068F9443C577}" srcOrd="3" destOrd="0" parTransId="{4610BCD1-1F29-4B1F-89BB-DDA1B2F4945E}" sibTransId="{A2AF3A21-51CF-4FB8-8E11-C32DE127242A}"/>
    <dgm:cxn modelId="{5C6A6373-F5F5-4EA6-80C2-4948546DDA64}" srcId="{F3BE1CA4-8785-42DD-AA50-721823F32A74}" destId="{652B8BAC-30EB-49D5-A394-2A1F2334069B}" srcOrd="5" destOrd="0" parTransId="{79711E6C-FFFE-4B70-977A-3171DB9F4BBB}" sibTransId="{8EA76F89-754A-439A-BEA6-16096D80384B}"/>
    <dgm:cxn modelId="{5366CA79-13B0-4CC0-BA26-357FA8D78565}" type="presOf" srcId="{758524EB-9F23-4D51-B158-068F9443C577}" destId="{2EF5EE97-BE63-4852-8107-2C876524C55E}" srcOrd="0" destOrd="0" presId="urn:microsoft.com/office/officeart/2005/8/layout/bProcess3"/>
    <dgm:cxn modelId="{09A23457-15E4-446F-90DE-650EC3FCC997}" srcId="{F3BE1CA4-8785-42DD-AA50-721823F32A74}" destId="{93EA8421-CBF7-43F0-B08F-30087A6170EE}" srcOrd="4" destOrd="0" parTransId="{AB3FB68A-4E35-458B-9D23-E5DDC888B718}" sibTransId="{9AD527F4-E283-40A2-863F-4AB9C8F7F7F4}"/>
    <dgm:cxn modelId="{EE912710-905E-4222-BF6B-DCAFB39F8F76}" type="presOf" srcId="{9AD527F4-E283-40A2-863F-4AB9C8F7F7F4}" destId="{E32BE9B0-15E5-4A38-BDEC-1E813C8A7C0D}" srcOrd="0" destOrd="0" presId="urn:microsoft.com/office/officeart/2005/8/layout/bProcess3"/>
    <dgm:cxn modelId="{2CE5D2E3-974F-49E2-9F90-5F68795971C2}" type="presOf" srcId="{DD9B4D79-E094-4BCD-87D5-C19BE223A539}" destId="{093CC592-840D-4EE7-8922-7123D6B7B0B4}" srcOrd="1" destOrd="0" presId="urn:microsoft.com/office/officeart/2005/8/layout/bProcess3"/>
    <dgm:cxn modelId="{C7E18F84-7CAC-4EF2-9375-69B0FDBB9684}" type="presOf" srcId="{A3FDA45E-13CA-4C0E-9184-C91B1AFCA1C8}" destId="{D4BA0E7C-DA3E-44D8-B40D-6342939F6E5D}" srcOrd="0" destOrd="0" presId="urn:microsoft.com/office/officeart/2005/8/layout/bProcess3"/>
    <dgm:cxn modelId="{A747A270-68D7-400C-B31D-F330D76C747D}" type="presOf" srcId="{62C6EDA9-08FE-4537-B2D8-1A94457313B5}" destId="{5C0BEB63-258B-4C35-B979-2A2302973D6B}" srcOrd="0" destOrd="0" presId="urn:microsoft.com/office/officeart/2005/8/layout/bProcess3"/>
    <dgm:cxn modelId="{1803AF85-6585-4C5C-B65B-12F50748CB63}" type="presOf" srcId="{A2AF3A21-51CF-4FB8-8E11-C32DE127242A}" destId="{E951D02E-DD5A-4F28-923D-58388085E2DE}" srcOrd="1" destOrd="0" presId="urn:microsoft.com/office/officeart/2005/8/layout/bProcess3"/>
    <dgm:cxn modelId="{04648C5D-322B-4D69-A356-F2F8D70CD21B}" type="presOf" srcId="{115B9262-8EAD-4E46-9D5E-8B4A442D2E3C}" destId="{FBD2CFE8-32BE-4F15-94C5-1639D5B6B0D7}" srcOrd="0" destOrd="0" presId="urn:microsoft.com/office/officeart/2005/8/layout/bProcess3"/>
    <dgm:cxn modelId="{9A0F6D44-BB28-4038-8259-ACA3880801A5}" type="presOf" srcId="{A3FDA45E-13CA-4C0E-9184-C91B1AFCA1C8}" destId="{561D383F-8D00-4B36-8A6E-77CFCE00F2F2}" srcOrd="1" destOrd="0" presId="urn:microsoft.com/office/officeart/2005/8/layout/bProcess3"/>
    <dgm:cxn modelId="{2768FD0E-2B1B-410C-B51E-FB63754E8899}" srcId="{F3BE1CA4-8785-42DD-AA50-721823F32A74}" destId="{194A7FBD-3EA3-40CE-94B3-0BD9D5F67D0F}" srcOrd="1" destOrd="0" parTransId="{A35C339E-5C8A-4F0C-ABF8-7A33E4C65B98}" sibTransId="{62C6EDA9-08FE-4537-B2D8-1A94457313B5}"/>
    <dgm:cxn modelId="{4D133194-99D9-4D8D-97F1-97E940C02FC9}" type="presOf" srcId="{A2AF3A21-51CF-4FB8-8E11-C32DE127242A}" destId="{85B2F575-0878-4F7A-B589-C7EEA41079C6}" srcOrd="0" destOrd="0" presId="urn:microsoft.com/office/officeart/2005/8/layout/bProcess3"/>
    <dgm:cxn modelId="{E74C1C33-AF54-4306-AE72-02C089717C10}" type="presParOf" srcId="{E5FE7651-9E65-4A76-885E-C672BA71FB02}" destId="{FBD2CFE8-32BE-4F15-94C5-1639D5B6B0D7}" srcOrd="0" destOrd="0" presId="urn:microsoft.com/office/officeart/2005/8/layout/bProcess3"/>
    <dgm:cxn modelId="{05D8F0AD-E55B-48DA-B9D6-C98FA7244DB4}" type="presParOf" srcId="{E5FE7651-9E65-4A76-885E-C672BA71FB02}" destId="{D4BA0E7C-DA3E-44D8-B40D-6342939F6E5D}" srcOrd="1" destOrd="0" presId="urn:microsoft.com/office/officeart/2005/8/layout/bProcess3"/>
    <dgm:cxn modelId="{2112EB3B-066B-47D3-8EDD-F0CEBA0B89A8}" type="presParOf" srcId="{D4BA0E7C-DA3E-44D8-B40D-6342939F6E5D}" destId="{561D383F-8D00-4B36-8A6E-77CFCE00F2F2}" srcOrd="0" destOrd="0" presId="urn:microsoft.com/office/officeart/2005/8/layout/bProcess3"/>
    <dgm:cxn modelId="{A639F42F-131D-4A90-A2F4-D6C6ABDC33A1}" type="presParOf" srcId="{E5FE7651-9E65-4A76-885E-C672BA71FB02}" destId="{A6DFFCF2-88F0-4881-BA46-3D396319FFB8}" srcOrd="2" destOrd="0" presId="urn:microsoft.com/office/officeart/2005/8/layout/bProcess3"/>
    <dgm:cxn modelId="{C5D7D1DD-C402-4A8C-BCBF-F7BEB1C65A76}" type="presParOf" srcId="{E5FE7651-9E65-4A76-885E-C672BA71FB02}" destId="{5C0BEB63-258B-4C35-B979-2A2302973D6B}" srcOrd="3" destOrd="0" presId="urn:microsoft.com/office/officeart/2005/8/layout/bProcess3"/>
    <dgm:cxn modelId="{CFBD6D6D-2DD5-4CA9-8BA4-AF825B736E2C}" type="presParOf" srcId="{5C0BEB63-258B-4C35-B979-2A2302973D6B}" destId="{CD9B9221-E06D-4AE6-B32B-CF74881595E1}" srcOrd="0" destOrd="0" presId="urn:microsoft.com/office/officeart/2005/8/layout/bProcess3"/>
    <dgm:cxn modelId="{D9CF7289-3F4A-473F-9B4C-2B3E852F5F38}" type="presParOf" srcId="{E5FE7651-9E65-4A76-885E-C672BA71FB02}" destId="{07257520-71A8-41B4-B77B-0A2A9A52BACF}" srcOrd="4" destOrd="0" presId="urn:microsoft.com/office/officeart/2005/8/layout/bProcess3"/>
    <dgm:cxn modelId="{72117109-FFE8-4A58-85A8-0B45A3C3524E}" type="presParOf" srcId="{E5FE7651-9E65-4A76-885E-C672BA71FB02}" destId="{C55CC124-25F1-4C54-BCB0-056B28917C09}" srcOrd="5" destOrd="0" presId="urn:microsoft.com/office/officeart/2005/8/layout/bProcess3"/>
    <dgm:cxn modelId="{61CB1A21-5C34-4DFA-A2A0-9ECD8B1BB337}" type="presParOf" srcId="{C55CC124-25F1-4C54-BCB0-056B28917C09}" destId="{093CC592-840D-4EE7-8922-7123D6B7B0B4}" srcOrd="0" destOrd="0" presId="urn:microsoft.com/office/officeart/2005/8/layout/bProcess3"/>
    <dgm:cxn modelId="{254D517C-365E-4B1E-B4B4-68E279539925}" type="presParOf" srcId="{E5FE7651-9E65-4A76-885E-C672BA71FB02}" destId="{2EF5EE97-BE63-4852-8107-2C876524C55E}" srcOrd="6" destOrd="0" presId="urn:microsoft.com/office/officeart/2005/8/layout/bProcess3"/>
    <dgm:cxn modelId="{848C374D-5D20-41D1-A707-C38F934A7D7F}" type="presParOf" srcId="{E5FE7651-9E65-4A76-885E-C672BA71FB02}" destId="{85B2F575-0878-4F7A-B589-C7EEA41079C6}" srcOrd="7" destOrd="0" presId="urn:microsoft.com/office/officeart/2005/8/layout/bProcess3"/>
    <dgm:cxn modelId="{64C76F3C-0BD8-4A13-823A-838DA526CA7C}" type="presParOf" srcId="{85B2F575-0878-4F7A-B589-C7EEA41079C6}" destId="{E951D02E-DD5A-4F28-923D-58388085E2DE}" srcOrd="0" destOrd="0" presId="urn:microsoft.com/office/officeart/2005/8/layout/bProcess3"/>
    <dgm:cxn modelId="{347C9A11-ADC1-45FF-9241-4AA7C779494E}" type="presParOf" srcId="{E5FE7651-9E65-4A76-885E-C672BA71FB02}" destId="{76263D55-36E1-4532-BD70-A5E777C08433}" srcOrd="8" destOrd="0" presId="urn:microsoft.com/office/officeart/2005/8/layout/bProcess3"/>
    <dgm:cxn modelId="{DD22C5E7-1DD5-4DDA-BEAB-E9830270417D}" type="presParOf" srcId="{E5FE7651-9E65-4A76-885E-C672BA71FB02}" destId="{E32BE9B0-15E5-4A38-BDEC-1E813C8A7C0D}" srcOrd="9" destOrd="0" presId="urn:microsoft.com/office/officeart/2005/8/layout/bProcess3"/>
    <dgm:cxn modelId="{C9952989-9E7B-4CD9-9DB4-588D5DC5876F}" type="presParOf" srcId="{E32BE9B0-15E5-4A38-BDEC-1E813C8A7C0D}" destId="{EFDEADED-79F3-41F6-A63C-EB8CA1D17852}" srcOrd="0" destOrd="0" presId="urn:microsoft.com/office/officeart/2005/8/layout/bProcess3"/>
    <dgm:cxn modelId="{AD23DBD9-131D-464B-89D2-B89FBA9A069D}" type="presParOf" srcId="{E5FE7651-9E65-4A76-885E-C672BA71FB02}" destId="{D1614702-79AF-4647-9475-936F8BFABA76}" srcOrd="10"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B5C70-26E8-4F31-A398-3860916DF1E8}" type="datetimeFigureOut">
              <a:rPr lang="en-US" smtClean="0"/>
              <a:pPr/>
              <a:t>4/25/2023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2BC56-853E-4741-907E-A26D2F6D15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4DF4578-85DC-48E7-BB6E-BBDEB9EB44AA}" type="datetimeFigureOut">
              <a:rPr lang="en-US" smtClean="0"/>
              <a:pPr/>
              <a:t>4/25/2023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482852A-A5A6-410B-A404-2CAE1234B66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F4578-85DC-48E7-BB6E-BBDEB9EB44AA}"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2852A-A5A6-410B-A404-2CAE1234B6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F4578-85DC-48E7-BB6E-BBDEB9EB44AA}"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2852A-A5A6-410B-A404-2CAE1234B66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4DF4578-85DC-48E7-BB6E-BBDEB9EB44AA}"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2852A-A5A6-410B-A404-2CAE1234B66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4DF4578-85DC-48E7-BB6E-BBDEB9EB44AA}" type="datetimeFigureOut">
              <a:rPr lang="en-US" smtClean="0"/>
              <a:pPr/>
              <a:t>4/25/2023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482852A-A5A6-410B-A404-2CAE1234B66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4DF4578-85DC-48E7-BB6E-BBDEB9EB44AA}"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2852A-A5A6-410B-A404-2CAE1234B66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4DF4578-85DC-48E7-BB6E-BBDEB9EB44AA}"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2852A-A5A6-410B-A404-2CAE1234B66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DF4578-85DC-48E7-BB6E-BBDEB9EB44AA}"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2852A-A5A6-410B-A404-2CAE1234B66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F4578-85DC-48E7-BB6E-BBDEB9EB44AA}"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2852A-A5A6-410B-A404-2CAE1234B66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DF4578-85DC-48E7-BB6E-BBDEB9EB44AA}"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2852A-A5A6-410B-A404-2CAE1234B6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DF4578-85DC-48E7-BB6E-BBDEB9EB44AA}"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2852A-A5A6-410B-A404-2CAE1234B6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4DF4578-85DC-48E7-BB6E-BBDEB9EB44AA}" type="datetimeFigureOut">
              <a:rPr lang="en-US" smtClean="0"/>
              <a:pPr/>
              <a:t>4/25/2023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82852A-A5A6-410B-A404-2CAE1234B66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ieeexplore.ieee.org/document/1467211" TargetMode="External"/><Relationship Id="rId3" Type="http://schemas.openxmlformats.org/officeDocument/2006/relationships/hyperlink" Target="https://onlinecourses.nptel.ac.in/noc21_me44/preview" TargetMode="External"/><Relationship Id="rId7" Type="http://schemas.openxmlformats.org/officeDocument/2006/relationships/hyperlink" Target="https://ieeexplore.ieee.org/document/479190" TargetMode="External"/><Relationship Id="rId2" Type="http://schemas.openxmlformats.org/officeDocument/2006/relationships/hyperlink" Target="https://www.sciencedirect.com/topics/engineering/wheeled-mobile-robot"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466497_Mobile_Robot_Kinematic_Reconfigurability_for_Rough-Terrain" TargetMode="External"/><Relationship Id="rId5" Type="http://schemas.openxmlformats.org/officeDocument/2006/relationships/hyperlink" Target="https://www.researchgate.net/publication/281764998_Localization_of_Wheeled_Mobile_Robot_Based_on_Extended_Kalman_Filtering" TargetMode="External"/><Relationship Id="rId4" Type="http://schemas.openxmlformats.org/officeDocument/2006/relationships/hyperlink" Target="https://drive.google.com/file/d/17EBuHOLEEPPzP-chzyWwKs7j8P3Tt-rV/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0.png"/><Relationship Id="rId4" Type="http://schemas.openxmlformats.org/officeDocument/2006/relationships/image" Target="../media/image26.jpe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Motion planning for Mobile Robot</a:t>
            </a:r>
            <a:endParaRPr lang="en-US" dirty="0"/>
          </a:p>
        </p:txBody>
      </p:sp>
      <p:sp>
        <p:nvSpPr>
          <p:cNvPr id="3" name="Subtitle 2"/>
          <p:cNvSpPr>
            <a:spLocks noGrp="1"/>
          </p:cNvSpPr>
          <p:nvPr>
            <p:ph type="subTitle" idx="1"/>
          </p:nvPr>
        </p:nvSpPr>
        <p:spPr>
          <a:xfrm>
            <a:off x="1187624" y="5085184"/>
            <a:ext cx="6858000" cy="987022"/>
          </a:xfrm>
        </p:spPr>
        <p:txBody>
          <a:bodyPr>
            <a:normAutofit/>
          </a:bodyPr>
          <a:lstStyle/>
          <a:p>
            <a:pPr algn="l"/>
            <a:r>
              <a:rPr lang="en-US" dirty="0" smtClean="0"/>
              <a:t>Under the supervision of</a:t>
            </a:r>
            <a:br>
              <a:rPr lang="en-US" dirty="0" smtClean="0"/>
            </a:br>
            <a:r>
              <a:rPr lang="en-US" dirty="0" smtClean="0"/>
              <a:t>Dr. Mani </a:t>
            </a:r>
            <a:r>
              <a:rPr lang="en-US" dirty="0" err="1" smtClean="0"/>
              <a:t>Prakash</a:t>
            </a:r>
            <a:r>
              <a:rPr lang="en-US" dirty="0" smtClean="0"/>
              <a:t>, Ph.D. </a:t>
            </a:r>
          </a:p>
          <a:p>
            <a:pPr algn="l"/>
            <a:endParaRPr lang="en-US" dirty="0" smtClean="0"/>
          </a:p>
        </p:txBody>
      </p:sp>
      <p:pic>
        <p:nvPicPr>
          <p:cNvPr id="25601" name="Picture 1" descr="C:\Users\Computer\Downloads\iiitdm_kurnool.png"/>
          <p:cNvPicPr>
            <a:picLocks noChangeAspect="1" noChangeArrowheads="1"/>
          </p:cNvPicPr>
          <p:nvPr/>
        </p:nvPicPr>
        <p:blipFill>
          <a:blip r:embed="rId2" cstate="print"/>
          <a:srcRect/>
          <a:stretch>
            <a:fillRect/>
          </a:stretch>
        </p:blipFill>
        <p:spPr bwMode="auto">
          <a:xfrm>
            <a:off x="3357554" y="357166"/>
            <a:ext cx="2692397" cy="2692397"/>
          </a:xfrm>
          <a:prstGeom prst="rect">
            <a:avLst/>
          </a:prstGeom>
          <a:noFill/>
        </p:spPr>
      </p:pic>
      <p:sp>
        <p:nvSpPr>
          <p:cNvPr id="6" name="Subtitle 2"/>
          <p:cNvSpPr txBox="1">
            <a:spLocks/>
          </p:cNvSpPr>
          <p:nvPr/>
        </p:nvSpPr>
        <p:spPr>
          <a:xfrm>
            <a:off x="1259632" y="5085184"/>
            <a:ext cx="6858000" cy="642942"/>
          </a:xfrm>
          <a:prstGeom prst="rect">
            <a:avLst/>
          </a:prstGeom>
        </p:spPr>
        <p:txBody>
          <a:bodyPr vert="horz">
            <a:normAutofit fontScale="92500" lnSpcReduction="20000"/>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000" b="0" i="0" u="none" strike="noStrike" kern="1200" cap="none" spc="0" normalizeH="0" baseline="0" noProof="0" dirty="0" smtClean="0">
                <a:ln>
                  <a:noFill/>
                </a:ln>
                <a:solidFill>
                  <a:schemeClr val="tx2"/>
                </a:solidFill>
                <a:effectLst/>
                <a:uLnTx/>
                <a:uFillTx/>
                <a:latin typeface="+mj-lt"/>
                <a:ea typeface="+mj-ea"/>
                <a:cs typeface="+mj-cs"/>
              </a:rPr>
              <a:t>119ME0033</a:t>
            </a:r>
          </a:p>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000" b="0" i="0" u="none" strike="noStrike" kern="1200" cap="none" spc="0" normalizeH="0" baseline="0" noProof="0" dirty="0" err="1" smtClean="0">
                <a:ln>
                  <a:noFill/>
                </a:ln>
                <a:solidFill>
                  <a:schemeClr val="tx2"/>
                </a:solidFill>
                <a:effectLst/>
                <a:uLnTx/>
                <a:uFillTx/>
                <a:latin typeface="+mj-lt"/>
                <a:ea typeface="+mj-ea"/>
                <a:cs typeface="+mj-cs"/>
              </a:rPr>
              <a:t>J.Ravikiran</a:t>
            </a:r>
            <a:endParaRPr kumimoji="0" lang="en-US" sz="2000" b="0" i="0" u="none" strike="noStrike" kern="1200" cap="none" spc="0" normalizeH="0" baseline="0" noProof="0" dirty="0" smtClean="0">
              <a:ln>
                <a:noFill/>
              </a:ln>
              <a:solidFill>
                <a:schemeClr val="tx2"/>
              </a:solidFill>
              <a:effectLst/>
              <a:uLnTx/>
              <a:uFillTx/>
              <a:latin typeface="+mj-lt"/>
              <a:ea typeface="+mj-ea"/>
              <a:cs typeface="+mj-cs"/>
            </a:endParaRPr>
          </a:p>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tabLst/>
              <a:defRPr/>
            </a:pP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990600"/>
          </a:xfrm>
        </p:spPr>
        <p:txBody>
          <a:bodyPr>
            <a:normAutofit/>
          </a:bodyPr>
          <a:lstStyle/>
          <a:p>
            <a:r>
              <a:rPr lang="en-US" dirty="0" smtClean="0"/>
              <a:t>Sensing and Perception</a:t>
            </a:r>
            <a:endParaRPr lang="en-US" dirty="0"/>
          </a:p>
        </p:txBody>
      </p:sp>
      <p:sp>
        <p:nvSpPr>
          <p:cNvPr id="3" name="Content Placeholder 2"/>
          <p:cNvSpPr>
            <a:spLocks noGrp="1"/>
          </p:cNvSpPr>
          <p:nvPr>
            <p:ph sz="quarter" idx="1"/>
          </p:nvPr>
        </p:nvSpPr>
        <p:spPr/>
        <p:txBody>
          <a:bodyPr/>
          <a:lstStyle/>
          <a:p>
            <a:r>
              <a:rPr lang="en-IN" b="1" dirty="0" smtClean="0"/>
              <a:t>Perception </a:t>
            </a:r>
            <a:r>
              <a:rPr lang="en-IN" dirty="0" smtClean="0"/>
              <a:t>is of translating sensory impressions into a coherent and unified view of the world around </a:t>
            </a:r>
            <a:endParaRPr lang="en-US" b="1" dirty="0"/>
          </a:p>
        </p:txBody>
      </p:sp>
      <p:pic>
        <p:nvPicPr>
          <p:cNvPr id="28677" name="Picture 5"/>
          <p:cNvPicPr>
            <a:picLocks noChangeAspect="1" noChangeArrowheads="1"/>
          </p:cNvPicPr>
          <p:nvPr/>
        </p:nvPicPr>
        <p:blipFill>
          <a:blip r:embed="rId2" cstate="print"/>
          <a:srcRect/>
          <a:stretch>
            <a:fillRect/>
          </a:stretch>
        </p:blipFill>
        <p:spPr bwMode="auto">
          <a:xfrm>
            <a:off x="4071934" y="2214554"/>
            <a:ext cx="4791087" cy="4214842"/>
          </a:xfrm>
          <a:prstGeom prst="rect">
            <a:avLst/>
          </a:prstGeom>
          <a:noFill/>
          <a:ln w="9525">
            <a:noFill/>
            <a:miter lim="800000"/>
            <a:headEnd/>
            <a:tailEnd/>
          </a:ln>
          <a:effectLst/>
        </p:spPr>
      </p:pic>
      <p:graphicFrame>
        <p:nvGraphicFramePr>
          <p:cNvPr id="9" name="Diagram 8"/>
          <p:cNvGraphicFramePr/>
          <p:nvPr/>
        </p:nvGraphicFramePr>
        <p:xfrm>
          <a:off x="142844" y="2071678"/>
          <a:ext cx="3357586" cy="478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Arrow Connector 13"/>
          <p:cNvCxnSpPr/>
          <p:nvPr/>
        </p:nvCxnSpPr>
        <p:spPr>
          <a:xfrm rot="10800000">
            <a:off x="1643042" y="378619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857256"/>
          </a:xfrm>
        </p:spPr>
        <p:txBody>
          <a:bodyPr>
            <a:normAutofit fontScale="90000"/>
          </a:bodyPr>
          <a:lstStyle/>
          <a:p>
            <a:r>
              <a:rPr lang="en-US" dirty="0" smtClean="0"/>
              <a:t>Classification and Commonly used sensors</a:t>
            </a:r>
            <a:endParaRPr lang="en-US" dirty="0"/>
          </a:p>
        </p:txBody>
      </p:sp>
      <p:sp>
        <p:nvSpPr>
          <p:cNvPr id="3" name="Content Placeholder 2"/>
          <p:cNvSpPr>
            <a:spLocks noGrp="1"/>
          </p:cNvSpPr>
          <p:nvPr>
            <p:ph sz="quarter" idx="1"/>
          </p:nvPr>
        </p:nvSpPr>
        <p:spPr>
          <a:xfrm>
            <a:off x="428596" y="1071546"/>
            <a:ext cx="8358246" cy="4937760"/>
          </a:xfrm>
        </p:spPr>
        <p:txBody>
          <a:bodyPr/>
          <a:lstStyle/>
          <a:p>
            <a:pPr algn="just"/>
            <a:r>
              <a:rPr lang="en-IN" dirty="0" smtClean="0"/>
              <a:t>Tactile Sensors – detection of  physical contact or </a:t>
            </a:r>
            <a:r>
              <a:rPr lang="en-IN" dirty="0" err="1" smtClean="0"/>
              <a:t>closenss</a:t>
            </a:r>
            <a:endParaRPr lang="en-IN" dirty="0" smtClean="0"/>
          </a:p>
          <a:p>
            <a:pPr algn="just"/>
            <a:r>
              <a:rPr lang="en-IN" dirty="0" smtClean="0"/>
              <a:t>Wheel/motor sensors – wheel motor speed and position</a:t>
            </a:r>
          </a:p>
          <a:p>
            <a:pPr algn="just"/>
            <a:r>
              <a:rPr lang="en-IN" dirty="0" smtClean="0"/>
              <a:t>Heading sensors – orientation of the robot in relation to a fixed reference frame</a:t>
            </a:r>
            <a:endParaRPr lang="en-US" dirty="0"/>
          </a:p>
        </p:txBody>
      </p:sp>
      <p:pic>
        <p:nvPicPr>
          <p:cNvPr id="1027" name="Picture 3"/>
          <p:cNvPicPr>
            <a:picLocks noChangeAspect="1" noChangeArrowheads="1"/>
          </p:cNvPicPr>
          <p:nvPr/>
        </p:nvPicPr>
        <p:blipFill>
          <a:blip r:embed="rId2"/>
          <a:srcRect/>
          <a:stretch>
            <a:fillRect/>
          </a:stretch>
        </p:blipFill>
        <p:spPr bwMode="auto">
          <a:xfrm>
            <a:off x="1000100" y="2905125"/>
            <a:ext cx="7154863" cy="3952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solidFill>
                  <a:schemeClr val="tx1"/>
                </a:solidFill>
              </a:rPr>
              <a:t>Localization of mobile robot</a:t>
            </a:r>
            <a:endParaRPr lang="en-US" dirty="0"/>
          </a:p>
        </p:txBody>
      </p:sp>
      <p:sp>
        <p:nvSpPr>
          <p:cNvPr id="3" name="Content Placeholder 2"/>
          <p:cNvSpPr>
            <a:spLocks noGrp="1"/>
          </p:cNvSpPr>
          <p:nvPr>
            <p:ph sz="quarter" idx="1"/>
          </p:nvPr>
        </p:nvSpPr>
        <p:spPr/>
        <p:txBody>
          <a:bodyPr/>
          <a:lstStyle/>
          <a:p>
            <a:endParaRPr lang="en-US"/>
          </a:p>
        </p:txBody>
      </p:sp>
      <p:pic>
        <p:nvPicPr>
          <p:cNvPr id="30722" name="Picture 2"/>
          <p:cNvPicPr>
            <a:picLocks noChangeAspect="1" noChangeArrowheads="1"/>
          </p:cNvPicPr>
          <p:nvPr/>
        </p:nvPicPr>
        <p:blipFill>
          <a:blip r:embed="rId2" cstate="print"/>
          <a:srcRect/>
          <a:stretch>
            <a:fillRect/>
          </a:stretch>
        </p:blipFill>
        <p:spPr bwMode="auto">
          <a:xfrm>
            <a:off x="-47625" y="1214422"/>
            <a:ext cx="9240838" cy="51435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74320" lvl="0" indent="-274320">
              <a:spcBef>
                <a:spcPts val="600"/>
              </a:spcBef>
              <a:defRPr/>
            </a:pPr>
            <a:r>
              <a:rPr lang="en-IN" dirty="0" smtClean="0"/>
              <a:t>Differential drive kinematic equations</a:t>
            </a:r>
            <a:endParaRPr lang="en-US" dirty="0"/>
          </a:p>
        </p:txBody>
      </p:sp>
      <p:sp>
        <p:nvSpPr>
          <p:cNvPr id="3" name="Content Placeholder 2"/>
          <p:cNvSpPr>
            <a:spLocks noGrp="1"/>
          </p:cNvSpPr>
          <p:nvPr>
            <p:ph sz="quarter" idx="1"/>
          </p:nvPr>
        </p:nvSpPr>
        <p:spPr>
          <a:xfrm>
            <a:off x="357158" y="1214422"/>
            <a:ext cx="8229600" cy="4937760"/>
          </a:xfrm>
        </p:spPr>
        <p:txBody>
          <a:bodyPr/>
          <a:lstStyle/>
          <a:p>
            <a:r>
              <a:rPr lang="en-IN" dirty="0" smtClean="0"/>
              <a:t>Forward Kinematics</a:t>
            </a:r>
          </a:p>
          <a:p>
            <a:pPr lvl="1"/>
            <a:r>
              <a:rPr lang="en-US" dirty="0" smtClean="0"/>
              <a:t>For given velocities of right and left wheels finding the robots velocity </a:t>
            </a:r>
          </a:p>
          <a:p>
            <a:pPr lvl="1"/>
            <a:r>
              <a:rPr lang="en-US" dirty="0" smtClean="0"/>
              <a:t>We know that in general v = </a:t>
            </a:r>
            <a:r>
              <a:rPr lang="en-US" dirty="0" err="1" smtClean="0"/>
              <a:t>rω</a:t>
            </a:r>
            <a:r>
              <a:rPr lang="en-US" dirty="0" smtClean="0"/>
              <a:t> from the figure r for right and left wheels are R + (b/2) and R − (b/2) respectively where b is the base of the robot.</a:t>
            </a:r>
          </a:p>
          <a:p>
            <a:pPr lvl="1"/>
            <a:r>
              <a:rPr lang="en-US" dirty="0" smtClean="0"/>
              <a:t>Hence we can write </a:t>
            </a:r>
          </a:p>
          <a:p>
            <a:pPr lvl="2"/>
            <a:r>
              <a:rPr lang="en-US" dirty="0" smtClean="0"/>
              <a:t> VR = (R + (b/2))</a:t>
            </a:r>
            <a:r>
              <a:rPr lang="el-GR" dirty="0" smtClean="0"/>
              <a:t>ω</a:t>
            </a:r>
            <a:r>
              <a:rPr lang="en-US" dirty="0" smtClean="0"/>
              <a:t>rob &amp; VL = (R − (b/2))</a:t>
            </a:r>
            <a:r>
              <a:rPr lang="el-GR" dirty="0" smtClean="0"/>
              <a:t>ω</a:t>
            </a:r>
            <a:r>
              <a:rPr lang="en-US" dirty="0" smtClean="0"/>
              <a:t>rob </a:t>
            </a:r>
          </a:p>
          <a:p>
            <a:pPr lvl="2"/>
            <a:r>
              <a:rPr lang="en-US" dirty="0" smtClean="0"/>
              <a:t>⇒ </a:t>
            </a:r>
            <a:r>
              <a:rPr lang="en-US" dirty="0" err="1" smtClean="0"/>
              <a:t>Vrob</a:t>
            </a:r>
            <a:r>
              <a:rPr lang="en-US" dirty="0" smtClean="0"/>
              <a:t> = (VL + VR)/2 = (</a:t>
            </a:r>
            <a:r>
              <a:rPr lang="el-GR" dirty="0" smtClean="0"/>
              <a:t>ω</a:t>
            </a:r>
            <a:r>
              <a:rPr lang="en-US" dirty="0" smtClean="0"/>
              <a:t>L + </a:t>
            </a:r>
            <a:r>
              <a:rPr lang="el-GR" dirty="0" smtClean="0"/>
              <a:t>ω</a:t>
            </a:r>
            <a:r>
              <a:rPr lang="en-US" dirty="0" smtClean="0"/>
              <a:t>R)/(2 ∗ r) </a:t>
            </a:r>
          </a:p>
          <a:p>
            <a:pPr lvl="1"/>
            <a:r>
              <a:rPr lang="en-US" dirty="0" smtClean="0"/>
              <a:t>From VR &amp; VL we get, </a:t>
            </a:r>
          </a:p>
          <a:p>
            <a:pPr lvl="2"/>
            <a:r>
              <a:rPr lang="el-GR" dirty="0" smtClean="0"/>
              <a:t>ω</a:t>
            </a:r>
            <a:r>
              <a:rPr lang="en-US" dirty="0" smtClean="0"/>
              <a:t>rob = (VR − VL)/b &amp; R = </a:t>
            </a:r>
            <a:r>
              <a:rPr lang="en-US" dirty="0" err="1" smtClean="0"/>
              <a:t>Vrob</a:t>
            </a:r>
            <a:r>
              <a:rPr lang="en-US" dirty="0" smtClean="0"/>
              <a:t>/</a:t>
            </a:r>
            <a:r>
              <a:rPr lang="el-GR" dirty="0" smtClean="0"/>
              <a:t>ω</a:t>
            </a:r>
            <a:r>
              <a:rPr lang="en-US" dirty="0" smtClean="0"/>
              <a:t>rob  </a:t>
            </a:r>
          </a:p>
          <a:p>
            <a:pPr lvl="2"/>
            <a:r>
              <a:rPr lang="en-US" dirty="0" smtClean="0"/>
              <a:t>⇒ R = b(VL + VR)/2(VR − </a:t>
            </a:r>
            <a:r>
              <a:rPr lang="en-US" dirty="0" smtClean="0"/>
              <a:t>VL)</a:t>
            </a:r>
            <a:endParaRPr lang="en-US" dirty="0" smtClean="0"/>
          </a:p>
          <a:p>
            <a:pPr lvl="1"/>
            <a:endParaRPr lang="en-IN" dirty="0" smtClean="0"/>
          </a:p>
        </p:txBody>
      </p:sp>
      <p:pic>
        <p:nvPicPr>
          <p:cNvPr id="2050" name="Picture 2"/>
          <p:cNvPicPr>
            <a:picLocks noChangeAspect="1" noChangeArrowheads="1"/>
          </p:cNvPicPr>
          <p:nvPr/>
        </p:nvPicPr>
        <p:blipFill>
          <a:blip r:embed="rId2"/>
          <a:srcRect/>
          <a:stretch>
            <a:fillRect/>
          </a:stretch>
        </p:blipFill>
        <p:spPr bwMode="auto">
          <a:xfrm>
            <a:off x="6010275" y="3500438"/>
            <a:ext cx="3133725" cy="284797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Differential drive kinematic equations</a:t>
            </a:r>
            <a:endParaRPr lang="en-US" dirty="0"/>
          </a:p>
        </p:txBody>
      </p:sp>
      <p:sp>
        <p:nvSpPr>
          <p:cNvPr id="3" name="Content Placeholder 2"/>
          <p:cNvSpPr>
            <a:spLocks noGrp="1"/>
          </p:cNvSpPr>
          <p:nvPr>
            <p:ph sz="quarter" idx="1"/>
          </p:nvPr>
        </p:nvSpPr>
        <p:spPr/>
        <p:txBody>
          <a:bodyPr/>
          <a:lstStyle/>
          <a:p>
            <a:r>
              <a:rPr lang="en-IN" dirty="0" smtClean="0"/>
              <a:t>Inverse Kinematics</a:t>
            </a:r>
          </a:p>
          <a:p>
            <a:r>
              <a:rPr lang="en-US" dirty="0" smtClean="0"/>
              <a:t>For desired </a:t>
            </a:r>
            <a:r>
              <a:rPr lang="el-GR" dirty="0" smtClean="0"/>
              <a:t>ω</a:t>
            </a:r>
            <a:r>
              <a:rPr lang="en-US" dirty="0" smtClean="0"/>
              <a:t>rob &amp; </a:t>
            </a:r>
            <a:r>
              <a:rPr lang="en-US" dirty="0" err="1" smtClean="0"/>
              <a:t>Vrob</a:t>
            </a:r>
            <a:r>
              <a:rPr lang="en-US" dirty="0" smtClean="0"/>
              <a:t> </a:t>
            </a:r>
            <a:r>
              <a:rPr lang="en-US" dirty="0" err="1" smtClean="0"/>
              <a:t>i.e</a:t>
            </a:r>
            <a:r>
              <a:rPr lang="en-US" dirty="0" smtClean="0"/>
              <a:t>, </a:t>
            </a:r>
            <a:r>
              <a:rPr lang="en-US" dirty="0" err="1" smtClean="0"/>
              <a:t>Vrob</a:t>
            </a:r>
            <a:r>
              <a:rPr lang="en-US" dirty="0" smtClean="0"/>
              <a:t> = (VL + VR)/2 &amp; </a:t>
            </a:r>
          </a:p>
          <a:p>
            <a:pPr>
              <a:buNone/>
            </a:pPr>
            <a:r>
              <a:rPr lang="en-US" dirty="0" smtClean="0"/>
              <a:t>	</a:t>
            </a:r>
            <a:r>
              <a:rPr lang="el-GR" dirty="0" smtClean="0"/>
              <a:t>ω</a:t>
            </a:r>
            <a:r>
              <a:rPr lang="en-US" dirty="0" smtClean="0"/>
              <a:t>rob = (VR − VL)/b we need to find individual wheel velocities. </a:t>
            </a:r>
          </a:p>
          <a:p>
            <a:r>
              <a:rPr lang="en-US" dirty="0" smtClean="0"/>
              <a:t>On solving these both we get, </a:t>
            </a:r>
          </a:p>
          <a:p>
            <a:pPr>
              <a:buNone/>
            </a:pPr>
            <a:r>
              <a:rPr lang="en-US" dirty="0" smtClean="0"/>
              <a:t>	VR = </a:t>
            </a:r>
            <a:r>
              <a:rPr lang="en-US" dirty="0" err="1" smtClean="0"/>
              <a:t>Vrob</a:t>
            </a:r>
            <a:r>
              <a:rPr lang="en-US" dirty="0" smtClean="0"/>
              <a:t> + </a:t>
            </a:r>
            <a:r>
              <a:rPr lang="el-GR" dirty="0" smtClean="0"/>
              <a:t>ω</a:t>
            </a:r>
            <a:r>
              <a:rPr lang="en-US" dirty="0" smtClean="0"/>
              <a:t>rob(b/2) ⇒ </a:t>
            </a:r>
            <a:r>
              <a:rPr lang="el-GR" dirty="0" smtClean="0"/>
              <a:t>ω</a:t>
            </a:r>
            <a:r>
              <a:rPr lang="en-US" dirty="0" smtClean="0"/>
              <a:t>R = (</a:t>
            </a:r>
            <a:r>
              <a:rPr lang="en-US" dirty="0" err="1" smtClean="0"/>
              <a:t>Vrob</a:t>
            </a:r>
            <a:r>
              <a:rPr lang="en-US" dirty="0" smtClean="0"/>
              <a:t> + </a:t>
            </a:r>
            <a:r>
              <a:rPr lang="el-GR" dirty="0" smtClean="0"/>
              <a:t>ω</a:t>
            </a:r>
            <a:r>
              <a:rPr lang="en-US" dirty="0" smtClean="0"/>
              <a:t>rob(b/2))/r &amp; VL = </a:t>
            </a:r>
            <a:r>
              <a:rPr lang="en-US" dirty="0" err="1" smtClean="0"/>
              <a:t>Vrob</a:t>
            </a:r>
            <a:r>
              <a:rPr lang="en-US" dirty="0" smtClean="0"/>
              <a:t> − </a:t>
            </a:r>
            <a:r>
              <a:rPr lang="el-GR" dirty="0" smtClean="0"/>
              <a:t>ω</a:t>
            </a:r>
            <a:r>
              <a:rPr lang="en-US" dirty="0" smtClean="0"/>
              <a:t>rob(b/2) =⇒ </a:t>
            </a:r>
            <a:r>
              <a:rPr lang="el-GR" dirty="0" smtClean="0"/>
              <a:t>ω</a:t>
            </a:r>
            <a:r>
              <a:rPr lang="en-US" dirty="0" smtClean="0"/>
              <a:t>L = (</a:t>
            </a:r>
            <a:r>
              <a:rPr lang="en-US" dirty="0" err="1" smtClean="0"/>
              <a:t>Vrob</a:t>
            </a:r>
            <a:r>
              <a:rPr lang="en-US" dirty="0" smtClean="0"/>
              <a:t> − </a:t>
            </a:r>
            <a:r>
              <a:rPr lang="el-GR" dirty="0" smtClean="0"/>
              <a:t>ω</a:t>
            </a:r>
            <a:r>
              <a:rPr lang="en-US" dirty="0" smtClean="0"/>
              <a:t>rob(b/2))r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Path planning</a:t>
            </a:r>
            <a:endParaRPr lang="en-US" dirty="0"/>
          </a:p>
        </p:txBody>
      </p:sp>
      <p:sp>
        <p:nvSpPr>
          <p:cNvPr id="3" name="Content Placeholder 2"/>
          <p:cNvSpPr>
            <a:spLocks noGrp="1"/>
          </p:cNvSpPr>
          <p:nvPr>
            <p:ph sz="quarter" idx="1"/>
          </p:nvPr>
        </p:nvSpPr>
        <p:spPr/>
        <p:txBody>
          <a:bodyPr/>
          <a:lstStyle/>
          <a:p>
            <a:r>
              <a:rPr lang="en-US" dirty="0" smtClean="0"/>
              <a:t>Probabilistic Road Map(PRM) - Random node are made in the space and then they are connected making a network of paths. Access by “</a:t>
            </a:r>
            <a:r>
              <a:rPr lang="en-US" i="1" dirty="0" err="1" smtClean="0"/>
              <a:t>mobileRobotPRM</a:t>
            </a:r>
            <a:r>
              <a:rPr lang="en-US" i="1" dirty="0" smtClean="0"/>
              <a:t>(map)</a:t>
            </a:r>
            <a:r>
              <a:rPr lang="en-US" dirty="0" smtClean="0"/>
              <a:t>” for a map</a:t>
            </a:r>
          </a:p>
          <a:p>
            <a:r>
              <a:rPr lang="en-US" dirty="0" smtClean="0"/>
              <a:t>A* algorithm - uses a </a:t>
            </a:r>
            <a:r>
              <a:rPr lang="en-US" dirty="0" smtClean="0"/>
              <a:t>function f(n</a:t>
            </a:r>
            <a:r>
              <a:rPr lang="en-US" dirty="0" smtClean="0"/>
              <a:t>) = g(n) + h(n) to find the optimal from start and goal points, where g(n) &amp; h(n) are the function to find the distance to reach from start to n </a:t>
            </a:r>
            <a:r>
              <a:rPr lang="en-US" dirty="0" err="1" smtClean="0"/>
              <a:t>th</a:t>
            </a:r>
            <a:r>
              <a:rPr lang="en-US" dirty="0" smtClean="0"/>
              <a:t> node and n </a:t>
            </a:r>
            <a:r>
              <a:rPr lang="en-US" dirty="0" err="1" smtClean="0"/>
              <a:t>th</a:t>
            </a:r>
            <a:r>
              <a:rPr lang="en-US" dirty="0" smtClean="0"/>
              <a:t> node to goal</a:t>
            </a:r>
          </a:p>
          <a:p>
            <a:r>
              <a:rPr lang="en-IN" i="1" dirty="0" smtClean="0"/>
              <a:t>finder</a:t>
            </a:r>
            <a:r>
              <a:rPr lang="en-IN" dirty="0" smtClean="0"/>
              <a:t> is used to execute it in </a:t>
            </a:r>
            <a:r>
              <a:rPr lang="en-IN" dirty="0" err="1" smtClean="0"/>
              <a:t>matlab</a:t>
            </a:r>
            <a:endParaRPr lang="en-US" dirty="0" smtClean="0"/>
          </a:p>
        </p:txBody>
      </p:sp>
      <p:pic>
        <p:nvPicPr>
          <p:cNvPr id="3075" name="Picture 3"/>
          <p:cNvPicPr>
            <a:picLocks noChangeAspect="1" noChangeArrowheads="1"/>
          </p:cNvPicPr>
          <p:nvPr/>
        </p:nvPicPr>
        <p:blipFill>
          <a:blip r:embed="rId2"/>
          <a:srcRect/>
          <a:stretch>
            <a:fillRect/>
          </a:stretch>
        </p:blipFill>
        <p:spPr bwMode="auto">
          <a:xfrm>
            <a:off x="5857884" y="3773971"/>
            <a:ext cx="3286116" cy="3084029"/>
          </a:xfrm>
          <a:prstGeom prst="rect">
            <a:avLst/>
          </a:prstGeom>
          <a:noFill/>
          <a:ln w="9525">
            <a:noFill/>
            <a:miter lim="800000"/>
            <a:headEnd/>
            <a:tailEnd/>
          </a:ln>
          <a:effectLst/>
        </p:spPr>
      </p:pic>
      <p:sp>
        <p:nvSpPr>
          <p:cNvPr id="6" name="TextBox 5"/>
          <p:cNvSpPr txBox="1"/>
          <p:nvPr/>
        </p:nvSpPr>
        <p:spPr>
          <a:xfrm>
            <a:off x="142844" y="3000372"/>
            <a:ext cx="184731" cy="369332"/>
          </a:xfrm>
          <a:prstGeom prst="rect">
            <a:avLst/>
          </a:prstGeom>
          <a:noFill/>
        </p:spPr>
        <p:txBody>
          <a:bodyPr wrap="none" rtlCol="0">
            <a:spAutoFit/>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Motion Control</a:t>
            </a:r>
            <a:endParaRPr lang="en-US" dirty="0"/>
          </a:p>
        </p:txBody>
      </p:sp>
      <p:sp>
        <p:nvSpPr>
          <p:cNvPr id="3" name="Content Placeholder 2"/>
          <p:cNvSpPr>
            <a:spLocks noGrp="1"/>
          </p:cNvSpPr>
          <p:nvPr>
            <p:ph sz="quarter" idx="1"/>
          </p:nvPr>
        </p:nvSpPr>
        <p:spPr/>
        <p:txBody>
          <a:bodyPr/>
          <a:lstStyle/>
          <a:p>
            <a:pPr algn="just"/>
            <a:r>
              <a:rPr lang="en-US" dirty="0" err="1" smtClean="0"/>
              <a:t>ControllerPurePursuit</a:t>
            </a:r>
            <a:r>
              <a:rPr lang="en-US" dirty="0" smtClean="0"/>
              <a:t> - takes desired linear and angular velocities along with look ahead distance of </a:t>
            </a:r>
            <a:r>
              <a:rPr lang="en-US" dirty="0" err="1" smtClean="0"/>
              <a:t>pursuiter</a:t>
            </a:r>
            <a:endParaRPr lang="en-US" dirty="0" smtClean="0"/>
          </a:p>
          <a:p>
            <a:pPr algn="just"/>
            <a:r>
              <a:rPr lang="en-US" dirty="0" smtClean="0"/>
              <a:t>controller function is used to find the reference linear and angular velocities of the </a:t>
            </a:r>
            <a:r>
              <a:rPr lang="en-US" dirty="0" err="1" smtClean="0"/>
              <a:t>pursuiter</a:t>
            </a:r>
            <a:r>
              <a:rPr lang="en-US" dirty="0" smtClean="0"/>
              <a:t> with respect to the pose </a:t>
            </a:r>
          </a:p>
          <a:p>
            <a:pPr algn="just"/>
            <a:r>
              <a:rPr lang="en-US" dirty="0" smtClean="0"/>
              <a:t>Inverse kinematic equations are used to find the individual wheel’s velocities with respect to reference velocity found before as desired robots velocity </a:t>
            </a:r>
          </a:p>
          <a:p>
            <a:pPr algn="just"/>
            <a:r>
              <a:rPr lang="en-US" dirty="0" smtClean="0"/>
              <a:t>Forward kinematic equations are made to make the robot move using the individual wheel velocities found in the previous step</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Final Model</a:t>
            </a:r>
            <a:endParaRPr lang="en-US" dirty="0"/>
          </a:p>
        </p:txBody>
      </p:sp>
      <p:sp>
        <p:nvSpPr>
          <p:cNvPr id="3" name="Content Placeholder 2"/>
          <p:cNvSpPr>
            <a:spLocks noGrp="1"/>
          </p:cNvSpPr>
          <p:nvPr>
            <p:ph sz="quarter" idx="1"/>
          </p:nvPr>
        </p:nvSpPr>
        <p:spPr>
          <a:xfrm>
            <a:off x="457200" y="1219200"/>
            <a:ext cx="8401080" cy="5424510"/>
          </a:xfrm>
        </p:spPr>
        <p:txBody>
          <a:bodyPr>
            <a:normAutofit/>
          </a:bodyPr>
          <a:lstStyle/>
          <a:p>
            <a:pPr algn="just"/>
            <a:r>
              <a:rPr lang="en-US" dirty="0" smtClean="0"/>
              <a:t>The parameter for the simulation are assigned Wheeled robot’s parameters are given </a:t>
            </a:r>
          </a:p>
          <a:p>
            <a:pPr algn="just"/>
            <a:r>
              <a:rPr lang="en-US" dirty="0" smtClean="0"/>
              <a:t>Initial pose/eta is allotted</a:t>
            </a:r>
            <a:r>
              <a:rPr lang="en-US" dirty="0" smtClean="0"/>
              <a:t>. Map </a:t>
            </a:r>
            <a:r>
              <a:rPr lang="en-US" dirty="0" smtClean="0"/>
              <a:t>is loaded and inflation in made so that obstacle’s can’t enter robot’s </a:t>
            </a:r>
            <a:r>
              <a:rPr lang="en-US" dirty="0" err="1" smtClean="0"/>
              <a:t>cartesian</a:t>
            </a:r>
            <a:r>
              <a:rPr lang="en-US" dirty="0" smtClean="0"/>
              <a:t> space </a:t>
            </a:r>
          </a:p>
          <a:p>
            <a:pPr algn="just"/>
            <a:r>
              <a:rPr lang="en-US" dirty="0" smtClean="0"/>
              <a:t>Waypoints will be assigned in case of fixed path</a:t>
            </a:r>
          </a:p>
          <a:p>
            <a:pPr algn="just"/>
            <a:r>
              <a:rPr lang="en-US" dirty="0" smtClean="0"/>
              <a:t>planner is used to initialize PRM to the map with given number of node and the distance between the nodes </a:t>
            </a:r>
          </a:p>
          <a:p>
            <a:pPr algn="just"/>
            <a:r>
              <a:rPr lang="en-US" dirty="0" smtClean="0"/>
              <a:t>Start and goal point are allotted </a:t>
            </a:r>
          </a:p>
          <a:p>
            <a:pPr algn="just"/>
            <a:r>
              <a:rPr lang="en-US" dirty="0" smtClean="0"/>
              <a:t>A* algorithm is used to find the optimal waypoints to reach the goal</a:t>
            </a:r>
          </a:p>
          <a:p>
            <a:pPr algn="just"/>
            <a:r>
              <a:rPr lang="en-US" dirty="0" smtClean="0"/>
              <a:t>2D </a:t>
            </a:r>
            <a:r>
              <a:rPr lang="en-US" dirty="0" err="1" smtClean="0"/>
              <a:t>visuailization</a:t>
            </a:r>
            <a:r>
              <a:rPr lang="en-US" dirty="0" smtClean="0"/>
              <a:t> of the map is made with the help of </a:t>
            </a:r>
            <a:r>
              <a:rPr lang="en-US" dirty="0" err="1" smtClean="0"/>
              <a:t>visualizer</a:t>
            </a:r>
            <a:r>
              <a:rPr lang="en-US" dirty="0"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err="1" smtClean="0"/>
              <a:t>controllerPurePursuit</a:t>
            </a:r>
            <a:r>
              <a:rPr lang="en-US" dirty="0" smtClean="0"/>
              <a:t> takes desired linear and angular velocities along with look ahead distance of </a:t>
            </a:r>
            <a:r>
              <a:rPr lang="en-US" dirty="0" err="1" smtClean="0"/>
              <a:t>pursuiter</a:t>
            </a:r>
            <a:endParaRPr lang="en-US" dirty="0" smtClean="0"/>
          </a:p>
          <a:p>
            <a:pPr algn="just"/>
            <a:r>
              <a:rPr lang="en-US" dirty="0" smtClean="0"/>
              <a:t>Inverse kinematics is used to find the individual wheel’s velocities with respect to reference velocity found before as desired robots velocity </a:t>
            </a:r>
          </a:p>
          <a:p>
            <a:pPr algn="just"/>
            <a:r>
              <a:rPr lang="en-US" dirty="0" smtClean="0"/>
              <a:t>Forward kinematics is made to make the robot move using the individual wheel velocities found in the previous step </a:t>
            </a:r>
          </a:p>
          <a:p>
            <a:pPr algn="just"/>
            <a:r>
              <a:rPr lang="en-US" dirty="0" smtClean="0"/>
              <a:t>Using </a:t>
            </a:r>
            <a:r>
              <a:rPr lang="en-US" dirty="0" err="1" smtClean="0"/>
              <a:t>matlab</a:t>
            </a:r>
            <a:r>
              <a:rPr lang="en-US" dirty="0" smtClean="0"/>
              <a:t> viz2D - Visualization of motion is made with respect to the eta/pose through waypoints with are given rate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Fixed path motion</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0" y="1500175"/>
            <a:ext cx="4857752" cy="4786345"/>
          </a:xfrm>
          <a:prstGeom prst="rect">
            <a:avLst/>
          </a:prstGeom>
          <a:noFill/>
          <a:ln w="9525">
            <a:noFill/>
            <a:miter lim="800000"/>
            <a:headEnd/>
            <a:tailEnd/>
          </a:ln>
          <a:effectLst/>
        </p:spPr>
      </p:pic>
      <p:sp>
        <p:nvSpPr>
          <p:cNvPr id="5" name="Rectangle 4"/>
          <p:cNvSpPr/>
          <p:nvPr/>
        </p:nvSpPr>
        <p:spPr>
          <a:xfrm>
            <a:off x="1000100" y="5929330"/>
            <a:ext cx="857256"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srcRect/>
          <a:stretch>
            <a:fillRect/>
          </a:stretch>
        </p:blipFill>
        <p:spPr bwMode="auto">
          <a:xfrm>
            <a:off x="4643438" y="1500174"/>
            <a:ext cx="4500562" cy="4714908"/>
          </a:xfrm>
          <a:prstGeom prst="rect">
            <a:avLst/>
          </a:prstGeom>
          <a:noFill/>
          <a:ln w="9525">
            <a:noFill/>
            <a:miter lim="800000"/>
            <a:headEnd/>
            <a:tailEnd/>
          </a:ln>
          <a:effectLst/>
        </p:spPr>
      </p:pic>
      <p:sp>
        <p:nvSpPr>
          <p:cNvPr id="7" name="Rectangle 6"/>
          <p:cNvSpPr/>
          <p:nvPr/>
        </p:nvSpPr>
        <p:spPr>
          <a:xfrm>
            <a:off x="5500694" y="6000768"/>
            <a:ext cx="857256"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8596" y="214290"/>
            <a:ext cx="8229600" cy="9906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Content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Content Placeholder 2"/>
          <p:cNvSpPr txBox="1">
            <a:spLocks/>
          </p:cNvSpPr>
          <p:nvPr/>
        </p:nvSpPr>
        <p:spPr>
          <a:xfrm>
            <a:off x="357158" y="1285860"/>
            <a:ext cx="8229600" cy="493776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Mobile robot and types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Robot Kinematics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Types of  Wheels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Robot Dynamics</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Sensing and Perception</a:t>
            </a:r>
          </a:p>
          <a:p>
            <a:pPr marL="274320" lvl="0" indent="-274320">
              <a:spcBef>
                <a:spcPts val="600"/>
              </a:spcBef>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Classification and Commonly </a:t>
            </a:r>
            <a:r>
              <a:rPr lang="en-US" sz="2600" dirty="0" smtClean="0"/>
              <a:t>used sensors</a:t>
            </a:r>
          </a:p>
          <a:p>
            <a:pPr marL="274320" lvl="0" indent="-274320">
              <a:spcBef>
                <a:spcPts val="600"/>
              </a:spcBef>
              <a:buClr>
                <a:schemeClr val="accent1"/>
              </a:buClr>
              <a:buSzPct val="76000"/>
              <a:buFont typeface="Wingdings 3"/>
              <a:buChar char=""/>
              <a:defRPr/>
            </a:pPr>
            <a:r>
              <a:rPr lang="en-US" sz="2600" dirty="0" smtClean="0"/>
              <a:t>Localization of mobile robot</a:t>
            </a:r>
          </a:p>
          <a:p>
            <a:pPr marL="274320" lvl="0" indent="-274320">
              <a:spcBef>
                <a:spcPts val="600"/>
              </a:spcBef>
              <a:buClr>
                <a:schemeClr val="accent1"/>
              </a:buClr>
              <a:buSzPct val="76000"/>
              <a:buFont typeface="Wingdings 3"/>
              <a:buChar char=""/>
              <a:defRPr/>
            </a:pPr>
            <a:r>
              <a:rPr lang="en-IN" sz="2600" dirty="0" smtClean="0"/>
              <a:t>Differential drive kinematic equations</a:t>
            </a:r>
          </a:p>
          <a:p>
            <a:pPr marL="274320" lvl="0" indent="-274320">
              <a:spcBef>
                <a:spcPts val="600"/>
              </a:spcBef>
              <a:buClr>
                <a:schemeClr val="accent1"/>
              </a:buClr>
              <a:buSzPct val="76000"/>
              <a:buFont typeface="Wingdings 3"/>
              <a:buChar char=""/>
              <a:defRPr/>
            </a:pPr>
            <a:r>
              <a:rPr lang="en-IN" sz="2600" dirty="0" smtClean="0"/>
              <a:t>Path planning</a:t>
            </a:r>
          </a:p>
          <a:p>
            <a:pPr marL="274320" lvl="0" indent="-274320">
              <a:spcBef>
                <a:spcPts val="600"/>
              </a:spcBef>
              <a:buClr>
                <a:schemeClr val="accent1"/>
              </a:buClr>
              <a:buSzPct val="76000"/>
              <a:buFont typeface="Wingdings 3"/>
              <a:buChar char=""/>
              <a:defRPr/>
            </a:pPr>
            <a:r>
              <a:rPr lang="en-IN" sz="2600" dirty="0" smtClean="0"/>
              <a:t>Motion Control</a:t>
            </a:r>
          </a:p>
          <a:p>
            <a:pPr marL="274320" lvl="0" indent="-274320">
              <a:spcBef>
                <a:spcPts val="600"/>
              </a:spcBef>
              <a:buClr>
                <a:schemeClr val="accent1"/>
              </a:buClr>
              <a:buSzPct val="76000"/>
              <a:buFont typeface="Wingdings 3"/>
              <a:buChar char=""/>
              <a:defRPr/>
            </a:pPr>
            <a:r>
              <a:rPr lang="en-IN" sz="2600" dirty="0" smtClean="0"/>
              <a:t>Final Model</a:t>
            </a:r>
            <a:endParaRPr lang="en-US" sz="2600" dirty="0" smtClean="0"/>
          </a:p>
          <a:p>
            <a:pPr marL="274320" lvl="0" indent="-274320">
              <a:spcBef>
                <a:spcPts val="600"/>
              </a:spcBef>
              <a:buClr>
                <a:schemeClr val="accent1"/>
              </a:buClr>
              <a:buSzPct val="76000"/>
              <a:buFont typeface="Wingdings 3"/>
              <a:buChar char=""/>
              <a:defRPr/>
            </a:pPr>
            <a:r>
              <a:rPr lang="en-IN" sz="2600" dirty="0" smtClean="0"/>
              <a:t>References</a:t>
            </a:r>
            <a:endParaRPr lang="en-US" sz="26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 path motion</a:t>
            </a:r>
            <a:endParaRPr lang="en-US" dirty="0"/>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785786" y="1142984"/>
            <a:ext cx="3643306" cy="298668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143504" y="1142984"/>
            <a:ext cx="3143273" cy="2953411"/>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0" y="4286256"/>
            <a:ext cx="4857752" cy="2571744"/>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4714876" y="4495800"/>
            <a:ext cx="4429123" cy="200503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sz="quarter" idx="1"/>
          </p:nvPr>
        </p:nvSpPr>
        <p:spPr/>
        <p:txBody>
          <a:bodyPr/>
          <a:lstStyle/>
          <a:p>
            <a:r>
              <a:rPr lang="en-US" dirty="0" smtClean="0"/>
              <a:t>The use of sensors wheeled mobile robot can even avoid the dynamic obstacles which will be a major advantage. As in real life the dynamic obstacle are a common scenario</a:t>
            </a:r>
          </a:p>
          <a:p>
            <a:r>
              <a:rPr lang="en-US" dirty="0" smtClean="0"/>
              <a:t>Making of sensors to be able to navigate in an unknown territory that are in term called as SLAM robot that is robots that can Simultaneous Localization and Mapping for better performance</a:t>
            </a:r>
          </a:p>
          <a:p>
            <a:r>
              <a:rPr lang="en-US" dirty="0" smtClean="0"/>
              <a:t>The path planning and motion planning can be advanced in separately then they can be used not only for wheeled mobile robot but also for other field robots providing better results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Motion planning for wheeled mobile robot in a given map provided there are no dynamic obstacles this is done for one of the wheel drives discussed above namely Differential Drive. </a:t>
            </a:r>
          </a:p>
          <a:p>
            <a:r>
              <a:rPr lang="en-US" dirty="0" smtClean="0"/>
              <a:t>With algorithms and the kinematics both forward &amp;inverse kinematics equations to accomplish the task</a:t>
            </a:r>
          </a:p>
          <a:p>
            <a:pPr lvl="1"/>
            <a:r>
              <a:rPr lang="en-US" dirty="0" smtClean="0"/>
              <a:t> Probabilistic Road Map(PRM) followed by A*algorithm completes the path planning </a:t>
            </a:r>
          </a:p>
          <a:p>
            <a:pPr lvl="1"/>
            <a:r>
              <a:rPr lang="en-US" dirty="0" smtClean="0"/>
              <a:t>The motion controlling that is made possible with the help of one of the </a:t>
            </a:r>
            <a:r>
              <a:rPr lang="en-US" dirty="0" err="1" smtClean="0"/>
              <a:t>matlab</a:t>
            </a:r>
            <a:r>
              <a:rPr lang="en-US" dirty="0" smtClean="0"/>
              <a:t> function </a:t>
            </a:r>
            <a:r>
              <a:rPr lang="en-US" dirty="0" err="1" smtClean="0"/>
              <a:t>controlPurePursuit</a:t>
            </a:r>
            <a:r>
              <a:rPr lang="en-US" dirty="0" smtClean="0"/>
              <a:t> which is then combined its results with inverse and forward kinematics of the differential drive. </a:t>
            </a:r>
          </a:p>
          <a:p>
            <a:r>
              <a:rPr lang="en-US" dirty="0" smtClean="0"/>
              <a:t>And the </a:t>
            </a:r>
            <a:r>
              <a:rPr lang="en-US" dirty="0" err="1" smtClean="0"/>
              <a:t>vizualization</a:t>
            </a:r>
            <a:r>
              <a:rPr lang="en-US" dirty="0" smtClean="0"/>
              <a:t> is along made to make the things more like simulation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References</a:t>
            </a:r>
            <a:endParaRPr lang="en-US" dirty="0"/>
          </a:p>
        </p:txBody>
      </p:sp>
      <p:sp>
        <p:nvSpPr>
          <p:cNvPr id="3" name="Content Placeholder 2"/>
          <p:cNvSpPr>
            <a:spLocks noGrp="1"/>
          </p:cNvSpPr>
          <p:nvPr>
            <p:ph sz="quarter" idx="1"/>
          </p:nvPr>
        </p:nvSpPr>
        <p:spPr/>
        <p:txBody>
          <a:bodyPr>
            <a:normAutofit/>
          </a:bodyPr>
          <a:lstStyle/>
          <a:p>
            <a:r>
              <a:rPr lang="en-US" sz="2000" dirty="0" smtClean="0">
                <a:solidFill>
                  <a:srgbClr val="FF0000"/>
                </a:solidFill>
                <a:hlinkClick r:id="rId2"/>
              </a:rPr>
              <a:t>Wheeled Mobile Robot - an overview | </a:t>
            </a:r>
            <a:r>
              <a:rPr lang="en-US" sz="2000" dirty="0" err="1" smtClean="0">
                <a:solidFill>
                  <a:srgbClr val="FF0000"/>
                </a:solidFill>
                <a:hlinkClick r:id="rId2"/>
              </a:rPr>
              <a:t>ScienceDirect</a:t>
            </a:r>
            <a:r>
              <a:rPr lang="en-US" sz="2000" dirty="0" smtClean="0">
                <a:solidFill>
                  <a:srgbClr val="FF0000"/>
                </a:solidFill>
                <a:hlinkClick r:id="rId2"/>
              </a:rPr>
              <a:t> Topics</a:t>
            </a:r>
            <a:endParaRPr lang="en-US" sz="2000" dirty="0" smtClean="0">
              <a:solidFill>
                <a:srgbClr val="FF0000"/>
              </a:solidFill>
            </a:endParaRPr>
          </a:p>
          <a:p>
            <a:r>
              <a:rPr lang="en-US" sz="2000" dirty="0" smtClean="0">
                <a:hlinkClick r:id="rId3"/>
              </a:rPr>
              <a:t>Wheeled Mobile Robots - Course (nptel.ac.in)</a:t>
            </a:r>
            <a:endParaRPr lang="en-US" sz="2000" dirty="0" smtClean="0"/>
          </a:p>
          <a:p>
            <a:r>
              <a:rPr lang="en-US" sz="2000" dirty="0" smtClean="0">
                <a:hlinkClick r:id="rId4"/>
              </a:rPr>
              <a:t>112106298.pdf - Google Drive</a:t>
            </a:r>
            <a:r>
              <a:rPr lang="en-US" sz="2000" dirty="0" smtClean="0"/>
              <a:t> </a:t>
            </a:r>
          </a:p>
          <a:p>
            <a:r>
              <a:rPr lang="en-US" sz="2000" dirty="0" smtClean="0">
                <a:hlinkClick r:id="rId5"/>
              </a:rPr>
              <a:t>(PDF) Localization of Wheeled Mobile Robot Based on Extended </a:t>
            </a:r>
            <a:r>
              <a:rPr lang="en-US" sz="2000" dirty="0" err="1" smtClean="0">
                <a:hlinkClick r:id="rId5"/>
              </a:rPr>
              <a:t>Kalman</a:t>
            </a:r>
            <a:r>
              <a:rPr lang="en-US" sz="2000" dirty="0" smtClean="0">
                <a:hlinkClick r:id="rId5"/>
              </a:rPr>
              <a:t> Filtering (researchgate.net)</a:t>
            </a:r>
            <a:endParaRPr lang="en-US" sz="2000" dirty="0" smtClean="0"/>
          </a:p>
          <a:p>
            <a:r>
              <a:rPr lang="en-US" sz="2000" dirty="0" smtClean="0">
                <a:hlinkClick r:id="rId5"/>
              </a:rPr>
              <a:t>(PDF) Localization of Wheeled Mobile Robot Based on Extended </a:t>
            </a:r>
            <a:r>
              <a:rPr lang="en-US" sz="2000" dirty="0" err="1" smtClean="0">
                <a:hlinkClick r:id="rId5"/>
              </a:rPr>
              <a:t>Kalman</a:t>
            </a:r>
            <a:r>
              <a:rPr lang="en-US" sz="2000" dirty="0" smtClean="0">
                <a:hlinkClick r:id="rId5"/>
              </a:rPr>
              <a:t> Filtering (researchgate.net)</a:t>
            </a:r>
            <a:endParaRPr lang="en-US" sz="2000" dirty="0" smtClean="0"/>
          </a:p>
          <a:p>
            <a:r>
              <a:rPr lang="en-US" sz="2000" dirty="0" smtClean="0">
                <a:hlinkClick r:id="rId6"/>
              </a:rPr>
              <a:t>(PDF) Mobile Robot Kinematic </a:t>
            </a:r>
            <a:r>
              <a:rPr lang="en-US" sz="2000" dirty="0" err="1" smtClean="0">
                <a:hlinkClick r:id="rId6"/>
              </a:rPr>
              <a:t>Reconfigurability</a:t>
            </a:r>
            <a:r>
              <a:rPr lang="en-US" sz="2000" dirty="0" smtClean="0">
                <a:hlinkClick r:id="rId6"/>
              </a:rPr>
              <a:t> for Rough-Terrain (researchgate.net)</a:t>
            </a:r>
            <a:endParaRPr lang="en-US" sz="2000" dirty="0" smtClean="0"/>
          </a:p>
          <a:p>
            <a:r>
              <a:rPr lang="en-US" sz="2000" dirty="0" smtClean="0">
                <a:hlinkClick r:id="rId7"/>
              </a:rPr>
              <a:t>Control of a </a:t>
            </a:r>
            <a:r>
              <a:rPr lang="en-US" sz="2000" dirty="0" err="1" smtClean="0">
                <a:hlinkClick r:id="rId7"/>
              </a:rPr>
              <a:t>nonholonomic</a:t>
            </a:r>
            <a:r>
              <a:rPr lang="en-US" sz="2000" dirty="0" smtClean="0">
                <a:hlinkClick r:id="rId7"/>
              </a:rPr>
              <a:t> mobile robot: </a:t>
            </a:r>
            <a:r>
              <a:rPr lang="en-US" sz="2000" dirty="0" err="1" smtClean="0">
                <a:hlinkClick r:id="rId7"/>
              </a:rPr>
              <a:t>backstepping</a:t>
            </a:r>
            <a:r>
              <a:rPr lang="en-US" sz="2000" dirty="0" smtClean="0">
                <a:hlinkClick r:id="rId7"/>
              </a:rPr>
              <a:t> kinematics into dynamics | IEEE Conference Publication | IEEE </a:t>
            </a:r>
            <a:r>
              <a:rPr lang="en-US" sz="2000" dirty="0" err="1" smtClean="0">
                <a:hlinkClick r:id="rId7"/>
              </a:rPr>
              <a:t>Xplore</a:t>
            </a:r>
            <a:endParaRPr lang="en-US" sz="2000" dirty="0" smtClean="0"/>
          </a:p>
          <a:p>
            <a:r>
              <a:rPr lang="en-US" sz="2000" dirty="0" smtClean="0">
                <a:hlinkClick r:id="rId8"/>
              </a:rPr>
              <a:t>Mobile Robot Control on a Reference Path | IEEE Conference Publication | IEEE </a:t>
            </a:r>
            <a:r>
              <a:rPr lang="en-US" sz="2000" dirty="0" err="1" smtClean="0">
                <a:hlinkClick r:id="rId8"/>
              </a:rPr>
              <a:t>Xplore</a:t>
            </a:r>
            <a:endParaRPr lang="en-US" sz="20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robot and types</a:t>
            </a:r>
          </a:p>
        </p:txBody>
      </p:sp>
      <p:sp>
        <p:nvSpPr>
          <p:cNvPr id="3" name="Content Placeholder 2"/>
          <p:cNvSpPr>
            <a:spLocks noGrp="1"/>
          </p:cNvSpPr>
          <p:nvPr>
            <p:ph sz="quarter" idx="1"/>
          </p:nvPr>
        </p:nvSpPr>
        <p:spPr>
          <a:xfrm>
            <a:off x="0" y="1142984"/>
            <a:ext cx="9144000" cy="5357850"/>
          </a:xfrm>
        </p:spPr>
        <p:txBody>
          <a:bodyPr/>
          <a:lstStyle/>
          <a:p>
            <a:pPr algn="just"/>
            <a:r>
              <a:rPr lang="en-US" dirty="0" smtClean="0"/>
              <a:t>A mobile robot is an automatic machine that is capable of locomotion(</a:t>
            </a:r>
            <a:r>
              <a:rPr lang="en-US" dirty="0" err="1" smtClean="0"/>
              <a:t>effector</a:t>
            </a:r>
            <a:r>
              <a:rPr lang="en-US" dirty="0" smtClean="0"/>
              <a:t> its move due to its action on environment)</a:t>
            </a:r>
          </a:p>
          <a:p>
            <a:pPr algn="just"/>
            <a:r>
              <a:rPr lang="en-IN" dirty="0" smtClean="0"/>
              <a:t>Mobile robot covers that roll, walk, fly or swim </a:t>
            </a:r>
            <a:r>
              <a:rPr lang="en-IN" dirty="0" err="1" smtClean="0"/>
              <a:t>i.e,land</a:t>
            </a:r>
            <a:r>
              <a:rPr lang="en-IN" dirty="0" smtClean="0"/>
              <a:t>-based, air-based, water-based,..etc</a:t>
            </a:r>
          </a:p>
          <a:p>
            <a:pPr algn="just"/>
            <a:r>
              <a:rPr lang="en-IN" dirty="0" smtClean="0"/>
              <a:t>Types of land-based mobile robots wheeled, legged, tracked, hybrid</a:t>
            </a:r>
          </a:p>
          <a:p>
            <a:pPr algn="just"/>
            <a:r>
              <a:rPr lang="en-IN" dirty="0" smtClean="0"/>
              <a:t>Wheels are more suitable and effective on flat surface than legs along with more stability </a:t>
            </a:r>
          </a:p>
          <a:p>
            <a:pPr algn="just"/>
            <a:r>
              <a:rPr lang="en-IN" dirty="0" smtClean="0"/>
              <a:t>Legged mobile robot requires higher degree of freedom which make its mechanically complex</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a:bodyPr>
          <a:lstStyle/>
          <a:p>
            <a:r>
              <a:rPr lang="en-US" dirty="0" smtClean="0"/>
              <a:t>Robot Kinematics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785794"/>
            <a:ext cx="5715008" cy="35719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5524500" y="714356"/>
            <a:ext cx="3619500" cy="14097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5000628" y="2000240"/>
            <a:ext cx="704850" cy="14478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cstate="print"/>
          <a:srcRect/>
          <a:stretch>
            <a:fillRect/>
          </a:stretch>
        </p:blipFill>
        <p:spPr bwMode="auto">
          <a:xfrm>
            <a:off x="5656260" y="2143116"/>
            <a:ext cx="3487740" cy="1285884"/>
          </a:xfrm>
          <a:prstGeom prst="rect">
            <a:avLst/>
          </a:prstGeom>
          <a:noFill/>
          <a:ln w="9525">
            <a:noFill/>
            <a:miter lim="800000"/>
            <a:headEnd/>
            <a:tailEnd/>
          </a:ln>
          <a:effectLst/>
        </p:spPr>
      </p:pic>
      <p:pic>
        <p:nvPicPr>
          <p:cNvPr id="2056" name="Picture 8"/>
          <p:cNvPicPr>
            <a:picLocks noChangeAspect="1" noChangeArrowheads="1"/>
          </p:cNvPicPr>
          <p:nvPr/>
        </p:nvPicPr>
        <p:blipFill>
          <a:blip r:embed="rId6" cstate="print"/>
          <a:srcRect/>
          <a:stretch>
            <a:fillRect/>
          </a:stretch>
        </p:blipFill>
        <p:spPr bwMode="auto">
          <a:xfrm>
            <a:off x="5929322" y="3357562"/>
            <a:ext cx="1495425" cy="619125"/>
          </a:xfrm>
          <a:prstGeom prst="rect">
            <a:avLst/>
          </a:prstGeom>
          <a:noFill/>
          <a:ln w="9525">
            <a:noFill/>
            <a:miter lim="800000"/>
            <a:headEnd/>
            <a:tailEnd/>
          </a:ln>
          <a:effectLst/>
        </p:spPr>
      </p:pic>
      <p:sp>
        <p:nvSpPr>
          <p:cNvPr id="20" name="TextBox 19"/>
          <p:cNvSpPr txBox="1"/>
          <p:nvPr/>
        </p:nvSpPr>
        <p:spPr>
          <a:xfrm>
            <a:off x="6357950" y="3786190"/>
            <a:ext cx="2786050" cy="2862322"/>
          </a:xfrm>
          <a:prstGeom prst="rect">
            <a:avLst/>
          </a:prstGeom>
          <a:noFill/>
        </p:spPr>
        <p:txBody>
          <a:bodyPr wrap="square" rtlCol="0">
            <a:spAutoFit/>
          </a:bodyPr>
          <a:lstStyle/>
          <a:p>
            <a:r>
              <a:rPr lang="en-IN" sz="2000" dirty="0" smtClean="0">
                <a:solidFill>
                  <a:schemeClr val="bg2">
                    <a:lumMod val="10000"/>
                  </a:schemeClr>
                </a:solidFill>
                <a:latin typeface="Bahnschrift Light SemiCondensed" pitchFamily="34" charset="0"/>
              </a:rPr>
              <a:t>-velocity input commands</a:t>
            </a:r>
          </a:p>
          <a:p>
            <a:endParaRPr lang="en-IN" sz="2000" dirty="0" smtClean="0">
              <a:solidFill>
                <a:schemeClr val="bg2">
                  <a:lumMod val="10000"/>
                </a:schemeClr>
              </a:solidFill>
              <a:latin typeface="Bahnschrift Light SemiCondensed" pitchFamily="34" charset="0"/>
            </a:endParaRPr>
          </a:p>
          <a:p>
            <a:pPr>
              <a:buFontTx/>
              <a:buChar char="-"/>
            </a:pPr>
            <a:r>
              <a:rPr lang="en-IN" sz="2000" dirty="0" smtClean="0">
                <a:solidFill>
                  <a:schemeClr val="bg2">
                    <a:lumMod val="10000"/>
                  </a:schemeClr>
                </a:solidFill>
                <a:latin typeface="Bahnschrift Light SemiCondensed" pitchFamily="34" charset="0"/>
              </a:rPr>
              <a:t>-</a:t>
            </a:r>
            <a:r>
              <a:rPr lang="en-IN" sz="2000" dirty="0" err="1" smtClean="0">
                <a:solidFill>
                  <a:schemeClr val="bg2">
                    <a:lumMod val="10000"/>
                  </a:schemeClr>
                </a:solidFill>
                <a:latin typeface="Bahnschrift Light SemiCondensed" pitchFamily="34" charset="0"/>
              </a:rPr>
              <a:t>Jacobian</a:t>
            </a:r>
            <a:r>
              <a:rPr lang="en-IN" sz="2000" dirty="0" smtClean="0">
                <a:solidFill>
                  <a:schemeClr val="bg2">
                    <a:lumMod val="10000"/>
                  </a:schemeClr>
                </a:solidFill>
                <a:latin typeface="Bahnschrift Light SemiCondensed" pitchFamily="34" charset="0"/>
              </a:rPr>
              <a:t> </a:t>
            </a:r>
            <a:r>
              <a:rPr lang="en-IN" sz="2000" dirty="0" err="1" smtClean="0">
                <a:solidFill>
                  <a:schemeClr val="bg2">
                    <a:lumMod val="10000"/>
                  </a:schemeClr>
                </a:solidFill>
                <a:latin typeface="Bahnschrift Light SemiCondensed" pitchFamily="34" charset="0"/>
              </a:rPr>
              <a:t>matix</a:t>
            </a:r>
            <a:r>
              <a:rPr lang="en-IN" sz="2000" dirty="0" smtClean="0">
                <a:solidFill>
                  <a:schemeClr val="bg2">
                    <a:lumMod val="10000"/>
                  </a:schemeClr>
                </a:solidFill>
                <a:latin typeface="Bahnschrift Light SemiCondensed" pitchFamily="34" charset="0"/>
              </a:rPr>
              <a:t> which </a:t>
            </a:r>
          </a:p>
          <a:p>
            <a:r>
              <a:rPr lang="en-IN" sz="2000" dirty="0" smtClean="0">
                <a:solidFill>
                  <a:schemeClr val="bg2">
                    <a:lumMod val="10000"/>
                  </a:schemeClr>
                </a:solidFill>
                <a:latin typeface="Bahnschrift Light SemiCondensed" pitchFamily="34" charset="0"/>
              </a:rPr>
              <a:t>maps input of coordinates</a:t>
            </a:r>
            <a:endParaRPr lang="en-IN" sz="2000" dirty="0">
              <a:solidFill>
                <a:schemeClr val="bg2">
                  <a:lumMod val="10000"/>
                </a:schemeClr>
              </a:solidFill>
              <a:latin typeface="Bahnschrift Light SemiCondensed" pitchFamily="34" charset="0"/>
            </a:endParaRPr>
          </a:p>
          <a:p>
            <a:pPr>
              <a:buFontTx/>
              <a:buChar char="-"/>
            </a:pPr>
            <a:r>
              <a:rPr lang="en-IN" sz="2000" dirty="0" smtClean="0">
                <a:solidFill>
                  <a:schemeClr val="bg2">
                    <a:lumMod val="10000"/>
                  </a:schemeClr>
                </a:solidFill>
                <a:latin typeface="Bahnschrift Light SemiCondensed" pitchFamily="34" charset="0"/>
              </a:rPr>
              <a:t>-derivatives of generalized coordinates</a:t>
            </a:r>
          </a:p>
          <a:p>
            <a:pPr>
              <a:buFontTx/>
              <a:buChar char="-"/>
            </a:pPr>
            <a:r>
              <a:rPr lang="en-IN" sz="2000" dirty="0" smtClean="0">
                <a:solidFill>
                  <a:schemeClr val="bg2">
                    <a:lumMod val="10000"/>
                  </a:schemeClr>
                </a:solidFill>
                <a:latin typeface="Bahnschrift Light SemiCondensed" pitchFamily="34" charset="0"/>
              </a:rPr>
              <a:t>-wheel input or configuration matrix</a:t>
            </a:r>
          </a:p>
          <a:p>
            <a:pPr>
              <a:buFontTx/>
              <a:buChar char="-"/>
            </a:pPr>
            <a:r>
              <a:rPr lang="en-IN" sz="2000" dirty="0" smtClean="0">
                <a:solidFill>
                  <a:schemeClr val="bg2">
                    <a:lumMod val="10000"/>
                  </a:schemeClr>
                </a:solidFill>
                <a:latin typeface="Bahnschrift Light SemiCondensed" pitchFamily="34" charset="0"/>
              </a:rPr>
              <a:t>-wheel angular velocity</a:t>
            </a:r>
          </a:p>
        </p:txBody>
      </p:sp>
      <p:pic>
        <p:nvPicPr>
          <p:cNvPr id="2065" name="Picture 17"/>
          <p:cNvPicPr>
            <a:picLocks noChangeAspect="1" noChangeArrowheads="1"/>
          </p:cNvPicPr>
          <p:nvPr/>
        </p:nvPicPr>
        <p:blipFill>
          <a:blip r:embed="rId7" cstate="print"/>
          <a:srcRect/>
          <a:stretch>
            <a:fillRect/>
          </a:stretch>
        </p:blipFill>
        <p:spPr bwMode="auto">
          <a:xfrm>
            <a:off x="5715008" y="3857628"/>
            <a:ext cx="685800" cy="1752600"/>
          </a:xfrm>
          <a:prstGeom prst="rect">
            <a:avLst/>
          </a:prstGeom>
          <a:noFill/>
          <a:ln w="9525">
            <a:noFill/>
            <a:miter lim="800000"/>
            <a:headEnd/>
            <a:tailEnd/>
          </a:ln>
          <a:effectLst/>
        </p:spPr>
      </p:pic>
      <p:pic>
        <p:nvPicPr>
          <p:cNvPr id="2066" name="Picture 18"/>
          <p:cNvPicPr>
            <a:picLocks noChangeAspect="1" noChangeArrowheads="1"/>
          </p:cNvPicPr>
          <p:nvPr/>
        </p:nvPicPr>
        <p:blipFill>
          <a:blip r:embed="rId8" cstate="print"/>
          <a:srcRect/>
          <a:stretch>
            <a:fillRect/>
          </a:stretch>
        </p:blipFill>
        <p:spPr bwMode="auto">
          <a:xfrm>
            <a:off x="7572396" y="3429000"/>
            <a:ext cx="1285884" cy="410389"/>
          </a:xfrm>
          <a:prstGeom prst="rect">
            <a:avLst/>
          </a:prstGeom>
          <a:noFill/>
          <a:ln w="9525">
            <a:noFill/>
            <a:miter lim="800000"/>
            <a:headEnd/>
            <a:tailEnd/>
          </a:ln>
          <a:effectLst/>
        </p:spPr>
      </p:pic>
      <p:sp>
        <p:nvSpPr>
          <p:cNvPr id="24" name="TextBox 23"/>
          <p:cNvSpPr txBox="1"/>
          <p:nvPr/>
        </p:nvSpPr>
        <p:spPr>
          <a:xfrm>
            <a:off x="5786446" y="5643578"/>
            <a:ext cx="505476" cy="1015663"/>
          </a:xfrm>
          <a:prstGeom prst="rect">
            <a:avLst/>
          </a:prstGeom>
          <a:noFill/>
        </p:spPr>
        <p:txBody>
          <a:bodyPr wrap="square" rtlCol="0">
            <a:spAutoFit/>
          </a:bodyPr>
          <a:lstStyle/>
          <a:p>
            <a:r>
              <a:rPr lang="en-US" sz="2000" b="1" i="1" dirty="0" smtClean="0">
                <a:latin typeface="Arial Narrow"/>
              </a:rPr>
              <a:t>W</a:t>
            </a:r>
          </a:p>
          <a:p>
            <a:endParaRPr lang="en-IN" sz="2000" b="1" i="1" dirty="0" smtClean="0">
              <a:latin typeface="Arial Narrow"/>
            </a:endParaRPr>
          </a:p>
          <a:p>
            <a:r>
              <a:rPr lang="el-GR" sz="2000" b="1" i="1" dirty="0" smtClean="0">
                <a:latin typeface="Bahnschrift Light SemiCondensed"/>
              </a:rPr>
              <a:t>ω</a:t>
            </a:r>
            <a:endParaRPr lang="en-US" sz="2000" b="1" i="1" dirty="0"/>
          </a:p>
        </p:txBody>
      </p:sp>
      <p:sp>
        <p:nvSpPr>
          <p:cNvPr id="26" name="Content Placeholder 2"/>
          <p:cNvSpPr>
            <a:spLocks noGrp="1"/>
          </p:cNvSpPr>
          <p:nvPr>
            <p:ph sz="quarter" idx="1"/>
          </p:nvPr>
        </p:nvSpPr>
        <p:spPr>
          <a:xfrm>
            <a:off x="0" y="4357694"/>
            <a:ext cx="5857884" cy="2286016"/>
          </a:xfrm>
        </p:spPr>
        <p:txBody>
          <a:bodyPr>
            <a:noAutofit/>
          </a:bodyPr>
          <a:lstStyle/>
          <a:p>
            <a:pPr>
              <a:buNone/>
            </a:pPr>
            <a:r>
              <a:rPr lang="en-US" sz="1800" dirty="0">
                <a:latin typeface="Bahnschrift Light" pitchFamily="34" charset="0"/>
              </a:rPr>
              <a:t>x: Forward displacement of the mobile robot </a:t>
            </a:r>
            <a:r>
              <a:rPr lang="en-US" sz="1800" dirty="0" err="1">
                <a:latin typeface="Bahnschrift Light" pitchFamily="34" charset="0"/>
              </a:rPr>
              <a:t>w.r.t</a:t>
            </a:r>
            <a:r>
              <a:rPr lang="en-US" sz="1800" dirty="0">
                <a:latin typeface="Bahnschrift Light" pitchFamily="34" charset="0"/>
              </a:rPr>
              <a:t>. I
y: Lateral displacement of the mobile robot </a:t>
            </a:r>
            <a:r>
              <a:rPr lang="en-US" sz="1800" dirty="0" err="1">
                <a:latin typeface="Bahnschrift Light" pitchFamily="34" charset="0"/>
              </a:rPr>
              <a:t>w.r.t</a:t>
            </a:r>
            <a:r>
              <a:rPr lang="en-US" sz="1800" dirty="0">
                <a:latin typeface="Bahnschrift Light" pitchFamily="34" charset="0"/>
              </a:rPr>
              <a:t>. I
  : Angular displacement of the mobile robot </a:t>
            </a:r>
            <a:r>
              <a:rPr lang="en-US" sz="1800" dirty="0" err="1">
                <a:latin typeface="Bahnschrift Light" pitchFamily="34" charset="0"/>
              </a:rPr>
              <a:t>w.r.t</a:t>
            </a:r>
            <a:r>
              <a:rPr lang="en-US" sz="1800" dirty="0">
                <a:latin typeface="Bahnschrift Light" pitchFamily="34" charset="0"/>
              </a:rPr>
              <a:t>. I</a:t>
            </a:r>
          </a:p>
          <a:p>
            <a:pPr>
              <a:buNone/>
            </a:pPr>
            <a:r>
              <a:rPr lang="en-US" sz="1800" dirty="0">
                <a:latin typeface="Bahnschrift Light" pitchFamily="34" charset="0"/>
              </a:rPr>
              <a:t>u: Forward velocity of the </a:t>
            </a:r>
            <a:r>
              <a:rPr lang="en-US" sz="1600" dirty="0">
                <a:latin typeface="Bahnschrift Light" pitchFamily="34" charset="0"/>
              </a:rPr>
              <a:t>mobile</a:t>
            </a:r>
            <a:r>
              <a:rPr lang="en-US" sz="1800" dirty="0">
                <a:latin typeface="Bahnschrift Light" pitchFamily="34" charset="0"/>
              </a:rPr>
              <a:t> robot </a:t>
            </a:r>
            <a:r>
              <a:rPr lang="en-US" sz="1800" dirty="0" err="1">
                <a:latin typeface="Bahnschrift Light" pitchFamily="34" charset="0"/>
              </a:rPr>
              <a:t>w.r.t</a:t>
            </a:r>
            <a:r>
              <a:rPr lang="en-US" sz="1800" dirty="0">
                <a:latin typeface="Bahnschrift Light" pitchFamily="34" charset="0"/>
              </a:rPr>
              <a:t>. B
v: Lateral velocity of the mobile robot </a:t>
            </a:r>
            <a:r>
              <a:rPr lang="en-US" sz="1800" dirty="0" err="1">
                <a:latin typeface="Bahnschrift Light" pitchFamily="34" charset="0"/>
              </a:rPr>
              <a:t>w.r.t</a:t>
            </a:r>
            <a:r>
              <a:rPr lang="en-US" sz="1800" dirty="0">
                <a:latin typeface="Bahnschrift Light" pitchFamily="34" charset="0"/>
              </a:rPr>
              <a:t>. B</a:t>
            </a:r>
          </a:p>
          <a:p>
            <a:pPr>
              <a:buNone/>
            </a:pPr>
            <a:r>
              <a:rPr lang="en-US" sz="1800" dirty="0">
                <a:latin typeface="Bahnschrift Light" pitchFamily="34" charset="0"/>
              </a:rPr>
              <a:t> r: Angular velocity of the mobile robot </a:t>
            </a:r>
            <a:r>
              <a:rPr lang="en-US" sz="1800" dirty="0" err="1">
                <a:latin typeface="Bahnschrift Light" pitchFamily="34" charset="0"/>
              </a:rPr>
              <a:t>w.r.t</a:t>
            </a:r>
            <a:r>
              <a:rPr lang="en-US" sz="1800" dirty="0">
                <a:latin typeface="Bahnschrift Light" pitchFamily="34" charset="0"/>
              </a:rPr>
              <a:t>. B</a:t>
            </a:r>
            <a:r>
              <a:rPr lang="en-US" sz="1800" dirty="0" smtClean="0">
                <a:latin typeface="Bahnschrift Light" pitchFamily="34" charset="0"/>
              </a:rPr>
              <a:t>.</a:t>
            </a:r>
          </a:p>
        </p:txBody>
      </p:sp>
      <p:pic>
        <p:nvPicPr>
          <p:cNvPr id="2067" name="Picture 19"/>
          <p:cNvPicPr>
            <a:picLocks noChangeAspect="1" noChangeArrowheads="1"/>
          </p:cNvPicPr>
          <p:nvPr/>
        </p:nvPicPr>
        <p:blipFill>
          <a:blip r:embed="rId9" cstate="print"/>
          <a:srcRect/>
          <a:stretch>
            <a:fillRect/>
          </a:stretch>
        </p:blipFill>
        <p:spPr bwMode="auto">
          <a:xfrm>
            <a:off x="0" y="5072074"/>
            <a:ext cx="285720" cy="3571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
            <a:ext cx="8786874" cy="6463392"/>
          </a:xfrm>
        </p:spPr>
        <p:txBody>
          <a:bodyPr>
            <a:normAutofit/>
          </a:bodyPr>
          <a:lstStyle/>
          <a:p>
            <a:pPr algn="just"/>
            <a:r>
              <a:rPr lang="en-IN" dirty="0"/>
              <a:t>Kinematics is the study of motion that </a:t>
            </a:r>
            <a:r>
              <a:rPr lang="en-US" dirty="0"/>
              <a:t> concerned with the motion of objects without reference to the forces which cause the motion</a:t>
            </a:r>
          </a:p>
          <a:p>
            <a:pPr algn="just"/>
            <a:r>
              <a:rPr lang="en-US" b="1" dirty="0"/>
              <a:t>Forward differential </a:t>
            </a:r>
            <a:r>
              <a:rPr lang="en-US" b="1" dirty="0" smtClean="0"/>
              <a:t>kinematics:-</a:t>
            </a:r>
            <a:r>
              <a:rPr lang="en-US" dirty="0" smtClean="0"/>
              <a:t>For </a:t>
            </a:r>
            <a:r>
              <a:rPr lang="en-US" dirty="0"/>
              <a:t>given velocity input commands, finding the derivatives of generalized coordinates (finding the system’s motion</a:t>
            </a:r>
            <a:r>
              <a:rPr lang="en-US" dirty="0" smtClean="0"/>
              <a:t>).</a:t>
            </a:r>
          </a:p>
          <a:p>
            <a:pPr algn="just"/>
            <a:r>
              <a:rPr lang="en-US" dirty="0"/>
              <a:t>
</a:t>
            </a:r>
            <a:r>
              <a:rPr lang="en-US" b="1" dirty="0"/>
              <a:t>Simulating or analyzing the system in velocity level.
Inverse differential </a:t>
            </a:r>
            <a:r>
              <a:rPr lang="en-US" b="1" dirty="0" smtClean="0"/>
              <a:t>kinematics:-</a:t>
            </a:r>
            <a:r>
              <a:rPr lang="en-US" dirty="0" smtClean="0"/>
              <a:t>For </a:t>
            </a:r>
            <a:r>
              <a:rPr lang="en-US" dirty="0"/>
              <a:t>the desired (given) derivatives of generalized coordinates (or given position trajectory), finding the corresponding velocity input commands</a:t>
            </a:r>
            <a:r>
              <a:rPr lang="en-US" dirty="0" smtClean="0"/>
              <a:t>.</a:t>
            </a:r>
          </a:p>
          <a:p>
            <a:pPr algn="just"/>
            <a:r>
              <a:rPr lang="en-US" dirty="0"/>
              <a:t>
</a:t>
            </a:r>
            <a:r>
              <a:rPr lang="en-US" b="1" dirty="0"/>
              <a:t>Controlling the system in velocity level.</a:t>
            </a:r>
          </a:p>
        </p:txBody>
      </p:sp>
      <p:pic>
        <p:nvPicPr>
          <p:cNvPr id="27652" name="Picture 4"/>
          <p:cNvPicPr>
            <a:picLocks noChangeAspect="1" noChangeArrowheads="1"/>
          </p:cNvPicPr>
          <p:nvPr/>
        </p:nvPicPr>
        <p:blipFill>
          <a:blip r:embed="rId2" cstate="print"/>
          <a:srcRect/>
          <a:stretch>
            <a:fillRect/>
          </a:stretch>
        </p:blipFill>
        <p:spPr bwMode="auto">
          <a:xfrm>
            <a:off x="3571868" y="2571744"/>
            <a:ext cx="1952625" cy="495300"/>
          </a:xfrm>
          <a:prstGeom prst="rect">
            <a:avLst/>
          </a:prstGeom>
          <a:noFill/>
          <a:ln w="9525">
            <a:noFill/>
            <a:miter lim="800000"/>
            <a:headEnd/>
            <a:tailEnd/>
          </a:ln>
          <a:effectLst/>
        </p:spPr>
      </p:pic>
      <p:pic>
        <p:nvPicPr>
          <p:cNvPr id="27653" name="Picture 5"/>
          <p:cNvPicPr>
            <a:picLocks noChangeAspect="1" noChangeArrowheads="1"/>
          </p:cNvPicPr>
          <p:nvPr/>
        </p:nvPicPr>
        <p:blipFill>
          <a:blip r:embed="rId3" cstate="print"/>
          <a:srcRect/>
          <a:stretch>
            <a:fillRect/>
          </a:stretch>
        </p:blipFill>
        <p:spPr bwMode="auto">
          <a:xfrm>
            <a:off x="3428992" y="4929198"/>
            <a:ext cx="1952625" cy="4953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Wheels</a:t>
            </a:r>
            <a:endParaRPr lang="en-US" dirty="0"/>
          </a:p>
        </p:txBody>
      </p:sp>
      <p:sp>
        <p:nvSpPr>
          <p:cNvPr id="3" name="Content Placeholder 2"/>
          <p:cNvSpPr>
            <a:spLocks noGrp="1"/>
          </p:cNvSpPr>
          <p:nvPr>
            <p:ph sz="quarter" idx="1"/>
          </p:nvPr>
        </p:nvSpPr>
        <p:spPr>
          <a:xfrm>
            <a:off x="0" y="1214422"/>
            <a:ext cx="8229600" cy="4937760"/>
          </a:xfrm>
        </p:spPr>
        <p:txBody>
          <a:bodyPr/>
          <a:lstStyle/>
          <a:p>
            <a:r>
              <a:rPr lang="en-IN" dirty="0" smtClean="0"/>
              <a:t>Solid Wheels</a:t>
            </a:r>
          </a:p>
          <a:p>
            <a:pPr lvl="1"/>
            <a:r>
              <a:rPr lang="en-IN" dirty="0" smtClean="0"/>
              <a:t>Conventional  Wheels</a:t>
            </a:r>
          </a:p>
          <a:p>
            <a:pPr lvl="2"/>
            <a:r>
              <a:rPr lang="en-IN" dirty="0" smtClean="0"/>
              <a:t>Fixed Wheels</a:t>
            </a:r>
          </a:p>
          <a:p>
            <a:pPr lvl="2"/>
            <a:r>
              <a:rPr lang="en-IN" dirty="0" smtClean="0"/>
              <a:t>Steered or Rotatable wheels</a:t>
            </a:r>
          </a:p>
          <a:p>
            <a:pPr lvl="1"/>
            <a:r>
              <a:rPr lang="en-IN" dirty="0" smtClean="0"/>
              <a:t>Non-conventional  Wheels</a:t>
            </a:r>
          </a:p>
          <a:p>
            <a:pPr lvl="2"/>
            <a:r>
              <a:rPr lang="en-IN" dirty="0" smtClean="0"/>
              <a:t>Omni-directional wheels</a:t>
            </a:r>
          </a:p>
          <a:p>
            <a:pPr lvl="2"/>
            <a:r>
              <a:rPr lang="en-IN" dirty="0" err="1" smtClean="0"/>
              <a:t>Mecanum</a:t>
            </a:r>
            <a:r>
              <a:rPr lang="en-IN" dirty="0" smtClean="0"/>
              <a:t> wheels</a:t>
            </a:r>
          </a:p>
          <a:p>
            <a:r>
              <a:rPr lang="en-IN" dirty="0" smtClean="0"/>
              <a:t>Inflated Wheels(filled with air)</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000432" y="0"/>
            <a:ext cx="5143568" cy="1142984"/>
          </a:xfrm>
          <a:prstGeom prst="rect">
            <a:avLst/>
          </a:prstGeom>
          <a:noFill/>
          <a:ln w="9525">
            <a:noFill/>
            <a:miter lim="800000"/>
            <a:headEnd/>
            <a:tailEnd/>
          </a:ln>
          <a:effectLst/>
        </p:spPr>
      </p:pic>
      <p:pic>
        <p:nvPicPr>
          <p:cNvPr id="6" name="Picture 6"/>
          <p:cNvPicPr>
            <a:picLocks noChangeAspect="1" noChangeArrowheads="1"/>
          </p:cNvPicPr>
          <p:nvPr/>
        </p:nvPicPr>
        <p:blipFill>
          <a:blip r:embed="rId3" cstate="print"/>
          <a:srcRect/>
          <a:stretch>
            <a:fillRect/>
          </a:stretch>
        </p:blipFill>
        <p:spPr bwMode="auto">
          <a:xfrm>
            <a:off x="0" y="4786322"/>
            <a:ext cx="2428860" cy="2071678"/>
          </a:xfrm>
          <a:prstGeom prst="rect">
            <a:avLst/>
          </a:prstGeom>
          <a:noFill/>
          <a:ln w="9525">
            <a:noFill/>
            <a:miter lim="800000"/>
            <a:headEnd/>
            <a:tailEnd/>
          </a:ln>
          <a:effectLst/>
        </p:spPr>
      </p:pic>
      <p:pic>
        <p:nvPicPr>
          <p:cNvPr id="7" name="Picture 5"/>
          <p:cNvPicPr>
            <a:picLocks noChangeAspect="1" noChangeArrowheads="1"/>
          </p:cNvPicPr>
          <p:nvPr/>
        </p:nvPicPr>
        <p:blipFill>
          <a:blip r:embed="rId4" cstate="print"/>
          <a:srcRect/>
          <a:stretch>
            <a:fillRect/>
          </a:stretch>
        </p:blipFill>
        <p:spPr bwMode="auto">
          <a:xfrm>
            <a:off x="2500298" y="5929306"/>
            <a:ext cx="3143240" cy="928694"/>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srcRect/>
          <a:stretch>
            <a:fillRect/>
          </a:stretch>
        </p:blipFill>
        <p:spPr bwMode="auto">
          <a:xfrm>
            <a:off x="7000892" y="4429132"/>
            <a:ext cx="1928794" cy="1876664"/>
          </a:xfrm>
          <a:prstGeom prst="rect">
            <a:avLst/>
          </a:prstGeom>
          <a:noFill/>
          <a:ln w="9525">
            <a:noFill/>
            <a:miter lim="800000"/>
            <a:headEnd/>
            <a:tailEnd/>
          </a:ln>
          <a:effectLst/>
        </p:spPr>
      </p:pic>
      <p:pic>
        <p:nvPicPr>
          <p:cNvPr id="9" name="Picture 9"/>
          <p:cNvPicPr>
            <a:picLocks noChangeAspect="1" noChangeArrowheads="1"/>
          </p:cNvPicPr>
          <p:nvPr/>
        </p:nvPicPr>
        <p:blipFill>
          <a:blip r:embed="rId6" cstate="print"/>
          <a:srcRect/>
          <a:stretch>
            <a:fillRect/>
          </a:stretch>
        </p:blipFill>
        <p:spPr bwMode="auto">
          <a:xfrm>
            <a:off x="3000364" y="4357694"/>
            <a:ext cx="3912604" cy="1143008"/>
          </a:xfrm>
          <a:prstGeom prst="rect">
            <a:avLst/>
          </a:prstGeom>
          <a:noFill/>
          <a:ln w="9525">
            <a:noFill/>
            <a:miter lim="800000"/>
            <a:headEnd/>
            <a:tailEnd/>
          </a:ln>
          <a:effectLst/>
        </p:spPr>
      </p:pic>
      <p:pic>
        <p:nvPicPr>
          <p:cNvPr id="10" name="Picture 7"/>
          <p:cNvPicPr>
            <a:picLocks noChangeAspect="1" noChangeArrowheads="1"/>
          </p:cNvPicPr>
          <p:nvPr/>
        </p:nvPicPr>
        <p:blipFill>
          <a:blip r:embed="rId7" cstate="print"/>
          <a:srcRect/>
          <a:stretch>
            <a:fillRect/>
          </a:stretch>
        </p:blipFill>
        <p:spPr bwMode="auto">
          <a:xfrm>
            <a:off x="7068163" y="2285992"/>
            <a:ext cx="2075837" cy="2017008"/>
          </a:xfrm>
          <a:prstGeom prst="rect">
            <a:avLst/>
          </a:prstGeom>
          <a:noFill/>
          <a:ln w="9525">
            <a:noFill/>
            <a:miter lim="800000"/>
            <a:headEnd/>
            <a:tailEnd/>
          </a:ln>
          <a:effectLst/>
        </p:spPr>
      </p:pic>
      <p:pic>
        <p:nvPicPr>
          <p:cNvPr id="11" name="Picture 8" descr="C:\Users\Computer\Pictures\Screenshots\WMR-project\Screenshot 2023-02-28 112450.png"/>
          <p:cNvPicPr>
            <a:picLocks noChangeAspect="1" noChangeArrowheads="1"/>
          </p:cNvPicPr>
          <p:nvPr/>
        </p:nvPicPr>
        <p:blipFill>
          <a:blip r:embed="rId8" cstate="print"/>
          <a:srcRect/>
          <a:stretch>
            <a:fillRect/>
          </a:stretch>
        </p:blipFill>
        <p:spPr bwMode="auto">
          <a:xfrm>
            <a:off x="4429124" y="1285860"/>
            <a:ext cx="4475410" cy="976311"/>
          </a:xfrm>
          <a:prstGeom prst="rect">
            <a:avLst/>
          </a:prstGeom>
          <a:noFill/>
        </p:spPr>
      </p:pic>
      <p:sp>
        <p:nvSpPr>
          <p:cNvPr id="12" name="TextBox 11"/>
          <p:cNvSpPr txBox="1"/>
          <p:nvPr/>
        </p:nvSpPr>
        <p:spPr>
          <a:xfrm>
            <a:off x="2428860" y="5429264"/>
            <a:ext cx="2571768" cy="369332"/>
          </a:xfrm>
          <a:prstGeom prst="rect">
            <a:avLst/>
          </a:prstGeom>
          <a:noFill/>
        </p:spPr>
        <p:txBody>
          <a:bodyPr wrap="square" rtlCol="0">
            <a:spAutoFit/>
          </a:bodyPr>
          <a:lstStyle/>
          <a:p>
            <a:pPr algn="ctr"/>
            <a:r>
              <a:rPr lang="en-IN" dirty="0" smtClean="0"/>
              <a:t>Differential wheel</a:t>
            </a:r>
            <a:r>
              <a:rPr lang="en-US" dirty="0" smtClean="0"/>
              <a:t> drive</a:t>
            </a:r>
            <a:endParaRPr lang="en-IN" dirty="0" smtClean="0"/>
          </a:p>
        </p:txBody>
      </p:sp>
      <p:sp>
        <p:nvSpPr>
          <p:cNvPr id="13" name="TextBox 12"/>
          <p:cNvSpPr txBox="1"/>
          <p:nvPr/>
        </p:nvSpPr>
        <p:spPr>
          <a:xfrm>
            <a:off x="5357818" y="2428868"/>
            <a:ext cx="1781450" cy="646331"/>
          </a:xfrm>
          <a:prstGeom prst="rect">
            <a:avLst/>
          </a:prstGeom>
          <a:noFill/>
        </p:spPr>
        <p:txBody>
          <a:bodyPr wrap="none" rtlCol="0">
            <a:spAutoFit/>
          </a:bodyPr>
          <a:lstStyle/>
          <a:p>
            <a:r>
              <a:rPr lang="en-IN" dirty="0" smtClean="0"/>
              <a:t>Omni-directional</a:t>
            </a:r>
          </a:p>
          <a:p>
            <a:pPr algn="ctr"/>
            <a:r>
              <a:rPr lang="en-IN" dirty="0" smtClean="0"/>
              <a:t>Wheel drive</a:t>
            </a:r>
            <a:endParaRPr lang="en-US" dirty="0"/>
          </a:p>
        </p:txBody>
      </p:sp>
      <p:sp>
        <p:nvSpPr>
          <p:cNvPr id="14" name="TextBox 13"/>
          <p:cNvSpPr txBox="1"/>
          <p:nvPr/>
        </p:nvSpPr>
        <p:spPr>
          <a:xfrm>
            <a:off x="6429388" y="6286520"/>
            <a:ext cx="2714612" cy="369332"/>
          </a:xfrm>
          <a:prstGeom prst="rect">
            <a:avLst/>
          </a:prstGeom>
          <a:noFill/>
        </p:spPr>
        <p:txBody>
          <a:bodyPr wrap="square" rtlCol="0">
            <a:spAutoFit/>
          </a:bodyPr>
          <a:lstStyle/>
          <a:p>
            <a:pPr algn="ctr"/>
            <a:r>
              <a:rPr lang="en-IN" dirty="0" err="1" smtClean="0"/>
              <a:t>Mecanum</a:t>
            </a:r>
            <a:r>
              <a:rPr lang="en-IN" dirty="0" smtClean="0"/>
              <a:t> wheel drive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Matlab</a:t>
            </a:r>
            <a:r>
              <a:rPr lang="en-IN" dirty="0" smtClean="0"/>
              <a:t> script and </a:t>
            </a:r>
            <a:r>
              <a:rPr lang="en-IN" dirty="0" err="1" smtClean="0"/>
              <a:t>Eulers</a:t>
            </a:r>
            <a:r>
              <a:rPr lang="en-IN" dirty="0" smtClean="0"/>
              <a:t> method</a:t>
            </a:r>
            <a:endParaRPr lang="en-US" dirty="0"/>
          </a:p>
        </p:txBody>
      </p:sp>
      <p:sp>
        <p:nvSpPr>
          <p:cNvPr id="3" name="Content Placeholder 2"/>
          <p:cNvSpPr>
            <a:spLocks noGrp="1"/>
          </p:cNvSpPr>
          <p:nvPr>
            <p:ph sz="quarter" idx="1"/>
          </p:nvPr>
        </p:nvSpPr>
        <p:spPr/>
        <p:txBody>
          <a:bodyPr/>
          <a:lstStyle/>
          <a:p>
            <a:r>
              <a:rPr lang="en-IN" dirty="0" smtClean="0"/>
              <a:t>Using Euler method  	 	        and replacing  “x” with	      and 	  </a:t>
            </a:r>
          </a:p>
          <a:p>
            <a:r>
              <a:rPr lang="en-IN" dirty="0" smtClean="0"/>
              <a:t>Giving the   	    </a:t>
            </a:r>
          </a:p>
          <a:p>
            <a:pPr>
              <a:buNone/>
            </a:pPr>
            <a:r>
              <a:rPr lang="en-IN" dirty="0" smtClean="0"/>
              <a:t>    based on the wheel </a:t>
            </a:r>
          </a:p>
          <a:p>
            <a:pPr>
              <a:buNone/>
            </a:pPr>
            <a:r>
              <a:rPr lang="en-IN" dirty="0" smtClean="0"/>
              <a:t>    configuration </a:t>
            </a:r>
          </a:p>
          <a:p>
            <a:r>
              <a:rPr lang="en-IN" dirty="0" smtClean="0"/>
              <a:t>And  assigning the </a:t>
            </a:r>
          </a:p>
          <a:p>
            <a:pPr>
              <a:buNone/>
            </a:pPr>
            <a:r>
              <a:rPr lang="en-IN" dirty="0" smtClean="0"/>
              <a:t>   angular velocity of  each</a:t>
            </a:r>
          </a:p>
          <a:p>
            <a:pPr>
              <a:buNone/>
            </a:pPr>
            <a:r>
              <a:rPr lang="en-IN" dirty="0" smtClean="0"/>
              <a:t>   wheel forward </a:t>
            </a:r>
          </a:p>
          <a:p>
            <a:pPr>
              <a:buNone/>
            </a:pPr>
            <a:r>
              <a:rPr lang="en-IN" dirty="0" smtClean="0"/>
              <a:t>    kinematics can be </a:t>
            </a:r>
          </a:p>
          <a:p>
            <a:pPr>
              <a:buNone/>
            </a:pPr>
            <a:r>
              <a:rPr lang="en-IN" dirty="0" smtClean="0"/>
              <a:t>	 achieved</a:t>
            </a:r>
            <a:endParaRPr lang="en-US" dirty="0"/>
          </a:p>
        </p:txBody>
      </p:sp>
      <p:pic>
        <p:nvPicPr>
          <p:cNvPr id="8204" name="Picture 12"/>
          <p:cNvPicPr>
            <a:picLocks noChangeAspect="1" noChangeArrowheads="1"/>
          </p:cNvPicPr>
          <p:nvPr/>
        </p:nvPicPr>
        <p:blipFill>
          <a:blip r:embed="rId2" cstate="print"/>
          <a:srcRect/>
          <a:stretch>
            <a:fillRect/>
          </a:stretch>
        </p:blipFill>
        <p:spPr bwMode="auto">
          <a:xfrm>
            <a:off x="2285984" y="2143116"/>
            <a:ext cx="1209675" cy="552450"/>
          </a:xfrm>
          <a:prstGeom prst="rect">
            <a:avLst/>
          </a:prstGeom>
          <a:noFill/>
          <a:ln w="9525">
            <a:noFill/>
            <a:miter lim="800000"/>
            <a:headEnd/>
            <a:tailEnd/>
          </a:ln>
          <a:effectLst/>
        </p:spPr>
      </p:pic>
      <p:pic>
        <p:nvPicPr>
          <p:cNvPr id="8205" name="Picture 13"/>
          <p:cNvPicPr>
            <a:picLocks noChangeAspect="1" noChangeArrowheads="1"/>
          </p:cNvPicPr>
          <p:nvPr/>
        </p:nvPicPr>
        <p:blipFill>
          <a:blip r:embed="rId3" cstate="print"/>
          <a:srcRect/>
          <a:stretch>
            <a:fillRect/>
          </a:stretch>
        </p:blipFill>
        <p:spPr bwMode="auto">
          <a:xfrm>
            <a:off x="4126958" y="2285968"/>
            <a:ext cx="5017042" cy="4572032"/>
          </a:xfrm>
          <a:prstGeom prst="rect">
            <a:avLst/>
          </a:prstGeom>
          <a:noFill/>
          <a:ln w="9525">
            <a:noFill/>
            <a:miter lim="800000"/>
            <a:headEnd/>
            <a:tailEnd/>
          </a:ln>
          <a:effectLst/>
        </p:spPr>
      </p:pic>
      <p:pic>
        <p:nvPicPr>
          <p:cNvPr id="8208" name="Picture 16"/>
          <p:cNvPicPr>
            <a:picLocks noChangeAspect="1" noChangeArrowheads="1"/>
          </p:cNvPicPr>
          <p:nvPr/>
        </p:nvPicPr>
        <p:blipFill>
          <a:blip r:embed="rId4" cstate="print"/>
          <a:srcRect/>
          <a:stretch>
            <a:fillRect/>
          </a:stretch>
        </p:blipFill>
        <p:spPr bwMode="auto">
          <a:xfrm>
            <a:off x="1500166" y="1714488"/>
            <a:ext cx="285752" cy="400053"/>
          </a:xfrm>
          <a:prstGeom prst="rect">
            <a:avLst/>
          </a:prstGeom>
          <a:noFill/>
          <a:ln w="9525">
            <a:noFill/>
            <a:miter lim="800000"/>
            <a:headEnd/>
            <a:tailEnd/>
          </a:ln>
          <a:effectLst/>
        </p:spPr>
      </p:pic>
      <p:pic>
        <p:nvPicPr>
          <p:cNvPr id="8212" name="Picture 20"/>
          <p:cNvPicPr>
            <a:picLocks noChangeAspect="1" noChangeArrowheads="1"/>
          </p:cNvPicPr>
          <p:nvPr/>
        </p:nvPicPr>
        <p:blipFill>
          <a:blip r:embed="rId5" cstate="print"/>
          <a:srcRect/>
          <a:stretch>
            <a:fillRect/>
          </a:stretch>
        </p:blipFill>
        <p:spPr bwMode="auto">
          <a:xfrm>
            <a:off x="3500430" y="1266813"/>
            <a:ext cx="2286016" cy="447675"/>
          </a:xfrm>
          <a:prstGeom prst="rect">
            <a:avLst/>
          </a:prstGeom>
          <a:noFill/>
          <a:ln w="9525">
            <a:noFill/>
            <a:miter lim="800000"/>
            <a:headEnd/>
            <a:tailEnd/>
          </a:ln>
          <a:effectLst/>
        </p:spPr>
      </p:pic>
      <p:pic>
        <p:nvPicPr>
          <p:cNvPr id="8213" name="Picture 21"/>
          <p:cNvPicPr>
            <a:picLocks noChangeAspect="1" noChangeArrowheads="1"/>
          </p:cNvPicPr>
          <p:nvPr/>
        </p:nvPicPr>
        <p:blipFill>
          <a:blip r:embed="rId6" cstate="print"/>
          <a:srcRect/>
          <a:stretch>
            <a:fillRect/>
          </a:stretch>
        </p:blipFill>
        <p:spPr bwMode="auto">
          <a:xfrm>
            <a:off x="2571736" y="1643050"/>
            <a:ext cx="571504" cy="57150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Dynamics</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7715272" y="4429132"/>
            <a:ext cx="1009650" cy="419100"/>
          </a:xfrm>
          <a:prstGeom prst="rect">
            <a:avLst/>
          </a:prstGeom>
          <a:noFill/>
          <a:ln w="9525">
            <a:noFill/>
            <a:miter lim="800000"/>
            <a:headEnd/>
            <a:tailEnd/>
          </a:ln>
          <a:effectLst/>
        </p:spPr>
      </p:pic>
      <p:pic>
        <p:nvPicPr>
          <p:cNvPr id="8" name="Picture 6" descr="Image result for tau symbol"/>
          <p:cNvPicPr>
            <a:picLocks noChangeAspect="1" noChangeArrowheads="1"/>
          </p:cNvPicPr>
          <p:nvPr/>
        </p:nvPicPr>
        <p:blipFill>
          <a:blip r:embed="rId3" cstate="print"/>
          <a:srcRect/>
          <a:stretch>
            <a:fillRect/>
          </a:stretch>
        </p:blipFill>
        <p:spPr bwMode="auto">
          <a:xfrm>
            <a:off x="5857884" y="5000636"/>
            <a:ext cx="225927" cy="214314"/>
          </a:xfrm>
          <a:prstGeom prst="rect">
            <a:avLst/>
          </a:prstGeom>
          <a:noFill/>
        </p:spPr>
      </p:pic>
      <p:sp>
        <p:nvSpPr>
          <p:cNvPr id="11" name="Content Placeholder 2"/>
          <p:cNvSpPr txBox="1">
            <a:spLocks/>
          </p:cNvSpPr>
          <p:nvPr/>
        </p:nvSpPr>
        <p:spPr>
          <a:xfrm>
            <a:off x="428596" y="1357298"/>
            <a:ext cx="8229600" cy="493776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Dynamics is the study of system that undergo change of state as time evolves. </a:t>
            </a:r>
          </a:p>
          <a:p>
            <a:pPr marL="274320" marR="0" lvl="0" indent="-274320" algn="just"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IN" sz="2600" b="0" i="0" u="none" strike="noStrike" kern="1200" cap="none" spc="0" normalizeH="0" baseline="0" noProof="0" dirty="0" smtClean="0">
                <a:ln>
                  <a:noFill/>
                </a:ln>
                <a:solidFill>
                  <a:schemeClr val="tx1"/>
                </a:solidFill>
                <a:effectLst/>
                <a:uLnTx/>
                <a:uFillTx/>
                <a:latin typeface="+mn-lt"/>
                <a:ea typeface="+mn-ea"/>
                <a:cs typeface="+mn-cs"/>
              </a:rPr>
              <a:t>In case of mechanical system such as robots, the change of states involves motion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Forward dynamics: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For a given input vector</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calculating the resulting motion of the robot, that is     , </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problem of simulating or analyzing the robot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Inverse dynamics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For a given desired trajectory     ,</a:t>
            </a:r>
          </a:p>
          <a:p>
            <a:pPr marL="274320" marR="0" lvl="0" indent="-274320" algn="just" defTabSz="914400" rtl="0" eaLnBrk="1" fontAlgn="auto" latinLnBrk="0" hangingPunct="1">
              <a:lnSpc>
                <a:spcPct val="100000"/>
              </a:lnSpc>
              <a:spcBef>
                <a:spcPts val="600"/>
              </a:spcBef>
              <a:spcAft>
                <a:spcPts val="0"/>
              </a:spcAft>
              <a:buClr>
                <a:schemeClr val="accent1"/>
              </a:buClr>
              <a:buSzPct val="76000"/>
              <a:tabLst/>
              <a:defRPr/>
            </a:pPr>
            <a:r>
              <a:rPr lang="en-US" sz="2600" dirty="0"/>
              <a:t> </a:t>
            </a:r>
            <a:r>
              <a:rPr lang="en-US" sz="2600"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find the required input vector,</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problem of controlling the robot</a:t>
            </a:r>
            <a:endParaRPr kumimoji="0" lang="en-US" sz="2600" b="1"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6" descr="Image result for tau symbol"/>
          <p:cNvPicPr>
            <a:picLocks noChangeAspect="1" noChangeArrowheads="1"/>
          </p:cNvPicPr>
          <p:nvPr/>
        </p:nvPicPr>
        <p:blipFill>
          <a:blip r:embed="rId3" cstate="print"/>
          <a:srcRect/>
          <a:stretch>
            <a:fillRect/>
          </a:stretch>
        </p:blipFill>
        <p:spPr bwMode="auto">
          <a:xfrm>
            <a:off x="8286776" y="3214686"/>
            <a:ext cx="225927" cy="214314"/>
          </a:xfrm>
          <a:prstGeom prst="rect">
            <a:avLst/>
          </a:prstGeom>
          <a:noFill/>
        </p:spPr>
      </p:pic>
      <p:pic>
        <p:nvPicPr>
          <p:cNvPr id="5128" name="Picture 8"/>
          <p:cNvPicPr>
            <a:picLocks noChangeAspect="1" noChangeArrowheads="1"/>
          </p:cNvPicPr>
          <p:nvPr/>
        </p:nvPicPr>
        <p:blipFill>
          <a:blip r:embed="rId4" cstate="print"/>
          <a:srcRect/>
          <a:stretch>
            <a:fillRect/>
          </a:stretch>
        </p:blipFill>
        <p:spPr bwMode="auto">
          <a:xfrm>
            <a:off x="7972425" y="3571876"/>
            <a:ext cx="1171575" cy="457200"/>
          </a:xfrm>
          <a:prstGeom prst="rect">
            <a:avLst/>
          </a:prstGeom>
          <a:noFill/>
          <a:ln w="9525">
            <a:noFill/>
            <a:miter lim="800000"/>
            <a:headEnd/>
            <a:tailEnd/>
          </a:ln>
          <a:effectLst/>
        </p:spPr>
      </p:pic>
      <p:pic>
        <p:nvPicPr>
          <p:cNvPr id="5129" name="Picture 9"/>
          <p:cNvPicPr>
            <a:picLocks noChangeAspect="1" noChangeArrowheads="1"/>
          </p:cNvPicPr>
          <p:nvPr/>
        </p:nvPicPr>
        <p:blipFill>
          <a:blip r:embed="rId4" cstate="print"/>
          <a:srcRect/>
          <a:stretch>
            <a:fillRect/>
          </a:stretch>
        </p:blipFill>
        <p:spPr bwMode="auto">
          <a:xfrm>
            <a:off x="7643834" y="4429132"/>
            <a:ext cx="1171575" cy="457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643314"/>
            <a:ext cx="9429784" cy="3013712"/>
          </a:xfrm>
        </p:spPr>
        <p:txBody>
          <a:bodyPr>
            <a:normAutofit/>
          </a:bodyPr>
          <a:lstStyle/>
          <a:p>
            <a:r>
              <a:rPr lang="en-IN" dirty="0" err="1" smtClean="0"/>
              <a:t>w.k.t</a:t>
            </a:r>
            <a:r>
              <a:rPr lang="en-IN" dirty="0" smtClean="0"/>
              <a:t>, from kinematic relations		        </a:t>
            </a:r>
          </a:p>
          <a:p>
            <a:r>
              <a:rPr lang="en-IN" dirty="0" smtClean="0"/>
              <a:t>Applying Euler method to      </a:t>
            </a:r>
            <a:r>
              <a:rPr lang="en-IN" dirty="0" err="1" smtClean="0"/>
              <a:t>i.e</a:t>
            </a:r>
            <a:r>
              <a:rPr lang="en-IN" dirty="0" smtClean="0"/>
              <a:t>,</a:t>
            </a:r>
          </a:p>
          <a:p>
            <a:r>
              <a:rPr lang="en-IN" dirty="0" smtClean="0"/>
              <a:t>From the dynamic relations we get</a:t>
            </a:r>
          </a:p>
          <a:p>
            <a:r>
              <a:rPr lang="en-IN" dirty="0" smtClean="0"/>
              <a:t>Again we can write    as 	  = </a:t>
            </a:r>
            <a:r>
              <a:rPr lang="el-GR" dirty="0" smtClean="0">
                <a:latin typeface="Arial Narrow"/>
              </a:rPr>
              <a:t>Γ</a:t>
            </a:r>
            <a:r>
              <a:rPr lang="en-IN" dirty="0" smtClean="0">
                <a:latin typeface="Arial Narrow"/>
              </a:rPr>
              <a:t>k, </a:t>
            </a:r>
            <a:r>
              <a:rPr lang="el-GR" dirty="0" smtClean="0">
                <a:latin typeface="Arial Narrow"/>
              </a:rPr>
              <a:t>Γ</a:t>
            </a:r>
            <a:r>
              <a:rPr lang="en-IN" dirty="0" smtClean="0">
                <a:latin typeface="Arial Narrow"/>
              </a:rPr>
              <a:t>-mapping &amp; k-wheel force</a:t>
            </a:r>
          </a:p>
          <a:p>
            <a:r>
              <a:rPr lang="el-GR" dirty="0" smtClean="0">
                <a:latin typeface="Arial Narrow"/>
              </a:rPr>
              <a:t>Γ </a:t>
            </a:r>
            <a:r>
              <a:rPr lang="en-IN" dirty="0" smtClean="0">
                <a:latin typeface="Arial Narrow"/>
              </a:rPr>
              <a:t>is different for different wheel drives </a:t>
            </a:r>
          </a:p>
          <a:p>
            <a:r>
              <a:rPr lang="en-IN" dirty="0" smtClean="0">
                <a:latin typeface="Arial Narrow"/>
              </a:rPr>
              <a:t>For ex: differential drive 			     , d-distance b/t wheels</a:t>
            </a:r>
            <a:r>
              <a:rPr lang="en-IN" dirty="0" smtClean="0"/>
              <a:t>    </a:t>
            </a:r>
          </a:p>
          <a:p>
            <a:endParaRPr lang="en-IN" dirty="0" smtClean="0"/>
          </a:p>
        </p:txBody>
      </p:sp>
      <p:pic>
        <p:nvPicPr>
          <p:cNvPr id="26626" name="Picture 2"/>
          <p:cNvPicPr>
            <a:picLocks noChangeAspect="1" noChangeArrowheads="1"/>
          </p:cNvPicPr>
          <p:nvPr/>
        </p:nvPicPr>
        <p:blipFill>
          <a:blip r:embed="rId2" cstate="print"/>
          <a:srcRect/>
          <a:stretch>
            <a:fillRect/>
          </a:stretch>
        </p:blipFill>
        <p:spPr bwMode="auto">
          <a:xfrm>
            <a:off x="4643438" y="1285860"/>
            <a:ext cx="4071966" cy="2357454"/>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cstate="print"/>
          <a:srcRect/>
          <a:stretch>
            <a:fillRect/>
          </a:stretch>
        </p:blipFill>
        <p:spPr bwMode="auto">
          <a:xfrm>
            <a:off x="5143504" y="4572008"/>
            <a:ext cx="2686050" cy="561975"/>
          </a:xfrm>
          <a:prstGeom prst="rect">
            <a:avLst/>
          </a:prstGeom>
          <a:noFill/>
          <a:ln w="9525">
            <a:noFill/>
            <a:miter lim="800000"/>
            <a:headEnd/>
            <a:tailEnd/>
          </a:ln>
          <a:effectLst/>
        </p:spPr>
      </p:pic>
      <p:pic>
        <p:nvPicPr>
          <p:cNvPr id="11" name="Picture 6" descr="Image result for tau symbol"/>
          <p:cNvPicPr>
            <a:picLocks noChangeAspect="1" noChangeArrowheads="1"/>
          </p:cNvPicPr>
          <p:nvPr/>
        </p:nvPicPr>
        <p:blipFill>
          <a:blip r:embed="rId4" cstate="print"/>
          <a:srcRect/>
          <a:stretch>
            <a:fillRect/>
          </a:stretch>
        </p:blipFill>
        <p:spPr bwMode="auto">
          <a:xfrm>
            <a:off x="3000364" y="5214950"/>
            <a:ext cx="225927" cy="214314"/>
          </a:xfrm>
          <a:prstGeom prst="rect">
            <a:avLst/>
          </a:prstGeom>
          <a:noFill/>
        </p:spPr>
      </p:pic>
      <p:pic>
        <p:nvPicPr>
          <p:cNvPr id="12" name="Picture 6" descr="Image result for tau symbol"/>
          <p:cNvPicPr>
            <a:picLocks noChangeAspect="1" noChangeArrowheads="1"/>
          </p:cNvPicPr>
          <p:nvPr/>
        </p:nvPicPr>
        <p:blipFill>
          <a:blip r:embed="rId4" cstate="print"/>
          <a:srcRect/>
          <a:stretch>
            <a:fillRect/>
          </a:stretch>
        </p:blipFill>
        <p:spPr bwMode="auto">
          <a:xfrm>
            <a:off x="3643306" y="5214950"/>
            <a:ext cx="225927" cy="214314"/>
          </a:xfrm>
          <a:prstGeom prst="rect">
            <a:avLst/>
          </a:prstGeom>
          <a:noFill/>
        </p:spPr>
      </p:pic>
      <p:pic>
        <p:nvPicPr>
          <p:cNvPr id="26633" name="Picture 9"/>
          <p:cNvPicPr>
            <a:picLocks noChangeAspect="1" noChangeArrowheads="1"/>
          </p:cNvPicPr>
          <p:nvPr/>
        </p:nvPicPr>
        <p:blipFill>
          <a:blip r:embed="rId5" cstate="print"/>
          <a:srcRect/>
          <a:stretch>
            <a:fillRect/>
          </a:stretch>
        </p:blipFill>
        <p:spPr bwMode="auto">
          <a:xfrm>
            <a:off x="3500430" y="6006954"/>
            <a:ext cx="2295521" cy="851046"/>
          </a:xfrm>
          <a:prstGeom prst="rect">
            <a:avLst/>
          </a:prstGeom>
          <a:noFill/>
          <a:ln w="9525">
            <a:noFill/>
            <a:miter lim="800000"/>
            <a:headEnd/>
            <a:tailEnd/>
          </a:ln>
          <a:effectLst/>
        </p:spPr>
      </p:pic>
      <p:pic>
        <p:nvPicPr>
          <p:cNvPr id="15" name="Picture 4"/>
          <p:cNvPicPr>
            <a:picLocks noChangeAspect="1" noChangeArrowheads="1"/>
          </p:cNvPicPr>
          <p:nvPr/>
        </p:nvPicPr>
        <p:blipFill>
          <a:blip r:embed="rId6" cstate="print"/>
          <a:srcRect/>
          <a:stretch>
            <a:fillRect/>
          </a:stretch>
        </p:blipFill>
        <p:spPr bwMode="auto">
          <a:xfrm>
            <a:off x="4500562" y="3714752"/>
            <a:ext cx="1952625" cy="495300"/>
          </a:xfrm>
          <a:prstGeom prst="rect">
            <a:avLst/>
          </a:prstGeom>
          <a:noFill/>
          <a:ln w="9525">
            <a:noFill/>
            <a:miter lim="800000"/>
            <a:headEnd/>
            <a:tailEnd/>
          </a:ln>
          <a:effectLst/>
        </p:spPr>
      </p:pic>
      <p:pic>
        <p:nvPicPr>
          <p:cNvPr id="26634" name="Picture 10"/>
          <p:cNvPicPr>
            <a:picLocks noChangeAspect="1" noChangeArrowheads="1"/>
          </p:cNvPicPr>
          <p:nvPr/>
        </p:nvPicPr>
        <p:blipFill>
          <a:blip r:embed="rId7" cstate="print"/>
          <a:srcRect/>
          <a:stretch>
            <a:fillRect/>
          </a:stretch>
        </p:blipFill>
        <p:spPr bwMode="auto">
          <a:xfrm>
            <a:off x="3857620" y="4143380"/>
            <a:ext cx="457200" cy="457200"/>
          </a:xfrm>
          <a:prstGeom prst="rect">
            <a:avLst/>
          </a:prstGeom>
          <a:noFill/>
          <a:ln w="9525">
            <a:noFill/>
            <a:miter lim="800000"/>
            <a:headEnd/>
            <a:tailEnd/>
          </a:ln>
          <a:effectLst/>
        </p:spPr>
      </p:pic>
      <p:pic>
        <p:nvPicPr>
          <p:cNvPr id="26635" name="Picture 11"/>
          <p:cNvPicPr>
            <a:picLocks noChangeAspect="1" noChangeArrowheads="1"/>
          </p:cNvPicPr>
          <p:nvPr/>
        </p:nvPicPr>
        <p:blipFill>
          <a:blip r:embed="rId8" cstate="print"/>
          <a:srcRect/>
          <a:stretch>
            <a:fillRect/>
          </a:stretch>
        </p:blipFill>
        <p:spPr bwMode="auto">
          <a:xfrm>
            <a:off x="4786314" y="4071942"/>
            <a:ext cx="2590800" cy="495300"/>
          </a:xfrm>
          <a:prstGeom prst="rect">
            <a:avLst/>
          </a:prstGeom>
          <a:noFill/>
          <a:ln w="9525">
            <a:noFill/>
            <a:miter lim="800000"/>
            <a:headEnd/>
            <a:tailEnd/>
          </a:ln>
          <a:effectLst/>
        </p:spPr>
      </p:pic>
      <p:pic>
        <p:nvPicPr>
          <p:cNvPr id="18" name="Picture 2"/>
          <p:cNvPicPr>
            <a:picLocks noChangeAspect="1" noChangeArrowheads="1"/>
          </p:cNvPicPr>
          <p:nvPr/>
        </p:nvPicPr>
        <p:blipFill>
          <a:blip r:embed="rId9" cstate="print"/>
          <a:srcRect/>
          <a:stretch>
            <a:fillRect/>
          </a:stretch>
        </p:blipFill>
        <p:spPr bwMode="auto">
          <a:xfrm>
            <a:off x="0" y="1214422"/>
            <a:ext cx="4500562" cy="2428892"/>
          </a:xfrm>
          <a:prstGeom prst="rect">
            <a:avLst/>
          </a:prstGeom>
          <a:noFill/>
          <a:ln w="9525">
            <a:noFill/>
            <a:miter lim="800000"/>
            <a:headEnd/>
            <a:tailEnd/>
          </a:ln>
          <a:effectLst/>
        </p:spPr>
      </p:pic>
      <p:sp>
        <p:nvSpPr>
          <p:cNvPr id="19" name="Title 1"/>
          <p:cNvSpPr>
            <a:spLocks noGrp="1"/>
          </p:cNvSpPr>
          <p:nvPr>
            <p:ph type="title"/>
          </p:nvPr>
        </p:nvSpPr>
        <p:spPr>
          <a:xfrm>
            <a:off x="457200" y="152400"/>
            <a:ext cx="8229600" cy="990600"/>
          </a:xfrm>
        </p:spPr>
        <p:txBody>
          <a:bodyPr/>
          <a:lstStyle/>
          <a:p>
            <a:r>
              <a:rPr lang="en-IN" dirty="0" smtClean="0"/>
              <a:t>Equation of motion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3013</TotalTime>
  <Words>1088</Words>
  <Application>Microsoft Office PowerPoint</Application>
  <PresentationFormat>On-screen Show (4:3)</PresentationFormat>
  <Paragraphs>147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Origin</vt:lpstr>
      <vt:lpstr>Motion planning for Mobile Robot</vt:lpstr>
      <vt:lpstr>Slide 2</vt:lpstr>
      <vt:lpstr>Mobile robot and types</vt:lpstr>
      <vt:lpstr>Robot Kinematics</vt:lpstr>
      <vt:lpstr>Slide 5</vt:lpstr>
      <vt:lpstr>Types of Wheels</vt:lpstr>
      <vt:lpstr>Matlab script and Eulers method</vt:lpstr>
      <vt:lpstr>Robot Dynamics</vt:lpstr>
      <vt:lpstr>Equation of motion</vt:lpstr>
      <vt:lpstr>Sensing and Perception</vt:lpstr>
      <vt:lpstr>Classification and Commonly used sensors</vt:lpstr>
      <vt:lpstr>Localization of mobile robot</vt:lpstr>
      <vt:lpstr>Differential drive kinematic equations</vt:lpstr>
      <vt:lpstr>Differential drive kinematic equations</vt:lpstr>
      <vt:lpstr>Path planning</vt:lpstr>
      <vt:lpstr>Motion Control</vt:lpstr>
      <vt:lpstr>Final Model</vt:lpstr>
      <vt:lpstr>Slide 18</vt:lpstr>
      <vt:lpstr>Fixed path motion</vt:lpstr>
      <vt:lpstr>Auto path motion</vt:lpstr>
      <vt:lpstr>Future Scope</vt:lpstr>
      <vt:lpstr>Conclusion</vt:lpstr>
      <vt:lpstr>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 ggh</dc:title>
  <dc:creator>Computer</dc:creator>
  <cp:lastModifiedBy>Computer</cp:lastModifiedBy>
  <cp:revision>152</cp:revision>
  <dcterms:created xsi:type="dcterms:W3CDTF">2023-02-27T23:44:19Z</dcterms:created>
  <dcterms:modified xsi:type="dcterms:W3CDTF">2023-04-24T19:28:30Z</dcterms:modified>
</cp:coreProperties>
</file>