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gzalsqXQNIkfzxs0f0SUly94AJ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533BD04-CB75-481C-89D3-D61FB68A1B55}">
  <a:tblStyle styleId="{7533BD04-CB75-481C-89D3-D61FB68A1B5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c1b2905b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c1b2905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88a4976b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88a4976b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bd6a9feb7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bd6a9feb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p:nvPr>
            <p:ph idx="2" type="pic"/>
          </p:nvPr>
        </p:nvSpPr>
        <p:spPr>
          <a:xfrm>
            <a:off x="5183188" y="987425"/>
            <a:ext cx="6172200" cy="4873625"/>
          </a:xfrm>
          <a:prstGeom prst="rect">
            <a:avLst/>
          </a:prstGeom>
          <a:noFill/>
          <a:ln>
            <a:noFill/>
          </a:ln>
        </p:spPr>
      </p:sp>
      <p:sp>
        <p:nvSpPr>
          <p:cNvPr id="64" name="Google Shape;64;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6000">
              <a:srgbClr val="FFFFFF"/>
            </a:gs>
            <a:gs pos="100000">
              <a:schemeClr val="accent4"/>
            </a:gs>
          </a:gsLst>
          <a:lin ang="2700000" scaled="0"/>
        </a:gra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kaggle.com/datasets/ajaypalsinghlo/world-happiness-report-202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World Happiness Scores</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By: Jon Scheaffer, Alvin Ugochukwu, and Sam Sharp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 Source and Explanations</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90000"/>
              </a:lnSpc>
              <a:spcBef>
                <a:spcPts val="0"/>
              </a:spcBef>
              <a:spcAft>
                <a:spcPts val="0"/>
              </a:spcAft>
              <a:buSzPts val="1800"/>
              <a:buChar char="•"/>
            </a:pPr>
            <a:r>
              <a:rPr lang="en-US"/>
              <a:t>World Happiness Score is the output that is obtained when statistically calculated from many different variables which describe aspects of society in a given country.</a:t>
            </a:r>
            <a:endParaRPr/>
          </a:p>
          <a:p>
            <a:pPr indent="-342900" lvl="0" marL="457200" rtl="0" algn="l">
              <a:lnSpc>
                <a:spcPct val="90000"/>
              </a:lnSpc>
              <a:spcBef>
                <a:spcPts val="0"/>
              </a:spcBef>
              <a:spcAft>
                <a:spcPts val="0"/>
              </a:spcAft>
              <a:buSzPts val="1800"/>
              <a:buChar char="•"/>
            </a:pPr>
            <a:r>
              <a:rPr lang="en-US"/>
              <a:t>The dataset used is from the World Gallup Poll.</a:t>
            </a:r>
            <a:endParaRPr/>
          </a:p>
          <a:p>
            <a:pPr indent="-342900" lvl="0" marL="457200" rtl="0" algn="l">
              <a:lnSpc>
                <a:spcPct val="90000"/>
              </a:lnSpc>
              <a:spcBef>
                <a:spcPts val="0"/>
              </a:spcBef>
              <a:spcAft>
                <a:spcPts val="0"/>
              </a:spcAft>
              <a:buSzPts val="1800"/>
              <a:buChar char="•"/>
            </a:pPr>
            <a:r>
              <a:rPr lang="en-US"/>
              <a:t>Importantly, none of the predictor variables appear to be </a:t>
            </a:r>
            <a:r>
              <a:rPr lang="en-US"/>
              <a:t>collinear</a:t>
            </a:r>
            <a:r>
              <a:rPr lang="en-US"/>
              <a:t>, which strengthens the argument for the use of multiple linear regression.</a:t>
            </a:r>
            <a:endParaRPr/>
          </a:p>
          <a:p>
            <a:pPr indent="-342900" lvl="0" marL="457200" rtl="0" algn="l">
              <a:lnSpc>
                <a:spcPct val="90000"/>
              </a:lnSpc>
              <a:spcBef>
                <a:spcPts val="0"/>
              </a:spcBef>
              <a:spcAft>
                <a:spcPts val="0"/>
              </a:spcAft>
              <a:buSzPts val="1800"/>
              <a:buChar char="•"/>
            </a:pPr>
            <a:r>
              <a:rPr lang="en-US"/>
              <a:t>The dataset consists of entries for 146 countries, using 6 predictors that each linearly correlate with the World Happiness Score.</a:t>
            </a:r>
            <a:endParaRPr/>
          </a:p>
          <a:p>
            <a:pPr indent="-342900" lvl="0" marL="457200" rtl="0" algn="l">
              <a:lnSpc>
                <a:spcPct val="90000"/>
              </a:lnSpc>
              <a:spcBef>
                <a:spcPts val="0"/>
              </a:spcBef>
              <a:spcAft>
                <a:spcPts val="0"/>
              </a:spcAft>
              <a:buSzPts val="1800"/>
              <a:buChar char="•"/>
            </a:pPr>
            <a:r>
              <a:rPr lang="en-US"/>
              <a:t>The data can be found at: </a:t>
            </a:r>
            <a:r>
              <a:rPr lang="en-US" u="sng">
                <a:solidFill>
                  <a:schemeClr val="hlink"/>
                </a:solidFill>
                <a:hlinkClick r:id="rId3"/>
              </a:rPr>
              <a:t>https://www.kaggle.com/datasets/ajaypalsinghlo/world-happiness-report-2022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p:nvPr>
            <p:ph type="title"/>
          </p:nvPr>
        </p:nvSpPr>
        <p:spPr>
          <a:xfrm>
            <a:off x="694510" y="1487272"/>
            <a:ext cx="2743200" cy="27432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600"/>
              <a:buFont typeface="Calibri"/>
              <a:buNone/>
            </a:pPr>
            <a:r>
              <a:rPr lang="en-US" sz="2600">
                <a:solidFill>
                  <a:srgbClr val="FFFFFF"/>
                </a:solidFill>
              </a:rPr>
              <a:t>Variables and Their Meanings</a:t>
            </a:r>
            <a:endParaRPr/>
          </a:p>
        </p:txBody>
      </p:sp>
      <p:sp>
        <p:nvSpPr>
          <p:cNvPr id="97" name="Google Shape;97;p3"/>
          <p:cNvSpPr txBox="1"/>
          <p:nvPr>
            <p:ph idx="1" type="body"/>
          </p:nvPr>
        </p:nvSpPr>
        <p:spPr>
          <a:xfrm>
            <a:off x="3862129" y="667254"/>
            <a:ext cx="7188199" cy="129209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t>The following chart explains the variables analyzed (each variable has a maximum value of 10):</a:t>
            </a:r>
            <a:endParaRPr/>
          </a:p>
        </p:txBody>
      </p:sp>
      <p:graphicFrame>
        <p:nvGraphicFramePr>
          <p:cNvPr id="98" name="Google Shape;98;p3"/>
          <p:cNvGraphicFramePr/>
          <p:nvPr/>
        </p:nvGraphicFramePr>
        <p:xfrm>
          <a:off x="4215071" y="1959344"/>
          <a:ext cx="3000000" cy="3000000"/>
        </p:xfrm>
        <a:graphic>
          <a:graphicData uri="http://schemas.openxmlformats.org/drawingml/2006/table">
            <a:tbl>
              <a:tblPr bandRow="1" firstRow="1">
                <a:noFill/>
                <a:tableStyleId>{7533BD04-CB75-481C-89D3-D61FB68A1B55}</a:tableStyleId>
              </a:tblPr>
              <a:tblGrid>
                <a:gridCol w="2019600"/>
                <a:gridCol w="562775"/>
                <a:gridCol w="4252900"/>
              </a:tblGrid>
              <a:tr h="386400">
                <a:tc>
                  <a:txBody>
                    <a:bodyPr/>
                    <a:lstStyle/>
                    <a:p>
                      <a:pPr indent="0" lvl="0" marL="0" marR="0" rtl="0" algn="ctr">
                        <a:spcBef>
                          <a:spcPts val="0"/>
                        </a:spcBef>
                        <a:spcAft>
                          <a:spcPts val="0"/>
                        </a:spcAft>
                        <a:buNone/>
                      </a:pPr>
                      <a:r>
                        <a:rPr b="1" lang="en-US" sz="1400" u="none" cap="none" strike="noStrike">
                          <a:solidFill>
                            <a:schemeClr val="dk1"/>
                          </a:solidFill>
                        </a:rPr>
                        <a:t>Variable Name</a:t>
                      </a:r>
                      <a:endParaRPr/>
                    </a:p>
                  </a:txBody>
                  <a:tcPr marT="20525" marB="153875" marR="5130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rgbClr val="FFFFFF"/>
                        </a:gs>
                        <a:gs pos="100000">
                          <a:schemeClr val="accent4"/>
                        </a:gs>
                      </a:gsLst>
                      <a:lin ang="2700000" scaled="0"/>
                    </a:gradFill>
                  </a:tcPr>
                </a:tc>
                <a:tc>
                  <a:txBody>
                    <a:bodyPr/>
                    <a:lstStyle/>
                    <a:p>
                      <a:pPr indent="0" lvl="0" marL="0" marR="0" rtl="0" algn="ctr">
                        <a:spcBef>
                          <a:spcPts val="0"/>
                        </a:spcBef>
                        <a:spcAft>
                          <a:spcPts val="0"/>
                        </a:spcAft>
                        <a:buNone/>
                      </a:pPr>
                      <a:r>
                        <a:rPr b="1" lang="en-US" sz="1400" u="none" cap="none" strike="noStrike">
                          <a:solidFill>
                            <a:schemeClr val="dk1"/>
                          </a:solidFill>
                        </a:rPr>
                        <a:t>Abbv.</a:t>
                      </a:r>
                      <a:endParaRPr/>
                    </a:p>
                  </a:txBody>
                  <a:tcPr marT="20525" marB="153875" marR="5130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rgbClr val="FFFFFF"/>
                        </a:gs>
                        <a:gs pos="100000">
                          <a:schemeClr val="accent4"/>
                        </a:gs>
                      </a:gsLst>
                      <a:lin ang="2700000" scaled="0"/>
                    </a:gradFill>
                  </a:tcPr>
                </a:tc>
                <a:tc>
                  <a:txBody>
                    <a:bodyPr/>
                    <a:lstStyle/>
                    <a:p>
                      <a:pPr indent="0" lvl="0" marL="0" marR="0" rtl="0" algn="ctr">
                        <a:spcBef>
                          <a:spcPts val="0"/>
                        </a:spcBef>
                        <a:spcAft>
                          <a:spcPts val="0"/>
                        </a:spcAft>
                        <a:buNone/>
                      </a:pPr>
                      <a:r>
                        <a:rPr b="1" lang="en-US" sz="1400" u="none" cap="none" strike="noStrike">
                          <a:solidFill>
                            <a:schemeClr val="dk1"/>
                          </a:solidFill>
                        </a:rPr>
                        <a:t>Meaning</a:t>
                      </a:r>
                      <a:endParaRPr/>
                    </a:p>
                  </a:txBody>
                  <a:tcPr marT="20525" marB="153875" marR="5130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rgbClr val="FFFFFF"/>
                        </a:gs>
                        <a:gs pos="100000">
                          <a:schemeClr val="accent4"/>
                        </a:gs>
                      </a:gsLst>
                      <a:lin ang="2700000" scaled="0"/>
                    </a:gradFill>
                  </a:tcPr>
                </a:tc>
              </a:tr>
              <a:tr h="386400">
                <a:tc>
                  <a:txBody>
                    <a:bodyPr/>
                    <a:lstStyle/>
                    <a:p>
                      <a:pPr indent="0" lvl="0" marL="0" marR="0" rtl="0" algn="ctr">
                        <a:spcBef>
                          <a:spcPts val="0"/>
                        </a:spcBef>
                        <a:spcAft>
                          <a:spcPts val="0"/>
                        </a:spcAft>
                        <a:buNone/>
                      </a:pPr>
                      <a:r>
                        <a:rPr lang="en-US" sz="1400" u="none" cap="none" strike="noStrike">
                          <a:solidFill>
                            <a:schemeClr val="dk1"/>
                          </a:solidFill>
                        </a:rPr>
                        <a:t>World Happiness Score</a:t>
                      </a:r>
                      <a:endParaRPr/>
                    </a:p>
                  </a:txBody>
                  <a:tcPr marT="20525" marB="153875" marR="5130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rgbClr val="FFFFFF"/>
                        </a:gs>
                        <a:gs pos="100000">
                          <a:schemeClr val="accent4"/>
                        </a:gs>
                      </a:gsLst>
                      <a:lin ang="2700000" scaled="0"/>
                    </a:gradFill>
                  </a:tcPr>
                </a:tc>
                <a:tc>
                  <a:txBody>
                    <a:bodyPr/>
                    <a:lstStyle/>
                    <a:p>
                      <a:pPr indent="0" lvl="0" marL="0" marR="0" rtl="0" algn="ctr">
                        <a:spcBef>
                          <a:spcPts val="0"/>
                        </a:spcBef>
                        <a:spcAft>
                          <a:spcPts val="0"/>
                        </a:spcAft>
                        <a:buNone/>
                      </a:pPr>
                      <a:r>
                        <a:rPr b="1" lang="en-US" sz="1400" u="none" cap="none" strike="noStrike">
                          <a:solidFill>
                            <a:schemeClr val="dk1"/>
                          </a:solidFill>
                        </a:rPr>
                        <a:t>hs</a:t>
                      </a:r>
                      <a:endParaRPr b="1" sz="1400" u="none" cap="none" strike="noStrike">
                        <a:solidFill>
                          <a:schemeClr val="dk1"/>
                        </a:solidFill>
                      </a:endParaRPr>
                    </a:p>
                  </a:txBody>
                  <a:tcPr marT="20525" marB="153875" marR="5130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rgbClr val="FFFFFF"/>
                        </a:gs>
                        <a:gs pos="100000">
                          <a:schemeClr val="accent4"/>
                        </a:gs>
                      </a:gsLst>
                      <a:lin ang="2700000" scaled="0"/>
                    </a:gradFill>
                  </a:tcPr>
                </a:tc>
                <a:tc>
                  <a:txBody>
                    <a:bodyPr/>
                    <a:lstStyle/>
                    <a:p>
                      <a:pPr indent="0" lvl="0" marL="0" marR="0" rtl="0" algn="ctr">
                        <a:spcBef>
                          <a:spcPts val="0"/>
                        </a:spcBef>
                        <a:spcAft>
                          <a:spcPts val="0"/>
                        </a:spcAft>
                        <a:buNone/>
                      </a:pPr>
                      <a:r>
                        <a:rPr lang="en-US" sz="1400" u="none" cap="none" strike="noStrike">
                          <a:solidFill>
                            <a:schemeClr val="dk1"/>
                          </a:solidFill>
                        </a:rPr>
                        <a:t>Happiness score, the predicted result from independent variables</a:t>
                      </a:r>
                      <a:endParaRPr/>
                    </a:p>
                  </a:txBody>
                  <a:tcPr marT="20525" marB="153875" marR="5130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rgbClr val="FFFFFF"/>
                        </a:gs>
                        <a:gs pos="100000">
                          <a:schemeClr val="accent4"/>
                        </a:gs>
                      </a:gsLst>
                      <a:lin ang="2700000" scaled="0"/>
                    </a:gradFill>
                  </a:tcPr>
                </a:tc>
              </a:tr>
              <a:tr h="386400">
                <a:tc>
                  <a:txBody>
                    <a:bodyPr/>
                    <a:lstStyle/>
                    <a:p>
                      <a:pPr indent="0" lvl="0" marL="0" marR="0" rtl="0" algn="ctr">
                        <a:spcBef>
                          <a:spcPts val="0"/>
                        </a:spcBef>
                        <a:spcAft>
                          <a:spcPts val="0"/>
                        </a:spcAft>
                        <a:buNone/>
                      </a:pPr>
                      <a:r>
                        <a:rPr lang="en-US" sz="1400" u="none" cap="none" strike="noStrike">
                          <a:solidFill>
                            <a:schemeClr val="dk1"/>
                          </a:solidFill>
                        </a:rPr>
                        <a:t>GDP per capita</a:t>
                      </a:r>
                      <a:endParaRPr/>
                    </a:p>
                  </a:txBody>
                  <a:tcPr marT="20525" marB="153875" marR="5130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rgbClr val="FFFFFF"/>
                        </a:gs>
                        <a:gs pos="100000">
                          <a:schemeClr val="accent4"/>
                        </a:gs>
                      </a:gsLst>
                      <a:lin ang="2700000" scaled="0"/>
                    </a:gradFill>
                  </a:tcPr>
                </a:tc>
                <a:tc>
                  <a:txBody>
                    <a:bodyPr/>
                    <a:lstStyle/>
                    <a:p>
                      <a:pPr indent="0" lvl="0" marL="0" marR="0" rtl="0" algn="ctr">
                        <a:spcBef>
                          <a:spcPts val="0"/>
                        </a:spcBef>
                        <a:spcAft>
                          <a:spcPts val="0"/>
                        </a:spcAft>
                        <a:buNone/>
                      </a:pPr>
                      <a:r>
                        <a:rPr b="1" lang="en-US" sz="1400" u="none" cap="none" strike="noStrike">
                          <a:solidFill>
                            <a:schemeClr val="dk1"/>
                          </a:solidFill>
                        </a:rPr>
                        <a:t>gdp</a:t>
                      </a:r>
                      <a:endParaRPr b="1" sz="1400" u="none" cap="none" strike="noStrike">
                        <a:solidFill>
                          <a:schemeClr val="dk1"/>
                        </a:solidFill>
                      </a:endParaRPr>
                    </a:p>
                  </a:txBody>
                  <a:tcPr marT="20525" marB="153875" marR="5130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rgbClr val="FFFFFF"/>
                        </a:gs>
                        <a:gs pos="100000">
                          <a:schemeClr val="accent4"/>
                        </a:gs>
                      </a:gsLst>
                      <a:lin ang="2700000" scaled="0"/>
                    </a:gradFill>
                  </a:tcPr>
                </a:tc>
                <a:tc>
                  <a:txBody>
                    <a:bodyPr/>
                    <a:lstStyle/>
                    <a:p>
                      <a:pPr indent="0" lvl="0" marL="0" marR="0" rtl="0" algn="ctr">
                        <a:spcBef>
                          <a:spcPts val="0"/>
                        </a:spcBef>
                        <a:spcAft>
                          <a:spcPts val="0"/>
                        </a:spcAft>
                        <a:buNone/>
                      </a:pPr>
                      <a:r>
                        <a:rPr lang="en-US" sz="1400" u="none" cap="none" strike="noStrike">
                          <a:solidFill>
                            <a:schemeClr val="dk1"/>
                          </a:solidFill>
                        </a:rPr>
                        <a:t>The GDP of the country in question</a:t>
                      </a:r>
                      <a:endParaRPr/>
                    </a:p>
                  </a:txBody>
                  <a:tcPr marT="20525" marB="153875" marR="5130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rgbClr val="FFFFFF"/>
                        </a:gs>
                        <a:gs pos="100000">
                          <a:schemeClr val="accent4"/>
                        </a:gs>
                      </a:gsLst>
                      <a:lin ang="2700000" scaled="0"/>
                    </a:gradFill>
                  </a:tcPr>
                </a:tc>
              </a:tr>
              <a:tr h="386400">
                <a:tc>
                  <a:txBody>
                    <a:bodyPr/>
                    <a:lstStyle/>
                    <a:p>
                      <a:pPr indent="0" lvl="0" marL="0" marR="0" rtl="0" algn="ctr">
                        <a:spcBef>
                          <a:spcPts val="0"/>
                        </a:spcBef>
                        <a:spcAft>
                          <a:spcPts val="0"/>
                        </a:spcAft>
                        <a:buNone/>
                      </a:pPr>
                      <a:r>
                        <a:rPr lang="en-US" sz="1400" u="none" cap="none" strike="noStrike">
                          <a:solidFill>
                            <a:schemeClr val="dk1"/>
                          </a:solidFill>
                        </a:rPr>
                        <a:t>Social support</a:t>
                      </a:r>
                      <a:endParaRPr/>
                    </a:p>
                  </a:txBody>
                  <a:tcPr marT="20525" marB="153875" marR="5130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rgbClr val="FFFFFF"/>
                        </a:gs>
                        <a:gs pos="100000">
                          <a:schemeClr val="accent4"/>
                        </a:gs>
                      </a:gsLst>
                      <a:lin ang="2700000" scaled="0"/>
                    </a:gradFill>
                  </a:tcPr>
                </a:tc>
                <a:tc>
                  <a:txBody>
                    <a:bodyPr/>
                    <a:lstStyle/>
                    <a:p>
                      <a:pPr indent="0" lvl="0" marL="0" marR="0" rtl="0" algn="ctr">
                        <a:spcBef>
                          <a:spcPts val="0"/>
                        </a:spcBef>
                        <a:spcAft>
                          <a:spcPts val="0"/>
                        </a:spcAft>
                        <a:buNone/>
                      </a:pPr>
                      <a:r>
                        <a:rPr b="1" lang="en-US" sz="1400" u="none" cap="none" strike="noStrike">
                          <a:solidFill>
                            <a:schemeClr val="dk1"/>
                          </a:solidFill>
                        </a:rPr>
                        <a:t>soc</a:t>
                      </a:r>
                      <a:endParaRPr/>
                    </a:p>
                  </a:txBody>
                  <a:tcPr marT="20525" marB="153875" marR="5130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rgbClr val="FFFFFF"/>
                        </a:gs>
                        <a:gs pos="100000">
                          <a:schemeClr val="accent4"/>
                        </a:gs>
                      </a:gsLst>
                      <a:lin ang="2700000" scaled="0"/>
                    </a:gradFill>
                  </a:tcPr>
                </a:tc>
                <a:tc>
                  <a:txBody>
                    <a:bodyPr/>
                    <a:lstStyle/>
                    <a:p>
                      <a:pPr indent="0" lvl="0" marL="0" marR="0" rtl="0" algn="ctr">
                        <a:spcBef>
                          <a:spcPts val="0"/>
                        </a:spcBef>
                        <a:spcAft>
                          <a:spcPts val="0"/>
                        </a:spcAft>
                        <a:buNone/>
                      </a:pPr>
                      <a:r>
                        <a:rPr lang="en-US" sz="1400" u="none" cap="none" strike="noStrike">
                          <a:solidFill>
                            <a:schemeClr val="dk1"/>
                          </a:solidFill>
                        </a:rPr>
                        <a:t>The level of social programs and support available</a:t>
                      </a:r>
                      <a:endParaRPr/>
                    </a:p>
                  </a:txBody>
                  <a:tcPr marT="20525" marB="153875" marR="5130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rgbClr val="FFFFFF"/>
                        </a:gs>
                        <a:gs pos="100000">
                          <a:schemeClr val="accent4"/>
                        </a:gs>
                      </a:gsLst>
                      <a:lin ang="2700000" scaled="0"/>
                    </a:gradFill>
                  </a:tcPr>
                </a:tc>
              </a:tr>
              <a:tr h="386400">
                <a:tc>
                  <a:txBody>
                    <a:bodyPr/>
                    <a:lstStyle/>
                    <a:p>
                      <a:pPr indent="0" lvl="0" marL="0" marR="0" rtl="0" algn="ctr">
                        <a:spcBef>
                          <a:spcPts val="0"/>
                        </a:spcBef>
                        <a:spcAft>
                          <a:spcPts val="0"/>
                        </a:spcAft>
                        <a:buNone/>
                      </a:pPr>
                      <a:r>
                        <a:rPr lang="en-US" sz="1400" u="none" cap="none" strike="noStrike">
                          <a:solidFill>
                            <a:schemeClr val="dk1"/>
                          </a:solidFill>
                        </a:rPr>
                        <a:t>Healthy life expectancy</a:t>
                      </a:r>
                      <a:endParaRPr/>
                    </a:p>
                  </a:txBody>
                  <a:tcPr marT="20525" marB="153875" marR="5130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rgbClr val="FFFFFF"/>
                        </a:gs>
                        <a:gs pos="100000">
                          <a:schemeClr val="accent4"/>
                        </a:gs>
                      </a:gsLst>
                      <a:lin ang="2700000" scaled="0"/>
                    </a:gradFill>
                  </a:tcPr>
                </a:tc>
                <a:tc>
                  <a:txBody>
                    <a:bodyPr/>
                    <a:lstStyle/>
                    <a:p>
                      <a:pPr indent="0" lvl="0" marL="0" marR="0" rtl="0" algn="ctr">
                        <a:spcBef>
                          <a:spcPts val="0"/>
                        </a:spcBef>
                        <a:spcAft>
                          <a:spcPts val="0"/>
                        </a:spcAft>
                        <a:buNone/>
                      </a:pPr>
                      <a:r>
                        <a:rPr b="1" lang="en-US" sz="1400" u="none" cap="none" strike="noStrike">
                          <a:solidFill>
                            <a:schemeClr val="dk1"/>
                          </a:solidFill>
                        </a:rPr>
                        <a:t>hle</a:t>
                      </a:r>
                      <a:endParaRPr b="1" sz="1400" u="none" cap="none" strike="noStrike">
                        <a:solidFill>
                          <a:schemeClr val="dk1"/>
                        </a:solidFill>
                      </a:endParaRPr>
                    </a:p>
                  </a:txBody>
                  <a:tcPr marT="20525" marB="153875" marR="5130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rgbClr val="FFFFFF"/>
                        </a:gs>
                        <a:gs pos="100000">
                          <a:schemeClr val="accent4"/>
                        </a:gs>
                      </a:gsLst>
                      <a:lin ang="2700000" scaled="0"/>
                    </a:gradFill>
                  </a:tcPr>
                </a:tc>
                <a:tc>
                  <a:txBody>
                    <a:bodyPr/>
                    <a:lstStyle/>
                    <a:p>
                      <a:pPr indent="0" lvl="0" marL="0" marR="0" rtl="0" algn="ctr">
                        <a:spcBef>
                          <a:spcPts val="0"/>
                        </a:spcBef>
                        <a:spcAft>
                          <a:spcPts val="0"/>
                        </a:spcAft>
                        <a:buNone/>
                      </a:pPr>
                      <a:r>
                        <a:rPr lang="en-US" sz="1400" u="none" cap="none" strike="noStrike">
                          <a:solidFill>
                            <a:schemeClr val="dk1"/>
                          </a:solidFill>
                        </a:rPr>
                        <a:t>The healthy life expectancy of a person in the country</a:t>
                      </a:r>
                      <a:endParaRPr/>
                    </a:p>
                  </a:txBody>
                  <a:tcPr marT="20525" marB="153875" marR="5130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rgbClr val="FFFFFF"/>
                        </a:gs>
                        <a:gs pos="100000">
                          <a:schemeClr val="accent4"/>
                        </a:gs>
                      </a:gsLst>
                      <a:lin ang="2700000" scaled="0"/>
                    </a:gradFill>
                  </a:tcPr>
                </a:tc>
              </a:tr>
              <a:tr h="386400">
                <a:tc>
                  <a:txBody>
                    <a:bodyPr/>
                    <a:lstStyle/>
                    <a:p>
                      <a:pPr indent="0" lvl="0" marL="0" marR="0" rtl="0" algn="ctr">
                        <a:spcBef>
                          <a:spcPts val="0"/>
                        </a:spcBef>
                        <a:spcAft>
                          <a:spcPts val="0"/>
                        </a:spcAft>
                        <a:buNone/>
                      </a:pPr>
                      <a:r>
                        <a:rPr lang="en-US" sz="1400" u="none" cap="none" strike="noStrike">
                          <a:solidFill>
                            <a:schemeClr val="dk1"/>
                          </a:solidFill>
                        </a:rPr>
                        <a:t>Freedom to make life choices</a:t>
                      </a:r>
                      <a:endParaRPr/>
                    </a:p>
                  </a:txBody>
                  <a:tcPr marT="20525" marB="153875" marR="5130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rgbClr val="FFFFFF"/>
                        </a:gs>
                        <a:gs pos="100000">
                          <a:schemeClr val="accent4"/>
                        </a:gs>
                      </a:gsLst>
                      <a:lin ang="2700000" scaled="0"/>
                    </a:gradFill>
                  </a:tcPr>
                </a:tc>
                <a:tc>
                  <a:txBody>
                    <a:bodyPr/>
                    <a:lstStyle/>
                    <a:p>
                      <a:pPr indent="0" lvl="0" marL="0" marR="0" rtl="0" algn="ctr">
                        <a:spcBef>
                          <a:spcPts val="0"/>
                        </a:spcBef>
                        <a:spcAft>
                          <a:spcPts val="0"/>
                        </a:spcAft>
                        <a:buNone/>
                      </a:pPr>
                      <a:r>
                        <a:rPr b="1" lang="en-US" sz="1400" u="none" cap="none" strike="noStrike">
                          <a:solidFill>
                            <a:schemeClr val="dk1"/>
                          </a:solidFill>
                        </a:rPr>
                        <a:t>free</a:t>
                      </a:r>
                      <a:endParaRPr/>
                    </a:p>
                  </a:txBody>
                  <a:tcPr marT="20525" marB="153875" marR="5130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rgbClr val="FFFFFF"/>
                        </a:gs>
                        <a:gs pos="100000">
                          <a:schemeClr val="accent4"/>
                        </a:gs>
                      </a:gsLst>
                      <a:lin ang="2700000" scaled="0"/>
                    </a:gradFill>
                  </a:tcPr>
                </a:tc>
                <a:tc>
                  <a:txBody>
                    <a:bodyPr/>
                    <a:lstStyle/>
                    <a:p>
                      <a:pPr indent="0" lvl="0" marL="0" marR="0" rtl="0" algn="ctr">
                        <a:spcBef>
                          <a:spcPts val="0"/>
                        </a:spcBef>
                        <a:spcAft>
                          <a:spcPts val="0"/>
                        </a:spcAft>
                        <a:buNone/>
                      </a:pPr>
                      <a:r>
                        <a:rPr lang="en-US" sz="1400" u="none" cap="none" strike="noStrike">
                          <a:solidFill>
                            <a:schemeClr val="dk1"/>
                          </a:solidFill>
                        </a:rPr>
                        <a:t>The ability of a person in the country to do what they wish</a:t>
                      </a:r>
                      <a:endParaRPr/>
                    </a:p>
                  </a:txBody>
                  <a:tcPr marT="20525" marB="153875" marR="5130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rgbClr val="FFFFFF"/>
                        </a:gs>
                        <a:gs pos="100000">
                          <a:schemeClr val="accent4"/>
                        </a:gs>
                      </a:gsLst>
                      <a:lin ang="2700000" scaled="0"/>
                    </a:gradFill>
                  </a:tcPr>
                </a:tc>
              </a:tr>
              <a:tr h="386400">
                <a:tc>
                  <a:txBody>
                    <a:bodyPr/>
                    <a:lstStyle/>
                    <a:p>
                      <a:pPr indent="0" lvl="0" marL="0" marR="0" rtl="0" algn="ctr">
                        <a:spcBef>
                          <a:spcPts val="0"/>
                        </a:spcBef>
                        <a:spcAft>
                          <a:spcPts val="0"/>
                        </a:spcAft>
                        <a:buNone/>
                      </a:pPr>
                      <a:r>
                        <a:rPr lang="en-US" sz="1400" u="none" cap="none" strike="noStrike">
                          <a:solidFill>
                            <a:schemeClr val="dk1"/>
                          </a:solidFill>
                        </a:rPr>
                        <a:t>Generosity</a:t>
                      </a:r>
                      <a:endParaRPr/>
                    </a:p>
                  </a:txBody>
                  <a:tcPr marT="20525" marB="153875" marR="5130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rgbClr val="FFFFFF"/>
                        </a:gs>
                        <a:gs pos="100000">
                          <a:schemeClr val="accent4"/>
                        </a:gs>
                      </a:gsLst>
                      <a:lin ang="2700000" scaled="0"/>
                    </a:gradFill>
                  </a:tcPr>
                </a:tc>
                <a:tc>
                  <a:txBody>
                    <a:bodyPr/>
                    <a:lstStyle/>
                    <a:p>
                      <a:pPr indent="0" lvl="0" marL="0" marR="0" rtl="0" algn="ctr">
                        <a:spcBef>
                          <a:spcPts val="0"/>
                        </a:spcBef>
                        <a:spcAft>
                          <a:spcPts val="0"/>
                        </a:spcAft>
                        <a:buNone/>
                      </a:pPr>
                      <a:r>
                        <a:rPr b="1" lang="en-US" sz="1400" u="none" cap="none" strike="noStrike">
                          <a:solidFill>
                            <a:schemeClr val="dk1"/>
                          </a:solidFill>
                        </a:rPr>
                        <a:t>gene</a:t>
                      </a:r>
                      <a:endParaRPr/>
                    </a:p>
                  </a:txBody>
                  <a:tcPr marT="20525" marB="153875" marR="5130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rgbClr val="FFFFFF"/>
                        </a:gs>
                        <a:gs pos="100000">
                          <a:schemeClr val="accent4"/>
                        </a:gs>
                      </a:gsLst>
                      <a:lin ang="2700000" scaled="0"/>
                    </a:gradFill>
                  </a:tcPr>
                </a:tc>
                <a:tc>
                  <a:txBody>
                    <a:bodyPr/>
                    <a:lstStyle/>
                    <a:p>
                      <a:pPr indent="0" lvl="0" marL="0" marR="0" rtl="0" algn="ctr">
                        <a:spcBef>
                          <a:spcPts val="0"/>
                        </a:spcBef>
                        <a:spcAft>
                          <a:spcPts val="0"/>
                        </a:spcAft>
                        <a:buNone/>
                      </a:pPr>
                      <a:r>
                        <a:rPr lang="en-US" sz="1400" u="none" cap="none" strike="noStrike">
                          <a:solidFill>
                            <a:schemeClr val="dk1"/>
                          </a:solidFill>
                        </a:rPr>
                        <a:t>The level of generosity someone experiences in the country</a:t>
                      </a:r>
                      <a:endParaRPr/>
                    </a:p>
                  </a:txBody>
                  <a:tcPr marT="20525" marB="153875" marR="5130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rgbClr val="FFFFFF"/>
                        </a:gs>
                        <a:gs pos="100000">
                          <a:schemeClr val="accent4"/>
                        </a:gs>
                      </a:gsLst>
                      <a:lin ang="2700000" scaled="0"/>
                    </a:gradFill>
                  </a:tcPr>
                </a:tc>
              </a:tr>
              <a:tr h="386400">
                <a:tc>
                  <a:txBody>
                    <a:bodyPr/>
                    <a:lstStyle/>
                    <a:p>
                      <a:pPr indent="0" lvl="0" marL="0" marR="0" rtl="0" algn="ctr">
                        <a:spcBef>
                          <a:spcPts val="0"/>
                        </a:spcBef>
                        <a:spcAft>
                          <a:spcPts val="0"/>
                        </a:spcAft>
                        <a:buNone/>
                      </a:pPr>
                      <a:r>
                        <a:rPr lang="en-US" sz="1400" u="none" cap="none" strike="noStrike">
                          <a:solidFill>
                            <a:schemeClr val="dk1"/>
                          </a:solidFill>
                        </a:rPr>
                        <a:t>Perceptions of corruption</a:t>
                      </a:r>
                      <a:endParaRPr/>
                    </a:p>
                  </a:txBody>
                  <a:tcPr marT="20525" marB="153875" marR="5130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rgbClr val="FFFFFF"/>
                        </a:gs>
                        <a:gs pos="100000">
                          <a:schemeClr val="accent4"/>
                        </a:gs>
                      </a:gsLst>
                      <a:lin ang="2700000" scaled="0"/>
                    </a:gradFill>
                  </a:tcPr>
                </a:tc>
                <a:tc>
                  <a:txBody>
                    <a:bodyPr/>
                    <a:lstStyle/>
                    <a:p>
                      <a:pPr indent="0" lvl="0" marL="0" marR="0" rtl="0" algn="ctr">
                        <a:spcBef>
                          <a:spcPts val="0"/>
                        </a:spcBef>
                        <a:spcAft>
                          <a:spcPts val="0"/>
                        </a:spcAft>
                        <a:buNone/>
                      </a:pPr>
                      <a:r>
                        <a:rPr b="1" lang="en-US" sz="1400" u="none" cap="none" strike="noStrike">
                          <a:solidFill>
                            <a:schemeClr val="dk1"/>
                          </a:solidFill>
                        </a:rPr>
                        <a:t>poc</a:t>
                      </a:r>
                      <a:endParaRPr b="1" sz="1400" u="none" cap="none" strike="noStrike">
                        <a:solidFill>
                          <a:schemeClr val="dk1"/>
                        </a:solidFill>
                      </a:endParaRPr>
                    </a:p>
                  </a:txBody>
                  <a:tcPr marT="20525" marB="153875" marR="5130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rgbClr val="FFFFFF"/>
                        </a:gs>
                        <a:gs pos="100000">
                          <a:schemeClr val="accent4"/>
                        </a:gs>
                      </a:gsLst>
                      <a:lin ang="2700000" scaled="0"/>
                    </a:gradFill>
                  </a:tcPr>
                </a:tc>
                <a:tc>
                  <a:txBody>
                    <a:bodyPr/>
                    <a:lstStyle/>
                    <a:p>
                      <a:pPr indent="0" lvl="0" marL="0" marR="0" rtl="0" algn="ctr">
                        <a:spcBef>
                          <a:spcPts val="0"/>
                        </a:spcBef>
                        <a:spcAft>
                          <a:spcPts val="0"/>
                        </a:spcAft>
                        <a:buNone/>
                      </a:pPr>
                      <a:r>
                        <a:rPr lang="en-US" sz="1400" u="none" cap="none" strike="noStrike">
                          <a:solidFill>
                            <a:schemeClr val="dk1"/>
                          </a:solidFill>
                        </a:rPr>
                        <a:t>The level of perceived corruption within institutions of power</a:t>
                      </a:r>
                      <a:endParaRPr/>
                    </a:p>
                  </a:txBody>
                  <a:tcPr marT="20525" marB="153875" marR="5130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rgbClr val="FFFFFF"/>
                        </a:gs>
                        <a:gs pos="100000">
                          <a:schemeClr val="accent4"/>
                        </a:gs>
                      </a:gsLst>
                      <a:lin ang="2700000" scaled="0"/>
                    </a:gra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11c1b2905b6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Preliminary </a:t>
            </a:r>
            <a:r>
              <a:rPr lang="en-US"/>
              <a:t>Analysis</a:t>
            </a:r>
            <a:r>
              <a:rPr lang="en-US"/>
              <a:t> of the </a:t>
            </a:r>
            <a:r>
              <a:rPr lang="en-US"/>
              <a:t>Variables</a:t>
            </a:r>
            <a:endParaRPr/>
          </a:p>
        </p:txBody>
      </p:sp>
      <p:sp>
        <p:nvSpPr>
          <p:cNvPr id="104" name="Google Shape;104;g11c1b2905b6_0_0"/>
          <p:cNvSpPr txBox="1"/>
          <p:nvPr>
            <p:ph idx="1" type="body"/>
          </p:nvPr>
        </p:nvSpPr>
        <p:spPr>
          <a:xfrm>
            <a:off x="834838"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05" name="Google Shape;105;g11c1b2905b6_0_0"/>
          <p:cNvPicPr preferRelativeResize="0"/>
          <p:nvPr/>
        </p:nvPicPr>
        <p:blipFill>
          <a:blip r:embed="rId3">
            <a:alphaModFix/>
          </a:blip>
          <a:stretch>
            <a:fillRect/>
          </a:stretch>
        </p:blipFill>
        <p:spPr>
          <a:xfrm>
            <a:off x="326525" y="2497450"/>
            <a:ext cx="5522300" cy="3408050"/>
          </a:xfrm>
          <a:prstGeom prst="rect">
            <a:avLst/>
          </a:prstGeom>
          <a:noFill/>
          <a:ln>
            <a:noFill/>
          </a:ln>
        </p:spPr>
      </p:pic>
      <p:pic>
        <p:nvPicPr>
          <p:cNvPr id="106" name="Google Shape;106;g11c1b2905b6_0_0"/>
          <p:cNvPicPr preferRelativeResize="0"/>
          <p:nvPr/>
        </p:nvPicPr>
        <p:blipFill>
          <a:blip r:embed="rId4">
            <a:alphaModFix/>
          </a:blip>
          <a:stretch>
            <a:fillRect/>
          </a:stretch>
        </p:blipFill>
        <p:spPr>
          <a:xfrm>
            <a:off x="6282000" y="2497453"/>
            <a:ext cx="5522300" cy="340804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Correlation among Predictor Variables</a:t>
            </a:r>
            <a:endParaRPr/>
          </a:p>
        </p:txBody>
      </p:sp>
      <p:sp>
        <p:nvSpPr>
          <p:cNvPr id="112" name="Google Shape;112;p4"/>
          <p:cNvSpPr txBox="1"/>
          <p:nvPr>
            <p:ph idx="1" type="body"/>
          </p:nvPr>
        </p:nvSpPr>
        <p:spPr>
          <a:xfrm>
            <a:off x="838200" y="1690688"/>
            <a:ext cx="3827804" cy="13255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The overall F-statistic for the data is 79.2. The p-value is 2.2e-16, which indicates that the regression model is significant.</a:t>
            </a:r>
            <a:endParaRPr/>
          </a:p>
        </p:txBody>
      </p:sp>
      <p:pic>
        <p:nvPicPr>
          <p:cNvPr id="113" name="Google Shape;113;p4"/>
          <p:cNvPicPr preferRelativeResize="0"/>
          <p:nvPr/>
        </p:nvPicPr>
        <p:blipFill rotWithShape="1">
          <a:blip r:embed="rId3">
            <a:alphaModFix/>
          </a:blip>
          <a:srcRect b="0" l="0" r="0" t="0"/>
          <a:stretch/>
        </p:blipFill>
        <p:spPr>
          <a:xfrm>
            <a:off x="6955655" y="4198626"/>
            <a:ext cx="4686300" cy="457200"/>
          </a:xfrm>
          <a:prstGeom prst="rect">
            <a:avLst/>
          </a:prstGeom>
          <a:noFill/>
          <a:ln>
            <a:noFill/>
          </a:ln>
        </p:spPr>
      </p:pic>
      <p:sp>
        <p:nvSpPr>
          <p:cNvPr id="114" name="Google Shape;114;p4"/>
          <p:cNvSpPr txBox="1"/>
          <p:nvPr/>
        </p:nvSpPr>
        <p:spPr>
          <a:xfrm>
            <a:off x="8096323" y="1928988"/>
            <a:ext cx="3545700" cy="20319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After running a collinearity check on the different independent variables, it is important to note that they do not appear to be strongly correlated at all as none of the variance inflation factors are even greater than 4.</a:t>
            </a:r>
            <a:endParaRPr b="0" i="0" sz="1800" u="none" cap="none" strike="noStrike">
              <a:solidFill>
                <a:schemeClr val="dk1"/>
              </a:solidFill>
              <a:latin typeface="Calibri"/>
              <a:ea typeface="Calibri"/>
              <a:cs typeface="Calibri"/>
              <a:sym typeface="Calibri"/>
            </a:endParaRPr>
          </a:p>
        </p:txBody>
      </p:sp>
      <p:pic>
        <p:nvPicPr>
          <p:cNvPr id="115" name="Google Shape;115;p4"/>
          <p:cNvPicPr preferRelativeResize="0"/>
          <p:nvPr/>
        </p:nvPicPr>
        <p:blipFill rotWithShape="1">
          <a:blip r:embed="rId4">
            <a:alphaModFix/>
          </a:blip>
          <a:srcRect b="0" l="0" r="0" t="0"/>
          <a:stretch/>
        </p:blipFill>
        <p:spPr>
          <a:xfrm>
            <a:off x="710904" y="2946089"/>
            <a:ext cx="5191125" cy="3419475"/>
          </a:xfrm>
          <a:prstGeom prst="rect">
            <a:avLst/>
          </a:prstGeom>
          <a:noFill/>
          <a:ln>
            <a:noFill/>
          </a:ln>
        </p:spPr>
      </p:pic>
      <p:sp>
        <p:nvSpPr>
          <p:cNvPr id="116" name="Google Shape;116;p4"/>
          <p:cNvSpPr/>
          <p:nvPr/>
        </p:nvSpPr>
        <p:spPr>
          <a:xfrm>
            <a:off x="710904" y="6033331"/>
            <a:ext cx="1519548" cy="162370"/>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7" name="Google Shape;117;p4"/>
          <p:cNvSpPr/>
          <p:nvPr/>
        </p:nvSpPr>
        <p:spPr>
          <a:xfrm>
            <a:off x="3563775" y="6023361"/>
            <a:ext cx="1519548" cy="162370"/>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288a4976bd_1_0"/>
          <p:cNvSpPr txBox="1"/>
          <p:nvPr>
            <p:ph idx="1" type="body"/>
          </p:nvPr>
        </p:nvSpPr>
        <p:spPr>
          <a:xfrm>
            <a:off x="278925" y="1424475"/>
            <a:ext cx="5567100" cy="2555100"/>
          </a:xfrm>
          <a:prstGeom prst="rect">
            <a:avLst/>
          </a:prstGeom>
        </p:spPr>
        <p:txBody>
          <a:bodyPr anchorCtr="0" anchor="t" bIns="45700" lIns="91425" spcFirstLastPara="1" rIns="91425" wrap="square" tIns="45700">
            <a:normAutofit/>
          </a:bodyPr>
          <a:lstStyle/>
          <a:p>
            <a:pPr indent="-323850" lvl="0" marL="457200" rtl="0" algn="l">
              <a:spcBef>
                <a:spcPts val="1000"/>
              </a:spcBef>
              <a:spcAft>
                <a:spcPts val="0"/>
              </a:spcAft>
              <a:buSzPts val="1500"/>
              <a:buChar char="•"/>
            </a:pPr>
            <a:r>
              <a:rPr lang="en-US" sz="2500"/>
              <a:t>As the summary of the variables states, the p-value of the data is very low. However, for the variables </a:t>
            </a:r>
            <a:r>
              <a:rPr b="1" lang="en-US" sz="2500"/>
              <a:t>gene </a:t>
            </a:r>
            <a:r>
              <a:rPr lang="en-US" sz="2500"/>
              <a:t>and </a:t>
            </a:r>
            <a:r>
              <a:rPr b="1" lang="en-US" sz="2500"/>
              <a:t>poc</a:t>
            </a:r>
            <a:r>
              <a:rPr lang="en-US" sz="2500"/>
              <a:t>, their p-values are greater than the significance level (α) = 0.05, and are thus not significant and can be omitted.</a:t>
            </a:r>
            <a:endParaRPr sz="2500"/>
          </a:p>
        </p:txBody>
      </p:sp>
      <p:sp>
        <p:nvSpPr>
          <p:cNvPr id="123" name="Google Shape;123;g1288a4976bd_1_0"/>
          <p:cNvSpPr txBox="1"/>
          <p:nvPr>
            <p:ph type="title"/>
          </p:nvPr>
        </p:nvSpPr>
        <p:spPr>
          <a:xfrm>
            <a:off x="838200" y="20565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Removal of </a:t>
            </a:r>
            <a:r>
              <a:rPr lang="en-US"/>
              <a:t>insignificant variables</a:t>
            </a:r>
            <a:endParaRPr/>
          </a:p>
        </p:txBody>
      </p:sp>
      <p:sp>
        <p:nvSpPr>
          <p:cNvPr id="124" name="Google Shape;124;g1288a4976bd_1_0"/>
          <p:cNvSpPr txBox="1"/>
          <p:nvPr/>
        </p:nvSpPr>
        <p:spPr>
          <a:xfrm>
            <a:off x="7191500" y="1352425"/>
            <a:ext cx="4500900" cy="785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US" sz="2200">
                <a:solidFill>
                  <a:schemeClr val="dk1"/>
                </a:solidFill>
                <a:latin typeface="Calibri"/>
                <a:ea typeface="Calibri"/>
                <a:cs typeface="Calibri"/>
                <a:sym typeface="Calibri"/>
              </a:rPr>
              <a:t>Our new summary of the variables with </a:t>
            </a:r>
            <a:r>
              <a:rPr b="1" lang="en-US" sz="2200">
                <a:solidFill>
                  <a:schemeClr val="dk1"/>
                </a:solidFill>
                <a:latin typeface="Calibri"/>
                <a:ea typeface="Calibri"/>
                <a:cs typeface="Calibri"/>
                <a:sym typeface="Calibri"/>
              </a:rPr>
              <a:t>gene </a:t>
            </a:r>
            <a:r>
              <a:rPr lang="en-US" sz="2200">
                <a:solidFill>
                  <a:schemeClr val="dk1"/>
                </a:solidFill>
                <a:latin typeface="Calibri"/>
                <a:ea typeface="Calibri"/>
                <a:cs typeface="Calibri"/>
                <a:sym typeface="Calibri"/>
              </a:rPr>
              <a:t>and </a:t>
            </a:r>
            <a:r>
              <a:rPr b="1" lang="en-US" sz="2200">
                <a:solidFill>
                  <a:schemeClr val="dk1"/>
                </a:solidFill>
                <a:latin typeface="Calibri"/>
                <a:ea typeface="Calibri"/>
                <a:cs typeface="Calibri"/>
                <a:sym typeface="Calibri"/>
              </a:rPr>
              <a:t>poc </a:t>
            </a:r>
            <a:r>
              <a:rPr lang="en-US" sz="2200">
                <a:solidFill>
                  <a:schemeClr val="dk1"/>
                </a:solidFill>
                <a:latin typeface="Calibri"/>
                <a:ea typeface="Calibri"/>
                <a:cs typeface="Calibri"/>
                <a:sym typeface="Calibri"/>
              </a:rPr>
              <a:t>omitted:</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p:txBody>
      </p:sp>
      <p:pic>
        <p:nvPicPr>
          <p:cNvPr id="125" name="Google Shape;125;g1288a4976bd_1_0"/>
          <p:cNvPicPr preferRelativeResize="0"/>
          <p:nvPr/>
        </p:nvPicPr>
        <p:blipFill>
          <a:blip r:embed="rId3">
            <a:alphaModFix/>
          </a:blip>
          <a:stretch>
            <a:fillRect/>
          </a:stretch>
        </p:blipFill>
        <p:spPr>
          <a:xfrm>
            <a:off x="5846025" y="2137528"/>
            <a:ext cx="6345975" cy="3800121"/>
          </a:xfrm>
          <a:prstGeom prst="rect">
            <a:avLst/>
          </a:prstGeom>
          <a:noFill/>
          <a:ln>
            <a:noFill/>
          </a:ln>
        </p:spPr>
      </p:pic>
      <p:sp>
        <p:nvSpPr>
          <p:cNvPr id="126" name="Google Shape;126;g1288a4976bd_1_0"/>
          <p:cNvSpPr txBox="1"/>
          <p:nvPr/>
        </p:nvSpPr>
        <p:spPr>
          <a:xfrm>
            <a:off x="479325" y="4302888"/>
            <a:ext cx="5366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New VIF test for the remaining included variables (since </a:t>
            </a:r>
            <a:r>
              <a:rPr b="1" lang="en-US" sz="1800">
                <a:latin typeface="Calibri"/>
                <a:ea typeface="Calibri"/>
                <a:cs typeface="Calibri"/>
                <a:sym typeface="Calibri"/>
              </a:rPr>
              <a:t>gene </a:t>
            </a:r>
            <a:r>
              <a:rPr lang="en-US" sz="1800">
                <a:latin typeface="Calibri"/>
                <a:ea typeface="Calibri"/>
                <a:cs typeface="Calibri"/>
                <a:sym typeface="Calibri"/>
              </a:rPr>
              <a:t>and </a:t>
            </a:r>
            <a:r>
              <a:rPr b="1" lang="en-US" sz="1800">
                <a:latin typeface="Calibri"/>
                <a:ea typeface="Calibri"/>
                <a:cs typeface="Calibri"/>
                <a:sym typeface="Calibri"/>
              </a:rPr>
              <a:t>poc</a:t>
            </a:r>
            <a:r>
              <a:rPr lang="en-US" sz="1800">
                <a:latin typeface="Calibri"/>
                <a:ea typeface="Calibri"/>
                <a:cs typeface="Calibri"/>
                <a:sym typeface="Calibri"/>
              </a:rPr>
              <a:t> are not significant, they do not affect these values very much):</a:t>
            </a:r>
            <a:endParaRPr sz="1800">
              <a:latin typeface="Calibri"/>
              <a:ea typeface="Calibri"/>
              <a:cs typeface="Calibri"/>
              <a:sym typeface="Calibri"/>
            </a:endParaRPr>
          </a:p>
        </p:txBody>
      </p:sp>
      <p:pic>
        <p:nvPicPr>
          <p:cNvPr id="127" name="Google Shape;127;g1288a4976bd_1_0"/>
          <p:cNvPicPr preferRelativeResize="0"/>
          <p:nvPr/>
        </p:nvPicPr>
        <p:blipFill>
          <a:blip r:embed="rId4">
            <a:alphaModFix/>
          </a:blip>
          <a:stretch>
            <a:fillRect/>
          </a:stretch>
        </p:blipFill>
        <p:spPr>
          <a:xfrm>
            <a:off x="1021350" y="5318700"/>
            <a:ext cx="4082250" cy="785050"/>
          </a:xfrm>
          <a:prstGeom prst="rect">
            <a:avLst/>
          </a:prstGeom>
          <a:noFill/>
          <a:ln>
            <a:noFill/>
          </a:ln>
        </p:spPr>
      </p:pic>
      <p:sp>
        <p:nvSpPr>
          <p:cNvPr id="128" name="Google Shape;128;g1288a4976bd_1_0"/>
          <p:cNvSpPr txBox="1"/>
          <p:nvPr/>
        </p:nvSpPr>
        <p:spPr>
          <a:xfrm>
            <a:off x="6087700" y="5842200"/>
            <a:ext cx="5707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While the multiple R² and adjusted </a:t>
            </a:r>
            <a:r>
              <a:rPr lang="en-US" sz="1800">
                <a:solidFill>
                  <a:schemeClr val="dk1"/>
                </a:solidFill>
                <a:latin typeface="Calibri"/>
                <a:ea typeface="Calibri"/>
                <a:cs typeface="Calibri"/>
                <a:sym typeface="Calibri"/>
              </a:rPr>
              <a:t>R²  </a:t>
            </a:r>
            <a:r>
              <a:rPr lang="en-US" sz="1800">
                <a:latin typeface="Calibri"/>
                <a:ea typeface="Calibri"/>
                <a:cs typeface="Calibri"/>
                <a:sym typeface="Calibri"/>
              </a:rPr>
              <a:t>with the original variables was high at 0.774 and 0.764, these values with the significant variables are still high at 0.762 and 0.755.</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p:nvPr>
            <p:ph type="title"/>
          </p:nvPr>
        </p:nvSpPr>
        <p:spPr>
          <a:xfrm>
            <a:off x="660133" y="974312"/>
            <a:ext cx="2752500" cy="27093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600"/>
              <a:buFont typeface="Calibri"/>
              <a:buNone/>
            </a:pPr>
            <a:r>
              <a:rPr lang="en-US" sz="2600">
                <a:solidFill>
                  <a:srgbClr val="FFFFFF"/>
                </a:solidFill>
                <a:latin typeface="Calibri"/>
                <a:ea typeface="Calibri"/>
                <a:cs typeface="Calibri"/>
                <a:sym typeface="Calibri"/>
              </a:rPr>
              <a:t>Heatmap of Independent Variable Correlation</a:t>
            </a:r>
            <a:endParaRPr/>
          </a:p>
        </p:txBody>
      </p:sp>
      <p:sp>
        <p:nvSpPr>
          <p:cNvPr id="134" name="Google Shape;134;p5"/>
          <p:cNvSpPr txBox="1"/>
          <p:nvPr/>
        </p:nvSpPr>
        <p:spPr>
          <a:xfrm>
            <a:off x="660133" y="4090048"/>
            <a:ext cx="3378600" cy="20319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Though some cells of the heatmap seem highly correlated with a factor of 1, this is simply due to the variable being compared to itself, which is irrelevant to the overall result.</a:t>
            </a:r>
            <a:endParaRPr/>
          </a:p>
        </p:txBody>
      </p:sp>
      <p:pic>
        <p:nvPicPr>
          <p:cNvPr id="135" name="Google Shape;135;p5"/>
          <p:cNvPicPr preferRelativeResize="0"/>
          <p:nvPr/>
        </p:nvPicPr>
        <p:blipFill>
          <a:blip r:embed="rId3">
            <a:alphaModFix/>
          </a:blip>
          <a:stretch>
            <a:fillRect/>
          </a:stretch>
        </p:blipFill>
        <p:spPr>
          <a:xfrm>
            <a:off x="4444024" y="974300"/>
            <a:ext cx="7293500" cy="4605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Conclusions</a:t>
            </a:r>
            <a:endParaRPr/>
          </a:p>
        </p:txBody>
      </p:sp>
      <p:sp>
        <p:nvSpPr>
          <p:cNvPr id="141" name="Google Shape;141;p6"/>
          <p:cNvSpPr txBox="1"/>
          <p:nvPr>
            <p:ph idx="1" type="body"/>
          </p:nvPr>
        </p:nvSpPr>
        <p:spPr>
          <a:xfrm>
            <a:off x="838200" y="1812550"/>
            <a:ext cx="10515600" cy="2743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To test the data’s resulting function for yielding an accurate result, a sample value may be used.</a:t>
            </a:r>
            <a:endParaRPr/>
          </a:p>
          <a:p>
            <a:pPr indent="-228600" lvl="0" marL="228600" rtl="0" algn="l">
              <a:lnSpc>
                <a:spcPct val="90000"/>
              </a:lnSpc>
              <a:spcBef>
                <a:spcPts val="1000"/>
              </a:spcBef>
              <a:spcAft>
                <a:spcPts val="0"/>
              </a:spcAft>
              <a:buClr>
                <a:schemeClr val="dk1"/>
              </a:buClr>
              <a:buSzPts val="2800"/>
              <a:buChar char="•"/>
            </a:pPr>
            <a:r>
              <a:rPr lang="en-US"/>
              <a:t>The equation to find a predicted happiness score is:</a:t>
            </a:r>
            <a:endParaRPr/>
          </a:p>
          <a:p>
            <a:pPr indent="0" lvl="0" marL="0" rtl="0" algn="ctr">
              <a:spcBef>
                <a:spcPts val="1000"/>
              </a:spcBef>
              <a:spcAft>
                <a:spcPts val="0"/>
              </a:spcAft>
              <a:buNone/>
            </a:pPr>
            <a:r>
              <a:t/>
            </a:r>
            <a:endParaRPr sz="2300"/>
          </a:p>
          <a:p>
            <a:pPr indent="0" lvl="0" marL="0" rtl="0" algn="ctr">
              <a:spcBef>
                <a:spcPts val="1000"/>
              </a:spcBef>
              <a:spcAft>
                <a:spcPts val="0"/>
              </a:spcAft>
              <a:buNone/>
            </a:pPr>
            <a:r>
              <a:rPr lang="en-US" sz="2600"/>
              <a:t>hs = 1.74 + (0.53)</a:t>
            </a:r>
            <a:r>
              <a:rPr lang="en-US" sz="3100"/>
              <a:t>X₁</a:t>
            </a:r>
            <a:r>
              <a:rPr lang="en-US" sz="2600"/>
              <a:t> + (1.376)</a:t>
            </a:r>
            <a:r>
              <a:rPr lang="en-US" sz="3100"/>
              <a:t>X</a:t>
            </a:r>
            <a:r>
              <a:rPr baseline="-25000" lang="en-US" sz="3100"/>
              <a:t>2</a:t>
            </a:r>
            <a:r>
              <a:rPr lang="en-US" sz="2600"/>
              <a:t> + (1.368)</a:t>
            </a:r>
            <a:r>
              <a:rPr lang="en-US" sz="3100"/>
              <a:t>X</a:t>
            </a:r>
            <a:r>
              <a:rPr baseline="-25000" lang="en-US" sz="3100"/>
              <a:t>3</a:t>
            </a:r>
            <a:r>
              <a:rPr lang="en-US" sz="2600"/>
              <a:t> + (1.968)</a:t>
            </a:r>
            <a:r>
              <a:rPr lang="en-US" sz="3100"/>
              <a:t>X</a:t>
            </a:r>
            <a:r>
              <a:rPr baseline="-25000" lang="en-US" sz="3100"/>
              <a:t>4</a:t>
            </a:r>
            <a:endParaRPr baseline="30000" sz="3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1bd6a9feb7_0_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Conclusions (cont’d)</a:t>
            </a:r>
            <a:endParaRPr/>
          </a:p>
        </p:txBody>
      </p:sp>
      <p:sp>
        <p:nvSpPr>
          <p:cNvPr id="147" name="Google Shape;147;g11bd6a9feb7_0_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To test the formula that the data has yielded, the mean values for each variable may be used, resulting in the following equation: </a:t>
            </a:r>
            <a:endParaRPr/>
          </a:p>
          <a:p>
            <a:pPr indent="0" lvl="0" marL="0" rtl="0" algn="l">
              <a:spcBef>
                <a:spcPts val="1000"/>
              </a:spcBef>
              <a:spcAft>
                <a:spcPts val="0"/>
              </a:spcAft>
              <a:buNone/>
            </a:pPr>
            <a:r>
              <a:t/>
            </a:r>
            <a:endParaRPr/>
          </a:p>
          <a:p>
            <a:pPr indent="0" lvl="0" marL="0" rtl="0" algn="ctr">
              <a:spcBef>
                <a:spcPts val="1000"/>
              </a:spcBef>
              <a:spcAft>
                <a:spcPts val="0"/>
              </a:spcAft>
              <a:buNone/>
            </a:pPr>
            <a:r>
              <a:rPr lang="en-US" sz="2300"/>
              <a:t>hs = </a:t>
            </a:r>
            <a:r>
              <a:rPr lang="en-US" sz="2300"/>
              <a:t>1.74 + (0.53)1.41 + (1.376)0.906 + (1.368)0.586 + (1.968)0.517</a:t>
            </a:r>
            <a:endParaRPr sz="2300"/>
          </a:p>
          <a:p>
            <a:pPr indent="0" lvl="0" marL="0" rtl="0" algn="l">
              <a:spcBef>
                <a:spcPts val="1000"/>
              </a:spcBef>
              <a:spcAft>
                <a:spcPts val="0"/>
              </a:spcAft>
              <a:buNone/>
            </a:pPr>
            <a:r>
              <a:t/>
            </a:r>
            <a:endParaRPr sz="2300"/>
          </a:p>
          <a:p>
            <a:pPr indent="-381000" lvl="0" marL="457200" rtl="0" algn="l">
              <a:spcBef>
                <a:spcPts val="1000"/>
              </a:spcBef>
              <a:spcAft>
                <a:spcPts val="0"/>
              </a:spcAft>
              <a:buSzPts val="2400"/>
              <a:buChar char="•"/>
            </a:pPr>
            <a:r>
              <a:rPr lang="en-US" sz="2400"/>
              <a:t>If this data holds to the multiple linear regression function we have found, the expected </a:t>
            </a:r>
            <a:r>
              <a:rPr i="1" lang="en-US" sz="2400"/>
              <a:t>hs </a:t>
            </a:r>
            <a:r>
              <a:rPr lang="en-US" sz="2400"/>
              <a:t>value will be </a:t>
            </a:r>
            <a:r>
              <a:rPr b="1" lang="en-US" sz="2400"/>
              <a:t>~5.554</a:t>
            </a:r>
            <a:r>
              <a:rPr lang="en-US" sz="2400"/>
              <a:t>. After plugging in each variable’s average and calculating the result, we get an </a:t>
            </a:r>
            <a:r>
              <a:rPr i="1" lang="en-US" sz="2400"/>
              <a:t>hs</a:t>
            </a:r>
            <a:r>
              <a:rPr lang="en-US" sz="2400"/>
              <a:t> value of </a:t>
            </a:r>
            <a:r>
              <a:rPr b="1" lang="en-US" sz="2400"/>
              <a:t>5.553</a:t>
            </a:r>
            <a:r>
              <a:rPr lang="en-US" sz="2400"/>
              <a:t>. Since this observed value is within 0.05 of the expected value, the multiple linear regression holds.</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2022-05-05T21:53:30Z</dcterms:created>
  <dc:creator>personal pc</dc:creator>
</cp:coreProperties>
</file>