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7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50" d="100"/>
          <a:sy n="50" d="100"/>
        </p:scale>
        <p:origin x="78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3B41-844E-32D3-E676-BAA0D0BB93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BAD4A-3D77-14DE-E2FC-BC4DC0B85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BC21FD-A95E-200B-B2BF-39021E5094DE}"/>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81C6E88F-0B57-F074-E131-F557C70F5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215EE-5B53-0BE5-3D5C-9F79E3819631}"/>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2481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8F33-E245-367A-B05D-D886F714F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B66715-AB99-6FCD-4525-5E67A4F8FC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96ED9-42C9-3A10-D7FC-04131EB47BF4}"/>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E04576D0-572F-294C-5E4D-8B182916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E3752-1835-93F9-7D15-21139732271D}"/>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78793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EE35FA-8BC8-18DB-E3D7-8E0B22E7CC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DC2D07-3275-C557-A066-C1252455BC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73CBF-8A98-0F70-91D1-88498B50F0FB}"/>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ADA1B968-ECA2-CDE0-0FFF-4C79BFC5F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684B1-60F9-CDBF-CE5B-68BF5979ABAC}"/>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4070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7D7F-2D08-B885-15CF-DF8CAFB1D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7FFEA-4018-706A-7359-6B0AE0BC4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D2B40-4A35-D342-FE08-CD928C4B4D57}"/>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E918BF84-F557-755D-9610-6EEF2FFF8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A2095-7F0B-96C4-A95A-CD4C7CCCB456}"/>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292624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32CA-1DC6-8ACE-C12E-5E8B26DAD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0D9BEC-A464-574D-D609-B7C6B6EB2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EB0A7-62CD-780B-F8F0-BF8FEC9FEA24}"/>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239060A1-FE46-22A9-A9A6-DDF8341C8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CDEFE-B3F3-B755-ADA4-1337FBDC4FA3}"/>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93098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1710-D70A-38A1-8394-BF179138FE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BECB1-7713-7642-3733-B6BE39B1C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45576-30BF-4A9D-6CC7-C2AFD4F012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7ABDF0-91D0-B963-CFC2-FB368930EE44}"/>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6" name="Footer Placeholder 5">
            <a:extLst>
              <a:ext uri="{FF2B5EF4-FFF2-40B4-BE49-F238E27FC236}">
                <a16:creationId xmlns:a16="http://schemas.microsoft.com/office/drawing/2014/main" id="{9397D857-728B-5907-5742-F186C34CD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C6367-C938-5F71-A03F-898F28AD7523}"/>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35990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A867-B6D7-9A11-1456-3B849B629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64CF5-5986-B6A3-7CFF-FC09FB98DF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B30F80-B582-3F8C-19B5-31CD1DC6D2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53A096-344A-598B-32BB-99FDD91DD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77FF9-50B8-953A-6226-082CBE5D1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BA6AAF-F0BF-4AE8-B21F-461C09806268}"/>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8" name="Footer Placeholder 7">
            <a:extLst>
              <a:ext uri="{FF2B5EF4-FFF2-40B4-BE49-F238E27FC236}">
                <a16:creationId xmlns:a16="http://schemas.microsoft.com/office/drawing/2014/main" id="{000BFB8B-F934-4C50-545B-965D5DC29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7FFCB6-64CF-D67C-B06F-B0EE088D7A1A}"/>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20065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3439-AB97-45B1-DEEA-137BFA538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676448-86F7-47C6-DAE4-AC44D8C68E69}"/>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4" name="Footer Placeholder 3">
            <a:extLst>
              <a:ext uri="{FF2B5EF4-FFF2-40B4-BE49-F238E27FC236}">
                <a16:creationId xmlns:a16="http://schemas.microsoft.com/office/drawing/2014/main" id="{E7F8AF41-B760-AEC1-CB38-502017F120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9EE777-D82B-091A-F2A3-5B873FC10B2B}"/>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96440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9B865-8636-4F4A-93E5-E47B39132CEC}"/>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3" name="Footer Placeholder 2">
            <a:extLst>
              <a:ext uri="{FF2B5EF4-FFF2-40B4-BE49-F238E27FC236}">
                <a16:creationId xmlns:a16="http://schemas.microsoft.com/office/drawing/2014/main" id="{7A67B8A1-00D7-74E0-6D8E-9A5A4D375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61C2F2-4335-EA96-14E6-DA88C47F4B19}"/>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1936474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D372-FF80-52F5-D835-78D4AAE953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6D0F66-778D-912E-06C5-D46544A2D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3AF75D-CAD8-B4EE-D36A-545DF3729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0E1A0D-E8B1-AA5A-72DC-FB44F39F497C}"/>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6" name="Footer Placeholder 5">
            <a:extLst>
              <a:ext uri="{FF2B5EF4-FFF2-40B4-BE49-F238E27FC236}">
                <a16:creationId xmlns:a16="http://schemas.microsoft.com/office/drawing/2014/main" id="{F1C4D7FB-42FD-A35A-6573-3874E81A82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E0280-DC58-1F99-0108-37E4A07D6CA0}"/>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83115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E411-78A1-E885-FBA6-196059AA0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668507-0C6D-5297-87A9-BE5CAC2D9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D9C4E-5D31-0C79-50D2-D5420B61E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A84C2-7064-FBEB-7D3D-D8C22BC962DA}"/>
              </a:ext>
            </a:extLst>
          </p:cNvPr>
          <p:cNvSpPr>
            <a:spLocks noGrp="1"/>
          </p:cNvSpPr>
          <p:nvPr>
            <p:ph type="dt" sz="half" idx="10"/>
          </p:nvPr>
        </p:nvSpPr>
        <p:spPr/>
        <p:txBody>
          <a:bodyPr/>
          <a:lstStyle/>
          <a:p>
            <a:fld id="{2D1D7AD4-7B8B-4A46-A2A9-444ACC9454F6}" type="datetimeFigureOut">
              <a:rPr lang="en-US" smtClean="0"/>
              <a:t>5/10/2022</a:t>
            </a:fld>
            <a:endParaRPr lang="en-US"/>
          </a:p>
        </p:txBody>
      </p:sp>
      <p:sp>
        <p:nvSpPr>
          <p:cNvPr id="6" name="Footer Placeholder 5">
            <a:extLst>
              <a:ext uri="{FF2B5EF4-FFF2-40B4-BE49-F238E27FC236}">
                <a16:creationId xmlns:a16="http://schemas.microsoft.com/office/drawing/2014/main" id="{B0EB0535-08D6-9BD9-F0D0-A610D8EF1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81F90-3447-43E9-5DE3-D2739F65BAFA}"/>
              </a:ext>
            </a:extLst>
          </p:cNvPr>
          <p:cNvSpPr>
            <a:spLocks noGrp="1"/>
          </p:cNvSpPr>
          <p:nvPr>
            <p:ph type="sldNum" sz="quarter" idx="12"/>
          </p:nvPr>
        </p:nvSpPr>
        <p:spPr/>
        <p:txBody>
          <a:bodyPr/>
          <a:lstStyle/>
          <a:p>
            <a:fld id="{976D484F-E561-4FF9-AB35-0E4BF68F46FA}" type="slidenum">
              <a:rPr lang="en-US" smtClean="0"/>
              <a:t>‹#›</a:t>
            </a:fld>
            <a:endParaRPr lang="en-US"/>
          </a:p>
        </p:txBody>
      </p:sp>
    </p:spTree>
    <p:extLst>
      <p:ext uri="{BB962C8B-B14F-4D97-AF65-F5344CB8AC3E}">
        <p14:creationId xmlns:p14="http://schemas.microsoft.com/office/powerpoint/2010/main" val="254459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000">
              <a:schemeClr val="accent4">
                <a:lumMod val="0"/>
                <a:lumOff val="100000"/>
              </a:schemeClr>
            </a:gs>
            <a:gs pos="100000">
              <a:schemeClr val="accent4">
                <a:lumMod val="1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C653E-5520-0645-29C8-FA073C7892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48CCF-7B29-73A0-9CFF-B85027607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426CE-CC27-B5E4-474A-8C4B6F18B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D7AD4-7B8B-4A46-A2A9-444ACC9454F6}" type="datetimeFigureOut">
              <a:rPr lang="en-US" smtClean="0"/>
              <a:t>5/10/2022</a:t>
            </a:fld>
            <a:endParaRPr lang="en-US"/>
          </a:p>
        </p:txBody>
      </p:sp>
      <p:sp>
        <p:nvSpPr>
          <p:cNvPr id="5" name="Footer Placeholder 4">
            <a:extLst>
              <a:ext uri="{FF2B5EF4-FFF2-40B4-BE49-F238E27FC236}">
                <a16:creationId xmlns:a16="http://schemas.microsoft.com/office/drawing/2014/main" id="{CE324967-3105-852A-8B84-417FB157F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067EB8-2164-D503-4FFD-B6022EF43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D484F-E561-4FF9-AB35-0E4BF68F46FA}" type="slidenum">
              <a:rPr lang="en-US" smtClean="0"/>
              <a:t>‹#›</a:t>
            </a:fld>
            <a:endParaRPr lang="en-US"/>
          </a:p>
        </p:txBody>
      </p:sp>
    </p:spTree>
    <p:extLst>
      <p:ext uri="{BB962C8B-B14F-4D97-AF65-F5344CB8AC3E}">
        <p14:creationId xmlns:p14="http://schemas.microsoft.com/office/powerpoint/2010/main" val="2759252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ajaypalsinghlo/world-happiness-report-2022"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F394-98E2-97B0-CEF4-BB5DA8624A36}"/>
              </a:ext>
            </a:extLst>
          </p:cNvPr>
          <p:cNvSpPr>
            <a:spLocks noGrp="1"/>
          </p:cNvSpPr>
          <p:nvPr>
            <p:ph type="ctrTitle"/>
          </p:nvPr>
        </p:nvSpPr>
        <p:spPr/>
        <p:txBody>
          <a:bodyPr/>
          <a:lstStyle/>
          <a:p>
            <a:r>
              <a:rPr lang="en-US" dirty="0"/>
              <a:t>World Happiness Scores</a:t>
            </a:r>
          </a:p>
        </p:txBody>
      </p:sp>
      <p:sp>
        <p:nvSpPr>
          <p:cNvPr id="3" name="Subtitle 2">
            <a:extLst>
              <a:ext uri="{FF2B5EF4-FFF2-40B4-BE49-F238E27FC236}">
                <a16:creationId xmlns:a16="http://schemas.microsoft.com/office/drawing/2014/main" id="{7F460F8D-A8B3-24FF-43D3-8CAD88188B08}"/>
              </a:ext>
            </a:extLst>
          </p:cNvPr>
          <p:cNvSpPr>
            <a:spLocks noGrp="1"/>
          </p:cNvSpPr>
          <p:nvPr>
            <p:ph type="subTitle" idx="1"/>
          </p:nvPr>
        </p:nvSpPr>
        <p:spPr/>
        <p:txBody>
          <a:bodyPr/>
          <a:lstStyle/>
          <a:p>
            <a:r>
              <a:rPr lang="en-US" dirty="0"/>
              <a:t>By: Jon Scheaffer, Alvin Ugochukwu, and Sam Sharp</a:t>
            </a:r>
          </a:p>
        </p:txBody>
      </p:sp>
    </p:spTree>
    <p:extLst>
      <p:ext uri="{BB962C8B-B14F-4D97-AF65-F5344CB8AC3E}">
        <p14:creationId xmlns:p14="http://schemas.microsoft.com/office/powerpoint/2010/main" val="360169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0D04-56AE-15FF-8095-7F5B782BFD2A}"/>
              </a:ext>
            </a:extLst>
          </p:cNvPr>
          <p:cNvSpPr>
            <a:spLocks noGrp="1"/>
          </p:cNvSpPr>
          <p:nvPr>
            <p:ph type="title"/>
          </p:nvPr>
        </p:nvSpPr>
        <p:spPr/>
        <p:txBody>
          <a:bodyPr/>
          <a:lstStyle/>
          <a:p>
            <a:r>
              <a:rPr lang="en-US" dirty="0"/>
              <a:t>Data and Explanations</a:t>
            </a:r>
          </a:p>
        </p:txBody>
      </p:sp>
      <p:sp>
        <p:nvSpPr>
          <p:cNvPr id="3" name="Content Placeholder 2">
            <a:extLst>
              <a:ext uri="{FF2B5EF4-FFF2-40B4-BE49-F238E27FC236}">
                <a16:creationId xmlns:a16="http://schemas.microsoft.com/office/drawing/2014/main" id="{6CA58FF3-5761-42BC-4026-292B15E835E1}"/>
              </a:ext>
            </a:extLst>
          </p:cNvPr>
          <p:cNvSpPr>
            <a:spLocks noGrp="1"/>
          </p:cNvSpPr>
          <p:nvPr>
            <p:ph idx="1"/>
          </p:nvPr>
        </p:nvSpPr>
        <p:spPr/>
        <p:txBody>
          <a:bodyPr>
            <a:normAutofit/>
          </a:bodyPr>
          <a:lstStyle/>
          <a:p>
            <a:r>
              <a:rPr lang="en-US" dirty="0"/>
              <a:t>World Happiness Score is the output that is obtained when statistically calculated from many different variables which describe aspects of society in a given country.</a:t>
            </a:r>
          </a:p>
          <a:p>
            <a:r>
              <a:rPr lang="en-US" dirty="0"/>
              <a:t>The dataset used is from the World Gallup Poll.</a:t>
            </a:r>
          </a:p>
          <a:p>
            <a:r>
              <a:rPr lang="en-US" dirty="0"/>
              <a:t>Importantly, none of the predictor variables appear to be colinear, which strengthens the argument for the use of multiple linear regression.</a:t>
            </a:r>
          </a:p>
          <a:p>
            <a:r>
              <a:rPr lang="en-US" dirty="0"/>
              <a:t>The dataset consists of entries for 146 countries, using 6 predictors that each linearly correlate with the World Happiness Score.</a:t>
            </a:r>
          </a:p>
          <a:p>
            <a:endParaRPr lang="en-US" dirty="0"/>
          </a:p>
        </p:txBody>
      </p:sp>
    </p:spTree>
    <p:extLst>
      <p:ext uri="{BB962C8B-B14F-4D97-AF65-F5344CB8AC3E}">
        <p14:creationId xmlns:p14="http://schemas.microsoft.com/office/powerpoint/2010/main" val="47006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0CDF2-032D-6645-5E77-A9DB3C4488B1}"/>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Variables and Their Meanings</a:t>
            </a:r>
          </a:p>
        </p:txBody>
      </p:sp>
      <p:sp>
        <p:nvSpPr>
          <p:cNvPr id="3" name="Content Placeholder 2">
            <a:extLst>
              <a:ext uri="{FF2B5EF4-FFF2-40B4-BE49-F238E27FC236}">
                <a16:creationId xmlns:a16="http://schemas.microsoft.com/office/drawing/2014/main" id="{B20334E1-80E2-3B91-61C5-86C86F57CE17}"/>
              </a:ext>
            </a:extLst>
          </p:cNvPr>
          <p:cNvSpPr>
            <a:spLocks noGrp="1"/>
          </p:cNvSpPr>
          <p:nvPr>
            <p:ph idx="1"/>
          </p:nvPr>
        </p:nvSpPr>
        <p:spPr>
          <a:xfrm>
            <a:off x="3862129" y="667254"/>
            <a:ext cx="7188199" cy="1292090"/>
          </a:xfrm>
        </p:spPr>
        <p:txBody>
          <a:bodyPr>
            <a:normAutofit/>
          </a:bodyPr>
          <a:lstStyle/>
          <a:p>
            <a:r>
              <a:rPr lang="en-US" sz="1800" dirty="0"/>
              <a:t>The following chart explains the variables analyzed (each variable has a maximum value of 10):</a:t>
            </a:r>
          </a:p>
        </p:txBody>
      </p:sp>
      <p:graphicFrame>
        <p:nvGraphicFramePr>
          <p:cNvPr id="4" name="Table 4">
            <a:extLst>
              <a:ext uri="{FF2B5EF4-FFF2-40B4-BE49-F238E27FC236}">
                <a16:creationId xmlns:a16="http://schemas.microsoft.com/office/drawing/2014/main" id="{BD327C4C-81BA-BE80-26EA-41F981A3C312}"/>
              </a:ext>
            </a:extLst>
          </p:cNvPr>
          <p:cNvGraphicFramePr>
            <a:graphicFrameLocks noGrp="1"/>
          </p:cNvGraphicFramePr>
          <p:nvPr>
            <p:extLst>
              <p:ext uri="{D42A27DB-BD31-4B8C-83A1-F6EECF244321}">
                <p14:modId xmlns:p14="http://schemas.microsoft.com/office/powerpoint/2010/main" val="1793630805"/>
              </p:ext>
            </p:extLst>
          </p:nvPr>
        </p:nvGraphicFramePr>
        <p:xfrm>
          <a:off x="4215071" y="1959344"/>
          <a:ext cx="6835257" cy="3955432"/>
        </p:xfrm>
        <a:graphic>
          <a:graphicData uri="http://schemas.openxmlformats.org/drawingml/2006/table">
            <a:tbl>
              <a:tblPr firstRow="1" bandRow="1">
                <a:noFill/>
                <a:tableStyleId>{5C22544A-7EE6-4342-B048-85BDC9FD1C3A}</a:tableStyleId>
              </a:tblPr>
              <a:tblGrid>
                <a:gridCol w="2019589">
                  <a:extLst>
                    <a:ext uri="{9D8B030D-6E8A-4147-A177-3AD203B41FA5}">
                      <a16:colId xmlns:a16="http://schemas.microsoft.com/office/drawing/2014/main" val="3256481270"/>
                    </a:ext>
                  </a:extLst>
                </a:gridCol>
                <a:gridCol w="562778">
                  <a:extLst>
                    <a:ext uri="{9D8B030D-6E8A-4147-A177-3AD203B41FA5}">
                      <a16:colId xmlns:a16="http://schemas.microsoft.com/office/drawing/2014/main" val="1558872965"/>
                    </a:ext>
                  </a:extLst>
                </a:gridCol>
                <a:gridCol w="4252890">
                  <a:extLst>
                    <a:ext uri="{9D8B030D-6E8A-4147-A177-3AD203B41FA5}">
                      <a16:colId xmlns:a16="http://schemas.microsoft.com/office/drawing/2014/main" val="589946089"/>
                    </a:ext>
                  </a:extLst>
                </a:gridCol>
              </a:tblGrid>
              <a:tr h="386394">
                <a:tc>
                  <a:txBody>
                    <a:bodyPr/>
                    <a:lstStyle/>
                    <a:p>
                      <a:pPr algn="ctr"/>
                      <a:r>
                        <a:rPr lang="en-US" sz="1400" b="1" cap="none" spc="0" dirty="0">
                          <a:solidFill>
                            <a:schemeClr val="tx1"/>
                          </a:solidFill>
                        </a:rPr>
                        <a:t>Variable Name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err="1">
                          <a:solidFill>
                            <a:schemeClr val="tx1"/>
                          </a:solidFill>
                        </a:rPr>
                        <a:t>Abbv</a:t>
                      </a:r>
                      <a:r>
                        <a:rPr lang="en-US" sz="1400" b="1" cap="none" spc="0">
                          <a:solidFill>
                            <a:schemeClr val="tx1"/>
                          </a:solidFill>
                        </a:rPr>
                        <a:t>.</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a:solidFill>
                            <a:schemeClr val="tx1"/>
                          </a:solidFill>
                        </a:rPr>
                        <a:t>Meaning</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068388702"/>
                  </a:ext>
                </a:extLst>
              </a:tr>
              <a:tr h="386394">
                <a:tc>
                  <a:txBody>
                    <a:bodyPr/>
                    <a:lstStyle/>
                    <a:p>
                      <a:pPr algn="ctr"/>
                      <a:r>
                        <a:rPr lang="en-US" sz="1400" cap="none" spc="0" dirty="0">
                          <a:solidFill>
                            <a:schemeClr val="tx1"/>
                          </a:solidFill>
                        </a:rPr>
                        <a:t>World Happiness Score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hs</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Happiness score, the predicted result from independent variables</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75229044"/>
                  </a:ext>
                </a:extLst>
              </a:tr>
              <a:tr h="386394">
                <a:tc>
                  <a:txBody>
                    <a:bodyPr/>
                    <a:lstStyle/>
                    <a:p>
                      <a:pPr algn="ctr"/>
                      <a:r>
                        <a:rPr lang="en-US" sz="1400" cap="none" spc="0">
                          <a:solidFill>
                            <a:schemeClr val="tx1"/>
                          </a:solidFill>
                        </a:rPr>
                        <a:t>GDP per capita</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gdp</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a:solidFill>
                            <a:schemeClr val="tx1"/>
                          </a:solidFill>
                        </a:rPr>
                        <a:t>The GDP of the country in question</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1868226904"/>
                  </a:ext>
                </a:extLst>
              </a:tr>
              <a:tr h="386394">
                <a:tc>
                  <a:txBody>
                    <a:bodyPr/>
                    <a:lstStyle/>
                    <a:p>
                      <a:pPr algn="ctr"/>
                      <a:r>
                        <a:rPr lang="en-US" sz="1400" cap="none" spc="0" dirty="0">
                          <a:solidFill>
                            <a:schemeClr val="tx1"/>
                          </a:solidFill>
                        </a:rPr>
                        <a:t>Social support</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soc</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social programs and support available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3667285470"/>
                  </a:ext>
                </a:extLst>
              </a:tr>
              <a:tr h="386394">
                <a:tc>
                  <a:txBody>
                    <a:bodyPr/>
                    <a:lstStyle/>
                    <a:p>
                      <a:pPr algn="ctr"/>
                      <a:r>
                        <a:rPr lang="en-US" sz="1400" cap="none" spc="0">
                          <a:solidFill>
                            <a:schemeClr val="tx1"/>
                          </a:solidFill>
                        </a:rPr>
                        <a:t>Healthy life expectancy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hle</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healthy life expectancy of a person in the country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68780833"/>
                  </a:ext>
                </a:extLst>
              </a:tr>
              <a:tr h="386394">
                <a:tc>
                  <a:txBody>
                    <a:bodyPr/>
                    <a:lstStyle/>
                    <a:p>
                      <a:pPr algn="ctr"/>
                      <a:r>
                        <a:rPr lang="en-US" sz="1400" cap="none" spc="0">
                          <a:solidFill>
                            <a:schemeClr val="tx1"/>
                          </a:solidFill>
                        </a:rPr>
                        <a:t>Freedom to make life choices</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free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ability of a person in the country to do what they wish</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4209752241"/>
                  </a:ext>
                </a:extLst>
              </a:tr>
              <a:tr h="386394">
                <a:tc>
                  <a:txBody>
                    <a:bodyPr/>
                    <a:lstStyle/>
                    <a:p>
                      <a:pPr algn="ctr"/>
                      <a:r>
                        <a:rPr lang="en-US" sz="1400" cap="none" spc="0">
                          <a:solidFill>
                            <a:schemeClr val="tx1"/>
                          </a:solidFill>
                        </a:rPr>
                        <a:t>Generosity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a:solidFill>
                            <a:schemeClr val="tx1"/>
                          </a:solidFill>
                        </a:rPr>
                        <a:t>gene</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generosity someone experiences in the country</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211290391"/>
                  </a:ext>
                </a:extLst>
              </a:tr>
              <a:tr h="386394">
                <a:tc>
                  <a:txBody>
                    <a:bodyPr/>
                    <a:lstStyle/>
                    <a:p>
                      <a:pPr algn="ctr"/>
                      <a:r>
                        <a:rPr lang="en-US" sz="1400" cap="none" spc="0" dirty="0">
                          <a:solidFill>
                            <a:schemeClr val="tx1"/>
                          </a:solidFill>
                        </a:rPr>
                        <a:t>Perceptions of corruption</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b="1" cap="none" spc="0" dirty="0" err="1">
                          <a:solidFill>
                            <a:schemeClr val="tx1"/>
                          </a:solidFill>
                        </a:rPr>
                        <a:t>poc</a:t>
                      </a:r>
                      <a:endParaRPr lang="en-US" sz="1400" b="1" cap="none" spc="0" dirty="0">
                        <a:solidFill>
                          <a:schemeClr val="tx1"/>
                        </a:solidFill>
                      </a:endParaRP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tc>
                  <a:txBody>
                    <a:bodyPr/>
                    <a:lstStyle/>
                    <a:p>
                      <a:pPr algn="ctr"/>
                      <a:r>
                        <a:rPr lang="en-US" sz="1400" cap="none" spc="0" dirty="0">
                          <a:solidFill>
                            <a:schemeClr val="tx1"/>
                          </a:solidFill>
                        </a:rPr>
                        <a:t>The level of perceived corruption within institutions of power</a:t>
                      </a:r>
                    </a:p>
                  </a:txBody>
                  <a:tcPr marL="0" marR="51291" marT="20516" marB="1538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lumMod val="0"/>
                            <a:lumOff val="100000"/>
                          </a:schemeClr>
                        </a:gs>
                        <a:gs pos="0">
                          <a:schemeClr val="accent4">
                            <a:lumMod val="0"/>
                            <a:lumOff val="100000"/>
                          </a:schemeClr>
                        </a:gs>
                        <a:gs pos="100000">
                          <a:schemeClr val="accent4">
                            <a:lumMod val="100000"/>
                          </a:schemeClr>
                        </a:gs>
                      </a:gsLst>
                      <a:lin ang="2700000" scaled="1"/>
                      <a:tileRect/>
                    </a:gradFill>
                  </a:tcPr>
                </a:tc>
                <a:extLst>
                  <a:ext uri="{0D108BD9-81ED-4DB2-BD59-A6C34878D82A}">
                    <a16:rowId xmlns:a16="http://schemas.microsoft.com/office/drawing/2014/main" val="13905594"/>
                  </a:ext>
                </a:extLst>
              </a:tr>
            </a:tbl>
          </a:graphicData>
        </a:graphic>
      </p:graphicFrame>
    </p:spTree>
    <p:extLst>
      <p:ext uri="{BB962C8B-B14F-4D97-AF65-F5344CB8AC3E}">
        <p14:creationId xmlns:p14="http://schemas.microsoft.com/office/powerpoint/2010/main" val="95893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086C-013B-200F-F0C9-8E794DDB9510}"/>
              </a:ext>
            </a:extLst>
          </p:cNvPr>
          <p:cNvSpPr>
            <a:spLocks noGrp="1"/>
          </p:cNvSpPr>
          <p:nvPr>
            <p:ph type="title"/>
          </p:nvPr>
        </p:nvSpPr>
        <p:spPr/>
        <p:txBody>
          <a:bodyPr/>
          <a:lstStyle/>
          <a:p>
            <a:r>
              <a:rPr lang="en-US" dirty="0"/>
              <a:t>Correlation among Predictor Variables</a:t>
            </a:r>
          </a:p>
        </p:txBody>
      </p:sp>
      <p:sp>
        <p:nvSpPr>
          <p:cNvPr id="3" name="Content Placeholder 2">
            <a:extLst>
              <a:ext uri="{FF2B5EF4-FFF2-40B4-BE49-F238E27FC236}">
                <a16:creationId xmlns:a16="http://schemas.microsoft.com/office/drawing/2014/main" id="{2C635A73-CF14-4DF1-3DE5-D3B77D72DF8A}"/>
              </a:ext>
            </a:extLst>
          </p:cNvPr>
          <p:cNvSpPr>
            <a:spLocks noGrp="1"/>
          </p:cNvSpPr>
          <p:nvPr>
            <p:ph idx="1"/>
          </p:nvPr>
        </p:nvSpPr>
        <p:spPr>
          <a:xfrm>
            <a:off x="838200" y="1690688"/>
            <a:ext cx="3827804" cy="1325563"/>
          </a:xfrm>
        </p:spPr>
        <p:txBody>
          <a:bodyPr>
            <a:normAutofit/>
          </a:bodyPr>
          <a:lstStyle/>
          <a:p>
            <a:r>
              <a:rPr lang="en-US" sz="2000" dirty="0"/>
              <a:t>The overall F-statistic for the data is 79.2. The p-value is 2.2e-16, which indicates that the regression model is significant.</a:t>
            </a:r>
          </a:p>
        </p:txBody>
      </p:sp>
      <p:pic>
        <p:nvPicPr>
          <p:cNvPr id="5" name="Picture 4">
            <a:extLst>
              <a:ext uri="{FF2B5EF4-FFF2-40B4-BE49-F238E27FC236}">
                <a16:creationId xmlns:a16="http://schemas.microsoft.com/office/drawing/2014/main" id="{46622B03-1917-A3F7-39B5-FCA4D2B59140}"/>
              </a:ext>
            </a:extLst>
          </p:cNvPr>
          <p:cNvPicPr>
            <a:picLocks noChangeAspect="1"/>
          </p:cNvPicPr>
          <p:nvPr/>
        </p:nvPicPr>
        <p:blipFill>
          <a:blip r:embed="rId2"/>
          <a:stretch>
            <a:fillRect/>
          </a:stretch>
        </p:blipFill>
        <p:spPr>
          <a:xfrm>
            <a:off x="6955655" y="4198626"/>
            <a:ext cx="4686300" cy="457200"/>
          </a:xfrm>
          <a:prstGeom prst="rect">
            <a:avLst/>
          </a:prstGeom>
        </p:spPr>
      </p:pic>
      <p:sp>
        <p:nvSpPr>
          <p:cNvPr id="6" name="TextBox 5">
            <a:extLst>
              <a:ext uri="{FF2B5EF4-FFF2-40B4-BE49-F238E27FC236}">
                <a16:creationId xmlns:a16="http://schemas.microsoft.com/office/drawing/2014/main" id="{AC331976-0FF3-366F-81BC-1327BAE1E1F9}"/>
              </a:ext>
            </a:extLst>
          </p:cNvPr>
          <p:cNvSpPr txBox="1"/>
          <p:nvPr/>
        </p:nvSpPr>
        <p:spPr>
          <a:xfrm>
            <a:off x="7525998" y="1690688"/>
            <a:ext cx="3545615"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After running a collinearity check on the different independent variables, it is important to note that they do not appear to be strongly correlated at all as none of the variance inflation factors are even greater than 4.</a:t>
            </a:r>
            <a:endParaRPr lang="en-US" dirty="0"/>
          </a:p>
        </p:txBody>
      </p:sp>
      <p:pic>
        <p:nvPicPr>
          <p:cNvPr id="8" name="Picture 7">
            <a:extLst>
              <a:ext uri="{FF2B5EF4-FFF2-40B4-BE49-F238E27FC236}">
                <a16:creationId xmlns:a16="http://schemas.microsoft.com/office/drawing/2014/main" id="{275DE7C4-D081-5CCC-6E81-D6D58EA0BA8F}"/>
              </a:ext>
            </a:extLst>
          </p:cNvPr>
          <p:cNvPicPr>
            <a:picLocks noChangeAspect="1"/>
          </p:cNvPicPr>
          <p:nvPr/>
        </p:nvPicPr>
        <p:blipFill>
          <a:blip r:embed="rId3"/>
          <a:stretch>
            <a:fillRect/>
          </a:stretch>
        </p:blipFill>
        <p:spPr>
          <a:xfrm>
            <a:off x="710904" y="2946089"/>
            <a:ext cx="5191125" cy="3419475"/>
          </a:xfrm>
          <a:prstGeom prst="rect">
            <a:avLst/>
          </a:prstGeom>
        </p:spPr>
      </p:pic>
      <p:sp>
        <p:nvSpPr>
          <p:cNvPr id="9" name="Rectangle 8">
            <a:extLst>
              <a:ext uri="{FF2B5EF4-FFF2-40B4-BE49-F238E27FC236}">
                <a16:creationId xmlns:a16="http://schemas.microsoft.com/office/drawing/2014/main" id="{8C4D4EB1-6D29-722B-00A8-8639455A6037}"/>
              </a:ext>
            </a:extLst>
          </p:cNvPr>
          <p:cNvSpPr/>
          <p:nvPr/>
        </p:nvSpPr>
        <p:spPr>
          <a:xfrm>
            <a:off x="710904" y="6033331"/>
            <a:ext cx="1519548" cy="162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9F5CB8-CFBA-D7C6-218C-06FB78D1D301}"/>
              </a:ext>
            </a:extLst>
          </p:cNvPr>
          <p:cNvSpPr/>
          <p:nvPr/>
        </p:nvSpPr>
        <p:spPr>
          <a:xfrm>
            <a:off x="3563775" y="6023361"/>
            <a:ext cx="1519548" cy="162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94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B75F-985D-1065-8A70-0023A8384DB4}"/>
              </a:ext>
            </a:extLst>
          </p:cNvPr>
          <p:cNvSpPr>
            <a:spLocks noGrp="1"/>
          </p:cNvSpPr>
          <p:nvPr>
            <p:ph type="title"/>
          </p:nvPr>
        </p:nvSpPr>
        <p:spPr>
          <a:xfrm>
            <a:off x="660133" y="1496837"/>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Heatmap of Independent Variable Correlation</a:t>
            </a:r>
          </a:p>
        </p:txBody>
      </p:sp>
      <p:pic>
        <p:nvPicPr>
          <p:cNvPr id="5" name="Content Placeholder 4" descr="Graphical user interface, application&#10;&#10;Description automatically generated">
            <a:extLst>
              <a:ext uri="{FF2B5EF4-FFF2-40B4-BE49-F238E27FC236}">
                <a16:creationId xmlns:a16="http://schemas.microsoft.com/office/drawing/2014/main" id="{78D6D554-956C-7361-0C24-51316C9D5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207950"/>
            <a:ext cx="7188199" cy="4438711"/>
          </a:xfrm>
          <a:prstGeom prst="rect">
            <a:avLst/>
          </a:prstGeom>
        </p:spPr>
      </p:pic>
      <p:sp>
        <p:nvSpPr>
          <p:cNvPr id="6" name="TextBox 5">
            <a:extLst>
              <a:ext uri="{FF2B5EF4-FFF2-40B4-BE49-F238E27FC236}">
                <a16:creationId xmlns:a16="http://schemas.microsoft.com/office/drawing/2014/main" id="{61DE6C04-6BC1-7EA5-8E8D-8E7865FE8973}"/>
              </a:ext>
            </a:extLst>
          </p:cNvPr>
          <p:cNvSpPr txBox="1"/>
          <p:nvPr/>
        </p:nvSpPr>
        <p:spPr>
          <a:xfrm>
            <a:off x="660133" y="4494998"/>
            <a:ext cx="337846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Though some cells of the heatmap seem highly correlated with a factor of 1, this is simply due to the variable being compared to itself, which is irrelevant to the overall result.</a:t>
            </a:r>
          </a:p>
        </p:txBody>
      </p:sp>
    </p:spTree>
    <p:extLst>
      <p:ext uri="{BB962C8B-B14F-4D97-AF65-F5344CB8AC3E}">
        <p14:creationId xmlns:p14="http://schemas.microsoft.com/office/powerpoint/2010/main" val="205030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50EB-0A51-C299-FA9B-2FE20A7AA9E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C6DBD882-4FBD-55DE-BBE1-6DEDE06990FE}"/>
              </a:ext>
            </a:extLst>
          </p:cNvPr>
          <p:cNvSpPr>
            <a:spLocks noGrp="1"/>
          </p:cNvSpPr>
          <p:nvPr>
            <p:ph idx="1"/>
          </p:nvPr>
        </p:nvSpPr>
        <p:spPr>
          <a:xfrm>
            <a:off x="838200" y="1825625"/>
            <a:ext cx="10515600" cy="2743200"/>
          </a:xfrm>
        </p:spPr>
        <p:txBody>
          <a:bodyPr/>
          <a:lstStyle/>
          <a:p>
            <a:r>
              <a:rPr lang="en-US" dirty="0"/>
              <a:t>To test the data’s resulting function for yielding an accurate result, a sample value may be used. Regression Model is significant. </a:t>
            </a:r>
          </a:p>
          <a:p>
            <a:r>
              <a:rPr lang="en-US" dirty="0"/>
              <a:t>The equation to find a predicted happiness score is:</a:t>
            </a:r>
          </a:p>
          <a:p>
            <a:endParaRPr lang="en-US" dirty="0"/>
          </a:p>
          <a:p>
            <a:pPr marL="0" indent="0" algn="ctr">
              <a:buNone/>
            </a:pPr>
            <a:r>
              <a:rPr lang="en-US" dirty="0" err="1"/>
              <a:t>hs</a:t>
            </a:r>
            <a:r>
              <a:rPr lang="en-US" dirty="0"/>
              <a:t> = 1.67 + (0.55)X₁ + (1.41)X</a:t>
            </a:r>
            <a:r>
              <a:rPr lang="en-US" baseline="-25000" dirty="0"/>
              <a:t>2</a:t>
            </a:r>
            <a:r>
              <a:rPr lang="en-US" dirty="0"/>
              <a:t> + (1.27)X</a:t>
            </a:r>
            <a:r>
              <a:rPr lang="en-US" baseline="-25000" dirty="0"/>
              <a:t>3</a:t>
            </a:r>
            <a:r>
              <a:rPr lang="en-US" dirty="0"/>
              <a:t> + (1.60)X</a:t>
            </a:r>
            <a:r>
              <a:rPr lang="en-US" baseline="-25000" dirty="0"/>
              <a:t>4</a:t>
            </a:r>
            <a:r>
              <a:rPr lang="en-US" dirty="0"/>
              <a:t> + (0.97)X</a:t>
            </a:r>
            <a:r>
              <a:rPr lang="en-US" baseline="-25000" dirty="0"/>
              <a:t>5</a:t>
            </a:r>
            <a:r>
              <a:rPr lang="en-US" dirty="0"/>
              <a:t> + (0.73)X</a:t>
            </a:r>
            <a:r>
              <a:rPr lang="en-US" baseline="-25000" dirty="0"/>
              <a:t>6</a:t>
            </a:r>
            <a:endParaRPr lang="en-US" baseline="30000" dirty="0"/>
          </a:p>
        </p:txBody>
      </p:sp>
      <p:cxnSp>
        <p:nvCxnSpPr>
          <p:cNvPr id="6" name="Straight Connector 5">
            <a:extLst>
              <a:ext uri="{FF2B5EF4-FFF2-40B4-BE49-F238E27FC236}">
                <a16:creationId xmlns:a16="http://schemas.microsoft.com/office/drawing/2014/main" id="{7266F647-07F7-0D7A-E65B-589A17F6EA78}"/>
              </a:ext>
            </a:extLst>
          </p:cNvPr>
          <p:cNvCxnSpPr/>
          <p:nvPr/>
        </p:nvCxnSpPr>
        <p:spPr>
          <a:xfrm flipV="1">
            <a:off x="1001203" y="3744027"/>
            <a:ext cx="125128" cy="77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8C0B6F2-EFEA-170B-2AFE-50874535D608}"/>
              </a:ext>
            </a:extLst>
          </p:cNvPr>
          <p:cNvCxnSpPr>
            <a:cxnSpLocks/>
          </p:cNvCxnSpPr>
          <p:nvPr/>
        </p:nvCxnSpPr>
        <p:spPr>
          <a:xfrm>
            <a:off x="1126331" y="3743325"/>
            <a:ext cx="140620" cy="87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246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5904-312F-0679-DB3D-84F04EA1CD7E}"/>
              </a:ext>
            </a:extLst>
          </p:cNvPr>
          <p:cNvSpPr>
            <a:spLocks noGrp="1"/>
          </p:cNvSpPr>
          <p:nvPr>
            <p:ph type="title"/>
          </p:nvPr>
        </p:nvSpPr>
        <p:spPr/>
        <p:txBody>
          <a:bodyPr/>
          <a:lstStyle/>
          <a:p>
            <a:pPr algn="ctr"/>
            <a:r>
              <a:rPr lang="en-US" dirty="0"/>
              <a:t>Sources </a:t>
            </a:r>
          </a:p>
        </p:txBody>
      </p:sp>
      <p:sp>
        <p:nvSpPr>
          <p:cNvPr id="3" name="Content Placeholder 2">
            <a:extLst>
              <a:ext uri="{FF2B5EF4-FFF2-40B4-BE49-F238E27FC236}">
                <a16:creationId xmlns:a16="http://schemas.microsoft.com/office/drawing/2014/main" id="{60100502-4C2B-8FF1-4930-CBFF6094FD37}"/>
              </a:ext>
            </a:extLst>
          </p:cNvPr>
          <p:cNvSpPr>
            <a:spLocks noGrp="1"/>
          </p:cNvSpPr>
          <p:nvPr>
            <p:ph idx="1"/>
          </p:nvPr>
        </p:nvSpPr>
        <p:spPr/>
        <p:txBody>
          <a:bodyPr/>
          <a:lstStyle/>
          <a:p>
            <a:endParaRPr lang="en-US" dirty="0"/>
          </a:p>
          <a:p>
            <a:endParaRPr lang="en-US" dirty="0"/>
          </a:p>
          <a:p>
            <a:endParaRPr lang="en-US" dirty="0"/>
          </a:p>
          <a:p>
            <a:endParaRPr lang="en-US" dirty="0"/>
          </a:p>
          <a:p>
            <a:pPr marL="0" indent="0" algn="ctr">
              <a:buNone/>
            </a:pPr>
            <a:r>
              <a:rPr lang="en-US" dirty="0">
                <a:hlinkClick r:id="rId2"/>
              </a:rPr>
              <a:t>world happiness report 2022 | Kaggle</a:t>
            </a:r>
            <a:endParaRPr lang="en-US" dirty="0"/>
          </a:p>
        </p:txBody>
      </p:sp>
      <p:pic>
        <p:nvPicPr>
          <p:cNvPr id="1026" name="Picture 2" descr="See the source image">
            <a:extLst>
              <a:ext uri="{FF2B5EF4-FFF2-40B4-BE49-F238E27FC236}">
                <a16:creationId xmlns:a16="http://schemas.microsoft.com/office/drawing/2014/main" id="{78EF7AA5-0B95-61D8-0250-27CF2218C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13457"/>
            <a:ext cx="3764848" cy="17112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E35D476A-915F-6DBF-91B8-97D0685BA9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0745" y="1825625"/>
            <a:ext cx="4963055" cy="1086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02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400</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World Happiness Scores</vt:lpstr>
      <vt:lpstr>Data and Explanations</vt:lpstr>
      <vt:lpstr>Variables and Their Meanings</vt:lpstr>
      <vt:lpstr>Correlation among Predictor Variables</vt:lpstr>
      <vt:lpstr>Heatmap of Independent Variable Correlation</vt:lpstr>
      <vt:lpstr>Conclusions</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Scores</dc:title>
  <dc:creator>personal pc</dc:creator>
  <cp:lastModifiedBy>Jon Scheaffer</cp:lastModifiedBy>
  <cp:revision>3</cp:revision>
  <dcterms:created xsi:type="dcterms:W3CDTF">2022-05-05T21:53:30Z</dcterms:created>
  <dcterms:modified xsi:type="dcterms:W3CDTF">2022-05-10T23:30:21Z</dcterms:modified>
</cp:coreProperties>
</file>