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0919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587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3829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3099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6609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7125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8841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4003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8559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55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8/16/2023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5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8/16/2023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635074"/>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bstract smoke background">
            <a:extLst>
              <a:ext uri="{FF2B5EF4-FFF2-40B4-BE49-F238E27FC236}">
                <a16:creationId xmlns:a16="http://schemas.microsoft.com/office/drawing/2014/main" id="{DEDB87A5-34E3-C52F-1410-0E346A626370}"/>
              </a:ext>
            </a:extLst>
          </p:cNvPr>
          <p:cNvPicPr>
            <a:picLocks noChangeAspect="1"/>
          </p:cNvPicPr>
          <p:nvPr/>
        </p:nvPicPr>
        <p:blipFill rotWithShape="1">
          <a:blip r:embed="rId2">
            <a:alphaModFix amt="40000"/>
          </a:blip>
          <a:srcRect t="6400" b="9014"/>
          <a:stretch/>
        </p:blipFill>
        <p:spPr>
          <a:xfrm>
            <a:off x="6822" y="10"/>
            <a:ext cx="12191999" cy="6857990"/>
          </a:xfrm>
          <a:prstGeom prst="rect">
            <a:avLst/>
          </a:prstGeom>
        </p:spPr>
      </p:pic>
      <p:sp>
        <p:nvSpPr>
          <p:cNvPr id="2" name="Title 1">
            <a:extLst>
              <a:ext uri="{FF2B5EF4-FFF2-40B4-BE49-F238E27FC236}">
                <a16:creationId xmlns:a16="http://schemas.microsoft.com/office/drawing/2014/main" id="{77E6E4EB-F544-C599-F983-41E1C73767B2}"/>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Software Development Lifecycles</a:t>
            </a:r>
          </a:p>
        </p:txBody>
      </p:sp>
      <p:sp>
        <p:nvSpPr>
          <p:cNvPr id="3" name="Subtitle 2">
            <a:extLst>
              <a:ext uri="{FF2B5EF4-FFF2-40B4-BE49-F238E27FC236}">
                <a16:creationId xmlns:a16="http://schemas.microsoft.com/office/drawing/2014/main" id="{DC94C0B9-C661-3A1E-0E07-913D3FE08C7D}"/>
              </a:ext>
            </a:extLst>
          </p:cNvPr>
          <p:cNvSpPr>
            <a:spLocks noGrp="1"/>
          </p:cNvSpPr>
          <p:nvPr>
            <p:ph type="subTitle" idx="1"/>
          </p:nvPr>
        </p:nvSpPr>
        <p:spPr>
          <a:xfrm>
            <a:off x="2811857" y="4687747"/>
            <a:ext cx="6581930" cy="1218121"/>
          </a:xfrm>
        </p:spPr>
        <p:txBody>
          <a:bodyPr>
            <a:normAutofit fontScale="92500" lnSpcReduction="10000"/>
          </a:bodyPr>
          <a:lstStyle/>
          <a:p>
            <a:pPr algn="ctr"/>
            <a:r>
              <a:rPr lang="en-US" dirty="0">
                <a:solidFill>
                  <a:srgbClr val="FFFFFF"/>
                </a:solidFill>
              </a:rPr>
              <a:t>Jeffrey Sparks</a:t>
            </a:r>
          </a:p>
          <a:p>
            <a:pPr algn="ctr"/>
            <a:r>
              <a:rPr lang="en-US" dirty="0">
                <a:solidFill>
                  <a:srgbClr val="FFFFFF"/>
                </a:solidFill>
              </a:rPr>
              <a:t>SNHU CS 250</a:t>
            </a:r>
          </a:p>
          <a:p>
            <a:pPr algn="ctr"/>
            <a:r>
              <a:rPr lang="en-US" dirty="0">
                <a:solidFill>
                  <a:srgbClr val="FFFFFF"/>
                </a:solidFill>
              </a:rPr>
              <a:t>Prof. Morrison</a:t>
            </a:r>
          </a:p>
        </p:txBody>
      </p:sp>
      <p:cxnSp>
        <p:nvCxnSpPr>
          <p:cNvPr id="19"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1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CEEE-F923-1B2C-BD8D-F223BD640704}"/>
              </a:ext>
            </a:extLst>
          </p:cNvPr>
          <p:cNvSpPr>
            <a:spLocks noGrp="1"/>
          </p:cNvSpPr>
          <p:nvPr>
            <p:ph type="title"/>
          </p:nvPr>
        </p:nvSpPr>
        <p:spPr/>
        <p:txBody>
          <a:bodyPr/>
          <a:lstStyle/>
          <a:p>
            <a:r>
              <a:rPr lang="en-US" dirty="0"/>
              <a:t>Waterfall Methodologies? Continued</a:t>
            </a:r>
          </a:p>
        </p:txBody>
      </p:sp>
      <p:sp>
        <p:nvSpPr>
          <p:cNvPr id="3" name="Content Placeholder 2">
            <a:extLst>
              <a:ext uri="{FF2B5EF4-FFF2-40B4-BE49-F238E27FC236}">
                <a16:creationId xmlns:a16="http://schemas.microsoft.com/office/drawing/2014/main" id="{848FC5AF-BE52-5195-0871-AF6EEC48FD15}"/>
              </a:ext>
            </a:extLst>
          </p:cNvPr>
          <p:cNvSpPr>
            <a:spLocks noGrp="1"/>
          </p:cNvSpPr>
          <p:nvPr>
            <p:ph idx="1"/>
          </p:nvPr>
        </p:nvSpPr>
        <p:spPr/>
        <p:txBody>
          <a:bodyPr/>
          <a:lstStyle/>
          <a:p>
            <a:r>
              <a:rPr lang="en-US" dirty="0"/>
              <a:t>In contrast to the ease and expectation of change within the agile approach of development, The waterfall method can cause a bottleneck in the development process if changes are very drastic in comparison to what was originally agreed upon to be developed, this can be by outside influences or inside limits of computational abilities.  This can cause issues and extend projects past original completion dates, becoming more expensive to develop, and simultaneously putting an emphasis on documentation as a sign of completion instead of quality of product. (</a:t>
            </a:r>
            <a:r>
              <a:rPr lang="en-US" dirty="0" err="1"/>
              <a:t>Hoory</a:t>
            </a:r>
            <a:r>
              <a:rPr lang="en-US" dirty="0"/>
              <a:t> &amp; Bottorff, 2021)</a:t>
            </a:r>
          </a:p>
        </p:txBody>
      </p:sp>
    </p:spTree>
    <p:extLst>
      <p:ext uri="{BB962C8B-B14F-4D97-AF65-F5344CB8AC3E}">
        <p14:creationId xmlns:p14="http://schemas.microsoft.com/office/powerpoint/2010/main" val="143373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C60AF-9513-9C36-6263-994C196A1A48}"/>
              </a:ext>
            </a:extLst>
          </p:cNvPr>
          <p:cNvSpPr>
            <a:spLocks noGrp="1"/>
          </p:cNvSpPr>
          <p:nvPr>
            <p:ph idx="1"/>
          </p:nvPr>
        </p:nvSpPr>
        <p:spPr>
          <a:xfrm>
            <a:off x="849758" y="571500"/>
            <a:ext cx="10427841" cy="5397782"/>
          </a:xfrm>
        </p:spPr>
        <p:txBody>
          <a:bodyPr numCol="2"/>
          <a:lstStyle/>
          <a:p>
            <a:pPr marL="0" indent="0">
              <a:buNone/>
            </a:pPr>
            <a:r>
              <a:rPr lang="en-US" dirty="0"/>
              <a:t>Examples for use of Agile Approach:</a:t>
            </a:r>
          </a:p>
          <a:p>
            <a:pPr marL="0" indent="0">
              <a:buNone/>
            </a:pPr>
            <a:r>
              <a:rPr lang="en-US" dirty="0"/>
              <a:t>Effective in a large environment with lots of moving parts that help ensure smaller increments and ideas are experimented upon during development process, because of the expectation of change, the original solution is rarely the final one.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Examples for use of Waterfall Approach:</a:t>
            </a:r>
          </a:p>
          <a:p>
            <a:pPr marL="0" indent="0">
              <a:buNone/>
            </a:pPr>
            <a:r>
              <a:rPr lang="en-US" dirty="0"/>
              <a:t>When there is a need for a high level of reliability needed for the project, that require intense human review, such as within the department of defense and aerospace industries, which can result in loss of life if review isn’t strong. </a:t>
            </a:r>
          </a:p>
        </p:txBody>
      </p:sp>
    </p:spTree>
    <p:extLst>
      <p:ext uri="{BB962C8B-B14F-4D97-AF65-F5344CB8AC3E}">
        <p14:creationId xmlns:p14="http://schemas.microsoft.com/office/powerpoint/2010/main" val="409211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FAC9-B482-2A72-F252-0B3D6EE7A376}"/>
              </a:ext>
            </a:extLst>
          </p:cNvPr>
          <p:cNvSpPr>
            <a:spLocks noGrp="1"/>
          </p:cNvSpPr>
          <p:nvPr>
            <p:ph type="title"/>
          </p:nvPr>
        </p:nvSpPr>
        <p:spPr>
          <a:xfrm>
            <a:off x="849760" y="152400"/>
            <a:ext cx="10427840" cy="736318"/>
          </a:xfrm>
        </p:spPr>
        <p:txBody>
          <a:bodyPr>
            <a:normAutofit fontScale="90000"/>
          </a:bodyPr>
          <a:lstStyle/>
          <a:p>
            <a:pPr algn="ctr"/>
            <a:r>
              <a:rPr lang="en-US" dirty="0"/>
              <a:t>References</a:t>
            </a:r>
          </a:p>
        </p:txBody>
      </p:sp>
      <p:sp>
        <p:nvSpPr>
          <p:cNvPr id="3" name="Content Placeholder 2">
            <a:extLst>
              <a:ext uri="{FF2B5EF4-FFF2-40B4-BE49-F238E27FC236}">
                <a16:creationId xmlns:a16="http://schemas.microsoft.com/office/drawing/2014/main" id="{7511B401-FB88-88D9-2F88-59787B9CB28B}"/>
              </a:ext>
            </a:extLst>
          </p:cNvPr>
          <p:cNvSpPr>
            <a:spLocks noGrp="1"/>
          </p:cNvSpPr>
          <p:nvPr>
            <p:ph idx="1"/>
          </p:nvPr>
        </p:nvSpPr>
        <p:spPr>
          <a:xfrm>
            <a:off x="849758" y="1066800"/>
            <a:ext cx="10427841" cy="4902482"/>
          </a:xfrm>
        </p:spPr>
        <p:txBody>
          <a:bodyPr numCol="2">
            <a:normAutofit fontScale="85000" lnSpcReduction="20000"/>
          </a:bodyPr>
          <a:lstStyle/>
          <a:p>
            <a:pPr indent="-457200">
              <a:lnSpc>
                <a:spcPct val="200000"/>
              </a:lnSpc>
            </a:pPr>
            <a:r>
              <a:rPr lang="en-US" sz="1800" dirty="0">
                <a:effectLst/>
                <a:latin typeface="Times New Roman" panose="02020603050405020304" pitchFamily="18" charset="0"/>
              </a:rPr>
              <a:t>Agile Alliance. (2015, November 4). </a:t>
            </a:r>
            <a:r>
              <a:rPr lang="en-US" sz="1800" i="1" dirty="0">
                <a:effectLst/>
                <a:latin typeface="Times New Roman" panose="02020603050405020304" pitchFamily="18" charset="0"/>
              </a:rPr>
              <a:t>12 Principles Behind the Agile Manifesto</a:t>
            </a:r>
            <a:r>
              <a:rPr lang="en-US" sz="1800" dirty="0">
                <a:effectLst/>
                <a:latin typeface="Times New Roman" panose="02020603050405020304" pitchFamily="18" charset="0"/>
              </a:rPr>
              <a:t>. Agile Alliance; Agile Alliance. https://www.agilealliance.org/agile101/12-principles-behind-the-agile-manifesto/</a:t>
            </a:r>
          </a:p>
          <a:p>
            <a:pPr indent="-457200">
              <a:lnSpc>
                <a:spcPct val="200000"/>
              </a:lnSpc>
            </a:pPr>
            <a:r>
              <a:rPr lang="en-US" sz="1800" dirty="0">
                <a:effectLst/>
                <a:latin typeface="Times New Roman" panose="02020603050405020304" pitchFamily="18" charset="0"/>
              </a:rPr>
              <a:t>Agile Alliance. (2018, December 12). </a:t>
            </a:r>
            <a:r>
              <a:rPr lang="en-US" sz="1800" i="1" dirty="0">
                <a:effectLst/>
                <a:latin typeface="Times New Roman" panose="02020603050405020304" pitchFamily="18" charset="0"/>
              </a:rPr>
              <a:t>Agile Manifesto for Software Development</a:t>
            </a:r>
            <a:r>
              <a:rPr lang="en-US" sz="1800" dirty="0">
                <a:effectLst/>
                <a:latin typeface="Times New Roman" panose="02020603050405020304" pitchFamily="18" charset="0"/>
              </a:rPr>
              <a:t>. Agile Alliance; Agile Alliance. https://www.agilealliance.org/agile101/the-agile-manifesto/</a:t>
            </a:r>
          </a:p>
          <a:p>
            <a:pPr indent="-457200">
              <a:lnSpc>
                <a:spcPct val="200000"/>
              </a:lnSpc>
            </a:pPr>
            <a:r>
              <a:rPr lang="en-US" sz="1800" dirty="0" err="1">
                <a:effectLst/>
                <a:latin typeface="Times New Roman" panose="02020603050405020304" pitchFamily="18" charset="0"/>
              </a:rPr>
              <a:t>Hoory</a:t>
            </a:r>
            <a:r>
              <a:rPr lang="en-US" sz="1800" dirty="0">
                <a:effectLst/>
                <a:latin typeface="Times New Roman" panose="02020603050405020304" pitchFamily="18" charset="0"/>
              </a:rPr>
              <a:t>, L., &amp; Bottorff, C. (2021, October 26). </a:t>
            </a:r>
            <a:r>
              <a:rPr lang="en-US" sz="1800" i="1" dirty="0">
                <a:effectLst/>
                <a:latin typeface="Times New Roman" panose="02020603050405020304" pitchFamily="18" charset="0"/>
              </a:rPr>
              <a:t>What Is Waterfall Methodology And How Do I Use It?</a:t>
            </a:r>
            <a:r>
              <a:rPr lang="en-US" sz="1800" dirty="0">
                <a:effectLst/>
                <a:latin typeface="Times New Roman" panose="02020603050405020304" pitchFamily="18" charset="0"/>
              </a:rPr>
              <a:t> Forbes Advisor; Forbes. https://www.forbes.com/advisor/business/what-is-waterfall-methodology/</a:t>
            </a:r>
          </a:p>
          <a:p>
            <a:pPr indent="-457200">
              <a:lnSpc>
                <a:spcPct val="200000"/>
              </a:lnSpc>
            </a:pPr>
            <a:r>
              <a:rPr lang="en-US" sz="1800" dirty="0">
                <a:effectLst/>
                <a:latin typeface="Times New Roman" panose="02020603050405020304" pitchFamily="18" charset="0"/>
              </a:rPr>
              <a:t>Scrum Alliance. (n.d.). </a:t>
            </a:r>
            <a:r>
              <a:rPr lang="en-US" sz="1800" i="1" dirty="0">
                <a:effectLst/>
                <a:latin typeface="Times New Roman" panose="02020603050405020304" pitchFamily="18" charset="0"/>
              </a:rPr>
              <a:t>The Scrum Team Roles and Accountabilities [0 SEU]</a:t>
            </a:r>
            <a:r>
              <a:rPr lang="en-US" sz="1800" dirty="0">
                <a:effectLst/>
                <a:latin typeface="Times New Roman" panose="02020603050405020304" pitchFamily="18" charset="0"/>
              </a:rPr>
              <a:t>. Resources.scrumalliance.org. Retrieved August 16, 2023, from https://resources.scrumalliance.org/Article/scrum-team</a:t>
            </a:r>
          </a:p>
          <a:p>
            <a:pPr indent="-457200">
              <a:lnSpc>
                <a:spcPct val="200000"/>
              </a:lnSpc>
            </a:pPr>
            <a:r>
              <a:rPr lang="en-US" sz="1800" dirty="0">
                <a:effectLst/>
                <a:latin typeface="Times New Roman" panose="02020603050405020304" pitchFamily="18" charset="0"/>
              </a:rPr>
              <a:t>Scrum.org. (n.d.). </a:t>
            </a:r>
            <a:r>
              <a:rPr lang="en-US" sz="1800" i="1" dirty="0">
                <a:effectLst/>
                <a:latin typeface="Times New Roman" panose="02020603050405020304" pitchFamily="18" charset="0"/>
              </a:rPr>
              <a:t>What is Scrum?</a:t>
            </a:r>
            <a:r>
              <a:rPr lang="en-US" sz="1800" dirty="0">
                <a:effectLst/>
                <a:latin typeface="Times New Roman" panose="02020603050405020304" pitchFamily="18" charset="0"/>
              </a:rPr>
              <a:t> Scrum.org. Retrieved August 16, 2023, from https://www.scrum.org/resources/what-scrum-module</a:t>
            </a:r>
          </a:p>
          <a:p>
            <a:endParaRPr lang="en-US" dirty="0"/>
          </a:p>
        </p:txBody>
      </p:sp>
    </p:spTree>
    <p:extLst>
      <p:ext uri="{BB962C8B-B14F-4D97-AF65-F5344CB8AC3E}">
        <p14:creationId xmlns:p14="http://schemas.microsoft.com/office/powerpoint/2010/main" val="326718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6B58-8BB4-3855-8295-76F6456EAACA}"/>
              </a:ext>
            </a:extLst>
          </p:cNvPr>
          <p:cNvSpPr>
            <a:spLocks noGrp="1"/>
          </p:cNvSpPr>
          <p:nvPr>
            <p:ph type="title"/>
          </p:nvPr>
        </p:nvSpPr>
        <p:spPr/>
        <p:txBody>
          <a:bodyPr/>
          <a:lstStyle/>
          <a:p>
            <a:r>
              <a:rPr lang="en-US" dirty="0"/>
              <a:t>What is the Agile Method?</a:t>
            </a:r>
          </a:p>
        </p:txBody>
      </p:sp>
      <p:sp>
        <p:nvSpPr>
          <p:cNvPr id="3" name="Content Placeholder 2">
            <a:extLst>
              <a:ext uri="{FF2B5EF4-FFF2-40B4-BE49-F238E27FC236}">
                <a16:creationId xmlns:a16="http://schemas.microsoft.com/office/drawing/2014/main" id="{B76891D9-9228-670C-AABE-87E39FC84EE6}"/>
              </a:ext>
            </a:extLst>
          </p:cNvPr>
          <p:cNvSpPr>
            <a:spLocks noGrp="1"/>
          </p:cNvSpPr>
          <p:nvPr>
            <p:ph idx="1"/>
          </p:nvPr>
        </p:nvSpPr>
        <p:spPr>
          <a:xfrm>
            <a:off x="849759" y="1962358"/>
            <a:ext cx="10427841" cy="4500069"/>
          </a:xfrm>
        </p:spPr>
        <p:txBody>
          <a:bodyPr>
            <a:normAutofit fontScale="85000" lnSpcReduction="20000"/>
          </a:bodyPr>
          <a:lstStyle/>
          <a:p>
            <a:r>
              <a:rPr lang="en-US" dirty="0"/>
              <a:t>Agile methodology is defined as a multitude of frameworks and principles, based upon the 12 principles of the agile methodologies and it’s manifesto:</a:t>
            </a:r>
          </a:p>
          <a:p>
            <a:pPr algn="ctr"/>
            <a:endParaRPr lang="en-US" dirty="0"/>
          </a:p>
          <a:p>
            <a:pPr marL="0" indent="0" algn="ctr">
              <a:buNone/>
            </a:pPr>
            <a:r>
              <a:rPr lang="en-US" b="1" i="0" dirty="0">
                <a:solidFill>
                  <a:schemeClr val="tx1"/>
                </a:solidFill>
                <a:effectLst/>
                <a:latin typeface="sofia-pro"/>
              </a:rPr>
              <a:t>The Agile Manifesto</a:t>
            </a:r>
          </a:p>
          <a:p>
            <a:pPr algn="ctr"/>
            <a:r>
              <a:rPr lang="en-US" b="0" i="0" dirty="0">
                <a:solidFill>
                  <a:schemeClr val="tx1"/>
                </a:solidFill>
                <a:effectLst/>
                <a:latin typeface="sofia-pro"/>
              </a:rPr>
              <a:t>We are uncovering better ways of developing software by doing it and helping others do it.</a:t>
            </a:r>
            <a:br>
              <a:rPr lang="en-US" b="0" i="0" dirty="0">
                <a:solidFill>
                  <a:schemeClr val="tx1"/>
                </a:solidFill>
                <a:effectLst/>
                <a:latin typeface="sofia-pro"/>
              </a:rPr>
            </a:br>
            <a:r>
              <a:rPr lang="en-US" b="0" i="0" dirty="0">
                <a:solidFill>
                  <a:schemeClr val="tx1"/>
                </a:solidFill>
                <a:effectLst/>
                <a:latin typeface="sofia-pro"/>
              </a:rPr>
              <a:t>Through this work we have come to value:</a:t>
            </a:r>
          </a:p>
          <a:p>
            <a:pPr algn="ctr"/>
            <a:r>
              <a:rPr lang="en-US" b="1" i="0" dirty="0">
                <a:solidFill>
                  <a:schemeClr val="tx1"/>
                </a:solidFill>
                <a:effectLst/>
                <a:latin typeface="sofia-pro"/>
              </a:rPr>
              <a:t>Individuals and interactions </a:t>
            </a:r>
            <a:r>
              <a:rPr lang="en-US" b="0" i="0" dirty="0">
                <a:solidFill>
                  <a:schemeClr val="tx1"/>
                </a:solidFill>
                <a:effectLst/>
                <a:latin typeface="sofia-pro"/>
              </a:rPr>
              <a:t>over processes and tools</a:t>
            </a:r>
          </a:p>
          <a:p>
            <a:pPr algn="ctr"/>
            <a:r>
              <a:rPr lang="en-US" b="1" i="0" dirty="0">
                <a:solidFill>
                  <a:schemeClr val="tx1"/>
                </a:solidFill>
                <a:effectLst/>
                <a:latin typeface="sofia-pro"/>
              </a:rPr>
              <a:t>Working software</a:t>
            </a:r>
            <a:r>
              <a:rPr lang="en-US" b="0" i="0" dirty="0">
                <a:solidFill>
                  <a:schemeClr val="tx1"/>
                </a:solidFill>
                <a:effectLst/>
                <a:latin typeface="sofia-pro"/>
              </a:rPr>
              <a:t> over comprehensive documentation</a:t>
            </a:r>
          </a:p>
          <a:p>
            <a:pPr algn="ctr"/>
            <a:r>
              <a:rPr lang="en-US" b="1" i="0" dirty="0">
                <a:solidFill>
                  <a:schemeClr val="tx1"/>
                </a:solidFill>
                <a:effectLst/>
                <a:latin typeface="sofia-pro"/>
              </a:rPr>
              <a:t>Customer collaboration</a:t>
            </a:r>
            <a:r>
              <a:rPr lang="en-US" b="0" i="0" dirty="0">
                <a:solidFill>
                  <a:schemeClr val="tx1"/>
                </a:solidFill>
                <a:effectLst/>
                <a:latin typeface="sofia-pro"/>
              </a:rPr>
              <a:t> over contract negotiation</a:t>
            </a:r>
          </a:p>
          <a:p>
            <a:pPr algn="ctr"/>
            <a:r>
              <a:rPr lang="en-US" b="1" i="0" dirty="0">
                <a:solidFill>
                  <a:schemeClr val="tx1"/>
                </a:solidFill>
                <a:effectLst/>
                <a:latin typeface="sofia-pro"/>
              </a:rPr>
              <a:t>Responding to change</a:t>
            </a:r>
            <a:r>
              <a:rPr lang="en-US" b="0" i="0" dirty="0">
                <a:solidFill>
                  <a:schemeClr val="tx1"/>
                </a:solidFill>
                <a:effectLst/>
                <a:latin typeface="sofia-pro"/>
              </a:rPr>
              <a:t> over following a plan</a:t>
            </a:r>
          </a:p>
          <a:p>
            <a:pPr algn="ctr"/>
            <a:r>
              <a:rPr lang="en-US" b="0" i="0" dirty="0">
                <a:solidFill>
                  <a:schemeClr val="tx1"/>
                </a:solidFill>
                <a:effectLst/>
                <a:latin typeface="sofia-pro"/>
              </a:rPr>
              <a:t>That is, while there is value in the items on the right, </a:t>
            </a:r>
            <a:r>
              <a:rPr lang="en-US" b="1" i="0" dirty="0">
                <a:solidFill>
                  <a:schemeClr val="tx1"/>
                </a:solidFill>
                <a:effectLst/>
                <a:latin typeface="sofia-pro"/>
              </a:rPr>
              <a:t>we value the items on the left more. </a:t>
            </a:r>
            <a:endParaRPr lang="en-US" b="1" dirty="0">
              <a:solidFill>
                <a:schemeClr val="tx1"/>
              </a:solidFill>
              <a:latin typeface="sofia-pro"/>
            </a:endParaRPr>
          </a:p>
          <a:p>
            <a:pPr marL="0" indent="0" algn="ctr">
              <a:buNone/>
            </a:pPr>
            <a:r>
              <a:rPr lang="en-US" b="1" i="0" dirty="0">
                <a:solidFill>
                  <a:schemeClr val="tx1"/>
                </a:solidFill>
                <a:effectLst/>
                <a:latin typeface="sofia-pro"/>
              </a:rPr>
              <a:t>(Agile Alliance, 2018)</a:t>
            </a:r>
            <a:endParaRPr lang="en-US" b="0" i="0" dirty="0">
              <a:solidFill>
                <a:schemeClr val="tx1"/>
              </a:solidFill>
              <a:effectLst/>
              <a:latin typeface="sofia-pro"/>
            </a:endParaRPr>
          </a:p>
          <a:p>
            <a:pPr marL="0" indent="0" algn="ctr">
              <a:buNone/>
            </a:pPr>
            <a:endParaRPr lang="en-US" dirty="0">
              <a:solidFill>
                <a:schemeClr val="tx1"/>
              </a:solidFill>
            </a:endParaRPr>
          </a:p>
          <a:p>
            <a:endParaRPr lang="en-US" dirty="0"/>
          </a:p>
        </p:txBody>
      </p:sp>
    </p:spTree>
    <p:extLst>
      <p:ext uri="{BB962C8B-B14F-4D97-AF65-F5344CB8AC3E}">
        <p14:creationId xmlns:p14="http://schemas.microsoft.com/office/powerpoint/2010/main" val="5931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56DC-9152-53DC-EAE1-948E609AF55C}"/>
              </a:ext>
            </a:extLst>
          </p:cNvPr>
          <p:cNvSpPr>
            <a:spLocks noGrp="1"/>
          </p:cNvSpPr>
          <p:nvPr>
            <p:ph type="title"/>
          </p:nvPr>
        </p:nvSpPr>
        <p:spPr/>
        <p:txBody>
          <a:bodyPr/>
          <a:lstStyle/>
          <a:p>
            <a:pPr algn="ctr"/>
            <a:r>
              <a:rPr lang="en-US" dirty="0"/>
              <a:t>12 Agile Principles (Agile Alliance, 2015)</a:t>
            </a:r>
          </a:p>
        </p:txBody>
      </p:sp>
      <p:sp>
        <p:nvSpPr>
          <p:cNvPr id="3" name="Content Placeholder 2">
            <a:extLst>
              <a:ext uri="{FF2B5EF4-FFF2-40B4-BE49-F238E27FC236}">
                <a16:creationId xmlns:a16="http://schemas.microsoft.com/office/drawing/2014/main" id="{7B6D0CB5-406A-DD06-F305-7CA6108F9FBE}"/>
              </a:ext>
            </a:extLst>
          </p:cNvPr>
          <p:cNvSpPr>
            <a:spLocks noGrp="1"/>
          </p:cNvSpPr>
          <p:nvPr>
            <p:ph idx="1"/>
          </p:nvPr>
        </p:nvSpPr>
        <p:spPr/>
        <p:txBody>
          <a:bodyPr numCol="2"/>
          <a:lstStyle/>
          <a:p>
            <a:r>
              <a:rPr lang="en-US" dirty="0"/>
              <a:t>Our highest priority is to satisfy the customer through early and continuous delivery of valuable software.</a:t>
            </a:r>
          </a:p>
          <a:p>
            <a:r>
              <a:rPr lang="en-US" dirty="0"/>
              <a:t>Welcome changing requirements, even late in development. Agile Processes harness change for the customer’s competitive advantage.</a:t>
            </a:r>
          </a:p>
          <a:p>
            <a:r>
              <a:rPr lang="en-US" dirty="0"/>
              <a:t>Deliver working software frequently from a couple of months, with a preference to the shorter timescale.</a:t>
            </a:r>
          </a:p>
          <a:p>
            <a:r>
              <a:rPr lang="en-US" dirty="0"/>
              <a:t>Business people and developers must work together daily throughout the project.</a:t>
            </a:r>
          </a:p>
          <a:p>
            <a:r>
              <a:rPr lang="en-US" dirty="0"/>
              <a:t>Build projects around motivated individuals. Give them the environment and support they need, and trust them to get the job done.</a:t>
            </a:r>
          </a:p>
          <a:p>
            <a:r>
              <a:rPr lang="en-US" dirty="0"/>
              <a:t>The most efficient and effective method of conveying information to and within a development team is face to face conversation.</a:t>
            </a:r>
          </a:p>
        </p:txBody>
      </p:sp>
    </p:spTree>
    <p:extLst>
      <p:ext uri="{BB962C8B-B14F-4D97-AF65-F5344CB8AC3E}">
        <p14:creationId xmlns:p14="http://schemas.microsoft.com/office/powerpoint/2010/main" val="286854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C3E9-3A18-B1EF-B77C-A62C3C93E28E}"/>
              </a:ext>
            </a:extLst>
          </p:cNvPr>
          <p:cNvSpPr>
            <a:spLocks noGrp="1"/>
          </p:cNvSpPr>
          <p:nvPr>
            <p:ph type="title"/>
          </p:nvPr>
        </p:nvSpPr>
        <p:spPr/>
        <p:txBody>
          <a:bodyPr>
            <a:normAutofit fontScale="90000"/>
          </a:bodyPr>
          <a:lstStyle/>
          <a:p>
            <a:r>
              <a:rPr lang="en-US" dirty="0"/>
              <a:t>12 Principles of Agile Continued </a:t>
            </a:r>
            <a:br>
              <a:rPr lang="en-US" dirty="0"/>
            </a:br>
            <a:r>
              <a:rPr lang="en-US" dirty="0"/>
              <a:t>(Agile Alliance, 2015)</a:t>
            </a:r>
          </a:p>
        </p:txBody>
      </p:sp>
      <p:sp>
        <p:nvSpPr>
          <p:cNvPr id="3" name="Content Placeholder 2">
            <a:extLst>
              <a:ext uri="{FF2B5EF4-FFF2-40B4-BE49-F238E27FC236}">
                <a16:creationId xmlns:a16="http://schemas.microsoft.com/office/drawing/2014/main" id="{9F422389-6E5C-1592-67B6-B423EF03E631}"/>
              </a:ext>
            </a:extLst>
          </p:cNvPr>
          <p:cNvSpPr>
            <a:spLocks noGrp="1"/>
          </p:cNvSpPr>
          <p:nvPr>
            <p:ph idx="1"/>
          </p:nvPr>
        </p:nvSpPr>
        <p:spPr/>
        <p:txBody>
          <a:bodyPr numCol="2"/>
          <a:lstStyle/>
          <a:p>
            <a:r>
              <a:rPr lang="en-US" dirty="0"/>
              <a:t>Working software is the primary measures of progress.</a:t>
            </a:r>
          </a:p>
          <a:p>
            <a:r>
              <a:rPr lang="en-US" dirty="0"/>
              <a:t>Agile processes promote sustainable development. The sponsors, developers, and users should be able to maintain a constant pace indefinitely.</a:t>
            </a:r>
          </a:p>
          <a:p>
            <a:r>
              <a:rPr lang="en-US" dirty="0"/>
              <a:t>Continuous attention to technical excellence and good design enhances agility.</a:t>
            </a:r>
          </a:p>
          <a:p>
            <a:endParaRPr lang="en-US" dirty="0"/>
          </a:p>
          <a:p>
            <a:r>
              <a:rPr lang="en-US" dirty="0"/>
              <a:t>Simplicity – the art of maximizing the amount of work not done – is essential. </a:t>
            </a:r>
          </a:p>
          <a:p>
            <a:r>
              <a:rPr lang="en-US" dirty="0"/>
              <a:t>The best architectures, requirements, and designs emerge from self organizing teams.</a:t>
            </a:r>
          </a:p>
          <a:p>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354302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3AA8-7DD4-D4C6-FEE3-524F71574E44}"/>
              </a:ext>
            </a:extLst>
          </p:cNvPr>
          <p:cNvSpPr>
            <a:spLocks noGrp="1"/>
          </p:cNvSpPr>
          <p:nvPr>
            <p:ph type="title"/>
          </p:nvPr>
        </p:nvSpPr>
        <p:spPr/>
        <p:txBody>
          <a:bodyPr/>
          <a:lstStyle/>
          <a:p>
            <a:r>
              <a:rPr lang="en-US" dirty="0"/>
              <a:t>What is a Scrum Team?</a:t>
            </a:r>
          </a:p>
        </p:txBody>
      </p:sp>
      <p:sp>
        <p:nvSpPr>
          <p:cNvPr id="3" name="Content Placeholder 2">
            <a:extLst>
              <a:ext uri="{FF2B5EF4-FFF2-40B4-BE49-F238E27FC236}">
                <a16:creationId xmlns:a16="http://schemas.microsoft.com/office/drawing/2014/main" id="{30AE9D49-5EAE-3625-3FA0-DFFBA86339B5}"/>
              </a:ext>
            </a:extLst>
          </p:cNvPr>
          <p:cNvSpPr>
            <a:spLocks noGrp="1"/>
          </p:cNvSpPr>
          <p:nvPr>
            <p:ph idx="1"/>
          </p:nvPr>
        </p:nvSpPr>
        <p:spPr/>
        <p:txBody>
          <a:bodyPr/>
          <a:lstStyle/>
          <a:p>
            <a:r>
              <a:rPr lang="en-US" dirty="0"/>
              <a:t>Scrum is software development framework - a way to get work done as a team in small incremental pieces at a time, with continuous experimentation, feedback loops, welcoming and accepting change as the norm, along the way to learn and improve as you go (Scrum.org, n.d.).</a:t>
            </a:r>
          </a:p>
          <a:p>
            <a:pPr marL="0" indent="0" algn="ctr">
              <a:buNone/>
            </a:pPr>
            <a:r>
              <a:rPr lang="en-US" dirty="0"/>
              <a:t>A scrum team can be divided into 3 or 4 separate roles:</a:t>
            </a:r>
          </a:p>
          <a:p>
            <a:pPr marL="0" indent="0" algn="ctr">
              <a:buNone/>
            </a:pPr>
            <a:r>
              <a:rPr lang="en-US" dirty="0"/>
              <a:t>Product Owner</a:t>
            </a:r>
          </a:p>
          <a:p>
            <a:pPr marL="0" indent="0" algn="ctr">
              <a:buNone/>
            </a:pPr>
            <a:r>
              <a:rPr lang="en-US" dirty="0"/>
              <a:t>Scrum Master</a:t>
            </a:r>
          </a:p>
          <a:p>
            <a:pPr marL="0" indent="0" algn="ctr">
              <a:buNone/>
            </a:pPr>
            <a:r>
              <a:rPr lang="en-US" dirty="0"/>
              <a:t>Development Team (Developers and Testers)</a:t>
            </a:r>
          </a:p>
        </p:txBody>
      </p:sp>
    </p:spTree>
    <p:extLst>
      <p:ext uri="{BB962C8B-B14F-4D97-AF65-F5344CB8AC3E}">
        <p14:creationId xmlns:p14="http://schemas.microsoft.com/office/powerpoint/2010/main" val="145278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56F5-F15D-E2F5-5FF2-9B5665FDE633}"/>
              </a:ext>
            </a:extLst>
          </p:cNvPr>
          <p:cNvSpPr>
            <a:spLocks noGrp="1"/>
          </p:cNvSpPr>
          <p:nvPr>
            <p:ph type="title"/>
          </p:nvPr>
        </p:nvSpPr>
        <p:spPr/>
        <p:txBody>
          <a:bodyPr/>
          <a:lstStyle/>
          <a:p>
            <a:r>
              <a:rPr lang="en-US" dirty="0"/>
              <a:t>The Product Owner (Scrum Alliance, n.d.)</a:t>
            </a:r>
          </a:p>
        </p:txBody>
      </p:sp>
      <p:sp>
        <p:nvSpPr>
          <p:cNvPr id="3" name="Content Placeholder 2">
            <a:extLst>
              <a:ext uri="{FF2B5EF4-FFF2-40B4-BE49-F238E27FC236}">
                <a16:creationId xmlns:a16="http://schemas.microsoft.com/office/drawing/2014/main" id="{69D13555-2D94-DED7-4D11-1A23E73E6D0B}"/>
              </a:ext>
            </a:extLst>
          </p:cNvPr>
          <p:cNvSpPr>
            <a:spLocks noGrp="1"/>
          </p:cNvSpPr>
          <p:nvPr>
            <p:ph idx="1"/>
          </p:nvPr>
        </p:nvSpPr>
        <p:spPr/>
        <p:txBody>
          <a:bodyPr>
            <a:normAutofit fontScale="92500" lnSpcReduction="20000"/>
          </a:bodyPr>
          <a:lstStyle/>
          <a:p>
            <a:r>
              <a:rPr lang="en-US" dirty="0"/>
              <a:t>The Product Owner defines the why, who and what of a project. Why is it worthwhile, who is it for, and what features it should contain. Product owners, as the name suggests, owns the development of the product in its entirety and they have the final word on the strategic and tactical product decisions. </a:t>
            </a:r>
          </a:p>
          <a:p>
            <a:pPr marL="0" indent="0">
              <a:buNone/>
            </a:pPr>
            <a:r>
              <a:rPr lang="en-US" dirty="0"/>
              <a:t>Some responsibilities include:</a:t>
            </a:r>
          </a:p>
          <a:p>
            <a:pPr>
              <a:buFontTx/>
              <a:buChar char="-"/>
            </a:pPr>
            <a:r>
              <a:rPr lang="en-US" dirty="0"/>
              <a:t>Setting goals</a:t>
            </a:r>
          </a:p>
          <a:p>
            <a:pPr>
              <a:buFontTx/>
              <a:buChar char="-"/>
            </a:pPr>
            <a:r>
              <a:rPr lang="en-US" dirty="0"/>
              <a:t>Ensure well organized  and well stocked product backlog</a:t>
            </a:r>
          </a:p>
          <a:p>
            <a:pPr>
              <a:buFontTx/>
              <a:buChar char="-"/>
            </a:pPr>
            <a:r>
              <a:rPr lang="en-US" dirty="0"/>
              <a:t>Regularly update and refine the backlog with the developers</a:t>
            </a:r>
          </a:p>
          <a:p>
            <a:pPr>
              <a:buFontTx/>
              <a:buChar char="-"/>
            </a:pPr>
            <a:r>
              <a:rPr lang="en-US" dirty="0"/>
              <a:t>Collect feedback from users, Customers, and Stakeholders on product increments</a:t>
            </a:r>
          </a:p>
          <a:p>
            <a:pPr>
              <a:buFontTx/>
              <a:buChar char="-"/>
            </a:pPr>
            <a:r>
              <a:rPr lang="en-US" dirty="0"/>
              <a:t>Agree on sprint goals with the developers. </a:t>
            </a:r>
          </a:p>
        </p:txBody>
      </p:sp>
    </p:spTree>
    <p:extLst>
      <p:ext uri="{BB962C8B-B14F-4D97-AF65-F5344CB8AC3E}">
        <p14:creationId xmlns:p14="http://schemas.microsoft.com/office/powerpoint/2010/main" val="230001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F23E-1633-B9A3-3B33-2C266CD83C23}"/>
              </a:ext>
            </a:extLst>
          </p:cNvPr>
          <p:cNvSpPr>
            <a:spLocks noGrp="1"/>
          </p:cNvSpPr>
          <p:nvPr>
            <p:ph type="title"/>
          </p:nvPr>
        </p:nvSpPr>
        <p:spPr>
          <a:xfrm>
            <a:off x="849758" y="345690"/>
            <a:ext cx="10427840" cy="1086056"/>
          </a:xfrm>
        </p:spPr>
        <p:txBody>
          <a:bodyPr/>
          <a:lstStyle/>
          <a:p>
            <a:r>
              <a:rPr lang="en-US" dirty="0"/>
              <a:t>Scrum Master (Scrum Alliance, n.d.)</a:t>
            </a:r>
          </a:p>
        </p:txBody>
      </p:sp>
      <p:sp>
        <p:nvSpPr>
          <p:cNvPr id="3" name="Content Placeholder 2">
            <a:extLst>
              <a:ext uri="{FF2B5EF4-FFF2-40B4-BE49-F238E27FC236}">
                <a16:creationId xmlns:a16="http://schemas.microsoft.com/office/drawing/2014/main" id="{6E48AFA1-6A9E-87FD-B289-196C4D53F432}"/>
              </a:ext>
            </a:extLst>
          </p:cNvPr>
          <p:cNvSpPr>
            <a:spLocks noGrp="1"/>
          </p:cNvSpPr>
          <p:nvPr>
            <p:ph idx="1"/>
          </p:nvPr>
        </p:nvSpPr>
        <p:spPr>
          <a:xfrm>
            <a:off x="849757" y="1477350"/>
            <a:ext cx="10427841" cy="4618649"/>
          </a:xfrm>
        </p:spPr>
        <p:txBody>
          <a:bodyPr>
            <a:normAutofit fontScale="92500" lnSpcReduction="10000"/>
          </a:bodyPr>
          <a:lstStyle/>
          <a:p>
            <a:r>
              <a:rPr lang="en-US" dirty="0"/>
              <a:t>A Scrum Master is  the person on the team who should be the most well versed at the beginning as to what the goal of a scrum team is, well enough to help others understand how to organize and develop as a scrum team and continuously work towards the teams’ goal of mastery of scrum. They hold the scrum team accountable for their working agreements, scrum values, and to the scrum framework itself, guiding the ultimate goal of helping the team perform at their highest level, while protecting the teams from distractions, both internal and external (Scrum Alliance, n.d.). </a:t>
            </a:r>
          </a:p>
          <a:p>
            <a:pPr marL="0" indent="0">
              <a:buNone/>
            </a:pPr>
            <a:r>
              <a:rPr lang="en-US" dirty="0"/>
              <a:t>Some Scrum Master Responsibilities include:</a:t>
            </a:r>
          </a:p>
          <a:p>
            <a:pPr>
              <a:buFontTx/>
              <a:buChar char="-"/>
            </a:pPr>
            <a:r>
              <a:rPr lang="en-US" dirty="0"/>
              <a:t>Coach: Facilitating meetings, conversations, and improvements</a:t>
            </a:r>
          </a:p>
          <a:p>
            <a:pPr>
              <a:buFontTx/>
              <a:buChar char="-"/>
            </a:pPr>
            <a:r>
              <a:rPr lang="en-US" dirty="0"/>
              <a:t>Protector: running interference to keep the team focused</a:t>
            </a:r>
          </a:p>
          <a:p>
            <a:pPr>
              <a:buFontTx/>
              <a:buChar char="-"/>
            </a:pPr>
            <a:r>
              <a:rPr lang="en-US" dirty="0"/>
              <a:t>Leader: leading without authority, putting the team first</a:t>
            </a:r>
          </a:p>
          <a:p>
            <a:pPr>
              <a:buFontTx/>
              <a:buChar char="-"/>
            </a:pPr>
            <a:r>
              <a:rPr lang="en-US" dirty="0"/>
              <a:t>Advocate: Reinforce the principles of Agility throughout the organization</a:t>
            </a:r>
          </a:p>
        </p:txBody>
      </p:sp>
    </p:spTree>
    <p:extLst>
      <p:ext uri="{BB962C8B-B14F-4D97-AF65-F5344CB8AC3E}">
        <p14:creationId xmlns:p14="http://schemas.microsoft.com/office/powerpoint/2010/main" val="397610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80F3-410D-8A62-E893-1A2A0160F071}"/>
              </a:ext>
            </a:extLst>
          </p:cNvPr>
          <p:cNvSpPr>
            <a:spLocks noGrp="1"/>
          </p:cNvSpPr>
          <p:nvPr>
            <p:ph type="title"/>
          </p:nvPr>
        </p:nvSpPr>
        <p:spPr/>
        <p:txBody>
          <a:bodyPr/>
          <a:lstStyle/>
          <a:p>
            <a:r>
              <a:rPr lang="en-US" dirty="0"/>
              <a:t>Development Team (Scrum Alliance, n.d.)</a:t>
            </a:r>
          </a:p>
        </p:txBody>
      </p:sp>
      <p:sp>
        <p:nvSpPr>
          <p:cNvPr id="3" name="Content Placeholder 2">
            <a:extLst>
              <a:ext uri="{FF2B5EF4-FFF2-40B4-BE49-F238E27FC236}">
                <a16:creationId xmlns:a16="http://schemas.microsoft.com/office/drawing/2014/main" id="{2C01244B-3464-A8D3-73D5-A2A76EE5AC81}"/>
              </a:ext>
            </a:extLst>
          </p:cNvPr>
          <p:cNvSpPr>
            <a:spLocks noGrp="1"/>
          </p:cNvSpPr>
          <p:nvPr>
            <p:ph idx="1"/>
          </p:nvPr>
        </p:nvSpPr>
        <p:spPr/>
        <p:txBody>
          <a:bodyPr/>
          <a:lstStyle/>
          <a:p>
            <a:r>
              <a:rPr lang="en-US" dirty="0"/>
              <a:t>The Development team is made of Product Developers and Testers. They have the ultimate goal of producing working increments of product from the goals set by the backlog, setting the tests to determine if the solution passes all requirements set forth by the product owner. </a:t>
            </a:r>
          </a:p>
          <a:p>
            <a:pPr marL="0" indent="0">
              <a:buNone/>
            </a:pPr>
            <a:r>
              <a:rPr lang="en-US" dirty="0"/>
              <a:t>Some responsibilities of the Development Team:</a:t>
            </a:r>
          </a:p>
          <a:p>
            <a:r>
              <a:rPr lang="en-US" dirty="0"/>
              <a:t>Manage the sprint backlog </a:t>
            </a:r>
          </a:p>
          <a:p>
            <a:r>
              <a:rPr lang="en-US" dirty="0"/>
              <a:t>Inspect and adapt through a daily scrum meeting</a:t>
            </a:r>
          </a:p>
          <a:p>
            <a:r>
              <a:rPr lang="en-US" dirty="0"/>
              <a:t>Contribute to the sprint goal </a:t>
            </a:r>
          </a:p>
        </p:txBody>
      </p:sp>
    </p:spTree>
    <p:extLst>
      <p:ext uri="{BB962C8B-B14F-4D97-AF65-F5344CB8AC3E}">
        <p14:creationId xmlns:p14="http://schemas.microsoft.com/office/powerpoint/2010/main" val="24144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EB45-5A10-D039-275E-D8FEF027FD87}"/>
              </a:ext>
            </a:extLst>
          </p:cNvPr>
          <p:cNvSpPr>
            <a:spLocks noGrp="1"/>
          </p:cNvSpPr>
          <p:nvPr>
            <p:ph type="title"/>
          </p:nvPr>
        </p:nvSpPr>
        <p:spPr/>
        <p:txBody>
          <a:bodyPr/>
          <a:lstStyle/>
          <a:p>
            <a:r>
              <a:rPr lang="en-US" dirty="0"/>
              <a:t>Waterfall Methodologies?</a:t>
            </a:r>
          </a:p>
        </p:txBody>
      </p:sp>
      <p:sp>
        <p:nvSpPr>
          <p:cNvPr id="3" name="Content Placeholder 2">
            <a:extLst>
              <a:ext uri="{FF2B5EF4-FFF2-40B4-BE49-F238E27FC236}">
                <a16:creationId xmlns:a16="http://schemas.microsoft.com/office/drawing/2014/main" id="{4BBC8AAB-CDB7-FBC2-2311-0BA55AB26CDF}"/>
              </a:ext>
            </a:extLst>
          </p:cNvPr>
          <p:cNvSpPr>
            <a:spLocks noGrp="1"/>
          </p:cNvSpPr>
          <p:nvPr>
            <p:ph idx="1"/>
          </p:nvPr>
        </p:nvSpPr>
        <p:spPr/>
        <p:txBody>
          <a:bodyPr/>
          <a:lstStyle/>
          <a:p>
            <a:r>
              <a:rPr lang="en-US" dirty="0"/>
              <a:t>Agile methodologies is a fairly recent advent within the grand scheme of software development. Many other methodologies could be used and have places of their own in the development process.  In contrast to the flexibility and ease of change that comes with the agile methodologies and the scrum team process, we have the rigid flow of the waterfall methodology. (</a:t>
            </a:r>
            <a:r>
              <a:rPr lang="en-US" dirty="0" err="1"/>
              <a:t>Hoory</a:t>
            </a:r>
            <a:r>
              <a:rPr lang="en-US" dirty="0"/>
              <a:t> &amp; Bottorff, 2021)</a:t>
            </a:r>
          </a:p>
          <a:p>
            <a:r>
              <a:rPr lang="en-US" dirty="0"/>
              <a:t>Established in 1970 by Winston W. Royce. It contains five phases of management, where each phase requires a deliverable from the previous phase. (Work flows forward and down the line, not backwards) The design phases are: Requirements, Design, Implementation, Verification, Maintenance. (</a:t>
            </a:r>
            <a:r>
              <a:rPr lang="en-US" dirty="0" err="1"/>
              <a:t>Hoory</a:t>
            </a:r>
            <a:r>
              <a:rPr lang="en-US" dirty="0"/>
              <a:t> &amp; Bottorff, 2021)</a:t>
            </a:r>
          </a:p>
        </p:txBody>
      </p:sp>
    </p:spTree>
    <p:extLst>
      <p:ext uri="{BB962C8B-B14F-4D97-AF65-F5344CB8AC3E}">
        <p14:creationId xmlns:p14="http://schemas.microsoft.com/office/powerpoint/2010/main" val="3329066329"/>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53</TotalTime>
  <Words>1328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Georgia Pro Light</vt:lpstr>
      <vt:lpstr>sofia-pro</vt:lpstr>
      <vt:lpstr>Times New Roman</vt:lpstr>
      <vt:lpstr>VaultVTI</vt:lpstr>
      <vt:lpstr>Software Development Lifecycles</vt:lpstr>
      <vt:lpstr>What is the Agile Method?</vt:lpstr>
      <vt:lpstr>12 Agile Principles (Agile Alliance, 2015)</vt:lpstr>
      <vt:lpstr>12 Principles of Agile Continued  (Agile Alliance, 2015)</vt:lpstr>
      <vt:lpstr>What is a Scrum Team?</vt:lpstr>
      <vt:lpstr>The Product Owner (Scrum Alliance, n.d.)</vt:lpstr>
      <vt:lpstr>Scrum Master (Scrum Alliance, n.d.)</vt:lpstr>
      <vt:lpstr>Development Team (Scrum Alliance, n.d.)</vt:lpstr>
      <vt:lpstr>Waterfall Methodologies?</vt:lpstr>
      <vt:lpstr>Waterfall Methodologies? Continued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Lifecycles</dc:title>
  <dc:creator>Sparks, Jeffrey</dc:creator>
  <cp:lastModifiedBy>Sparks, Jeffrey</cp:lastModifiedBy>
  <cp:revision>1</cp:revision>
  <dcterms:created xsi:type="dcterms:W3CDTF">2023-08-16T19:45:42Z</dcterms:created>
  <dcterms:modified xsi:type="dcterms:W3CDTF">2023-08-16T20:39:24Z</dcterms:modified>
</cp:coreProperties>
</file>