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6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7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7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80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4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58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76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46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8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07EE7-8551-46C8-8A9C-D13C266C12F4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8B408-F599-4FF2-95AD-5061615A1F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3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14451" y="206477"/>
            <a:ext cx="1376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632155" y="791252"/>
            <a:ext cx="859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 is a java based technology which features the base of web development using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97626" y="3323303"/>
            <a:ext cx="1268361" cy="6390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42968" y="2094271"/>
            <a:ext cx="4788309" cy="1435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495368" y="3323303"/>
            <a:ext cx="5117690" cy="35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95368" y="3888659"/>
            <a:ext cx="4965290" cy="103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1647" y="2442694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simple j2ee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135329" y="3421315"/>
            <a:ext cx="176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</a:t>
            </a:r>
            <a:r>
              <a:rPr lang="en-US" dirty="0" err="1" smtClean="0"/>
              <a:t>mvc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935794" y="419345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Using spring boot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820426" y="5940453"/>
            <a:ext cx="846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way to ignore servlet from web development where we are going to use Java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33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6658" y="1248697"/>
            <a:ext cx="2241754" cy="10913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09600" y="177963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3"/>
          </p:cNvCxnSpPr>
          <p:nvPr/>
        </p:nvCxnSpPr>
        <p:spPr>
          <a:xfrm>
            <a:off x="1227077" y="1964305"/>
            <a:ext cx="1702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456903" y="619432"/>
            <a:ext cx="2035278" cy="116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50194" y="830203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success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77522" y="230435"/>
            <a:ext cx="2310580" cy="1199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 will be stored in session storage(servlet session storage)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02761" y="904568"/>
            <a:ext cx="855407" cy="1059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230464" y="1970746"/>
            <a:ext cx="152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Dashboard.jsp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0392697" y="1248697"/>
            <a:ext cx="919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redirect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0852310" y="2861187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392697" y="3392129"/>
            <a:ext cx="727587" cy="164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347738" y="5195726"/>
            <a:ext cx="1927123" cy="161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Data from Database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0019071" y="2482021"/>
            <a:ext cx="639097" cy="255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90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5278" y="1710812"/>
            <a:ext cx="234990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LoginServlet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160774" y="953729"/>
            <a:ext cx="2389239" cy="1052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DashboardServlet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160774" y="2458065"/>
            <a:ext cx="2349909" cy="963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TodoServlet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702710" y="934064"/>
            <a:ext cx="1524000" cy="2605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2955" y="1081548"/>
            <a:ext cx="5063613" cy="245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75071" y="1479755"/>
            <a:ext cx="4739148" cy="12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44761" y="953729"/>
            <a:ext cx="108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Logged in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315200" y="1479755"/>
            <a:ext cx="707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44697" y="2005781"/>
            <a:ext cx="707922" cy="100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16381" y="3539612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06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9871" y="160265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1797348" y="1787324"/>
            <a:ext cx="1712768" cy="41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510117" y="1106129"/>
            <a:ext cx="1445342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691717" y="1106129"/>
            <a:ext cx="2074606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638801" y="1106129"/>
            <a:ext cx="1445342" cy="1445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5" idx="3"/>
            <a:endCxn id="7" idx="1"/>
          </p:cNvCxnSpPr>
          <p:nvPr/>
        </p:nvCxnSpPr>
        <p:spPr>
          <a:xfrm>
            <a:off x="4955459" y="1828800"/>
            <a:ext cx="6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</p:cNvCxnSpPr>
          <p:nvPr/>
        </p:nvCxnSpPr>
        <p:spPr>
          <a:xfrm>
            <a:off x="7084143" y="1828800"/>
            <a:ext cx="14994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79875" y="73679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1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726522" y="74600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2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053781" y="2143432"/>
            <a:ext cx="501445" cy="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902543" y="1971990"/>
            <a:ext cx="1519083" cy="20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56817" y="2871019"/>
            <a:ext cx="9506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request fulfills the </a:t>
            </a:r>
            <a:r>
              <a:rPr lang="en-US" b="1" dirty="0" smtClean="0"/>
              <a:t>condition 1 &amp; 2</a:t>
            </a:r>
            <a:r>
              <a:rPr lang="en-US" dirty="0" smtClean="0"/>
              <a:t> properly then only the request will be forwarded to the servlet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2735318" y="3217916"/>
            <a:ext cx="7252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Otherwise the user will receive proper </a:t>
            </a:r>
            <a:r>
              <a:rPr lang="en-US" dirty="0" smtClean="0">
                <a:solidFill>
                  <a:srgbClr val="FF0000"/>
                </a:solidFill>
              </a:rPr>
              <a:t>error response </a:t>
            </a:r>
            <a:r>
              <a:rPr lang="en-US" dirty="0" smtClean="0"/>
              <a:t>or a </a:t>
            </a:r>
            <a:r>
              <a:rPr lang="en-US" dirty="0" smtClean="0">
                <a:solidFill>
                  <a:srgbClr val="FF0000"/>
                </a:solidFill>
              </a:rPr>
              <a:t>default response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42968" y="4552335"/>
            <a:ext cx="2912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 1 : is less than 30 ?</a:t>
            </a:r>
          </a:p>
          <a:p>
            <a:r>
              <a:rPr lang="en-US" dirty="0" smtClean="0"/>
              <a:t>Condition 2 : is even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83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0322" y="186813"/>
            <a:ext cx="272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ToDo</a:t>
            </a:r>
            <a:r>
              <a:rPr lang="en-US" sz="2800" b="1" dirty="0" smtClean="0"/>
              <a:t> Application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38069" y="639097"/>
            <a:ext cx="27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(Track Day to Day activities)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269561" y="1641988"/>
            <a:ext cx="3873910" cy="4247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308258" y="1582994"/>
            <a:ext cx="3706761" cy="4306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523797" y="1720646"/>
            <a:ext cx="1365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 of </a:t>
            </a:r>
            <a:r>
              <a:rPr lang="en-US" dirty="0" err="1" smtClean="0"/>
              <a:t>ToDos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39613" y="2300749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39612" y="2959510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46868" y="3593691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532357" y="4227872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532356" y="4886633"/>
            <a:ext cx="3323303" cy="5014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523797" y="5471652"/>
            <a:ext cx="1365438" cy="3342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</a:t>
            </a:r>
            <a:r>
              <a:rPr lang="en-US" dirty="0" err="1" smtClean="0"/>
              <a:t>todo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22978" y="1720646"/>
            <a:ext cx="167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your </a:t>
            </a:r>
            <a:r>
              <a:rPr lang="en-US" dirty="0" err="1" smtClean="0"/>
              <a:t>todo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8652385" y="2172929"/>
            <a:ext cx="3018504" cy="1927123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your </a:t>
            </a:r>
            <a:r>
              <a:rPr lang="en-US" dirty="0" err="1" smtClean="0"/>
              <a:t>todo</a:t>
            </a:r>
            <a:r>
              <a:rPr lang="en-US" dirty="0" smtClean="0"/>
              <a:t> here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3" idx="3"/>
          </p:cNvCxnSpPr>
          <p:nvPr/>
        </p:nvCxnSpPr>
        <p:spPr>
          <a:xfrm flipV="1">
            <a:off x="5889235" y="3460956"/>
            <a:ext cx="2261707" cy="217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9516380" y="4407310"/>
            <a:ext cx="1384348" cy="58747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</a:t>
            </a:r>
            <a:endParaRPr lang="en-IN" dirty="0"/>
          </a:p>
        </p:txBody>
      </p:sp>
      <p:cxnSp>
        <p:nvCxnSpPr>
          <p:cNvPr id="21" name="Straight Arrow Connector 20"/>
          <p:cNvCxnSpPr>
            <a:stCxn id="19" idx="1"/>
            <a:endCxn id="4" idx="3"/>
          </p:cNvCxnSpPr>
          <p:nvPr/>
        </p:nvCxnSpPr>
        <p:spPr>
          <a:xfrm flipH="1" flipV="1">
            <a:off x="7143471" y="3765756"/>
            <a:ext cx="2372909" cy="93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4129" y="2477729"/>
            <a:ext cx="2467897" cy="2993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Login/Register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253316" y="2392008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3316" y="3046163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16224" y="3704925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328395" y="4321590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316224" y="4994787"/>
            <a:ext cx="452284" cy="331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392617" y="5992884"/>
            <a:ext cx="3247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Wireframe Design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4364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4142" y="1524000"/>
            <a:ext cx="15620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Sci</a:t>
            </a:r>
            <a:r>
              <a:rPr lang="en-US" dirty="0" smtClean="0"/>
              <a:t> - Calculator</a:t>
            </a:r>
          </a:p>
          <a:p>
            <a:endParaRPr lang="en-US" dirty="0"/>
          </a:p>
          <a:p>
            <a:r>
              <a:rPr lang="en-US" dirty="0" smtClean="0"/>
              <a:t>History save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726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77264" y="324465"/>
            <a:ext cx="4670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is a virtual concept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264091" y="1356851"/>
            <a:ext cx="408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There is no real world existence of servlet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15665" y="835742"/>
            <a:ext cx="78658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759974" y="2733368"/>
            <a:ext cx="863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88166" y="2733368"/>
            <a:ext cx="123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Jetty/</a:t>
            </a:r>
            <a:r>
              <a:rPr lang="en-US" dirty="0" err="1" smtClean="0"/>
              <a:t>Netty</a:t>
            </a:r>
            <a:endParaRPr lang="en-IN" dirty="0"/>
          </a:p>
        </p:txBody>
      </p:sp>
      <p:pic>
        <p:nvPicPr>
          <p:cNvPr id="1028" name="Picture 4" descr="File:Apache Tomcat logo.svg - Wikimedia Comm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3" y="3204019"/>
            <a:ext cx="1514699" cy="107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6" descr="The Eclipse Jetty Project :: Eclipse Jet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8" descr="The Eclipse Jetty Project :: Eclipse Jet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AutoShape 10" descr="Jetty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177167" y="2733368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0" i="0" dirty="0" smtClean="0">
                <a:effectLst/>
                <a:latin typeface="Google Sans"/>
              </a:rPr>
              <a:t>Undertow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1620097" y="5457524"/>
            <a:ext cx="9371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“Servlet is a concept &amp; Tomcat/Jetty/Undertow… are implementations.”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7029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rvlet Class Hierarch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395" y="77003"/>
            <a:ext cx="5086822" cy="728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31217" y="702644"/>
            <a:ext cx="269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achieve the abstraction.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113070" y="244481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31217" y="4136381"/>
            <a:ext cx="14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Get, post, put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96025" y="3262963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930189" y="41363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901163" y="58279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411869" y="4942578"/>
            <a:ext cx="124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34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5136" y="308009"/>
            <a:ext cx="1572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Tomcat</a:t>
            </a:r>
            <a:endParaRPr lang="en-IN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12270" y="885524"/>
            <a:ext cx="11378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It a server which allows us to run servlet applications, this software was developed by Apache Software Foundation.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16531" y="2030932"/>
            <a:ext cx="2358189" cy="1087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 Application</a:t>
            </a:r>
            <a:endParaRPr lang="en-IN" dirty="0"/>
          </a:p>
        </p:txBody>
      </p:sp>
      <p:grpSp>
        <p:nvGrpSpPr>
          <p:cNvPr id="9" name="Group 8"/>
          <p:cNvGrpSpPr/>
          <p:nvPr/>
        </p:nvGrpSpPr>
        <p:grpSpPr>
          <a:xfrm>
            <a:off x="8364354" y="2502570"/>
            <a:ext cx="1588168" cy="1232032"/>
            <a:chOff x="8364354" y="2502570"/>
            <a:chExt cx="1588168" cy="1232032"/>
          </a:xfrm>
        </p:grpSpPr>
        <p:sp>
          <p:nvSpPr>
            <p:cNvPr id="7" name="Rectangle 6"/>
            <p:cNvSpPr/>
            <p:nvPr/>
          </p:nvSpPr>
          <p:spPr>
            <a:xfrm>
              <a:off x="8364354" y="2502570"/>
              <a:ext cx="1588168" cy="12320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4" descr="File:Apache Tomcat logo.svg - Wikimedia Commons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1088" y="2578974"/>
              <a:ext cx="1514699" cy="1079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" name="Straight Arrow Connector 10"/>
          <p:cNvCxnSpPr/>
          <p:nvPr/>
        </p:nvCxnSpPr>
        <p:spPr>
          <a:xfrm>
            <a:off x="3561347" y="2348564"/>
            <a:ext cx="4562375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72514" y="2271562"/>
            <a:ext cx="1317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deployment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8398064" y="3811006"/>
            <a:ext cx="1517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Tomcat Server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782047" y="4256742"/>
            <a:ext cx="306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Localhost:8080/project-servlet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66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0" y="298383"/>
            <a:ext cx="2330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Todo</a:t>
            </a:r>
            <a:r>
              <a:rPr lang="en-US" sz="2400" b="1" dirty="0" smtClean="0"/>
              <a:t> Application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866197" y="760048"/>
            <a:ext cx="3741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todo</a:t>
            </a:r>
            <a:r>
              <a:rPr lang="en-US" dirty="0" smtClean="0"/>
              <a:t>, remove </a:t>
            </a:r>
            <a:r>
              <a:rPr lang="en-US" dirty="0" err="1" smtClean="0"/>
              <a:t>todo</a:t>
            </a:r>
            <a:r>
              <a:rPr lang="en-US" dirty="0" smtClean="0"/>
              <a:t>, mark as done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47384" y="1665171"/>
            <a:ext cx="4296026" cy="45912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285297" y="1944303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285296" y="2906829"/>
            <a:ext cx="4004109" cy="683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2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293342" y="3869355"/>
            <a:ext cx="4004109" cy="683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9249877" y="2148045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832206" y="2148045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249877" y="3112182"/>
            <a:ext cx="423512" cy="3272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832206" y="3112182"/>
            <a:ext cx="423512" cy="32725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9249877" y="3981656"/>
            <a:ext cx="423512" cy="3272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832206" y="3981656"/>
            <a:ext cx="423512" cy="32725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14686" y="5669280"/>
            <a:ext cx="81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602932" y="5428648"/>
            <a:ext cx="2646946" cy="6930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Todo</a:t>
            </a:r>
            <a:r>
              <a:rPr lang="en-US" dirty="0" smtClean="0"/>
              <a:t> 4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9432758" y="5486400"/>
            <a:ext cx="864693" cy="552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164657" y="3439441"/>
            <a:ext cx="334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Web.xml (deployment descriptor)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963553" y="3841720"/>
            <a:ext cx="1366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-&gt; servlet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9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66684" y="924232"/>
            <a:ext cx="56620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Service method : </a:t>
            </a:r>
          </a:p>
          <a:p>
            <a:endParaRPr lang="en-US" dirty="0" smtClean="0"/>
          </a:p>
          <a:p>
            <a:r>
              <a:rPr lang="en-US" dirty="0" smtClean="0"/>
              <a:t>service(</a:t>
            </a:r>
            <a:r>
              <a:rPr lang="en-US" dirty="0" err="1" smtClean="0"/>
              <a:t>HttpServletRequest</a:t>
            </a:r>
            <a:r>
              <a:rPr lang="en-US" dirty="0" smtClean="0"/>
              <a:t> </a:t>
            </a:r>
            <a:r>
              <a:rPr lang="en-US" dirty="0" err="1" smtClean="0"/>
              <a:t>req</a:t>
            </a:r>
            <a:r>
              <a:rPr lang="en-US" dirty="0" smtClean="0"/>
              <a:t>, </a:t>
            </a:r>
            <a:r>
              <a:rPr lang="en-US" dirty="0" err="1" smtClean="0"/>
              <a:t>HttpServletResponse</a:t>
            </a:r>
            <a:r>
              <a:rPr lang="en-US" dirty="0" smtClean="0"/>
              <a:t> res){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2290916" y="452284"/>
            <a:ext cx="8023123" cy="1042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33883" y="554900"/>
            <a:ext cx="320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Any request (GET/POST/DELETE)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49961" y="2163097"/>
            <a:ext cx="530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method handles every request sent from client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035277" y="4149213"/>
            <a:ext cx="47943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doGet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get requests</a:t>
            </a:r>
          </a:p>
          <a:p>
            <a:endParaRPr lang="en-US" dirty="0"/>
          </a:p>
          <a:p>
            <a:r>
              <a:rPr lang="en-US" b="1" dirty="0" err="1" smtClean="0"/>
              <a:t>doPost</a:t>
            </a:r>
            <a:r>
              <a:rPr lang="en-US" b="1" dirty="0" smtClean="0"/>
              <a:t> method: </a:t>
            </a:r>
            <a:r>
              <a:rPr lang="en-US" dirty="0" smtClean="0"/>
              <a:t>it handles only the post requests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728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74164" y="880609"/>
            <a:ext cx="231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Servlet + JSP</a:t>
            </a:r>
            <a:endParaRPr lang="en-IN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80219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1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02194" y="1818968"/>
            <a:ext cx="1355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 JSP</a:t>
            </a:r>
          </a:p>
          <a:p>
            <a:r>
              <a:rPr lang="en-US" dirty="0" smtClean="0"/>
              <a:t>Servlet – JSP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032954" y="511277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Approach 2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7148288" y="942164"/>
            <a:ext cx="3029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Servlet API + HTML</a:t>
            </a:r>
            <a:endParaRPr lang="en-IN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83205" y="1818968"/>
            <a:ext cx="1759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REST API</a:t>
            </a:r>
          </a:p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429335" y="225240"/>
            <a:ext cx="21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Monolithic Approach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446799" y="206442"/>
            <a:ext cx="2432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Based Approach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376516" y="5555226"/>
            <a:ext cx="6732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Task : 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setup maven project and tomcat server to run servlet application</a:t>
            </a:r>
          </a:p>
          <a:p>
            <a:pPr marL="342900" indent="-342900">
              <a:buAutoNum type="arabicPeriod"/>
            </a:pPr>
            <a:r>
              <a:rPr lang="en-US" b="1" dirty="0" smtClean="0"/>
              <a:t>Try to make get &amp; post request from html to servlet.</a:t>
            </a:r>
          </a:p>
        </p:txBody>
      </p:sp>
    </p:spTree>
    <p:extLst>
      <p:ext uri="{BB962C8B-B14F-4D97-AF65-F5344CB8AC3E}">
        <p14:creationId xmlns:p14="http://schemas.microsoft.com/office/powerpoint/2010/main" val="136775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9239" y="934065"/>
            <a:ext cx="200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Side Redirect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7954297" y="934065"/>
            <a:ext cx="20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 Side Redirect</a:t>
            </a:r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523" y="934065"/>
            <a:ext cx="0" cy="5191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40477" y="1619553"/>
            <a:ext cx="257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response.sendRedirect</a:t>
            </a:r>
            <a:r>
              <a:rPr lang="en-US" dirty="0" smtClean="0"/>
              <a:t>();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66503" y="1669788"/>
            <a:ext cx="5997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request.</a:t>
            </a:r>
            <a:r>
              <a:rPr lang="en-IN" dirty="0" err="1" smtClean="0"/>
              <a:t>getRequestDispatcher</a:t>
            </a:r>
            <a:r>
              <a:rPr lang="en-IN" dirty="0" smtClean="0"/>
              <a:t>(“</a:t>
            </a:r>
            <a:r>
              <a:rPr lang="en-IN" dirty="0" err="1" smtClean="0"/>
              <a:t>home.jsp</a:t>
            </a:r>
            <a:r>
              <a:rPr lang="en-IN" dirty="0" smtClean="0"/>
              <a:t>”).forward(request, response);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833303" y="2405511"/>
            <a:ext cx="55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Fast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573729" y="2405511"/>
            <a:ext cx="629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Slow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82984" y="3048000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client side redirect is visible to user/client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77890" y="3065066"/>
            <a:ext cx="501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send with server side redirect is not visible to user/client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040477" y="5987845"/>
            <a:ext cx="820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98839" y="6172511"/>
            <a:ext cx="5211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18586" y="5987845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jsp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989992" y="6125497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806002" y="4420051"/>
            <a:ext cx="1909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url?variable</a:t>
            </a:r>
            <a:r>
              <a:rPr lang="en-US" dirty="0" smtClean="0"/>
              <a:t>=value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169795" y="4789383"/>
            <a:ext cx="1511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113692" y="4872334"/>
            <a:ext cx="1474839" cy="757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24242" y="5629418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url</a:t>
            </a:r>
            <a:r>
              <a:rPr lang="en-US" dirty="0" smtClean="0"/>
              <a:t> query parameter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4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42272" y="353961"/>
            <a:ext cx="16145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Session</a:t>
            </a:r>
            <a:endParaRPr lang="en-IN" sz="3600" b="1" dirty="0"/>
          </a:p>
        </p:txBody>
      </p:sp>
      <p:sp>
        <p:nvSpPr>
          <p:cNvPr id="3" name="Oval 2"/>
          <p:cNvSpPr/>
          <p:nvPr/>
        </p:nvSpPr>
        <p:spPr>
          <a:xfrm>
            <a:off x="1268361" y="1484671"/>
            <a:ext cx="1376516" cy="13175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Chrome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6864" y="3048000"/>
            <a:ext cx="2959510" cy="281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08868" y="5860026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76864" y="3647768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7079" y="4567084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76864" y="5304503"/>
            <a:ext cx="29595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09817" y="3111911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Cookies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217499" y="3922760"/>
            <a:ext cx="142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 Storage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108334" y="4768645"/>
            <a:ext cx="1670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Session Storage</a:t>
            </a:r>
            <a:endParaRPr lang="en-IN" b="1" dirty="0"/>
          </a:p>
        </p:txBody>
      </p:sp>
      <p:sp>
        <p:nvSpPr>
          <p:cNvPr id="15" name="Rectangle 14"/>
          <p:cNvSpPr/>
          <p:nvPr/>
        </p:nvSpPr>
        <p:spPr>
          <a:xfrm>
            <a:off x="7521676" y="3052917"/>
            <a:ext cx="2841523" cy="10821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ID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1"/>
          </p:cNvCxnSpPr>
          <p:nvPr/>
        </p:nvCxnSpPr>
        <p:spPr>
          <a:xfrm flipH="1">
            <a:off x="3519948" y="3594003"/>
            <a:ext cx="4001728" cy="128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141416" y="3048000"/>
            <a:ext cx="1602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Localhost:8080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7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408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24</cp:revision>
  <dcterms:created xsi:type="dcterms:W3CDTF">2025-04-12T13:34:35Z</dcterms:created>
  <dcterms:modified xsi:type="dcterms:W3CDTF">2025-05-10T15:15:05Z</dcterms:modified>
</cp:coreProperties>
</file>