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0233600" cy="31089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6832"/>
    <a:srgbClr val="5F8BA6"/>
    <a:srgbClr val="FBCE20"/>
    <a:srgbClr val="083566"/>
    <a:srgbClr val="00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17"/>
    <p:restoredTop sz="94658"/>
  </p:normalViewPr>
  <p:slideViewPr>
    <p:cSldViewPr snapToGrid="0" snapToObjects="1">
      <p:cViewPr varScale="1">
        <p:scale>
          <a:sx n="25" d="100"/>
          <a:sy n="25" d="100"/>
        </p:scale>
        <p:origin x="14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69465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407051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8702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04089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31463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677B0-419F-3346-AEA6-E537A8118DFA}"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51573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677B0-419F-3346-AEA6-E537A8118DFA}"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61692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677B0-419F-3346-AEA6-E537A8118DFA}"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72922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677B0-419F-3346-AEA6-E537A8118DFA}"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91606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37E677B0-419F-3346-AEA6-E537A8118DFA}"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00877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37E677B0-419F-3346-AEA6-E537A8118DFA}"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88776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37E677B0-419F-3346-AEA6-E537A8118DFA}" type="datetimeFigureOut">
              <a:rPr lang="en-US" smtClean="0"/>
              <a:t>4/7/2025</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5E424A69-0C1F-A24F-A5DA-82687E67AB2C}" type="slidenum">
              <a:rPr lang="en-US" smtClean="0"/>
              <a:t>‹#›</a:t>
            </a:fld>
            <a:endParaRPr lang="en-US"/>
          </a:p>
        </p:txBody>
      </p:sp>
    </p:spTree>
    <p:extLst>
      <p:ext uri="{BB962C8B-B14F-4D97-AF65-F5344CB8AC3E}">
        <p14:creationId xmlns:p14="http://schemas.microsoft.com/office/powerpoint/2010/main" val="3363507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5" name="Picture 14" descr="A cactus in a desert&#10;&#10;AI-generated content may be incorrect.">
            <a:extLst>
              <a:ext uri="{FF2B5EF4-FFF2-40B4-BE49-F238E27FC236}">
                <a16:creationId xmlns:a16="http://schemas.microsoft.com/office/drawing/2014/main" id="{632ECFA4-8F5E-EDD6-8E5F-2007253C4273}"/>
              </a:ext>
            </a:extLst>
          </p:cNvPr>
          <p:cNvPicPr>
            <a:picLocks noChangeAspect="1"/>
          </p:cNvPicPr>
          <p:nvPr/>
        </p:nvPicPr>
        <p:blipFill>
          <a:blip r:embed="rId2"/>
          <a:srcRect b="29648"/>
          <a:stretch/>
        </p:blipFill>
        <p:spPr>
          <a:xfrm>
            <a:off x="1" y="6194572"/>
            <a:ext cx="40233599" cy="28512879"/>
          </a:xfrm>
          <a:prstGeom prst="rect">
            <a:avLst/>
          </a:prstGeom>
        </p:spPr>
      </p:pic>
      <p:sp>
        <p:nvSpPr>
          <p:cNvPr id="19" name="Rectangle 18">
            <a:extLst>
              <a:ext uri="{FF2B5EF4-FFF2-40B4-BE49-F238E27FC236}">
                <a16:creationId xmlns:a16="http://schemas.microsoft.com/office/drawing/2014/main" id="{ABF9636B-809F-2140-9ABB-FED362148E3A}"/>
              </a:ext>
            </a:extLst>
          </p:cNvPr>
          <p:cNvSpPr/>
          <p:nvPr/>
        </p:nvSpPr>
        <p:spPr>
          <a:xfrm>
            <a:off x="0" y="0"/>
            <a:ext cx="40233600" cy="6181344"/>
          </a:xfrm>
          <a:prstGeom prst="rect">
            <a:avLst/>
          </a:prstGeom>
          <a:solidFill>
            <a:srgbClr val="A56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642CF64-2D16-F449-A9DC-5613AC8D92E6}"/>
              </a:ext>
            </a:extLst>
          </p:cNvPr>
          <p:cNvSpPr txBox="1"/>
          <p:nvPr/>
        </p:nvSpPr>
        <p:spPr>
          <a:xfrm>
            <a:off x="6434035" y="390090"/>
            <a:ext cx="33432496" cy="2400657"/>
          </a:xfrm>
          <a:prstGeom prst="rect">
            <a:avLst/>
          </a:prstGeom>
          <a:noFill/>
        </p:spPr>
        <p:txBody>
          <a:bodyPr wrap="square" rtlCol="0">
            <a:spAutoFit/>
          </a:bodyPr>
          <a:lstStyle/>
          <a:p>
            <a:r>
              <a:rPr lang="en-US" sz="15000" b="1" dirty="0">
                <a:solidFill>
                  <a:schemeClr val="bg1"/>
                </a:solidFill>
                <a:latin typeface="Arial" panose="020B0604020202020204" pitchFamily="34" charset="0"/>
                <a:ea typeface="Oswald"/>
                <a:cs typeface="Arial" panose="020B0604020202020204" pitchFamily="34" charset="0"/>
                <a:sym typeface="Oswald"/>
              </a:rPr>
              <a:t>Arizona Water:</a:t>
            </a:r>
          </a:p>
        </p:txBody>
      </p:sp>
      <p:sp>
        <p:nvSpPr>
          <p:cNvPr id="33" name="Shape 68">
            <a:extLst>
              <a:ext uri="{FF2B5EF4-FFF2-40B4-BE49-F238E27FC236}">
                <a16:creationId xmlns:a16="http://schemas.microsoft.com/office/drawing/2014/main" id="{77CFE7F5-BDF6-FC43-A324-CCE525A0F54E}"/>
              </a:ext>
            </a:extLst>
          </p:cNvPr>
          <p:cNvSpPr txBox="1"/>
          <p:nvPr/>
        </p:nvSpPr>
        <p:spPr>
          <a:xfrm>
            <a:off x="10557253" y="17025210"/>
            <a:ext cx="14036345" cy="13211568"/>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 </a:t>
            </a:r>
            <a:endParaRPr sz="2200" dirty="0">
              <a:latin typeface="Arial" panose="020B0604020202020204" pitchFamily="34" charset="0"/>
              <a:ea typeface="Oswald"/>
              <a:cs typeface="Arial" panose="020B0604020202020204" pitchFamily="34" charset="0"/>
              <a:sym typeface="Oswald"/>
            </a:endParaRPr>
          </a:p>
        </p:txBody>
      </p:sp>
      <p:sp>
        <p:nvSpPr>
          <p:cNvPr id="9" name="TextBox 8">
            <a:extLst>
              <a:ext uri="{FF2B5EF4-FFF2-40B4-BE49-F238E27FC236}">
                <a16:creationId xmlns:a16="http://schemas.microsoft.com/office/drawing/2014/main" id="{199CE728-D159-834E-9FC9-F62FBD3B6DFE}"/>
              </a:ext>
            </a:extLst>
          </p:cNvPr>
          <p:cNvSpPr txBox="1"/>
          <p:nvPr/>
        </p:nvSpPr>
        <p:spPr>
          <a:xfrm>
            <a:off x="6434035" y="3928355"/>
            <a:ext cx="33432496" cy="923330"/>
          </a:xfrm>
          <a:prstGeom prst="rect">
            <a:avLst/>
          </a:prstGeom>
          <a:noFill/>
        </p:spPr>
        <p:txBody>
          <a:bodyPr wrap="square" rtlCol="0">
            <a:spAutoFit/>
          </a:bodyPr>
          <a:lstStyle/>
          <a:p>
            <a:r>
              <a:rPr lang="en-US" sz="5400" dirty="0">
                <a:solidFill>
                  <a:srgbClr val="FBCE20"/>
                </a:solidFill>
                <a:latin typeface="Arial" panose="020B0604020202020204" pitchFamily="34" charset="0"/>
                <a:cs typeface="Arial" panose="020B0604020202020204" pitchFamily="34" charset="0"/>
              </a:rPr>
              <a:t>The Pathogen and Microbiome Institute, Northern Arizona University, Flagstaff, AZ 86011</a:t>
            </a:r>
            <a:endParaRPr lang="en-US" sz="5400" dirty="0">
              <a:solidFill>
                <a:srgbClr val="FBCE20"/>
              </a:solidFill>
              <a:latin typeface="Oswald"/>
              <a:ea typeface="Oswald"/>
              <a:cs typeface="Oswald"/>
              <a:sym typeface="Oswald"/>
            </a:endParaRPr>
          </a:p>
        </p:txBody>
      </p:sp>
      <p:sp>
        <p:nvSpPr>
          <p:cNvPr id="10" name="TextBox 9">
            <a:extLst>
              <a:ext uri="{FF2B5EF4-FFF2-40B4-BE49-F238E27FC236}">
                <a16:creationId xmlns:a16="http://schemas.microsoft.com/office/drawing/2014/main" id="{C3863D5C-B706-1A48-8A0A-585D2FB84CE3}"/>
              </a:ext>
            </a:extLst>
          </p:cNvPr>
          <p:cNvSpPr txBox="1"/>
          <p:nvPr/>
        </p:nvSpPr>
        <p:spPr>
          <a:xfrm>
            <a:off x="6434035" y="2884720"/>
            <a:ext cx="33432496" cy="923330"/>
          </a:xfrm>
          <a:prstGeom prst="rect">
            <a:avLst/>
          </a:prstGeom>
          <a:noFill/>
        </p:spPr>
        <p:txBody>
          <a:bodyPr wrap="square" rtlCol="0">
            <a:spAutoFit/>
          </a:bodyPr>
          <a:lstStyle/>
          <a:p>
            <a:r>
              <a:rPr lang="en-US" sz="5400" dirty="0">
                <a:solidFill>
                  <a:srgbClr val="FBCE20"/>
                </a:solidFill>
                <a:latin typeface="Arial" panose="020B0604020202020204" pitchFamily="34" charset="0"/>
                <a:ea typeface="Droid Serif"/>
                <a:cs typeface="Arial" panose="020B0604020202020204" pitchFamily="34" charset="0"/>
                <a:sym typeface="Droid Serif"/>
              </a:rPr>
              <a:t>Jack Tomlon, Delila Medlin, Dr. Robert Buscaglia </a:t>
            </a:r>
          </a:p>
        </p:txBody>
      </p:sp>
      <p:sp>
        <p:nvSpPr>
          <p:cNvPr id="18" name="Shape 68">
            <a:extLst>
              <a:ext uri="{FF2B5EF4-FFF2-40B4-BE49-F238E27FC236}">
                <a16:creationId xmlns:a16="http://schemas.microsoft.com/office/drawing/2014/main" id="{3463F1F6-E810-8942-8242-8AB925924B63}"/>
              </a:ext>
            </a:extLst>
          </p:cNvPr>
          <p:cNvSpPr txBox="1"/>
          <p:nvPr/>
        </p:nvSpPr>
        <p:spPr>
          <a:xfrm>
            <a:off x="1049119" y="7863875"/>
            <a:ext cx="9033152" cy="7840100"/>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 </a:t>
            </a:r>
            <a:endParaRPr sz="2200" dirty="0">
              <a:latin typeface="Arial" panose="020B0604020202020204" pitchFamily="34" charset="0"/>
              <a:ea typeface="Oswald"/>
              <a:cs typeface="Arial" panose="020B0604020202020204" pitchFamily="34" charset="0"/>
              <a:sym typeface="Oswald"/>
            </a:endParaRPr>
          </a:p>
        </p:txBody>
      </p:sp>
      <p:sp>
        <p:nvSpPr>
          <p:cNvPr id="17" name="Shape 63">
            <a:extLst>
              <a:ext uri="{FF2B5EF4-FFF2-40B4-BE49-F238E27FC236}">
                <a16:creationId xmlns:a16="http://schemas.microsoft.com/office/drawing/2014/main" id="{D4FA2EE0-800B-4C4F-9CE5-566078DE4E21}"/>
              </a:ext>
            </a:extLst>
          </p:cNvPr>
          <p:cNvSpPr txBox="1"/>
          <p:nvPr/>
        </p:nvSpPr>
        <p:spPr>
          <a:xfrm>
            <a:off x="944880" y="15762524"/>
            <a:ext cx="9033152" cy="928290"/>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Abstract</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pic>
        <p:nvPicPr>
          <p:cNvPr id="21" name="Picture 20">
            <a:extLst>
              <a:ext uri="{FF2B5EF4-FFF2-40B4-BE49-F238E27FC236}">
                <a16:creationId xmlns:a16="http://schemas.microsoft.com/office/drawing/2014/main" id="{C62D080D-52BD-5A44-BE21-B28F322DB081}"/>
              </a:ext>
            </a:extLst>
          </p:cNvPr>
          <p:cNvPicPr>
            <a:picLocks noChangeAspect="1"/>
          </p:cNvPicPr>
          <p:nvPr/>
        </p:nvPicPr>
        <p:blipFill>
          <a:blip r:embed="rId3"/>
          <a:stretch>
            <a:fillRect/>
          </a:stretch>
        </p:blipFill>
        <p:spPr>
          <a:xfrm>
            <a:off x="1022664" y="856282"/>
            <a:ext cx="3443525" cy="4056875"/>
          </a:xfrm>
          <a:prstGeom prst="rect">
            <a:avLst/>
          </a:prstGeom>
        </p:spPr>
      </p:pic>
      <p:sp>
        <p:nvSpPr>
          <p:cNvPr id="24" name="Shape 63">
            <a:extLst>
              <a:ext uri="{FF2B5EF4-FFF2-40B4-BE49-F238E27FC236}">
                <a16:creationId xmlns:a16="http://schemas.microsoft.com/office/drawing/2014/main" id="{B372B3D2-5966-644C-B559-B2F5592F0C08}"/>
              </a:ext>
            </a:extLst>
          </p:cNvPr>
          <p:cNvSpPr txBox="1"/>
          <p:nvPr/>
        </p:nvSpPr>
        <p:spPr>
          <a:xfrm>
            <a:off x="10615876" y="6605266"/>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29" name="Shape 63">
            <a:extLst>
              <a:ext uri="{FF2B5EF4-FFF2-40B4-BE49-F238E27FC236}">
                <a16:creationId xmlns:a16="http://schemas.microsoft.com/office/drawing/2014/main" id="{CFEB8CDB-2F46-5847-BD01-970E8AC7FF18}"/>
              </a:ext>
            </a:extLst>
          </p:cNvPr>
          <p:cNvSpPr txBox="1"/>
          <p:nvPr/>
        </p:nvSpPr>
        <p:spPr>
          <a:xfrm>
            <a:off x="10557253" y="13106410"/>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30" name="Shape 68">
            <a:extLst>
              <a:ext uri="{FF2B5EF4-FFF2-40B4-BE49-F238E27FC236}">
                <a16:creationId xmlns:a16="http://schemas.microsoft.com/office/drawing/2014/main" id="{B5EE25DB-2A8F-704E-9FF7-9771B5D83101}"/>
              </a:ext>
            </a:extLst>
          </p:cNvPr>
          <p:cNvSpPr txBox="1"/>
          <p:nvPr/>
        </p:nvSpPr>
        <p:spPr>
          <a:xfrm>
            <a:off x="19497324" y="7961995"/>
            <a:ext cx="20083800" cy="5872625"/>
          </a:xfrm>
          <a:prstGeom prst="rect">
            <a:avLst/>
          </a:prstGeom>
          <a:no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32" name="Shape 68">
            <a:extLst>
              <a:ext uri="{FF2B5EF4-FFF2-40B4-BE49-F238E27FC236}">
                <a16:creationId xmlns:a16="http://schemas.microsoft.com/office/drawing/2014/main" id="{A6BAED58-4C1F-A14A-A44E-084F6FEC7936}"/>
              </a:ext>
            </a:extLst>
          </p:cNvPr>
          <p:cNvSpPr txBox="1"/>
          <p:nvPr/>
        </p:nvSpPr>
        <p:spPr>
          <a:xfrm>
            <a:off x="21618732" y="7961994"/>
            <a:ext cx="17254347" cy="3669174"/>
          </a:xfrm>
          <a:prstGeom prst="rect">
            <a:avLst/>
          </a:prstGeom>
          <a:no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2" name="Rectangle 51">
            <a:extLst>
              <a:ext uri="{FF2B5EF4-FFF2-40B4-BE49-F238E27FC236}">
                <a16:creationId xmlns:a16="http://schemas.microsoft.com/office/drawing/2014/main" id="{16FDEA0F-E87F-044D-B491-D80AD80FC8EB}"/>
              </a:ext>
            </a:extLst>
          </p:cNvPr>
          <p:cNvSpPr/>
          <p:nvPr/>
        </p:nvSpPr>
        <p:spPr>
          <a:xfrm>
            <a:off x="10615876" y="7712987"/>
            <a:ext cx="14036345" cy="8682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Shape 63">
            <a:extLst>
              <a:ext uri="{FF2B5EF4-FFF2-40B4-BE49-F238E27FC236}">
                <a16:creationId xmlns:a16="http://schemas.microsoft.com/office/drawing/2014/main" id="{98D00785-3B22-8445-BFB6-F2B6486DFEB4}"/>
              </a:ext>
            </a:extLst>
          </p:cNvPr>
          <p:cNvSpPr txBox="1"/>
          <p:nvPr/>
        </p:nvSpPr>
        <p:spPr>
          <a:xfrm>
            <a:off x="25139127" y="6671023"/>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48" name="Shape 68">
            <a:extLst>
              <a:ext uri="{FF2B5EF4-FFF2-40B4-BE49-F238E27FC236}">
                <a16:creationId xmlns:a16="http://schemas.microsoft.com/office/drawing/2014/main" id="{5AABC876-F20B-F148-8B9C-C3B6EBAEC0D5}"/>
              </a:ext>
            </a:extLst>
          </p:cNvPr>
          <p:cNvSpPr txBox="1"/>
          <p:nvPr/>
        </p:nvSpPr>
        <p:spPr>
          <a:xfrm>
            <a:off x="25139127" y="7704700"/>
            <a:ext cx="14149593" cy="9516499"/>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3" name="Shape 63">
            <a:extLst>
              <a:ext uri="{FF2B5EF4-FFF2-40B4-BE49-F238E27FC236}">
                <a16:creationId xmlns:a16="http://schemas.microsoft.com/office/drawing/2014/main" id="{80C0D93F-5806-C44F-84E4-48D9ACDD1144}"/>
              </a:ext>
            </a:extLst>
          </p:cNvPr>
          <p:cNvSpPr txBox="1"/>
          <p:nvPr/>
        </p:nvSpPr>
        <p:spPr>
          <a:xfrm>
            <a:off x="25139127" y="17443059"/>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Conclusion</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54" name="Shape 68">
            <a:extLst>
              <a:ext uri="{FF2B5EF4-FFF2-40B4-BE49-F238E27FC236}">
                <a16:creationId xmlns:a16="http://schemas.microsoft.com/office/drawing/2014/main" id="{E6B44C92-91DF-934E-896F-776D99682005}"/>
              </a:ext>
            </a:extLst>
          </p:cNvPr>
          <p:cNvSpPr txBox="1"/>
          <p:nvPr/>
        </p:nvSpPr>
        <p:spPr>
          <a:xfrm>
            <a:off x="25127203" y="18584363"/>
            <a:ext cx="14161517" cy="8031183"/>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5" name="Shape 63">
            <a:extLst>
              <a:ext uri="{FF2B5EF4-FFF2-40B4-BE49-F238E27FC236}">
                <a16:creationId xmlns:a16="http://schemas.microsoft.com/office/drawing/2014/main" id="{DC93CC0C-B97D-634C-B5F8-E39CF748FB0C}"/>
              </a:ext>
            </a:extLst>
          </p:cNvPr>
          <p:cNvSpPr txBox="1"/>
          <p:nvPr/>
        </p:nvSpPr>
        <p:spPr>
          <a:xfrm>
            <a:off x="25127203" y="26723170"/>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References</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56" name="Shape 68">
            <a:extLst>
              <a:ext uri="{FF2B5EF4-FFF2-40B4-BE49-F238E27FC236}">
                <a16:creationId xmlns:a16="http://schemas.microsoft.com/office/drawing/2014/main" id="{EB3CDB43-C2A1-3344-86EF-7546AF36F2D1}"/>
              </a:ext>
            </a:extLst>
          </p:cNvPr>
          <p:cNvSpPr txBox="1"/>
          <p:nvPr/>
        </p:nvSpPr>
        <p:spPr>
          <a:xfrm>
            <a:off x="25127203" y="27864473"/>
            <a:ext cx="14161517" cy="2371685"/>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 name="Shape 63">
            <a:extLst>
              <a:ext uri="{FF2B5EF4-FFF2-40B4-BE49-F238E27FC236}">
                <a16:creationId xmlns:a16="http://schemas.microsoft.com/office/drawing/2014/main" id="{521977DD-FB27-B56A-C9A5-F45BB55C117D}"/>
              </a:ext>
            </a:extLst>
          </p:cNvPr>
          <p:cNvSpPr txBox="1"/>
          <p:nvPr/>
        </p:nvSpPr>
        <p:spPr>
          <a:xfrm>
            <a:off x="1022664" y="6417760"/>
            <a:ext cx="9033152" cy="928290"/>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Problem</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7" name="Shape 68">
            <a:extLst>
              <a:ext uri="{FF2B5EF4-FFF2-40B4-BE49-F238E27FC236}">
                <a16:creationId xmlns:a16="http://schemas.microsoft.com/office/drawing/2014/main" id="{B1FDE53D-616E-9133-F7A8-E5E6BB3785ED}"/>
              </a:ext>
            </a:extLst>
          </p:cNvPr>
          <p:cNvSpPr txBox="1"/>
          <p:nvPr/>
        </p:nvSpPr>
        <p:spPr>
          <a:xfrm>
            <a:off x="972948" y="16789255"/>
            <a:ext cx="9005084" cy="12422054"/>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 </a:t>
            </a:r>
            <a:endParaRPr sz="2200" dirty="0">
              <a:latin typeface="Arial" panose="020B0604020202020204" pitchFamily="34" charset="0"/>
              <a:ea typeface="Oswald"/>
              <a:cs typeface="Arial" panose="020B0604020202020204" pitchFamily="34" charset="0"/>
              <a:sym typeface="Oswald"/>
            </a:endParaRPr>
          </a:p>
        </p:txBody>
      </p:sp>
      <p:sp>
        <p:nvSpPr>
          <p:cNvPr id="8" name="TextBox 7">
            <a:extLst>
              <a:ext uri="{FF2B5EF4-FFF2-40B4-BE49-F238E27FC236}">
                <a16:creationId xmlns:a16="http://schemas.microsoft.com/office/drawing/2014/main" id="{2D279113-81E8-B0D8-8BAF-DD58F7097E40}"/>
              </a:ext>
            </a:extLst>
          </p:cNvPr>
          <p:cNvSpPr txBox="1"/>
          <p:nvPr/>
        </p:nvSpPr>
        <p:spPr>
          <a:xfrm>
            <a:off x="1022664" y="7854368"/>
            <a:ext cx="8955368" cy="7971413"/>
          </a:xfrm>
          <a:prstGeom prst="rect">
            <a:avLst/>
          </a:prstGeom>
          <a:noFill/>
        </p:spPr>
        <p:txBody>
          <a:bodyPr wrap="square" rtlCol="0">
            <a:spAutoFit/>
          </a:bodyPr>
          <a:lstStyle/>
          <a:p>
            <a:r>
              <a:rPr lang="en-US" sz="3200" b="0" i="0" u="none" strike="noStrike" dirty="0">
                <a:solidFill>
                  <a:srgbClr val="000000"/>
                </a:solidFill>
                <a:effectLst/>
                <a:latin typeface="Arial" panose="020B0604020202020204" pitchFamily="34" charset="0"/>
              </a:rPr>
              <a:t>Arizona is facing a critical water crisis due to a combination of prolonged drought, climate change, and overuse of water resources. The Colorado River, a primary water source for the state, has experienced significant declines in runoff, leading to historically low reservoir levels in Lake Mead and Lake Powell. Between January 2000 and April 2023, these reservoirs' combined storage decreased by 33.5 million acre-feet, leaving total basin-wide storage sufficient to support average consumption for only 15 months. Addressing these challenges requires substantial reductions in water use and the implementation of sustainable management practices to stabilize and recover water storage levels. ​</a:t>
            </a:r>
            <a:endParaRPr lang="en-US" sz="1800" dirty="0"/>
          </a:p>
        </p:txBody>
      </p:sp>
      <p:sp>
        <p:nvSpPr>
          <p:cNvPr id="11" name="TextBox 10">
            <a:extLst>
              <a:ext uri="{FF2B5EF4-FFF2-40B4-BE49-F238E27FC236}">
                <a16:creationId xmlns:a16="http://schemas.microsoft.com/office/drawing/2014/main" id="{9E054D70-F391-E31E-1794-3347AA8CB634}"/>
              </a:ext>
            </a:extLst>
          </p:cNvPr>
          <p:cNvSpPr txBox="1"/>
          <p:nvPr/>
        </p:nvSpPr>
        <p:spPr>
          <a:xfrm>
            <a:off x="1022664" y="17025210"/>
            <a:ext cx="9054303" cy="12403395"/>
          </a:xfrm>
          <a:prstGeom prst="rect">
            <a:avLst/>
          </a:prstGeom>
          <a:noFill/>
        </p:spPr>
        <p:txBody>
          <a:bodyPr wrap="square" rtlCol="0">
            <a:spAutoFit/>
          </a:bodyPr>
          <a:lstStyle/>
          <a:p>
            <a:r>
              <a:rPr lang="en-US" sz="3200" dirty="0"/>
              <a:t>As of March 2025, a staggering 99% of Arizona was in a state of drought (US Drought Monitor 2025).</a:t>
            </a:r>
          </a:p>
          <a:p>
            <a:r>
              <a:rPr lang="en-US" sz="3200" dirty="0"/>
              <a:t>Decreases in precipitation in our state have brought about concerns for the future of Arizona’s water future, and how the state is going to sustain their growing population and water consumption rates. This project analyzes water production and consumption data from the United States Geological Survey (USGS) to identify anomalies and investigate sectors exhibiting unusual water loss in Arizona. The data, collected from publicly available USGS resources includes information on water withdrawals, usage by sector, and sources such as surface and groundwater. The goal is to uncover patterns and discrepancies that may indicate inefficiencies or areas for improved water management. Additionally, this analysis explores the potential ethical and environmental benefits of increasing the use of reclaimed water within Arizona’s water management strategy. By identifying opportunities to optimize water use and integrate sustainable practices, the project aims to support more informed decision-making for managing Arizona’s limited water resources</a:t>
            </a:r>
          </a:p>
          <a:p>
            <a:r>
              <a:rPr lang="en-US" sz="3200" dirty="0"/>
              <a:t>effectively</a:t>
            </a:r>
          </a:p>
        </p:txBody>
      </p:sp>
      <p:pic>
        <p:nvPicPr>
          <p:cNvPr id="13" name="Picture 12" descr="A graph with different colored lines&#10;&#10;AI-generated content may be incorrect.">
            <a:extLst>
              <a:ext uri="{FF2B5EF4-FFF2-40B4-BE49-F238E27FC236}">
                <a16:creationId xmlns:a16="http://schemas.microsoft.com/office/drawing/2014/main" id="{5E039199-4C25-CC18-17C3-0F3431EFDA11}"/>
              </a:ext>
            </a:extLst>
          </p:cNvPr>
          <p:cNvPicPr>
            <a:picLocks noChangeAspect="1"/>
          </p:cNvPicPr>
          <p:nvPr/>
        </p:nvPicPr>
        <p:blipFill>
          <a:blip r:embed="rId4"/>
          <a:stretch>
            <a:fillRect/>
          </a:stretch>
        </p:blipFill>
        <p:spPr>
          <a:xfrm>
            <a:off x="10595649" y="7712986"/>
            <a:ext cx="9399893" cy="8682533"/>
          </a:xfrm>
          <a:prstGeom prst="rect">
            <a:avLst/>
          </a:prstGeom>
        </p:spPr>
      </p:pic>
      <p:pic>
        <p:nvPicPr>
          <p:cNvPr id="1026" name="Picture 2">
            <a:extLst>
              <a:ext uri="{FF2B5EF4-FFF2-40B4-BE49-F238E27FC236}">
                <a16:creationId xmlns:a16="http://schemas.microsoft.com/office/drawing/2014/main" id="{F09197F9-61E2-8792-4730-B6E50B0F0A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977" y="21065154"/>
            <a:ext cx="13925136" cy="88290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screenshot of a color palette&#10;&#10;AI-generated content may be incorrect.">
            <a:extLst>
              <a:ext uri="{FF2B5EF4-FFF2-40B4-BE49-F238E27FC236}">
                <a16:creationId xmlns:a16="http://schemas.microsoft.com/office/drawing/2014/main" id="{9A7566D8-3BFE-2503-9407-0C1B439169FB}"/>
              </a:ext>
            </a:extLst>
          </p:cNvPr>
          <p:cNvPicPr>
            <a:picLocks noChangeAspect="1"/>
          </p:cNvPicPr>
          <p:nvPr/>
        </p:nvPicPr>
        <p:blipFill>
          <a:blip r:embed="rId6"/>
          <a:stretch>
            <a:fillRect/>
          </a:stretch>
        </p:blipFill>
        <p:spPr>
          <a:xfrm>
            <a:off x="41834377" y="-185512"/>
            <a:ext cx="15240000" cy="22860000"/>
          </a:xfrm>
          <a:prstGeom prst="rect">
            <a:avLst/>
          </a:prstGeom>
        </p:spPr>
      </p:pic>
    </p:spTree>
    <p:extLst>
      <p:ext uri="{BB962C8B-B14F-4D97-AF65-F5344CB8AC3E}">
        <p14:creationId xmlns:p14="http://schemas.microsoft.com/office/powerpoint/2010/main" val="2765888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781</TotalTime>
  <Words>331</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Oswald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Jack M Tomlon</cp:lastModifiedBy>
  <cp:revision>29</cp:revision>
  <dcterms:created xsi:type="dcterms:W3CDTF">2018-10-09T15:34:40Z</dcterms:created>
  <dcterms:modified xsi:type="dcterms:W3CDTF">2025-04-07T19:14:25Z</dcterms:modified>
</cp:coreProperties>
</file>