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BD3ADE-3E26-48C2-803A-6DAFDF45303E}">
  <a:tblStyle styleId="{86BD3ADE-3E26-48C2-803A-6DAFDF4530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fef383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fef383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fef383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fef383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d88434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d88434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listen clearly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fef383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fef383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d884348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fd884348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Exercises: (every exercise is 20s), do 3-4, within 2min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Close your eyes for 20s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Look at the farthest object(at least 20ft(6m)) for 20s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Look up 5s Look down 5s up5s down5s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Look left 5s right 5s left 5s right 5s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Rotate clockwise 10s, rotate anticlockwise 10s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Look at far object 5s, close object 5s, far object 5s, close object 5s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fd88434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fd88434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FF0000"/>
                </a:solidFill>
              </a:rPr>
              <a:t>(10 items) Daily task: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read 3 articles  =&gt;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register eye check up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do 2 eye exercises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cook a meal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invite people to download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outdoor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FF0000"/>
                </a:solidFill>
              </a:rPr>
              <a:t>(10 items) Long-term: time-dependent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Ask 1 question to the opticians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3 day contiuous exrecises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7day contiuous exercises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30-day contious exercises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Record the data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  Record the data (only count professional input the data)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d884348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d884348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come up with some items that can be achieved by only the app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no need point system, just finish 3 tasks per day, come up with a way to limit the exploit way.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Maybe keep it simple first and dun include long term task first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FF0000"/>
                </a:solidFill>
              </a:rPr>
              <a:t>(10 items) Daily task: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read 3 articles  =&gt;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register eye check up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do 2 eye exercises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cook a meal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invite people to download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outdoor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FF0000"/>
                </a:solidFill>
              </a:rPr>
              <a:t>(10 items) Long-term: time-dependent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Ask 1 question to the opticians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3 day contiuous exrecises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7day contiuous exercises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30-day contious exercises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e.g. Record the data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e.g  Record the data (only count professional input the data)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3fef383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3fef383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Introduce your detailed plan to receive feedback from stakeholders (e.g. medical staff, parents, children) for the next round of iteration.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-behavior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-user feedback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d88434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fd88434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3fef383b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3fef383b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884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fd884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3fef383b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3fef383b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fef383b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fef383b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fd88434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fd88434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Explain the how you are going to implement your solutions, possible challenges and their mitigation strategies.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fd884348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fd884348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3fef383ba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3fef383ba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3fef383ba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3fef383ba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d88434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d88434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Color things: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absoluate scale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rate of changes?? the changes btw 2 check-ups?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(encouragement messages to them → inside the design and explanation of the chart)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fef383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fef383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fef383b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fef383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d88434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d88434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d8843482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d884348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d8843482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d8843482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d88434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d88434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0DwCxxlpO0M" TargetMode="External"/><Relationship Id="rId4" Type="http://schemas.openxmlformats.org/officeDocument/2006/relationships/image" Target="../media/image20.jpg"/><Relationship Id="rId11" Type="http://schemas.openxmlformats.org/officeDocument/2006/relationships/image" Target="../media/image13.jpg"/><Relationship Id="rId10" Type="http://schemas.openxmlformats.org/officeDocument/2006/relationships/hyperlink" Target="http://www.youtube.com/watch?v=IerPxM974Dw" TargetMode="External"/><Relationship Id="rId9" Type="http://schemas.openxmlformats.org/officeDocument/2006/relationships/image" Target="../media/image18.jpg"/><Relationship Id="rId5" Type="http://schemas.openxmlformats.org/officeDocument/2006/relationships/hyperlink" Target="http://drive.google.com/file/d/1AdomH2c0_f9dAJPfH1nEEWh8t2DlkHHK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DnAhxveS59agh4sPUs-F8mIZJD0zdE3n/view" TargetMode="External"/><Relationship Id="rId8" Type="http://schemas.openxmlformats.org/officeDocument/2006/relationships/hyperlink" Target="http://www.youtube.com/watch?v=o83DjzPK1z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o83DjzPK1zY" TargetMode="External"/><Relationship Id="rId4" Type="http://schemas.openxmlformats.org/officeDocument/2006/relationships/hyperlink" Target="https://youtu.be/IerPxM974Dw" TargetMode="External"/><Relationship Id="rId5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fY9_BhZx-okkc1OlYALqk7rnj6_kI6T5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4Dhyui6caK1VCJe2lKh3C4Y16pLS-ByK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2nd Internal Check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202600" y="9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Ask a professional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2872925" y="1992300"/>
            <a:ext cx="1535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List the question from other users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7030763" y="3336463"/>
            <a:ext cx="1291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answer from professionals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7066688" y="2523925"/>
            <a:ext cx="1291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Profile of the professionals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4242"/>
          <a:stretch/>
        </p:blipFill>
        <p:spPr>
          <a:xfrm>
            <a:off x="4875463" y="665300"/>
            <a:ext cx="2011049" cy="399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4242"/>
          <a:stretch/>
        </p:blipFill>
        <p:spPr>
          <a:xfrm>
            <a:off x="779525" y="815425"/>
            <a:ext cx="2011049" cy="39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0" r="0" t="3595"/>
          <a:stretch/>
        </p:blipFill>
        <p:spPr>
          <a:xfrm>
            <a:off x="1491450" y="221600"/>
            <a:ext cx="2272075" cy="4545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3"/>
          <p:cNvSpPr txBox="1"/>
          <p:nvPr/>
        </p:nvSpPr>
        <p:spPr>
          <a:xfrm>
            <a:off x="3912350" y="1562200"/>
            <a:ext cx="20736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Users can write their own question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4378300" y="3085625"/>
            <a:ext cx="28800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box: whether they will allow professionals to access their eye check up data</a:t>
            </a:r>
            <a:endParaRPr/>
          </a:p>
        </p:txBody>
      </p:sp>
      <p:cxnSp>
        <p:nvCxnSpPr>
          <p:cNvPr id="167" name="Google Shape;167;p23"/>
          <p:cNvCxnSpPr>
            <a:stCxn id="166" idx="1"/>
          </p:cNvCxnSpPr>
          <p:nvPr/>
        </p:nvCxnSpPr>
        <p:spPr>
          <a:xfrm rot="10800000">
            <a:off x="3575200" y="3297575"/>
            <a:ext cx="80310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Eye Exercise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30750"/>
            <a:ext cx="49473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8D audio </a:t>
            </a:r>
            <a:r>
              <a:rPr lang="zh-TW" sz="1600"/>
              <a:t>(feel the sound from left &amp; right)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Feel 8D audio →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Left and Right Direction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/>
              <a:t> our voice instruction </a:t>
            </a:r>
            <a:r>
              <a:rPr lang="zh-TW" sz="1600"/>
              <a:t>(8D audio effect)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-----------------------------------------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Other directions: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434343"/>
                </a:solidFill>
              </a:rPr>
              <a:t>R</a:t>
            </a:r>
            <a:r>
              <a:rPr lang="zh-TW" sz="1600">
                <a:solidFill>
                  <a:srgbClr val="434343"/>
                </a:solidFill>
              </a:rPr>
              <a:t>otate clockwise &amp; anticlockwise </a:t>
            </a:r>
            <a:endParaRPr sz="16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our voice instruction </a:t>
            </a:r>
            <a:r>
              <a:rPr lang="zh-TW" sz="1600"/>
              <a:t>(8D audio effect)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 do not own the music. Credits for audio go to their respective owners.&#10; _____________ 🎧 (Use headphones and close your eyes for the best experience) Thanks for watching 🔔 If you like it subscribe and turn notifications on for more 9D songs!&#10;&#10; ــــــــــــــــــــــــــ &#10;&#10;&#10;-&#10;&#10;&#10;🎵 Follow Twenty One Pilots:&#10;🔹http://twentyonepilots.com&#10;🔹http://facebook.com/twentyonepilots&#10;🔹http://instagram/twentyonepilots&#10;🔹http://twitter.com/twentyonepilots&#10;🔹http://twentyonepilots.tumblr.com&#10;&#10;&#10;🎵Follow us: &#10;🔹Instagram: https://www.instagram.com/shake_9d/&#10;🔹Discord Server: https://discord.gg/KMfykMV&#10;&#10;&#10;📷 Pic by Jeremy Bishop.&#10;&#10;ــــــــــــــــــــــــــ&#10;&#10;&#10; ©: Please email us regarding any copyright infringement if present, cooperation is our mission and we will deal with it immediately! 📧 Email: shake8dmusic@gmail.com&#10;&#10;                                              🔹L Y R I C S🔹&#10;&#10;&#10;&#10;(So where are you? It's been a little while...)&#10;&#10;Sippin' on straight chlorine, let the vibe slide over me&#10;This beat is a chemical, beat is a chemical&#10;When I leave don't save my seat, I'll be back when it's all complete&#10;The moment is medical, moment is medical&#10;Sippin' on straight chlorine&#10;&#10;Lovin' what I'm tastin'&#10;Venom on my tongue&#10;Dependent at times&#10;Poisonous vibration&#10;Help my body run&#10;&#10;I'm runnin' for my li-i-i-i-i-i-fe&#10;Runnin' for my li-i-i-i-i-i-fe&#10;&#10;Sippin' on straight chlorine, let the vibe slide over me&#10;This beat is a chemical, beat is a chemical&#10;When I leave don't save my seat, I'll be back when it's all complete&#10;The moment is medical, moment is medical&#10;Sippin' on straight chlorine&#10;&#10;Fall out of formation&#10;I plan my escape from walls they confined&#10;Rebel red carnation&#10;Grows while I decay&#10;&#10;I'm runnin' for my li-i-i-i-i-i-fe&#10;Runnin' for my li-i-i-i-i-i-fe&#10;Yeah, I'm runnin' for my li-i-i-i-i-i-fe&#10;Runnin' for my li-i-i-i-i-i-fe&#10;&#10;Hide you in my coat pocket, where I kept my rebel red&#10;I felt I was invincible, you wrapped around my head&#10;Now different lives I lead, my body lives on lead&#10;The last two lines may read incorrect until said&#10;The lead is terrible in flavor&#10;But now you double as a papermaker&#10;I despise you sometimes&#10;I love to hate the fight and you in my life is like&#10;&#10;Sippin' on straight chlorine, let the vibe slide over me&#10;This beat is a chemical, beat is a chemical&#10;When I leave don't save my seat, I'll be back when it's all complete&#10;The moment is medical, moment is medical&#10;Sippin' on straight chlorine&#10;&#10;(Let the vibe, let the vibe)&#10;(Let the vibe, let the vibe)&#10;Beat is a chemical, yeah&#10;(Let the vibe, let the vibe)&#10;(Let the vibe, let the vibe)&#10;Moment is medical, yeah&#10;Sippin' on straight chlorine&#10;(Let the vibe, let the vibe)&#10;(Let the vibe, let the vibe)&#10;Beat is a chemical, yeah&#10;(Let the vibe, let the vibe)&#10;(Let the vibe, let the vibe)&#10;Moment is medical, yeah&#10;&#10;I'm so sorry, I forgot you&#10;Let me catch you up to speed&#10;I've been tested like the end of&#10;A weathered flag that's by the sea&#10;&#10;Can you build my house with pieces?&#10;I'm just a chemical&#10;Can you build my house with pieces?&#10;I'm just a chemical&#10;Can you build my house with pieces?&#10;I'm just a chemical&#10;Can you build my house with pieces?&#10;I'm just a chemical" id="174" name="Google Shape;174;p24" title="twenty one pilots - Chlorine [9D AUDIO | NOT 8D] 🎧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350" y="1587175"/>
            <a:ext cx="1312775" cy="98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 title="rotate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4775" y="4232076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 title="left-right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0775" y="2498767"/>
            <a:ext cx="645300" cy="6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311700" y="4376151"/>
            <a:ext cx="2080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descr="Please use earphone for this audio&#10;&#10;&#10;P.S. You may wanna turn up the volume to understand its effect" id="178" name="Google Shape;178;p24" title="Eye rolling(with effect)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12275" y="2571750"/>
            <a:ext cx="3331726" cy="249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ease use headphones to listen this audio&#10;&#10;&#10;P.S. You may wanna turn up your volume of audio to maximize  the effect" id="179" name="Google Shape;179;p24" title="left to right eye(with effect)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12275" y="0"/>
            <a:ext cx="3331726" cy="24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000000"/>
                </a:solidFill>
              </a:rPr>
              <a:t>Eye Exercises audio intructions demo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Need to use earphone to listen to the effect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Youtube link: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https://youtu.be/o83DjzPK1zY</a:t>
            </a:r>
            <a:r>
              <a:rPr lang="zh-TW">
                <a:solidFill>
                  <a:srgbClr val="000000"/>
                </a:solidFill>
              </a:rPr>
              <a:t> (eye_rolling)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https://youtu.be/IerPxM974Dw</a:t>
            </a:r>
            <a:r>
              <a:rPr lang="zh-TW">
                <a:solidFill>
                  <a:srgbClr val="000000"/>
                </a:solidFill>
              </a:rPr>
              <a:t> (left_to_right_eye)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325" y="1990475"/>
            <a:ext cx="5102977" cy="28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3775" y="0"/>
            <a:ext cx="85185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Eye Exercise (Detail)</a:t>
            </a:r>
            <a:endParaRPr sz="1600"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2620500" y="0"/>
            <a:ext cx="65235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/>
              <a:t>The process (total: 200 seconds) (3.3 mins): voice with relaxing music (some 8D audio effects) </a:t>
            </a:r>
            <a:endParaRPr sz="1100"/>
          </a:p>
        </p:txBody>
      </p:sp>
      <p:graphicFrame>
        <p:nvGraphicFramePr>
          <p:cNvPr id="193" name="Google Shape;193;p26"/>
          <p:cNvGraphicFramePr/>
          <p:nvPr/>
        </p:nvGraphicFramePr>
        <p:xfrm>
          <a:off x="1031750" y="3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{86BD3ADE-3E26-48C2-803A-6DAFDF45303E}</a:tableStyleId>
              </a:tblPr>
              <a:tblGrid>
                <a:gridCol w="899025"/>
                <a:gridCol w="6419200"/>
              </a:tblGrid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Close your eyes (20s)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Look at the farthest object (at least 20ft 6m) [prefer green object] (20s)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Look up (5s), Look down (5s), Look left (5s), Look right (5s)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Look top left and down right (5s), Look top right and down left (5s), Look down left and top right (5s), Look down right and top left (5s)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Rotate clockwise (10s), Rotate anticlockwise (10s)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Look at far object (5s), Look at close object (5s), Look at far object (5s), Look at close object (5s)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7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Close your eyes again (20s)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While closing your eyes: Turn your eyeballs up (5s), Turn your eyeballs down (5s), Turn your eyeballs left (5s), Turn your eyeballs right (5s)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While closing your eyes: Rotate your eyeballs clockwise (10s), </a:t>
                      </a: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Rotate your eyeballs anticlockwise (10s)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Eye Open and close (10s), Close your eyes and Relax (10s)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Achievement List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Gift:</a:t>
            </a:r>
            <a:r>
              <a:rPr lang="zh-TW"/>
              <a:t> e.g. Dr Dick Lo coupons (glass lens)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Item List:</a:t>
            </a:r>
            <a:r>
              <a:rPr lang="zh-TW"/>
              <a:t> e.g. To-do-list (just like a checklist)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Achievement </a:t>
            </a:r>
            <a:r>
              <a:rPr b="1" lang="zh-TW"/>
              <a:t>Name</a:t>
            </a:r>
            <a:r>
              <a:rPr lang="zh-TW"/>
              <a:t>: e.g. book expert, eye health chef, eye tips expert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B</a:t>
            </a:r>
            <a:r>
              <a:rPr b="1" lang="zh-TW"/>
              <a:t>adges</a:t>
            </a:r>
            <a:r>
              <a:rPr lang="zh-TW"/>
              <a:t>: visual representation of the achievement gained by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Method</a:t>
            </a:r>
            <a:r>
              <a:rPr lang="zh-TW"/>
              <a:t>: Earn credits by doing tasks with 3 levels (daily &amp; long-term elements), get 100 credits to exchange for 1 coupon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27"/>
          <p:cNvGraphicFramePr/>
          <p:nvPr/>
        </p:nvGraphicFramePr>
        <p:xfrm>
          <a:off x="952500" y="402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{86BD3ADE-3E26-48C2-803A-6DAFDF45303E}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Easy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Moderate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Challenging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less time consuming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 consuming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more time consuming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167350" y="435375"/>
            <a:ext cx="11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solidFill>
                  <a:schemeClr val="dk2"/>
                </a:solidFill>
              </a:rPr>
              <a:t>Item lists </a:t>
            </a:r>
            <a:endParaRPr b="1"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167350" y="1134800"/>
            <a:ext cx="13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To-do-lists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600"/>
              <a:t>100 credits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/>
              <a:t>→ </a:t>
            </a:r>
            <a:r>
              <a:rPr b="1" lang="zh-TW" sz="1600"/>
              <a:t>earn a coupon</a:t>
            </a:r>
            <a:r>
              <a:rPr lang="zh-TW" sz="1600"/>
              <a:t> !!!</a:t>
            </a:r>
            <a:endParaRPr sz="1600"/>
          </a:p>
        </p:txBody>
      </p:sp>
      <p:graphicFrame>
        <p:nvGraphicFramePr>
          <p:cNvPr id="207" name="Google Shape;207;p28"/>
          <p:cNvGraphicFramePr/>
          <p:nvPr/>
        </p:nvGraphicFramePr>
        <p:xfrm>
          <a:off x="1403550" y="60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{86BD3ADE-3E26-48C2-803A-6DAFDF45303E}</a:tableStyleId>
              </a:tblPr>
              <a:tblGrid>
                <a:gridCol w="1895275"/>
                <a:gridCol w="1895275"/>
                <a:gridCol w="1895275"/>
                <a:gridCol w="1895275"/>
              </a:tblGrid>
              <a:tr h="5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Daily Tasks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Credits (1 coupon = 100 cd)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Long Terms (e.g. 1 year goal)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Credits (1 coupon = 100 cd)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Listen 3 articles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(moderate)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Ask 2  questions to Doctor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(easy)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Do 3 eye exericses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(easy)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Record your own data regularly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(moderate)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Cook 1 meal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(moderate)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Record your eye-check up data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(easy)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Input your 1 meal pic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(moderate)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Do questionarie (random)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(moderate)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Do outdoor activities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(moderate)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Do a whole detail questionaire each half year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(challenging)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5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Input exercise pic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(easy)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Stop using your phone for 1 day (weekend’holiday)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(easy)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Register/go 1 eye check up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(easy)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Do 12 exercises regularly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credis (moderate)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Invite ppl to download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(easy)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Do eye exercises regularly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(moderate)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Input eye health tips 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(easy)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Cook eye health meal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(moderate)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Share 1 eye health routine by post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(moderate)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Read 12 short articles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10 credits (Challenging)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- </a:t>
            </a:r>
            <a:r>
              <a:rPr lang="zh-TW"/>
              <a:t>Test group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544200" y="1274300"/>
            <a:ext cx="4180200" cy="1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Recruit 100 parents with children age from 4 to 8 as a test group to evaluate their behavioural change and collect feedback for our application</a:t>
            </a:r>
            <a:endParaRPr sz="1800"/>
          </a:p>
        </p:txBody>
      </p:sp>
      <p:sp>
        <p:nvSpPr>
          <p:cNvPr id="214" name="Google Shape;214;p29"/>
          <p:cNvSpPr txBox="1"/>
          <p:nvPr/>
        </p:nvSpPr>
        <p:spPr>
          <a:xfrm>
            <a:off x="544200" y="3020900"/>
            <a:ext cx="43197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Recuitment platform: BabyKingdom(a popular online forum among HK parents), our friends and relatives, social media</a:t>
            </a:r>
            <a:endParaRPr sz="1800"/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4200" l="0" r="26095" t="6989"/>
          <a:stretch/>
        </p:blipFill>
        <p:spPr>
          <a:xfrm>
            <a:off x="4941475" y="1421175"/>
            <a:ext cx="4043875" cy="27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- </a:t>
            </a:r>
            <a:r>
              <a:rPr lang="zh-TW"/>
              <a:t>Questionnaires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527625" y="1207550"/>
            <a:ext cx="40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“Before and after”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Target Behaviour change: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·        ↑ outdoor activity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·        </a:t>
            </a: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↓</a:t>
            </a:r>
            <a:r>
              <a:rPr lang="zh-TW">
                <a:solidFill>
                  <a:schemeClr val="dk1"/>
                </a:solidFill>
              </a:rPr>
              <a:t> exposure to screens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·        ↑ good eye habits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·        ↑ keep track on own eye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429175" y="1317000"/>
            <a:ext cx="364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Two Types of Questionnaires: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“Before and after”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“User Experience”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00" y="92300"/>
            <a:ext cx="460712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4818825" y="52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“Before and after” Questionnaires: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All Yes/No Questions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Repeat questions after 1 month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Comparison result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Presentation Outline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7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Software Design: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Data Visulaization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Education Materials: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Articles &amp; Recipe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‘Ask A Professional’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Eye Exercise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Users Questionnaire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Imprementation and promotion of our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484825" y="1638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7. </a:t>
            </a:r>
            <a:r>
              <a:rPr lang="zh-TW" sz="1800">
                <a:solidFill>
                  <a:schemeClr val="dk1"/>
                </a:solidFill>
              </a:rPr>
              <a:t>Code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8. Q&amp;A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5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Proposed Questions (before and after):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1.      Have your kids done any eye check-ups in past 12 months? 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2.      Do you remember your eye data from your last eye check-ups? 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3.      Do your kids have at least 1 hour of outdoor activities daily for past 7 days? 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4.      Do your kid(s) have the habits of doing eye exercise daily? 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5.      Do you record your kid(s) eye check-up results regularly? 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6.      Do you know what to do to help your kid(s) maintain good eye health? 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7.      Do you know high myopia can lead to permanent blindness? 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8.      Do you know what is bad eye using habits? </a:t>
            </a:r>
            <a:r>
              <a:rPr lang="zh-TW" sz="1200">
                <a:solidFill>
                  <a:srgbClr val="000000"/>
                </a:solidFill>
              </a:rPr>
              <a:t>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9.      Do you know what is good eye using habits? </a:t>
            </a:r>
            <a:r>
              <a:rPr lang="zh-TW" sz="1200">
                <a:solidFill>
                  <a:srgbClr val="000000"/>
                </a:solidFill>
              </a:rPr>
              <a:t>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10.   Do your kids use electronic devices daily? </a:t>
            </a:r>
            <a:r>
              <a:rPr lang="zh-TW" sz="1200">
                <a:solidFill>
                  <a:srgbClr val="000000"/>
                </a:solidFill>
              </a:rPr>
              <a:t>Ans: Yes/No</a:t>
            </a:r>
            <a:endParaRPr sz="1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191800"/>
            <a:ext cx="85206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Proposed Questions (user experience):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1.      Are you enjoying the application?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Ans: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900">
                <a:solidFill>
                  <a:srgbClr val="000000"/>
                </a:solidFill>
              </a:rPr>
              <a:t>Yes→ </a:t>
            </a:r>
            <a:r>
              <a:rPr lang="zh-TW">
                <a:solidFill>
                  <a:srgbClr val="000000"/>
                </a:solidFill>
              </a:rPr>
              <a:t>Could you please leave us some precious comments to let us know what you think on our apps. Open google play for them to comment.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900">
                <a:solidFill>
                  <a:srgbClr val="000000"/>
                </a:solidFill>
              </a:rPr>
              <a:t>No→ </a:t>
            </a:r>
            <a:r>
              <a:rPr lang="zh-TW">
                <a:solidFill>
                  <a:srgbClr val="000000"/>
                </a:solidFill>
              </a:rPr>
              <a:t> Could you please let us know which part of our apps you are not satisfied with? Show in-app comment session for them to leave their comments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solidFill>
                  <a:srgbClr val="000000"/>
                </a:solidFill>
              </a:rPr>
              <a:t>Implementation Plans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Implementation Method: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(i) Available on Google Play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(ii) Promotion on Baby-Kingdom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Mitigation: Use digital coupon to attract the test group, obtain behavioural change data, use the result to promote the benefits of our application. Attract more shops to provide digital coupon.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Future Challenges: Getting sufficient users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oogle Play Store Down: Android Users Getting 'Server ..."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950" y="1304025"/>
            <a:ext cx="1080325" cy="7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025" y="2140775"/>
            <a:ext cx="85617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Any Questions regarding software design?</a:t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75" y="1131050"/>
            <a:ext cx="47567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Any Questions regarding edication part?</a:t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75" y="1131050"/>
            <a:ext cx="47567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4003"/>
          <a:stretch/>
        </p:blipFill>
        <p:spPr>
          <a:xfrm>
            <a:off x="2704100" y="784758"/>
            <a:ext cx="2103275" cy="41899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266900" y="12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Visualization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3614"/>
          <a:stretch/>
        </p:blipFill>
        <p:spPr>
          <a:xfrm>
            <a:off x="394900" y="1420000"/>
            <a:ext cx="1732350" cy="346504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5"/>
          <p:cNvSpPr txBox="1"/>
          <p:nvPr/>
        </p:nvSpPr>
        <p:spPr>
          <a:xfrm>
            <a:off x="5428925" y="530000"/>
            <a:ext cx="26586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Switch the graph to display different record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e.g. Myopia degree/</a:t>
            </a:r>
            <a:r>
              <a:rPr lang="zh-TW">
                <a:solidFill>
                  <a:srgbClr val="222222"/>
                </a:solidFill>
                <a:highlight>
                  <a:srgbClr val="F8F9FA"/>
                </a:highlight>
              </a:rPr>
              <a:t>Hyperopia degree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384225" y="1938888"/>
            <a:ext cx="2288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Show right eye data first to match with convention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>
            <a:off x="4296025" y="1039450"/>
            <a:ext cx="11163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5553675" y="2878725"/>
            <a:ext cx="2336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eye health and Record explanation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15"/>
          <p:cNvCxnSpPr>
            <a:stCxn id="70" idx="1"/>
          </p:cNvCxnSpPr>
          <p:nvPr/>
        </p:nvCxnSpPr>
        <p:spPr>
          <a:xfrm flipH="1">
            <a:off x="4448525" y="2286288"/>
            <a:ext cx="9357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>
            <a:off x="4363775" y="3139250"/>
            <a:ext cx="11052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5508925" y="3818550"/>
            <a:ext cx="233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Article recommendation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>
            <a:off x="4533025" y="4012450"/>
            <a:ext cx="879300" cy="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3278"/>
          <a:stretch/>
        </p:blipFill>
        <p:spPr>
          <a:xfrm>
            <a:off x="4269725" y="1035675"/>
            <a:ext cx="1841250" cy="369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0" t="3278"/>
          <a:stretch/>
        </p:blipFill>
        <p:spPr>
          <a:xfrm>
            <a:off x="6366275" y="1035675"/>
            <a:ext cx="1841225" cy="369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0" l="0" r="0" t="3530"/>
          <a:stretch/>
        </p:blipFill>
        <p:spPr>
          <a:xfrm>
            <a:off x="1352575" y="1073550"/>
            <a:ext cx="1949000" cy="38995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6"/>
          <p:cNvSpPr txBox="1"/>
          <p:nvPr/>
        </p:nvSpPr>
        <p:spPr>
          <a:xfrm>
            <a:off x="5495775" y="454250"/>
            <a:ext cx="1448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Tutorial Page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203800" y="378750"/>
            <a:ext cx="2336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Users can only view their detail records by year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31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Professional side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3660"/>
          <a:stretch/>
        </p:blipFill>
        <p:spPr>
          <a:xfrm>
            <a:off x="3516138" y="582450"/>
            <a:ext cx="2111725" cy="422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7"/>
          <p:cNvSpPr txBox="1"/>
          <p:nvPr/>
        </p:nvSpPr>
        <p:spPr>
          <a:xfrm>
            <a:off x="423950" y="973975"/>
            <a:ext cx="2712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Cleaner look for professionals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490500" y="848600"/>
            <a:ext cx="19776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Customers’ personal information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4" name="Google Shape;94;p17"/>
          <p:cNvCxnSpPr>
            <a:stCxn id="93" idx="1"/>
          </p:cNvCxnSpPr>
          <p:nvPr/>
        </p:nvCxnSpPr>
        <p:spPr>
          <a:xfrm rot="10800000">
            <a:off x="4647000" y="1165100"/>
            <a:ext cx="18435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6347175" y="1727600"/>
            <a:ext cx="2416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Pick which record to view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194975" y="2606600"/>
            <a:ext cx="2416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List view of all record data, and remarks</a:t>
            </a:r>
            <a:endParaRPr/>
          </a:p>
        </p:txBody>
      </p:sp>
      <p:cxnSp>
        <p:nvCxnSpPr>
          <p:cNvPr id="97" name="Google Shape;97;p17"/>
          <p:cNvCxnSpPr/>
          <p:nvPr/>
        </p:nvCxnSpPr>
        <p:spPr>
          <a:xfrm rot="10800000">
            <a:off x="5466100" y="2067950"/>
            <a:ext cx="809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5340725" y="2954000"/>
            <a:ext cx="809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93088" y="4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Articles and Recipe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3688"/>
          <a:stretch/>
        </p:blipFill>
        <p:spPr>
          <a:xfrm>
            <a:off x="3509250" y="618213"/>
            <a:ext cx="2125501" cy="42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8"/>
          <p:cNvSpPr txBox="1"/>
          <p:nvPr/>
        </p:nvSpPr>
        <p:spPr>
          <a:xfrm>
            <a:off x="4741425" y="1517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93088" y="4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Articles and Recipe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5746825" y="1966200"/>
            <a:ext cx="25566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Recording included so that users do not need to read from electronic devices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648250" y="3957950"/>
            <a:ext cx="2334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Provide the link(s) to article source to encourage further reading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3260"/>
          <a:stretch/>
        </p:blipFill>
        <p:spPr>
          <a:xfrm>
            <a:off x="848250" y="923106"/>
            <a:ext cx="2070584" cy="415684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3260"/>
          <a:stretch/>
        </p:blipFill>
        <p:spPr>
          <a:xfrm>
            <a:off x="3400165" y="923106"/>
            <a:ext cx="2070584" cy="415684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5" name="Google Shape;115;p19"/>
          <p:cNvCxnSpPr>
            <a:stCxn id="111" idx="1"/>
          </p:cNvCxnSpPr>
          <p:nvPr/>
        </p:nvCxnSpPr>
        <p:spPr>
          <a:xfrm flipH="1">
            <a:off x="5242225" y="2341050"/>
            <a:ext cx="5046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12" idx="1"/>
          </p:cNvCxnSpPr>
          <p:nvPr/>
        </p:nvCxnSpPr>
        <p:spPr>
          <a:xfrm flipH="1">
            <a:off x="4471350" y="4366700"/>
            <a:ext cx="11769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 txBox="1"/>
          <p:nvPr/>
        </p:nvSpPr>
        <p:spPr>
          <a:xfrm>
            <a:off x="6409950" y="2962075"/>
            <a:ext cx="17949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Short 2-3 min read educational article</a:t>
            </a:r>
            <a:endParaRPr/>
          </a:p>
        </p:txBody>
      </p:sp>
      <p:cxnSp>
        <p:nvCxnSpPr>
          <p:cNvPr id="118" name="Google Shape;118;p19"/>
          <p:cNvCxnSpPr>
            <a:stCxn id="117" idx="1"/>
          </p:cNvCxnSpPr>
          <p:nvPr/>
        </p:nvCxnSpPr>
        <p:spPr>
          <a:xfrm flipH="1">
            <a:off x="5251050" y="3336925"/>
            <a:ext cx="115890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9" title="article1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9697" y="4659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6308400" y="543600"/>
            <a:ext cx="2589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Article 1 sample recording</a:t>
            </a:r>
            <a:endParaRPr/>
          </a:p>
        </p:txBody>
      </p:sp>
      <p:pic>
        <p:nvPicPr>
          <p:cNvPr id="121" name="Google Shape;121;p19" title="article2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9700" y="11383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6308400" y="1216050"/>
            <a:ext cx="2589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Article 2 sample recording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03450" y="618225"/>
            <a:ext cx="891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Article 1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3323975" y="618225"/>
            <a:ext cx="891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Article 2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93088" y="4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Articles and Recipe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3688"/>
          <a:stretch/>
        </p:blipFill>
        <p:spPr>
          <a:xfrm>
            <a:off x="4741432" y="665837"/>
            <a:ext cx="2134893" cy="4267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3260"/>
          <a:stretch/>
        </p:blipFill>
        <p:spPr>
          <a:xfrm>
            <a:off x="706213" y="618227"/>
            <a:ext cx="2125501" cy="4267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0"/>
          <p:cNvSpPr txBox="1"/>
          <p:nvPr/>
        </p:nvSpPr>
        <p:spPr>
          <a:xfrm>
            <a:off x="4741425" y="1517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000463" y="2424513"/>
            <a:ext cx="1291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Ingredients and steps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6981075" y="3259025"/>
            <a:ext cx="15324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Show the </a:t>
            </a:r>
            <a:r>
              <a:rPr lang="zh-TW">
                <a:solidFill>
                  <a:schemeClr val="dk1"/>
                </a:solidFill>
              </a:rPr>
              <a:t>nutrition </a:t>
            </a:r>
            <a:r>
              <a:rPr lang="zh-TW"/>
              <a:t>of main ingredients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02600" y="9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Ask a professional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rot="2216385">
            <a:off x="5707807" y="1293038"/>
            <a:ext cx="738301" cy="3567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6180550" y="1880913"/>
            <a:ext cx="23832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Users submit question in our app</a:t>
            </a:r>
            <a:r>
              <a:rPr lang="zh-TW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315100" y="3666750"/>
            <a:ext cx="23832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The app send the question to our email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039625" y="3504750"/>
            <a:ext cx="3216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We filter the questions and forward the selected questions to professionals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11125" y="1518625"/>
            <a:ext cx="26442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We received the answers and publish it in our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367050" y="708625"/>
            <a:ext cx="2307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Users view other people’s questions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 rot="6682407">
            <a:off x="6875194" y="3039512"/>
            <a:ext cx="738382" cy="3567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 rot="10798603">
            <a:off x="4151702" y="3905027"/>
            <a:ext cx="738300" cy="35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-6571902">
            <a:off x="1523233" y="2899708"/>
            <a:ext cx="738496" cy="3567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-900114">
            <a:off x="2351448" y="1126593"/>
            <a:ext cx="738262" cy="35679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