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36B0-61F2-4779-B3BB-CE880B3F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830FC-6558-4338-A6BE-5991F27EC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E04B-BA0B-488E-82C6-C8DFE1EE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A8BF-85B1-4D5B-83F5-C112D30F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823C-9745-4721-8B58-ACE21CA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2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733-1F8E-4A89-B29F-1DC5E736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E3B70-AAB3-4181-B2FD-AA60F37CC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7EBD8-6823-4502-A379-87131173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76C-28A4-4297-8F28-E80994C7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C7DC-A654-4F16-A1AC-C4ABD1C6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9FE6E-3BE7-4D82-9B37-A97AE6C1A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16FF8-383B-401D-8483-48C6F48B7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F4C9-BB05-4A1A-BFE3-02C706AC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D9CA-82B0-41CC-B95A-3CCCB135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7E5A-9A8A-4F90-A8E5-25A07881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23AF-0236-4199-B687-09D50C91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E2F1-8E8B-438C-B2A5-1F60F277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FAA5-A8FB-4192-9882-4C664182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EAAC-AE78-434F-97FC-96754232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8736-AE24-4917-A1BF-BB26AFB9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34A2-29ED-4A82-9E9B-56F22365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4F46-6B87-4F8D-882C-AE40F3E5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D676-E9D9-43E8-BBFB-396B65B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FDF0-3757-4EBF-9412-8A34C1F9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1172-82A6-49F7-BC51-E691A7C7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324-AA00-4E5B-98C9-2886F61B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C686-72AA-4A96-9BDC-F3FC3BF6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83DCD-D444-4E22-8A27-3535A7568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B66F-3C91-480F-A8BC-4352645E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93B7-E0B2-419E-AA32-0F1354F2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4132-0E07-47C0-8768-CC6D1257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BB45-93D8-4CC3-8FA2-1BCEDD83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E056-8E06-451B-8AAA-43FC4F08B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80EC-7E23-4E2F-9C3B-61D23B37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7B575-8554-413B-904F-49A81A565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65756-FB6C-4FF6-91DB-6B0FFFA4C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8222A-4644-424F-8EC5-693E461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3988-E96F-4C0E-B76F-A7863833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B1255-95F6-439D-8DF6-0206CFE2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FA47-742B-4B3B-9399-780BC60A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565F0-C144-4266-A9AE-6B339F9A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BA34-8969-4DC5-B78D-EB1CCB68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295C-DD51-465E-BF6A-5E9F89FD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4B61C-0073-446A-8AAA-F875925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A7203-B510-4102-989A-B2FD228F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3BAF7-D1DF-48CD-8739-D3CA3E0E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51B-54F1-46A0-B5AC-2DAB0AB3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018-37E7-4E27-BD8A-61162CB0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61A0-66CD-445D-90BC-1E7F26DC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CE276-E119-412A-8053-C8A839A3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54887-5B1E-406B-B6C0-F0013C5E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D91C2-1BBD-46D2-8659-405B426C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D1AA-76C5-4363-B561-10AA0733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19979-904F-4ABB-947B-E5B09942B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E7E0-F4C8-4B53-B928-539D2A4A7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722A4-C172-4FAC-B783-081AD9C2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7E9F8-7922-43ED-B9FC-830825EA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D9DC-CFED-4CD1-9AA6-399D760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7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7196C-EF85-486C-9B07-93F666F5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773B-7057-4D1E-B262-11D71D07D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033D-92EF-4409-B715-7AF5BB901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4996-9516-4F81-9C8A-86C9E17AA16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6C41-4871-4E6E-B367-4A733FC8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AF93-4F99-42E5-AC86-EB50FAE73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DD27-96D0-46AA-AC33-A5CD9AAE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5FBC-D9DE-430B-874D-3E236CA3B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4C357-00FF-4CB3-BD7A-4B87F5C7F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Sunanda Das</a:t>
            </a:r>
          </a:p>
        </p:txBody>
      </p:sp>
    </p:spTree>
    <p:extLst>
      <p:ext uri="{BB962C8B-B14F-4D97-AF65-F5344CB8AC3E}">
        <p14:creationId xmlns:p14="http://schemas.microsoft.com/office/powerpoint/2010/main" val="304360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34EA-9D1E-4ED1-9F91-70746AFE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principle of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BD22-2C27-4AB5-A3B5-BCD4CD61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referred to as the </a:t>
            </a:r>
            <a:r>
              <a:rPr lang="en-US" b="1" dirty="0"/>
              <a:t>multiplication rule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If an operation can be performed in n</a:t>
            </a:r>
            <a:r>
              <a:rPr lang="en-US" baseline="-25000" dirty="0"/>
              <a:t>1</a:t>
            </a:r>
            <a:r>
              <a:rPr lang="en-US" dirty="0"/>
              <a:t> ways, and if for each of these ways a second operation can be performed in n</a:t>
            </a:r>
            <a:r>
              <a:rPr lang="en-US" baseline="-25000" dirty="0"/>
              <a:t>2</a:t>
            </a:r>
            <a:r>
              <a:rPr lang="en-US" dirty="0"/>
              <a:t> ways, then the two operations can be performed together in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 ways.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6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A988-BA88-4331-ABC0-5AC797B5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5DD9-22C2-4309-959D-3CE1C806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sample points are there in the sample space when a pair of dice is thrown once? </a:t>
            </a:r>
          </a:p>
          <a:p>
            <a:endParaRPr lang="en-US" dirty="0"/>
          </a:p>
          <a:p>
            <a:r>
              <a:rPr lang="en-US" dirty="0"/>
              <a:t>The first die can land face-up in any one of </a:t>
            </a:r>
            <a:r>
              <a:rPr lang="en-US" i="1" dirty="0"/>
              <a:t>n</a:t>
            </a:r>
            <a:r>
              <a:rPr lang="en-US" dirty="0"/>
              <a:t>1 = 6 ways. For each of these 6 ways, the second die can also land face-up in </a:t>
            </a:r>
            <a:r>
              <a:rPr lang="en-US" i="1" dirty="0"/>
              <a:t>n</a:t>
            </a:r>
            <a:r>
              <a:rPr lang="en-US" dirty="0"/>
              <a:t>2 = 6 ways. Therefore, the pair of dice an land in </a:t>
            </a:r>
            <a:r>
              <a:rPr lang="en-US" i="1" dirty="0"/>
              <a:t>n</a:t>
            </a:r>
            <a:r>
              <a:rPr lang="en-US" dirty="0"/>
              <a:t>1</a:t>
            </a:r>
            <a:r>
              <a:rPr lang="en-US" i="1" dirty="0"/>
              <a:t>n</a:t>
            </a:r>
            <a:r>
              <a:rPr lang="en-US" dirty="0"/>
              <a:t>2 = (6)(6) = 36 possible ways</a:t>
            </a:r>
            <a:r>
              <a:rPr lang="en-US" i="1" dirty="0"/>
              <a:t>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675F-55CD-4222-B137-8AB9478F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28EB-ECCF-466D-994B-9A953B48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22-member club needs to elect a chair and a treasurer, how many different ways can these two to be elected?</a:t>
            </a:r>
          </a:p>
          <a:p>
            <a:endParaRPr lang="en-US" dirty="0"/>
          </a:p>
          <a:p>
            <a:r>
              <a:rPr lang="en-US" b="1" i="1" dirty="0"/>
              <a:t>Solution</a:t>
            </a:r>
            <a:r>
              <a:rPr lang="en-US" b="1" dirty="0"/>
              <a:t>: </a:t>
            </a:r>
            <a:r>
              <a:rPr lang="en-US" dirty="0"/>
              <a:t>For the chair position, there are 22 total possibilities. For each of those 22 possibilities, there are 21 possibilities to elect the treasurer. Using the multiplication rule, we obtain </a:t>
            </a:r>
            <a:r>
              <a:rPr lang="en-US" i="1" dirty="0"/>
              <a:t>n</a:t>
            </a:r>
            <a:r>
              <a:rPr lang="en-US" dirty="0"/>
              <a:t>1 </a:t>
            </a:r>
            <a:r>
              <a:rPr lang="en-US" i="1" dirty="0"/>
              <a:t>× n</a:t>
            </a:r>
            <a:r>
              <a:rPr lang="en-US" dirty="0"/>
              <a:t>2 = 22 </a:t>
            </a:r>
            <a:r>
              <a:rPr lang="en-US" i="1" dirty="0"/>
              <a:t>× </a:t>
            </a:r>
            <a:r>
              <a:rPr lang="en-US" dirty="0"/>
              <a:t>21 = 462 different ways.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54F4-68D0-455F-9345-8045484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1C0B-54E4-4A1A-AE70-5A827A92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even four-digit numbers can be formed from the digits 0, 1, 2, 5, 6, and 9 if each digit can be used only once?</a:t>
            </a:r>
          </a:p>
        </p:txBody>
      </p:sp>
    </p:spTree>
    <p:extLst>
      <p:ext uri="{BB962C8B-B14F-4D97-AF65-F5344CB8AC3E}">
        <p14:creationId xmlns:p14="http://schemas.microsoft.com/office/powerpoint/2010/main" val="218479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B122-70AB-4261-9F36-08D33A28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BB6C-A91C-4373-9438-73B5F38D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permutation </a:t>
            </a:r>
            <a:r>
              <a:rPr lang="en-US" dirty="0"/>
              <a:t>is an arrangement of all or part of a set of objects. </a:t>
            </a:r>
          </a:p>
          <a:p>
            <a:endParaRPr lang="en-US" dirty="0"/>
          </a:p>
          <a:p>
            <a:r>
              <a:rPr lang="en-US" dirty="0"/>
              <a:t>The number of permutations of n objects is n!.</a:t>
            </a:r>
          </a:p>
          <a:p>
            <a:endParaRPr lang="en-US" dirty="0"/>
          </a:p>
          <a:p>
            <a:r>
              <a:rPr lang="en-US" dirty="0"/>
              <a:t>Consider the three letters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. The possible permutations are </a:t>
            </a:r>
            <a:r>
              <a:rPr lang="en-US" i="1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acb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bac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bca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cab</a:t>
            </a:r>
            <a:r>
              <a:rPr lang="en-US" dirty="0">
                <a:solidFill>
                  <a:srgbClr val="FF0000"/>
                </a:solidFill>
              </a:rPr>
              <a:t>, and </a:t>
            </a:r>
            <a:r>
              <a:rPr lang="en-US" i="1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Thus, we see that there are 6 distinct arrangements.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4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A58-9C1B-42A8-AD2B-93511CA6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BA5E-C3EB-4E05-860C-D1E7AC84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permutations of n distinct objects taken r at a time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one year, three awards (research, teaching, and service) will be given to a class of 25 graduate students in a statistics department. If each student can receive at most one award, how many possible selections are there?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16E44-AF03-438C-8807-D35780D0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2275190"/>
            <a:ext cx="209550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4ACD0-1E43-4709-9550-0C0C0A9D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963" y="5607050"/>
            <a:ext cx="5781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C7C7-0526-42D0-8ADF-59D1B6C9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F8DA-A421-4351-B053-ACB6FEF3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Permutations that occur by arranging objects in a circle are called </a:t>
            </a:r>
            <a:r>
              <a:rPr lang="en-US" dirty="0">
                <a:solidFill>
                  <a:srgbClr val="FF0000"/>
                </a:solidFill>
              </a:rPr>
              <a:t>circular permutations</a:t>
            </a:r>
          </a:p>
          <a:p>
            <a:r>
              <a:rPr lang="en-US" sz="2400" dirty="0"/>
              <a:t>The number of permutations of n objects arranged in a circle is (n − 1)!.</a:t>
            </a:r>
          </a:p>
          <a:p>
            <a:endParaRPr lang="en-US" sz="2400" dirty="0"/>
          </a:p>
          <a:p>
            <a:r>
              <a:rPr lang="en-US" sz="2400" dirty="0"/>
              <a:t>The number of distinct permutations of n things of which n1 are of one kind, n2 of a second kind, . . . , </a:t>
            </a:r>
            <a:r>
              <a:rPr lang="en-US" sz="2400" dirty="0" err="1"/>
              <a:t>nk</a:t>
            </a:r>
            <a:r>
              <a:rPr lang="en-US" sz="2400" dirty="0"/>
              <a:t> of a kth kind 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C32DE-2AF1-4EB2-ABEF-8F71FDA0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70" y="4781467"/>
            <a:ext cx="2114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5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9E9E-C785-4464-B12F-7E8CC57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440F-66DC-489F-841B-3557EC39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college football training session, the defensive coordinator needs to have 10 players standing in a row. Among these 10 players, there are 1 freshman, 2 sophomores, 4 juniors, and 3 seniors. How many different ways can they be arranged in a row if only their class level will be distinguished?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85911-C408-405F-A399-3588C61B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1" y="4232786"/>
            <a:ext cx="3657963" cy="11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4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7203-5269-4EA6-A720-1F5D84C4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6AA-CBD8-4444-933A-66F56D5B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concerned with the number of ways of </a:t>
            </a:r>
            <a:r>
              <a:rPr lang="en-US" sz="3200" dirty="0">
                <a:solidFill>
                  <a:srgbClr val="FF0000"/>
                </a:solidFill>
              </a:rPr>
              <a:t>partitioning</a:t>
            </a:r>
            <a:r>
              <a:rPr lang="en-US" dirty="0"/>
              <a:t> a set of n objects into r subsets called cells.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partition has been achieved if the intersection of every possible pair of the r subsets is the empty set φ and </a:t>
            </a:r>
          </a:p>
          <a:p>
            <a:endParaRPr lang="en-US" dirty="0"/>
          </a:p>
          <a:p>
            <a:r>
              <a:rPr lang="en-US" dirty="0"/>
              <a:t>if the union of all subsets gives the original set.</a:t>
            </a:r>
          </a:p>
        </p:txBody>
      </p:sp>
    </p:spTree>
    <p:extLst>
      <p:ext uri="{BB962C8B-B14F-4D97-AF65-F5344CB8AC3E}">
        <p14:creationId xmlns:p14="http://schemas.microsoft.com/office/powerpoint/2010/main" val="114053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F347-966E-4420-A541-C326402A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5918-B022-4302-8165-FEC55BDE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set </a:t>
            </a:r>
            <a:r>
              <a:rPr lang="en-US" i="1" dirty="0"/>
              <a:t>{a, e, </a:t>
            </a:r>
            <a:r>
              <a:rPr lang="en-US" i="1" dirty="0" err="1"/>
              <a:t>i</a:t>
            </a:r>
            <a:r>
              <a:rPr lang="en-US" i="1" dirty="0"/>
              <a:t>, o, u}</a:t>
            </a:r>
            <a:r>
              <a:rPr lang="en-US" dirty="0"/>
              <a:t>. The possible partitions into two cells</a:t>
            </a:r>
            <a:br>
              <a:rPr lang="en-US" dirty="0"/>
            </a:br>
            <a:r>
              <a:rPr lang="en-US" dirty="0"/>
              <a:t>in which the first cell contains 4 elements and the second cell 1 element are </a:t>
            </a:r>
            <a:br>
              <a:rPr lang="en-US" dirty="0"/>
            </a:br>
            <a:endParaRPr lang="en-US" dirty="0"/>
          </a:p>
          <a:p>
            <a:r>
              <a:rPr lang="pt-BR" dirty="0"/>
              <a:t>{(a, e, i, o), (u)},  {(a, i, o, u), (e)},  {(e, i, o, u), (a)},  {(a, e, o, u), (i)},    {(a, e, i, u), (o)}. </a:t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3962-ADAF-4CE2-A722-641F73F1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EAC0-C085-4745-8574-732355F2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b="1" dirty="0"/>
              <a:t>Experiment: </a:t>
            </a:r>
            <a:r>
              <a:rPr lang="en-US" sz="4000" dirty="0"/>
              <a:t>describes any process that </a:t>
            </a:r>
            <a:r>
              <a:rPr lang="en-US" sz="4000" dirty="0">
                <a:solidFill>
                  <a:srgbClr val="FF0000"/>
                </a:solidFill>
              </a:rPr>
              <a:t>generates </a:t>
            </a:r>
            <a:r>
              <a:rPr lang="en-US" sz="4000" dirty="0"/>
              <a:t>a set of data. A simple example of a statistical experiment is the </a:t>
            </a:r>
            <a:r>
              <a:rPr lang="en-US" sz="4000" dirty="0">
                <a:solidFill>
                  <a:srgbClr val="FF0000"/>
                </a:solidFill>
              </a:rPr>
              <a:t>tossing of a coin.</a:t>
            </a:r>
          </a:p>
          <a:p>
            <a:endParaRPr lang="en-US" sz="4000" dirty="0"/>
          </a:p>
          <a:p>
            <a:r>
              <a:rPr lang="en-US" sz="4000" dirty="0"/>
              <a:t> </a:t>
            </a:r>
            <a:r>
              <a:rPr lang="en-US" sz="4000" b="1" dirty="0"/>
              <a:t>Sample space: </a:t>
            </a:r>
            <a:r>
              <a:rPr lang="en-US" sz="4000" dirty="0"/>
              <a:t>The set of </a:t>
            </a:r>
            <a:r>
              <a:rPr lang="en-US" sz="4000" dirty="0">
                <a:solidFill>
                  <a:srgbClr val="FF0000"/>
                </a:solidFill>
              </a:rPr>
              <a:t>all possible outcomes </a:t>
            </a:r>
            <a:r>
              <a:rPr lang="en-US" sz="4000" dirty="0"/>
              <a:t>of a statistical experiment is called the </a:t>
            </a:r>
            <a:r>
              <a:rPr lang="en-US" sz="4000" b="1" dirty="0"/>
              <a:t>sample space </a:t>
            </a:r>
            <a:r>
              <a:rPr lang="en-US" sz="4000" dirty="0"/>
              <a:t>and is represented by the symbol </a:t>
            </a:r>
            <a:r>
              <a:rPr lang="en-US" sz="4000" i="1" dirty="0"/>
              <a:t>S.</a:t>
            </a:r>
          </a:p>
          <a:p>
            <a:endParaRPr lang="en-US" i="1" dirty="0"/>
          </a:p>
          <a:p>
            <a:pPr lvl="1"/>
            <a:r>
              <a:rPr lang="en-US" sz="3400" dirty="0"/>
              <a:t>Each outcome in a sample space is called an </a:t>
            </a:r>
            <a:r>
              <a:rPr lang="en-US" sz="3400" b="1" dirty="0">
                <a:solidFill>
                  <a:srgbClr val="FF0000"/>
                </a:solidFill>
              </a:rPr>
              <a:t>element </a:t>
            </a:r>
            <a:r>
              <a:rPr lang="en-US" sz="3400" dirty="0">
                <a:solidFill>
                  <a:srgbClr val="FF0000"/>
                </a:solidFill>
              </a:rPr>
              <a:t>or a </a:t>
            </a:r>
            <a:r>
              <a:rPr lang="en-US" sz="3400" b="1" dirty="0">
                <a:solidFill>
                  <a:srgbClr val="FF0000"/>
                </a:solidFill>
              </a:rPr>
              <a:t>member </a:t>
            </a:r>
            <a:r>
              <a:rPr lang="en-US" sz="3400" dirty="0"/>
              <a:t>of the</a:t>
            </a:r>
            <a:br>
              <a:rPr lang="en-US" sz="3400" dirty="0"/>
            </a:br>
            <a:r>
              <a:rPr lang="en-US" sz="3400" dirty="0"/>
              <a:t>sample space, or simply a </a:t>
            </a:r>
            <a:r>
              <a:rPr lang="en-US" sz="3400" b="1" dirty="0">
                <a:solidFill>
                  <a:srgbClr val="FF0000"/>
                </a:solidFill>
              </a:rPr>
              <a:t>sample point</a:t>
            </a:r>
            <a:r>
              <a:rPr lang="en-US" sz="3400" dirty="0"/>
              <a:t>.</a:t>
            </a:r>
          </a:p>
          <a:p>
            <a:pPr lvl="1"/>
            <a:r>
              <a:rPr lang="en-US" sz="3400" b="1" i="1" dirty="0"/>
              <a:t>S </a:t>
            </a:r>
            <a:r>
              <a:rPr lang="en-US" sz="3400" b="1" dirty="0"/>
              <a:t>= </a:t>
            </a:r>
            <a:r>
              <a:rPr lang="en-US" sz="3400" b="1" i="1" dirty="0"/>
              <a:t>{H, T},</a:t>
            </a:r>
            <a:br>
              <a:rPr lang="en-US" sz="3400" i="1" dirty="0"/>
            </a:br>
            <a:r>
              <a:rPr lang="en-US" sz="3400" dirty="0"/>
              <a:t>where </a:t>
            </a:r>
            <a:r>
              <a:rPr lang="en-US" sz="3400" i="1" dirty="0"/>
              <a:t>H </a:t>
            </a:r>
            <a:r>
              <a:rPr lang="en-US" sz="3400" dirty="0"/>
              <a:t>and </a:t>
            </a:r>
            <a:r>
              <a:rPr lang="en-US" sz="3400" i="1" dirty="0"/>
              <a:t>T </a:t>
            </a:r>
            <a:r>
              <a:rPr lang="en-US" sz="3400" dirty="0"/>
              <a:t>correspond to heads and tails, respectively.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30A8-3686-4E99-87A5-93F3247E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4CE42-A741-40B8-A99B-9ABCC03D8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804" y="2423912"/>
            <a:ext cx="10097067" cy="22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35E2-D87C-4448-AAD7-D95404AD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1BDA-8F28-41BC-941E-D6260454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the number of ways of selecting r objects from n without regard to order</a:t>
            </a:r>
          </a:p>
          <a:p>
            <a:r>
              <a:rPr lang="en-US" dirty="0"/>
              <a:t>These selections are called </a:t>
            </a:r>
            <a:r>
              <a:rPr lang="en-US" b="1" dirty="0"/>
              <a:t>combinations.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572D4-C355-4F2C-AD73-DC74DFEF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51" y="3791281"/>
            <a:ext cx="9744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B64C-E748-4767-9109-5165DA21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0727-578C-42F2-A8CD-C977E7F1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young boy asks his mother to get 5 Game-</a:t>
            </a:r>
            <a:r>
              <a:rPr lang="en-US" dirty="0" err="1"/>
              <a:t>Boy</a:t>
            </a:r>
            <a:r>
              <a:rPr lang="en-US" baseline="30000" dirty="0" err="1"/>
              <a:t>TM</a:t>
            </a:r>
            <a:r>
              <a:rPr lang="en-US" dirty="0"/>
              <a:t> cartridges from his collection of 10 arcade and 5 sports games. How many ways are there that his mother can get 3 arcade and 2 sports games?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multiplication rule with </a:t>
            </a:r>
            <a:r>
              <a:rPr lang="en-US" i="1" dirty="0"/>
              <a:t>n</a:t>
            </a:r>
            <a:r>
              <a:rPr lang="en-US" dirty="0"/>
              <a:t>1 = 120 and </a:t>
            </a:r>
            <a:r>
              <a:rPr lang="en-US" i="1" dirty="0"/>
              <a:t>n</a:t>
            </a:r>
            <a:r>
              <a:rPr lang="en-US" dirty="0"/>
              <a:t>2 = 10, we have</a:t>
            </a:r>
            <a:br>
              <a:rPr lang="en-US" dirty="0"/>
            </a:br>
            <a:r>
              <a:rPr lang="en-US" dirty="0"/>
              <a:t>(120)(10) = 1200 ways.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F95B0-E415-4850-A75F-1CAC0D25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57" y="2939770"/>
            <a:ext cx="7149341" cy="21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5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2CB0-4BBF-4461-9AD4-DD5BB38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EF70-404C-40FD-9602-54E20993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probability of an </a:t>
            </a:r>
            <a:r>
              <a:rPr lang="en-US" dirty="0">
                <a:solidFill>
                  <a:srgbClr val="FF0000"/>
                </a:solidFill>
              </a:rPr>
              <a:t>event A</a:t>
            </a:r>
            <a:r>
              <a:rPr lang="en-US" dirty="0"/>
              <a:t>, we sum all the probabilities assigned to the sample points in A. This sum is called the probability of A and is denoted by </a:t>
            </a:r>
            <a:r>
              <a:rPr lang="en-US" dirty="0">
                <a:solidFill>
                  <a:srgbClr val="FF0000"/>
                </a:solidFill>
              </a:rPr>
              <a:t>P(A)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B87CC-D59A-4CB3-9431-F18F5982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3759683"/>
            <a:ext cx="103346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2258-2913-4FFF-831A-499A6440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9B0B-59DD-418E-AE04-53E38F4E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coin is tossed twice. What is the probability that at least 1 head occurs?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50614-CB6B-418D-B754-A0829B7A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2" y="3105728"/>
            <a:ext cx="9772567" cy="25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2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D06-64C9-4DE5-9461-468A4706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Rules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EB2B8-5878-4EF4-9E59-6F4D03C5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855" y="1548482"/>
            <a:ext cx="79248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9E6CE-28E7-4928-BED3-7DD8A326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63" y="2768267"/>
            <a:ext cx="2894317" cy="2003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24C49-29A2-4B42-B586-65254C7E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268" y="5085694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6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4A57-9E7B-4A63-977A-F3720CF0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956DA-93E0-4C8E-B7C6-FAB463575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743" y="1791660"/>
            <a:ext cx="5410200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6102F-27A3-4099-919F-645B4A7D7324}"/>
              </a:ext>
            </a:extLst>
          </p:cNvPr>
          <p:cNvSpPr txBox="1"/>
          <p:nvPr/>
        </p:nvSpPr>
        <p:spPr>
          <a:xfrm>
            <a:off x="838200" y="2744160"/>
            <a:ext cx="1068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probabilities that an automobile mechanic will service 3, 4, 5, 6, 7, or 8 or more cars on any given workday are, respectively, 0.12, 0.19, 0.28, 0.24, 0.10, and 0.07, what is the probability that he will service at least 5 cars on his next day at work?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C99E3-8363-4C6F-8120-9F21A07D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3696660"/>
            <a:ext cx="911542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DC119-A765-4202-9074-BD545EE32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38" y="5100845"/>
            <a:ext cx="3270273" cy="6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4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5945-EBE8-41D0-8697-CDE078C1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0CD5-BE3A-4053-9BC8-58F703A3CAB8}"/>
              </a:ext>
            </a:extLst>
          </p:cNvPr>
          <p:cNvSpPr txBox="1"/>
          <p:nvPr/>
        </p:nvSpPr>
        <p:spPr>
          <a:xfrm>
            <a:off x="838200" y="1812897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the manufacturer’s </a:t>
            </a:r>
            <a:r>
              <a:rPr lang="en-US" sz="2000" dirty="0">
                <a:solidFill>
                  <a:srgbClr val="FF0000"/>
                </a:solidFill>
              </a:rPr>
              <a:t>specifications</a:t>
            </a:r>
            <a:r>
              <a:rPr lang="en-US" sz="2000" dirty="0"/>
              <a:t> for the </a:t>
            </a:r>
            <a:r>
              <a:rPr lang="en-US" sz="2000" dirty="0">
                <a:solidFill>
                  <a:srgbClr val="FF0000"/>
                </a:solidFill>
              </a:rPr>
              <a:t>length</a:t>
            </a:r>
            <a:r>
              <a:rPr lang="en-US" sz="2000" dirty="0"/>
              <a:t> of a certain type of </a:t>
            </a:r>
            <a:r>
              <a:rPr lang="en-US" sz="2000" dirty="0">
                <a:solidFill>
                  <a:srgbClr val="FF0000"/>
                </a:solidFill>
              </a:rPr>
              <a:t>computer cable </a:t>
            </a:r>
            <a:r>
              <a:rPr lang="en-US" sz="2000" dirty="0"/>
              <a:t>are 2000 </a:t>
            </a:r>
            <a:r>
              <a:rPr lang="en-US" sz="2000" i="1" dirty="0"/>
              <a:t>± </a:t>
            </a:r>
            <a:r>
              <a:rPr lang="en-US" sz="2000" dirty="0"/>
              <a:t>10 millimeters. In this industry, it is known that small cable is just as likely to be defective (not meeting specifications) as large cable. That is, the probability of randomly producing a cable with length exceeding 2010 millimeters is equal to the probability of producing a cable with length smaller than 1990 millimeters. The probability that the production procedure meets specifications is known to be 0.99.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7CCED-4569-4D53-9C3F-FB1440E4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96" y="4181875"/>
            <a:ext cx="92011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6AFB-B084-4274-9ABC-9E928E5E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3E9BC-D76B-480C-9A5C-D67D67A55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54" y="1889021"/>
            <a:ext cx="9685491" cy="33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2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77BF-2E17-43CC-B935-1B596B06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Probability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B649-F06E-4710-93E4-537FF03B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 event </a:t>
            </a:r>
            <a:r>
              <a:rPr lang="en-US" i="1" dirty="0"/>
              <a:t>B </a:t>
            </a:r>
            <a:r>
              <a:rPr lang="en-US" dirty="0"/>
              <a:t>occurring when it is known that some event </a:t>
            </a:r>
            <a:r>
              <a:rPr lang="en-US" i="1" dirty="0"/>
              <a:t>A </a:t>
            </a:r>
            <a:r>
              <a:rPr lang="en-US" dirty="0"/>
              <a:t>has occurred is called a </a:t>
            </a:r>
            <a:r>
              <a:rPr lang="en-US" b="1" dirty="0"/>
              <a:t>conditional probability </a:t>
            </a:r>
            <a:r>
              <a:rPr lang="en-US" dirty="0"/>
              <a:t>and is denoted by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B|A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“the probability of </a:t>
            </a:r>
            <a:r>
              <a:rPr lang="en-US" i="1" dirty="0"/>
              <a:t>B</a:t>
            </a:r>
            <a:r>
              <a:rPr lang="en-US" dirty="0"/>
              <a:t>, given </a:t>
            </a:r>
            <a:r>
              <a:rPr lang="en-US" i="1" dirty="0"/>
              <a:t>A</a:t>
            </a:r>
            <a:r>
              <a:rPr lang="en-US" dirty="0"/>
              <a:t>.”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0E4F-9972-43B3-AD77-6EFC2D22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5" y="4255396"/>
            <a:ext cx="8867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C1A8-6E84-4682-9F2D-4D102589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AB978B-9D4C-468B-800E-CD567C05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016" y="1515524"/>
            <a:ext cx="53107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61B4-72B9-4E46-AB29-2BCA8ECD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89D7B-85D1-4B8D-9089-8013E1B9EBE3}"/>
              </a:ext>
            </a:extLst>
          </p:cNvPr>
          <p:cNvSpPr txBox="1"/>
          <p:nvPr/>
        </p:nvSpPr>
        <p:spPr>
          <a:xfrm>
            <a:off x="838200" y="1773141"/>
            <a:ext cx="10515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probability that a regularly scheduled flight departs on time is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dirty="0"/>
              <a:t>) = 0</a:t>
            </a:r>
            <a:r>
              <a:rPr lang="en-US" sz="2000" i="1" dirty="0"/>
              <a:t>.</a:t>
            </a:r>
            <a:r>
              <a:rPr lang="en-US" sz="2000" dirty="0"/>
              <a:t>83; the probability that it arrives on time is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= 0</a:t>
            </a:r>
            <a:r>
              <a:rPr lang="en-US" sz="2000" i="1" dirty="0"/>
              <a:t>.</a:t>
            </a:r>
            <a:r>
              <a:rPr lang="en-US" sz="2000" dirty="0"/>
              <a:t>82; and the probability that it departs and arrives on time is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D ∩ A</a:t>
            </a:r>
            <a:r>
              <a:rPr lang="en-US" sz="2000" dirty="0"/>
              <a:t>) = 0</a:t>
            </a:r>
            <a:r>
              <a:rPr lang="en-US" sz="2000" i="1" dirty="0"/>
              <a:t>.</a:t>
            </a:r>
            <a:r>
              <a:rPr lang="en-US" sz="2000" dirty="0"/>
              <a:t>78. Find the probability that a plane </a:t>
            </a:r>
            <a:br>
              <a:rPr lang="en-US" sz="2000" dirty="0"/>
            </a:br>
            <a:r>
              <a:rPr lang="en-US" sz="2000" dirty="0"/>
              <a:t>(a) arrives on time, given that it departed on time, and </a:t>
            </a:r>
          </a:p>
          <a:p>
            <a:r>
              <a:rPr lang="en-US" sz="2000" dirty="0"/>
              <a:t>(b) departed on time, given that it has arrived on time.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6E32-84A8-46A6-8A57-CB70910B6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6"/>
          <a:stretch/>
        </p:blipFill>
        <p:spPr>
          <a:xfrm>
            <a:off x="1217006" y="3549097"/>
            <a:ext cx="8698272" cy="26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7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68AA-7F4F-4E25-965E-252EEADF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Independent Events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97136-0CBB-459B-9331-F8FBAECCD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56" y="1811455"/>
            <a:ext cx="9001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3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12B-03D9-48C7-BE44-37257129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DEF66-8CF3-4F08-BA5D-F5E2E27AA1EF}"/>
              </a:ext>
            </a:extLst>
          </p:cNvPr>
          <p:cNvSpPr txBox="1"/>
          <p:nvPr/>
        </p:nvSpPr>
        <p:spPr>
          <a:xfrm>
            <a:off x="838200" y="178904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an experiment in which 2 cards are drawn in succession from an ordinary deck, with replacement. The events are defined as</a:t>
            </a:r>
            <a:br>
              <a:rPr lang="en-US" dirty="0"/>
            </a:br>
            <a:r>
              <a:rPr lang="en-US" b="1" i="1" dirty="0"/>
              <a:t>A</a:t>
            </a:r>
            <a:r>
              <a:rPr lang="en-US" b="1" dirty="0"/>
              <a:t>: the first card is an ace,</a:t>
            </a:r>
            <a:br>
              <a:rPr lang="en-US" b="1" dirty="0"/>
            </a:br>
            <a:r>
              <a:rPr lang="en-US" b="1" i="1" dirty="0"/>
              <a:t>B</a:t>
            </a:r>
            <a:r>
              <a:rPr lang="en-US" b="1" dirty="0"/>
              <a:t>: the second card is a spade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1A4C9-560F-4C55-BF39-9DCBCD94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4" y="3364726"/>
            <a:ext cx="9258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4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1570-2490-4176-8DE1-391E1EB4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Product Rule, or the Multiplicative Rule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A6A2D-E3A6-4731-98A5-ACA614130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375" y="1690688"/>
            <a:ext cx="8543925" cy="76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C05DB-FC97-4EAB-A035-20840C2EDF22}"/>
              </a:ext>
            </a:extLst>
          </p:cNvPr>
          <p:cNvSpPr txBox="1"/>
          <p:nvPr/>
        </p:nvSpPr>
        <p:spPr>
          <a:xfrm>
            <a:off x="1280160" y="2488179"/>
            <a:ext cx="10129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have a fuse box containing 20 fuses, of which 5 are defective. If 2 fuses are selected at random and removed from the box in succession without replacing the first, what is the probability that both fuses are defective?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5EC1D-F460-473D-9632-3EA0434C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03" y="3962399"/>
            <a:ext cx="10353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54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C02-86CF-4BD0-AD54-916EAC19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7DF7A-F9FC-4AC3-8B09-125DE39D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47" y="1685925"/>
            <a:ext cx="9201150" cy="1772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90939-8DB7-49A6-9734-0CAD55F7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28" y="3827392"/>
            <a:ext cx="9723412" cy="29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83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6BA0-D043-419E-A8B0-57B98095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Theorem of total probability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3B71E-DE70-4E86-B312-9842A4545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881478"/>
            <a:ext cx="10458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6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083D-D6D9-42F8-8D57-53430D5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987BF-0E1E-4B6A-B1FB-DAD264FDA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1" y="1690688"/>
            <a:ext cx="7246376" cy="17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50AC6-C6DA-4910-B063-FB984661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65" y="3766805"/>
            <a:ext cx="6486525" cy="2600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BDE8E8-DF5D-4506-9FEB-D125EC085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925" y="1593739"/>
            <a:ext cx="353001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CC3-3316-45F1-9163-76B44F4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B56A1-6FD0-4B56-AE9C-051084C7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496"/>
            <a:ext cx="10323227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34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10D55-94D5-4B50-8F82-5DBCE4B8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04800"/>
            <a:ext cx="104489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6832-88CB-483C-B99E-5A93B766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Bayes’ Rule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85D529-B39D-4CE6-AB0E-A560CE16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5"/>
          <a:stretch/>
        </p:blipFill>
        <p:spPr>
          <a:xfrm>
            <a:off x="984845" y="1496925"/>
            <a:ext cx="8739144" cy="209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33BE7-B09D-4D45-8450-52F160C9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45" y="3595017"/>
            <a:ext cx="8448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0BB0-BE09-431D-9094-0E6D8F9D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7DC3-8735-4536-9B8A-4DB2D64F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possible outcomes of an experiment are the set of cities in the world with a population over 1 million,</a:t>
            </a:r>
          </a:p>
          <a:p>
            <a:r>
              <a:rPr lang="en-US" dirty="0"/>
              <a:t>our sample space is written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 = {x | x is a city with a population over 1 million}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which reads “S is the set of all x such that x is a city with a population over 1 million.” </a:t>
            </a:r>
          </a:p>
        </p:txBody>
      </p:sp>
    </p:spTree>
    <p:extLst>
      <p:ext uri="{BB962C8B-B14F-4D97-AF65-F5344CB8AC3E}">
        <p14:creationId xmlns:p14="http://schemas.microsoft.com/office/powerpoint/2010/main" val="2184060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D80E-A4F2-4FF9-AE57-574E52C5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E1C0E-2D2B-44A5-ACEB-A24A3E9D667D}"/>
              </a:ext>
            </a:extLst>
          </p:cNvPr>
          <p:cNvSpPr txBox="1"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a product was chosen randomly and found to be defective, what is the probability that it was made by machine </a:t>
            </a:r>
            <a:r>
              <a:rPr lang="en-US" b="1" i="1" dirty="0"/>
              <a:t>B</a:t>
            </a:r>
            <a:r>
              <a:rPr lang="en-US" b="1" dirty="0"/>
              <a:t>3?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38520-41C6-4A99-A48D-279C36B8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025"/>
            <a:ext cx="9201150" cy="11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01AEE-616B-41C3-B8EA-8D93A7C3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19" y="4434798"/>
            <a:ext cx="5943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91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B471-272C-4662-A87E-AAEB11F2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F1C9-30EA-4735-A8AC-51B4C2B5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&amp; Statistics for Engineers &amp; Scientists by Ronald E. Walpole, Raymond H. Myers, Sharon L. Myers, Keying Ye</a:t>
            </a:r>
          </a:p>
          <a:p>
            <a:r>
              <a:rPr lang="en-US" dirty="0"/>
              <a:t>PROBABILITY AND STATISTICAL INFERENCE by Robert V. Hogg, Elliot A. Tanis, Dale L. Zimmerman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2FAF-E996-4156-9A49-C9F5EEC6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FCC8-DF5A-4285-AB98-14ADB063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a subset of a sample space.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the sample space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{t | t ≥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i="1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, </a:t>
            </a:r>
          </a:p>
          <a:p>
            <a:r>
              <a:rPr lang="en-US" dirty="0"/>
              <a:t>where </a:t>
            </a:r>
            <a:r>
              <a:rPr lang="en-US" i="1" dirty="0"/>
              <a:t>t </a:t>
            </a:r>
            <a:r>
              <a:rPr lang="en-US" dirty="0"/>
              <a:t>is the life in years of a certain electronic component, then the event </a:t>
            </a:r>
            <a:r>
              <a:rPr lang="en-US" i="1" dirty="0"/>
              <a:t>A </a:t>
            </a:r>
            <a:r>
              <a:rPr lang="en-US" dirty="0"/>
              <a:t>that the component fails before the end of the fifth year is the subset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{t |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i="1" dirty="0">
                <a:solidFill>
                  <a:srgbClr val="FF0000"/>
                </a:solidFill>
              </a:rPr>
              <a:t>≤ t &lt;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i="1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7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3F5-966E-4F18-A44E-9F1D434F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008D-6A22-45C4-B25A-31785E7F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Suppose that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 </a:t>
            </a:r>
            <a:r>
              <a:rPr lang="en-US" sz="2400" dirty="0"/>
              <a:t>are two events associated with an experiment. In other words,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 </a:t>
            </a:r>
            <a:r>
              <a:rPr lang="en-US" sz="2400" dirty="0"/>
              <a:t>are subsets of the same sample space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</a:p>
          <a:p>
            <a:r>
              <a:rPr lang="en-US" sz="2400" dirty="0"/>
              <a:t>let A be the event that an even number occurs and B the event that a number greater than 3 shows. </a:t>
            </a:r>
          </a:p>
          <a:p>
            <a:r>
              <a:rPr lang="en-US" sz="2400" dirty="0"/>
              <a:t>Then the subsets </a:t>
            </a:r>
            <a:r>
              <a:rPr lang="en-US" sz="2400" dirty="0">
                <a:solidFill>
                  <a:srgbClr val="FF0000"/>
                </a:solidFill>
              </a:rPr>
              <a:t>A = {2, 4, 6}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B = {4, 5, 6} </a:t>
            </a:r>
            <a:r>
              <a:rPr lang="en-US" sz="2400" dirty="0"/>
              <a:t>are subsets of the same sample space </a:t>
            </a:r>
            <a:r>
              <a:rPr lang="en-US" sz="2400" dirty="0">
                <a:solidFill>
                  <a:srgbClr val="FF0000"/>
                </a:solidFill>
              </a:rPr>
              <a:t>S = {1, 2, 3, 4, 5, 6}</a:t>
            </a:r>
          </a:p>
          <a:p>
            <a:r>
              <a:rPr lang="en-US" sz="2400" dirty="0"/>
              <a:t>Both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i="1" dirty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</a:rPr>
              <a:t>will occur on a given toss </a:t>
            </a:r>
            <a:r>
              <a:rPr lang="en-US" sz="2400" dirty="0"/>
              <a:t>if the outcome is an element of the subset </a:t>
            </a:r>
            <a:r>
              <a:rPr lang="en-US" sz="2400" i="1" dirty="0">
                <a:solidFill>
                  <a:srgbClr val="FF0000"/>
                </a:solidFill>
              </a:rPr>
              <a:t>{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i="1" dirty="0">
                <a:solidFill>
                  <a:srgbClr val="FF0000"/>
                </a:solidFill>
              </a:rPr>
              <a:t>}</a:t>
            </a:r>
            <a:r>
              <a:rPr lang="en-US" sz="2400" dirty="0"/>
              <a:t>, which is just the </a:t>
            </a:r>
            <a:r>
              <a:rPr lang="en-US" sz="2400" b="1" dirty="0"/>
              <a:t>intersection </a:t>
            </a:r>
            <a:r>
              <a:rPr lang="en-US" sz="2400" dirty="0"/>
              <a:t>of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intersection </a:t>
            </a:r>
            <a:r>
              <a:rPr lang="en-US" sz="2400" dirty="0"/>
              <a:t>of two events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, denoted by the symbol </a:t>
            </a:r>
            <a:r>
              <a:rPr lang="en-US" sz="2400" i="1" dirty="0"/>
              <a:t>A ∩ B</a:t>
            </a:r>
            <a:r>
              <a:rPr lang="en-US" sz="2400" dirty="0"/>
              <a:t>, is the event containing all elements that are common to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140A-35B1-4FB7-A4C0-7901452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5F73-332A-4BEA-8603-FA06AF91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solidFill>
                  <a:srgbClr val="FF0000"/>
                </a:solidFill>
              </a:rPr>
              <a:t>V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{a, e,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, o, u}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C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{l, r, s, t}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/>
              <a:t>then it follows that </a:t>
            </a:r>
            <a:r>
              <a:rPr lang="en-US" i="1" dirty="0">
                <a:solidFill>
                  <a:srgbClr val="FF0000"/>
                </a:solidFill>
              </a:rPr>
              <a:t>V ∩ C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φ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That is, </a:t>
            </a:r>
            <a:r>
              <a:rPr lang="en-US" i="1" dirty="0"/>
              <a:t>V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have no elements in common and, therefore, </a:t>
            </a:r>
            <a:r>
              <a:rPr lang="en-US" dirty="0">
                <a:solidFill>
                  <a:srgbClr val="FF0000"/>
                </a:solidFill>
              </a:rPr>
              <a:t>cannot both simultaneously occur. </a:t>
            </a:r>
          </a:p>
          <a:p>
            <a:endParaRPr lang="en-US" dirty="0"/>
          </a:p>
          <a:p>
            <a:r>
              <a:rPr lang="en-US" dirty="0"/>
              <a:t>Two events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b="1" dirty="0"/>
              <a:t>mutually exclusive</a:t>
            </a:r>
            <a:r>
              <a:rPr lang="en-US" dirty="0"/>
              <a:t>, or </a:t>
            </a:r>
            <a:r>
              <a:rPr lang="en-US" b="1" dirty="0"/>
              <a:t>disjoint</a:t>
            </a:r>
            <a:r>
              <a:rPr lang="en-US" dirty="0"/>
              <a:t>, if </a:t>
            </a:r>
            <a:r>
              <a:rPr lang="en-US" i="1" dirty="0"/>
              <a:t>A ∩ B </a:t>
            </a:r>
            <a:r>
              <a:rPr lang="en-US" dirty="0"/>
              <a:t>= </a:t>
            </a:r>
            <a:r>
              <a:rPr lang="en-US" i="1" dirty="0"/>
              <a:t>φ</a:t>
            </a:r>
            <a:r>
              <a:rPr lang="en-US" dirty="0"/>
              <a:t>, that is, 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have no elements in common.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6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75FB-3BB6-4AF8-A82D-0B18BFB9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BB5A-346C-42D6-81B4-BAA1AB43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{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6</a:t>
            </a:r>
            <a:r>
              <a:rPr lang="en-US" i="1" dirty="0"/>
              <a:t>}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i="1" dirty="0"/>
              <a:t>{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6</a:t>
            </a:r>
            <a:r>
              <a:rPr lang="en-US" i="1" dirty="0"/>
              <a:t>}, </a:t>
            </a:r>
            <a:r>
              <a:rPr lang="en-US" dirty="0"/>
              <a:t>we might be interested in </a:t>
            </a:r>
            <a:r>
              <a:rPr lang="en-US" dirty="0">
                <a:solidFill>
                  <a:srgbClr val="FF0000"/>
                </a:solidFill>
              </a:rPr>
              <a:t>either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i="1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occurring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both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i="1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occurring. </a:t>
            </a:r>
            <a:r>
              <a:rPr lang="en-US" dirty="0"/>
              <a:t>Such an event, called the </a:t>
            </a:r>
            <a:r>
              <a:rPr lang="en-US" b="1" dirty="0"/>
              <a:t>union </a:t>
            </a:r>
            <a:r>
              <a:rPr lang="en-US" dirty="0"/>
              <a:t>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will occur if the outcome is an element of the subset </a:t>
            </a:r>
            <a:r>
              <a:rPr lang="en-US" i="1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i="1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b="1" dirty="0"/>
              <a:t>union </a:t>
            </a:r>
            <a:r>
              <a:rPr lang="en-US" dirty="0"/>
              <a:t>of the two events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denoted by the symbol </a:t>
            </a:r>
            <a:r>
              <a:rPr lang="en-US" i="1" dirty="0"/>
              <a:t>A∪B</a:t>
            </a:r>
            <a:r>
              <a:rPr lang="en-US" dirty="0"/>
              <a:t>, is the event containing all the elements that belong to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 </a:t>
            </a:r>
            <a:r>
              <a:rPr lang="en-US" dirty="0"/>
              <a:t>or both.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CB9C-7E0D-4423-B626-9931EA56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4021-0910-419F-B79A-C15A759F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events and the corresponding sample space can be illustrated graphically by means of </a:t>
            </a:r>
            <a:r>
              <a:rPr lang="en-US" dirty="0">
                <a:solidFill>
                  <a:srgbClr val="FF0000"/>
                </a:solidFill>
              </a:rPr>
              <a:t>Venn diagrams.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37387-0DC3-4C08-8403-6652B185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79" y="3191039"/>
            <a:ext cx="3588192" cy="2561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CB705-AC76-4253-9C7A-BBF68AB0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50" y="3191040"/>
            <a:ext cx="2935737" cy="25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1620</Words>
  <Application>Microsoft Office PowerPoint</Application>
  <PresentationFormat>Widescreen</PresentationFormat>
  <Paragraphs>100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Probability </vt:lpstr>
      <vt:lpstr>PowerPoint Presentation</vt:lpstr>
      <vt:lpstr>Sample space</vt:lpstr>
      <vt:lpstr>PowerPoint Presentation</vt:lpstr>
      <vt:lpstr>Event</vt:lpstr>
      <vt:lpstr>PowerPoint Presentation</vt:lpstr>
      <vt:lpstr>PowerPoint Presentation</vt:lpstr>
      <vt:lpstr>PowerPoint Presentation</vt:lpstr>
      <vt:lpstr>PowerPoint Presentation</vt:lpstr>
      <vt:lpstr>The fundamental principle of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Combination </vt:lpstr>
      <vt:lpstr>PowerPoint Presentation</vt:lpstr>
      <vt:lpstr>Probability </vt:lpstr>
      <vt:lpstr>PowerPoint Presentation</vt:lpstr>
      <vt:lpstr>Additive Rules</vt:lpstr>
      <vt:lpstr>PowerPoint Presentation</vt:lpstr>
      <vt:lpstr>PowerPoint Presentation</vt:lpstr>
      <vt:lpstr>PowerPoint Presentation</vt:lpstr>
      <vt:lpstr>Conditional Probability </vt:lpstr>
      <vt:lpstr>PowerPoint Presentation</vt:lpstr>
      <vt:lpstr>Independent Events </vt:lpstr>
      <vt:lpstr>PowerPoint Presentation</vt:lpstr>
      <vt:lpstr>The Product Rule, or the Multiplicative Rule </vt:lpstr>
      <vt:lpstr>PowerPoint Presentation</vt:lpstr>
      <vt:lpstr>Theorem of total probability </vt:lpstr>
      <vt:lpstr>PowerPoint Presentation</vt:lpstr>
      <vt:lpstr>PowerPoint Presentation</vt:lpstr>
      <vt:lpstr>PowerPoint Presentation</vt:lpstr>
      <vt:lpstr>Bayes’ Rule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</dc:title>
  <dc:creator>sunanda</dc:creator>
  <cp:lastModifiedBy>sunanda</cp:lastModifiedBy>
  <cp:revision>41</cp:revision>
  <dcterms:created xsi:type="dcterms:W3CDTF">2019-09-06T06:37:36Z</dcterms:created>
  <dcterms:modified xsi:type="dcterms:W3CDTF">2019-09-14T17:51:23Z</dcterms:modified>
</cp:coreProperties>
</file>