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6"/>
  </p:notesMasterIdLst>
  <p:sldIdLst>
    <p:sldId id="299" r:id="rId2"/>
    <p:sldId id="265" r:id="rId3"/>
    <p:sldId id="301" r:id="rId4"/>
    <p:sldId id="267" r:id="rId5"/>
    <p:sldId id="323" r:id="rId6"/>
    <p:sldId id="302" r:id="rId7"/>
    <p:sldId id="303" r:id="rId8"/>
    <p:sldId id="304" r:id="rId9"/>
    <p:sldId id="320" r:id="rId10"/>
    <p:sldId id="305" r:id="rId11"/>
    <p:sldId id="318" r:id="rId12"/>
    <p:sldId id="276" r:id="rId13"/>
    <p:sldId id="322" r:id="rId14"/>
    <p:sldId id="316" r:id="rId15"/>
    <p:sldId id="311" r:id="rId16"/>
    <p:sldId id="283" r:id="rId17"/>
    <p:sldId id="284" r:id="rId18"/>
    <p:sldId id="286" r:id="rId19"/>
    <p:sldId id="312" r:id="rId20"/>
    <p:sldId id="313" r:id="rId21"/>
    <p:sldId id="314" r:id="rId22"/>
    <p:sldId id="317" r:id="rId23"/>
    <p:sldId id="296" r:id="rId24"/>
    <p:sldId id="298" r:id="rId25"/>
  </p:sldIdLst>
  <p:sldSz cx="9144000" cy="6858000" type="screen4x3"/>
  <p:notesSz cx="6945313" cy="11974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5400" autoAdjust="0"/>
  </p:normalViewPr>
  <p:slideViewPr>
    <p:cSldViewPr>
      <p:cViewPr varScale="1">
        <p:scale>
          <a:sx n="72" d="100"/>
          <a:sy n="72" d="100"/>
        </p:scale>
        <p:origin x="172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110" tIns="54055" rIns="108110" bIns="54055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3825" y="0"/>
            <a:ext cx="300990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110" tIns="54055" rIns="108110" bIns="54055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1013" y="898525"/>
            <a:ext cx="5983287" cy="4489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5688013"/>
            <a:ext cx="555625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110" tIns="54055" rIns="108110" bIns="540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74438"/>
            <a:ext cx="30099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110" tIns="54055" rIns="108110" bIns="54055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3825" y="11374438"/>
            <a:ext cx="30099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110" tIns="54055" rIns="108110" bIns="54055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803CA6-2137-44D2-9EDC-EFA8838DA0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069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6789CD-1A93-4EA9-8FA6-D35E7A78766E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9775" y="1200150"/>
            <a:ext cx="5467350" cy="4100513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8863" y="5700713"/>
            <a:ext cx="4832350" cy="4552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839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89F832-0BF1-49C4-AD83-AA086D8D17AF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9775" y="1200150"/>
            <a:ext cx="5467350" cy="4100513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8863" y="5700713"/>
            <a:ext cx="4832350" cy="4552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70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0973F2-4158-4600-A891-E71F181B9743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9775" y="1200150"/>
            <a:ext cx="5467350" cy="4100513"/>
          </a:xfrm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8863" y="5700713"/>
            <a:ext cx="4832350" cy="4552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3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6789CD-1A93-4EA9-8FA6-D35E7A78766E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9775" y="1200150"/>
            <a:ext cx="5467350" cy="4100513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8863" y="5700713"/>
            <a:ext cx="4832350" cy="4552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7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92ACA2-2D29-4372-B62F-5F54326CDA68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9775" y="1200150"/>
            <a:ext cx="5467350" cy="4100513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8863" y="5700713"/>
            <a:ext cx="4832350" cy="4552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00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445F7F-3C77-4923-AB83-FEED3355FB82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9775" y="1200150"/>
            <a:ext cx="5467350" cy="4100513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8863" y="5700713"/>
            <a:ext cx="4832350" cy="4552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7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E8DDDE-7903-4B2F-8A7B-DF7C9683A526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9775" y="1200150"/>
            <a:ext cx="5467350" cy="4100513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8863" y="5700713"/>
            <a:ext cx="4832350" cy="4552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B0774F-9A42-4D23-8892-6B5AE0CADFE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404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A2ABBC-BBD1-445A-9326-0DE776D20485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9775" y="1200150"/>
            <a:ext cx="5467350" cy="4100513"/>
          </a:xfrm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8863" y="5700713"/>
            <a:ext cx="4832350" cy="4552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4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2F2039-1E06-4452-80AB-2C3BB44C4EB3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9775" y="1200150"/>
            <a:ext cx="5467350" cy="4100513"/>
          </a:xfrm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8863" y="5700713"/>
            <a:ext cx="4832350" cy="4552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05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FB3E13-025F-41D0-9010-8372D590E437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9775" y="1200150"/>
            <a:ext cx="5467350" cy="4100513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8863" y="5700713"/>
            <a:ext cx="4832350" cy="4552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8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1E0A474-E598-471B-B2E0-F3517196565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AutoShape 7"/>
          <p:cNvSpPr>
            <a:spLocks noChangeArrowheads="1"/>
          </p:cNvSpPr>
          <p:nvPr userDrawn="1"/>
        </p:nvSpPr>
        <p:spPr bwMode="auto">
          <a:xfrm>
            <a:off x="0" y="0"/>
            <a:ext cx="9144000" cy="30480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80963" y="61913"/>
            <a:ext cx="58197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/>
            </a:pPr>
            <a:r>
              <a:rPr lang="en-GB" sz="1600" b="1">
                <a:solidFill>
                  <a:schemeClr val="bg1"/>
                </a:solidFill>
                <a:latin typeface="Arial" charset="0"/>
              </a:rPr>
              <a:t>Computer Networks</a:t>
            </a: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152400" y="3641725"/>
            <a:ext cx="228600" cy="180975"/>
            <a:chOff x="0" y="414"/>
            <a:chExt cx="234" cy="233"/>
          </a:xfrm>
        </p:grpSpPr>
        <p:sp>
          <p:nvSpPr>
            <p:cNvPr id="12" name="AutoShape 11"/>
            <p:cNvSpPr>
              <a:spLocks noChangeArrowheads="1"/>
            </p:cNvSpPr>
            <p:nvPr userDrawn="1"/>
          </p:nvSpPr>
          <p:spPr bwMode="auto">
            <a:xfrm>
              <a:off x="0" y="414"/>
              <a:ext cx="156" cy="155"/>
            </a:xfrm>
            <a:prstGeom prst="roundRect">
              <a:avLst>
                <a:gd name="adj" fmla="val 579"/>
              </a:avLst>
            </a:prstGeom>
            <a:solidFill>
              <a:srgbClr val="21426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AutoShape 12"/>
            <p:cNvSpPr>
              <a:spLocks noChangeArrowheads="1"/>
            </p:cNvSpPr>
            <p:nvPr userDrawn="1"/>
          </p:nvSpPr>
          <p:spPr bwMode="auto">
            <a:xfrm>
              <a:off x="78" y="492"/>
              <a:ext cx="156" cy="155"/>
            </a:xfrm>
            <a:prstGeom prst="roundRect">
              <a:avLst>
                <a:gd name="adj" fmla="val 579"/>
              </a:avLst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4" name="AutoShape 13"/>
          <p:cNvSpPr>
            <a:spLocks noChangeArrowheads="1"/>
          </p:cNvSpPr>
          <p:nvPr userDrawn="1"/>
        </p:nvSpPr>
        <p:spPr bwMode="auto">
          <a:xfrm>
            <a:off x="377825" y="3733800"/>
            <a:ext cx="8537575" cy="746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02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D1EC571-8992-470D-B0D1-A30916F931E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19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D1EC571-8992-470D-B0D1-A30916F931E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799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D1EC571-8992-470D-B0D1-A30916F931E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64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D1EC571-8992-470D-B0D1-A30916F931E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352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D1EC571-8992-470D-B0D1-A30916F931E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578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FB0D-E007-40A9-902D-797CE6A965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01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304-FE7C-45C1-A440-5C1B38A4589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30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DA7A-6617-4999-A811-16D1A22AC65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65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B4E753C-52A2-4ADB-872F-07DF5DD9BE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09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5357C1F-F483-4DC3-93A9-62B0A6755E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45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639BA6-5AE1-4762-9745-2BE198A6DCE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37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6E34-1262-4800-AF64-83B75B5E03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76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4896-2F25-4B86-A4B7-D2575BD106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71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C7A9-F7D5-4D13-85B0-315906C34F6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97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07F4FE-EEA6-48C4-AE7F-855463A6F4E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81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1EC571-8992-470D-B0D1-A30916F931E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34" name="Group 13"/>
          <p:cNvGrpSpPr>
            <a:grpSpLocks/>
          </p:cNvGrpSpPr>
          <p:nvPr userDrawn="1"/>
        </p:nvGrpSpPr>
        <p:grpSpPr bwMode="auto">
          <a:xfrm>
            <a:off x="76200" y="809625"/>
            <a:ext cx="228600" cy="180975"/>
            <a:chOff x="0" y="414"/>
            <a:chExt cx="234" cy="233"/>
          </a:xfrm>
        </p:grpSpPr>
        <p:sp>
          <p:nvSpPr>
            <p:cNvPr id="35" name="AutoShape 10"/>
            <p:cNvSpPr>
              <a:spLocks noChangeArrowheads="1"/>
            </p:cNvSpPr>
            <p:nvPr userDrawn="1"/>
          </p:nvSpPr>
          <p:spPr bwMode="auto">
            <a:xfrm>
              <a:off x="0" y="414"/>
              <a:ext cx="156" cy="155"/>
            </a:xfrm>
            <a:prstGeom prst="roundRect">
              <a:avLst>
                <a:gd name="adj" fmla="val 579"/>
              </a:avLst>
            </a:prstGeom>
            <a:solidFill>
              <a:srgbClr val="21426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3" name="AutoShape 11"/>
            <p:cNvSpPr>
              <a:spLocks noChangeArrowheads="1"/>
            </p:cNvSpPr>
            <p:nvPr userDrawn="1"/>
          </p:nvSpPr>
          <p:spPr bwMode="auto">
            <a:xfrm>
              <a:off x="78" y="492"/>
              <a:ext cx="156" cy="155"/>
            </a:xfrm>
            <a:prstGeom prst="roundRect">
              <a:avLst>
                <a:gd name="adj" fmla="val 579"/>
              </a:avLst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64" name="AutoShape 12"/>
          <p:cNvSpPr>
            <a:spLocks noChangeArrowheads="1"/>
          </p:cNvSpPr>
          <p:nvPr userDrawn="1"/>
        </p:nvSpPr>
        <p:spPr bwMode="auto">
          <a:xfrm>
            <a:off x="301625" y="901700"/>
            <a:ext cx="8537575" cy="746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32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en.wikipedia.org/wiki/World_Wide_We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vb.techtarget.com/sDefinition/0,,sid14_gci214004,00.html" TargetMode="External"/><Relationship Id="rId2" Type="http://schemas.openxmlformats.org/officeDocument/2006/relationships/hyperlink" Target="http://searchnetworking.techtarget.com/sDefinition/0,,sid7_gci214173,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archsecurity.techtarget.com/sDefinition/0,,sid7_gci213230,00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ternet_Protocol_Sui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2960" y="758952"/>
            <a:ext cx="7543800" cy="2365248"/>
          </a:xfrm>
        </p:spPr>
        <p:txBody>
          <a:bodyPr/>
          <a:lstStyle/>
          <a:p>
            <a:pPr algn="ctr" eaLnBrk="1" hangingPunct="1"/>
            <a:r>
              <a:rPr lang="en-US" altLang="en-US" sz="4400" b="1" dirty="0">
                <a:solidFill>
                  <a:srgbClr val="E4005C"/>
                </a:solidFill>
              </a:rPr>
              <a:t>COMPUTER NETWORKS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62000"/>
          </a:xfrm>
        </p:spPr>
        <p:txBody>
          <a:bodyPr/>
          <a:lstStyle/>
          <a:p>
            <a:pPr algn="ctr" eaLnBrk="1" hangingPunct="1"/>
            <a:r>
              <a:rPr lang="en-US" altLang="en-US" sz="3600" b="1" dirty="0">
                <a:solidFill>
                  <a:schemeClr val="accent2"/>
                </a:solidFill>
              </a:rPr>
              <a:t> An Introduction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990600" y="4876800"/>
            <a:ext cx="701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b="1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Dola</a:t>
            </a:r>
            <a:r>
              <a:rPr lang="en-US" altLang="en-US" b="1" kern="0" dirty="0">
                <a:latin typeface="Calibri" panose="020F0502020204030204" pitchFamily="34" charset="0"/>
                <a:cs typeface="Calibri" panose="020F0502020204030204" pitchFamily="34" charset="0"/>
              </a:rPr>
              <a:t> Das</a:t>
            </a:r>
          </a:p>
          <a:p>
            <a:pPr eaLnBrk="1" hangingPunct="1"/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Lecturer, CSE, KUET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99374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en-US" b="1" dirty="0"/>
              <a:t>Internet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66801" y="1371600"/>
            <a:ext cx="7467600" cy="453962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Internet carries vast information resources and services,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most notably the inter-linked hypertext documents of the </a:t>
            </a:r>
            <a:r>
              <a:rPr lang="en-US" altLang="en-US" sz="2000" dirty="0">
                <a:hlinkClick r:id="rId2" tooltip="World Wide Web"/>
              </a:rPr>
              <a:t>World Wide Web</a:t>
            </a:r>
            <a:r>
              <a:rPr lang="en-US" altLang="en-US" sz="2000" dirty="0"/>
              <a:t> (WWW)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and the infrastructure to support electronic mail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Inter net services, you can get,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VoIP and IPTV,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Newspaper publishing Web sites,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blogging, Internet forums, and SNS,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file sharing, e-commerce,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research, download books or software,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E-mail, Video Conferencing,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Chat Groups, Instant Messengers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Internet Radio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and many more</a:t>
            </a:r>
          </a:p>
        </p:txBody>
      </p:sp>
      <p:pic>
        <p:nvPicPr>
          <p:cNvPr id="4" name="Picture 10" descr="0000687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2209800"/>
            <a:ext cx="2608263" cy="4317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885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6589199" cy="1280890"/>
          </a:xfrm>
        </p:spPr>
        <p:txBody>
          <a:bodyPr/>
          <a:lstStyle/>
          <a:p>
            <a:r>
              <a:rPr lang="en-US" altLang="en-US" sz="3800" dirty="0"/>
              <a:t>Intranet &amp; Extranet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295401" y="1219200"/>
            <a:ext cx="7239000" cy="469202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b="1" i="1" dirty="0"/>
              <a:t>Intranet: </a:t>
            </a:r>
            <a:r>
              <a:rPr lang="en-US" altLang="en-US" sz="2800" dirty="0"/>
              <a:t>An intranet is a private network that is contained within an enterprise.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It may consist of many interlinked local area networks and also use leased lines in the wide area network.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An intranet uses </a:t>
            </a:r>
            <a:r>
              <a:rPr lang="en-US" altLang="en-US" sz="2200" dirty="0">
                <a:hlinkClick r:id="rId2"/>
              </a:rPr>
              <a:t>TCP/IP</a:t>
            </a:r>
            <a:r>
              <a:rPr lang="en-US" altLang="en-US" sz="2200" dirty="0"/>
              <a:t>, </a:t>
            </a:r>
            <a:r>
              <a:rPr lang="en-US" altLang="en-US" sz="2200" dirty="0">
                <a:hlinkClick r:id="rId3"/>
              </a:rPr>
              <a:t>HTTP</a:t>
            </a:r>
            <a:r>
              <a:rPr lang="en-US" altLang="en-US" sz="2200" dirty="0"/>
              <a:t>, and other Internet protocols and in general looks like a private version of the Internet.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With </a:t>
            </a:r>
            <a:r>
              <a:rPr lang="en-US" altLang="en-US" sz="2200" dirty="0">
                <a:hlinkClick r:id="rId4"/>
              </a:rPr>
              <a:t>tunneling</a:t>
            </a:r>
            <a:r>
              <a:rPr lang="en-US" altLang="en-US" sz="2200" dirty="0"/>
              <a:t>, companies can send private messages through the public network, using the public network with special encryption/decryption and other security safeguards to connect one part of their intranet to another.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Extranet </a:t>
            </a:r>
            <a:r>
              <a:rPr lang="en-US" altLang="en-US" sz="2800" dirty="0"/>
              <a:t>- internetwork that is limited in scope to a single organization and also has limited connections to the networks of one or more other trusted organizations 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409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96200" cy="1108368"/>
          </a:xfrm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3200" b="1" dirty="0">
                <a:solidFill>
                  <a:srgbClr val="E4005C"/>
                </a:solidFill>
              </a:rPr>
              <a:t>Computers Role: Clients and Servers</a:t>
            </a:r>
            <a:endParaRPr lang="en-GB" altLang="en-US" sz="3200" b="1" dirty="0">
              <a:solidFill>
                <a:srgbClr val="E4005C"/>
              </a:solidFill>
            </a:endParaRPr>
          </a:p>
        </p:txBody>
      </p:sp>
      <p:pic>
        <p:nvPicPr>
          <p:cNvPr id="12293" name="Picture 10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791200" y="4267199"/>
            <a:ext cx="3197225" cy="2578729"/>
          </a:xfrm>
          <a:noFill/>
        </p:spPr>
      </p:pic>
      <p:sp>
        <p:nvSpPr>
          <p:cNvPr id="1229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100013" y="4648200"/>
            <a:ext cx="5794682" cy="2058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Client</a:t>
            </a:r>
            <a:r>
              <a:rPr lang="en-US" altLang="en-US" sz="2400" dirty="0"/>
              <a:t> computers normally request and receive information over the network</a:t>
            </a:r>
          </a:p>
          <a:p>
            <a:pPr marL="392113" indent="-293688" algn="just" defTabSz="414338" eaLnBrk="1" hangingPunct="1">
              <a:buClr>
                <a:srgbClr val="CC0000"/>
              </a:buClr>
              <a:buFont typeface="Wingdings" panose="05000000000000000000" pitchFamily="2" charset="2"/>
              <a:buBlip>
                <a:blip r:embed="rId4"/>
              </a:buBlip>
            </a:pPr>
            <a:endParaRPr lang="en-US" altLang="en-US" sz="2400" b="1" dirty="0">
              <a:solidFill>
                <a:srgbClr val="000066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1066800"/>
            <a:ext cx="8915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392113" indent="-293688" algn="just" defTabSz="414338" eaLnBrk="1" hangingPunct="1"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400" kern="0" dirty="0">
                <a:solidFill>
                  <a:srgbClr val="000066"/>
                </a:solidFill>
                <a:cs typeface="Times New Roman" panose="02020603050405020304" pitchFamily="18" charset="0"/>
              </a:rPr>
              <a:t>In a client/server network arrangement, network services are located in a dedicated computer whose only function is to respond to the requests of clients. </a:t>
            </a:r>
          </a:p>
          <a:p>
            <a:pPr>
              <a:lnSpc>
                <a:spcPct val="90000"/>
              </a:lnSpc>
            </a:pPr>
            <a:r>
              <a:rPr lang="en-US" altLang="en-US" sz="2400" b="1" kern="0" dirty="0"/>
              <a:t>Server</a:t>
            </a:r>
            <a:r>
              <a:rPr lang="en-US" altLang="en-US" sz="2400" kern="0" dirty="0"/>
              <a:t> computer is a core component of the network, providing a link to the resources necessary to perform any task.</a:t>
            </a:r>
          </a:p>
          <a:p>
            <a:pPr lvl="1">
              <a:lnSpc>
                <a:spcPct val="90000"/>
              </a:lnSpc>
            </a:pPr>
            <a:r>
              <a:rPr lang="en-US" altLang="en-US" sz="2200" kern="0" dirty="0">
                <a:solidFill>
                  <a:srgbClr val="000066"/>
                </a:solidFill>
                <a:cs typeface="Times New Roman" panose="02020603050405020304" pitchFamily="18" charset="0"/>
              </a:rPr>
              <a:t>The server contains the file, print, application, security, and other services in a central computer that is continuously available to respond</a:t>
            </a:r>
            <a:r>
              <a:rPr lang="en-US" altLang="en-US" sz="2200" kern="0" dirty="0">
                <a:cs typeface="Times New Roman" panose="02020603050405020304" pitchFamily="18" charset="0"/>
              </a:rPr>
              <a:t> </a:t>
            </a:r>
            <a:r>
              <a:rPr lang="en-US" altLang="en-US" sz="2200" kern="0" dirty="0">
                <a:solidFill>
                  <a:srgbClr val="000066"/>
                </a:solidFill>
                <a:cs typeface="Times New Roman" panose="02020603050405020304" pitchFamily="18" charset="0"/>
              </a:rPr>
              <a:t>to client requests.</a:t>
            </a:r>
            <a:r>
              <a:rPr lang="en-US" altLang="en-US" sz="2200" b="1" kern="0" dirty="0">
                <a:solidFill>
                  <a:srgbClr val="000066"/>
                </a:solidFill>
                <a:cs typeface="Times New Roman" panose="02020603050405020304" pitchFamily="18" charset="0"/>
              </a:rPr>
              <a:t> </a:t>
            </a:r>
          </a:p>
          <a:p>
            <a:pPr marL="392113" indent="-293688" algn="just" defTabSz="414338" eaLnBrk="1" hangingPunct="1">
              <a:buClr>
                <a:srgbClr val="CC0000"/>
              </a:buClr>
              <a:buFont typeface="Wingdings" panose="05000000000000000000" pitchFamily="2" charset="2"/>
              <a:buBlip>
                <a:blip r:embed="rId4"/>
              </a:buBlip>
            </a:pPr>
            <a:endParaRPr lang="en-US" altLang="en-US" sz="2400" b="1" kern="0" dirty="0">
              <a:solidFill>
                <a:srgbClr val="000066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3104" y="166910"/>
            <a:ext cx="6940295" cy="1280890"/>
          </a:xfrm>
        </p:spPr>
        <p:txBody>
          <a:bodyPr/>
          <a:lstStyle/>
          <a:p>
            <a:r>
              <a:rPr lang="en-US" altLang="en-US" b="1" dirty="0">
                <a:solidFill>
                  <a:srgbClr val="E4005C"/>
                </a:solidFill>
              </a:rPr>
              <a:t>Computers Role: Peer to Peer</a:t>
            </a:r>
            <a:endParaRPr lang="en-US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0011" y="1116163"/>
            <a:ext cx="8815387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A peer-to-peer network is a network where the computers act as both workstations and servers. 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great for small, simple, and inexpensive networks.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In a strict peer-to-peer networking setup, every computer is an equal, a </a:t>
            </a:r>
            <a:r>
              <a:rPr lang="en-US" altLang="en-US" sz="2600" i="1" dirty="0"/>
              <a:t>peer</a:t>
            </a:r>
            <a:r>
              <a:rPr lang="en-US" altLang="en-US" sz="2600" dirty="0"/>
              <a:t> in the network. 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Each machine can have resources that are shared with any other machine.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00009" y="4038600"/>
            <a:ext cx="5614991" cy="2667000"/>
          </a:xfrm>
        </p:spPr>
        <p:txBody>
          <a:bodyPr/>
          <a:lstStyle/>
          <a:p>
            <a:r>
              <a:rPr lang="en-US" altLang="en-US" sz="2600" dirty="0"/>
              <a:t>There is no assigned role for any particular device, and each of the devices usually runs similar software. Any device can and will send requests to any other. </a:t>
            </a:r>
          </a:p>
          <a:p>
            <a:endParaRPr lang="en-US" sz="2600" dirty="0"/>
          </a:p>
        </p:txBody>
      </p:sp>
      <p:pic>
        <p:nvPicPr>
          <p:cNvPr id="5" name="Picture 4" descr="funpeertope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20232"/>
            <a:ext cx="3200400" cy="296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90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9940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E4005C"/>
                </a:solidFill>
              </a:rPr>
              <a:t>Protocol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143000"/>
            <a:ext cx="7239000" cy="54864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400" dirty="0"/>
              <a:t>In computing, a </a:t>
            </a:r>
            <a:r>
              <a:rPr lang="en-US" altLang="en-US" sz="2400" b="1" dirty="0"/>
              <a:t>protocol</a:t>
            </a:r>
            <a:r>
              <a:rPr lang="en-US" altLang="en-US" sz="2400" dirty="0"/>
              <a:t> is a set of rules which is used by computers to communicate with each other across a network. </a:t>
            </a:r>
          </a:p>
          <a:p>
            <a:pPr eaLnBrk="1" hangingPunct="1"/>
            <a:r>
              <a:rPr lang="en-US" altLang="en-US" sz="2400" dirty="0"/>
              <a:t>Protocol achieves:</a:t>
            </a:r>
          </a:p>
          <a:p>
            <a:pPr lvl="1" eaLnBrk="1" hangingPunct="1"/>
            <a:r>
              <a:rPr lang="en-US" altLang="en-US" sz="2000" dirty="0"/>
              <a:t>What is communicated between computers?</a:t>
            </a:r>
          </a:p>
          <a:p>
            <a:pPr lvl="1" eaLnBrk="1" hangingPunct="1"/>
            <a:r>
              <a:rPr lang="en-US" altLang="en-US" sz="2000" dirty="0"/>
              <a:t>How it is communicated?</a:t>
            </a:r>
          </a:p>
          <a:p>
            <a:pPr lvl="1" eaLnBrk="1" hangingPunct="1"/>
            <a:r>
              <a:rPr lang="en-US" altLang="en-US" sz="2000" dirty="0"/>
              <a:t>When it is communicated?</a:t>
            </a:r>
          </a:p>
          <a:p>
            <a:pPr lvl="1" eaLnBrk="1" hangingPunct="1"/>
            <a:r>
              <a:rPr lang="en-US" altLang="en-US" sz="2000" dirty="0"/>
              <a:t>What conformance (bit sequence) between computers?</a:t>
            </a:r>
          </a:p>
          <a:p>
            <a:pPr eaLnBrk="1" hangingPunct="1"/>
            <a:r>
              <a:rPr lang="en-US" altLang="en-US" sz="2400" dirty="0"/>
              <a:t>Key elements of a protocol are:</a:t>
            </a:r>
          </a:p>
          <a:p>
            <a:pPr lvl="1" eaLnBrk="1" hangingPunct="1"/>
            <a:r>
              <a:rPr lang="en-US" altLang="en-US" sz="2000" dirty="0"/>
              <a:t>SYNTAC: Data format and signal levels</a:t>
            </a:r>
          </a:p>
          <a:p>
            <a:pPr lvl="1" eaLnBrk="1" hangingPunct="1"/>
            <a:r>
              <a:rPr lang="en-US" altLang="en-US" sz="2000" dirty="0"/>
              <a:t>SEMANTICS: Control information for coordination and error handling</a:t>
            </a:r>
          </a:p>
          <a:p>
            <a:pPr lvl="1" eaLnBrk="1" hangingPunct="1"/>
            <a:r>
              <a:rPr lang="en-US" altLang="en-US" sz="2000" dirty="0"/>
              <a:t>TIMING: Synchronization, speed matching, and sequencing</a:t>
            </a:r>
          </a:p>
          <a:p>
            <a:pPr marL="342900" lvl="1" indent="-342900"/>
            <a:r>
              <a:rPr lang="en-US" altLang="en-US" sz="2400" dirty="0"/>
              <a:t>Examples of protocols: </a:t>
            </a:r>
            <a:r>
              <a:rPr lang="en-US" altLang="en-US" sz="2000" dirty="0"/>
              <a:t>TCP/IP</a:t>
            </a:r>
          </a:p>
          <a:p>
            <a:pPr marL="342900" lvl="1" indent="-342900"/>
            <a:r>
              <a:rPr lang="en-US" altLang="en-US" sz="2000" dirty="0"/>
              <a:t>Protocols may be implemented by hardware, software, or a combination of the two.</a:t>
            </a:r>
            <a:endParaRPr lang="en-US" altLang="en-US" sz="2400" dirty="0"/>
          </a:p>
          <a:p>
            <a:pPr marL="457200" lvl="1" indent="0" eaLnBrk="1" hangingPunct="1">
              <a:buNone/>
            </a:pPr>
            <a:endParaRPr lang="en-US" altLang="en-US" sz="2000" dirty="0"/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270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6589199" cy="1280890"/>
          </a:xfrm>
        </p:spPr>
        <p:txBody>
          <a:bodyPr/>
          <a:lstStyle/>
          <a:p>
            <a:r>
              <a:rPr lang="en-US" altLang="en-US" b="1" dirty="0">
                <a:solidFill>
                  <a:srgbClr val="FF5050"/>
                </a:solidFill>
              </a:rPr>
              <a:t>Open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19200"/>
            <a:ext cx="74676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 dirty="0">
                <a:solidFill>
                  <a:srgbClr val="3333FF"/>
                </a:solidFill>
              </a:rPr>
              <a:t>Proprietary system:</a:t>
            </a:r>
            <a:r>
              <a:rPr lang="en-US" altLang="en-US" sz="2800" dirty="0"/>
              <a:t>  A system that uses technologies kept private by a particular commercial vendor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i="1" dirty="0"/>
              <a:t>One system couldn’t communicate with another, leading to the need for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sz="2800" b="1" dirty="0">
                <a:solidFill>
                  <a:srgbClr val="3333FF"/>
                </a:solidFill>
              </a:rPr>
              <a:t>Interoperability:</a:t>
            </a:r>
            <a:r>
              <a:rPr lang="en-US" altLang="en-US" sz="2800" dirty="0"/>
              <a:t> The ability of software and hardware on multiple machines and from multiple commercial vendors to communicate</a:t>
            </a:r>
          </a:p>
          <a:p>
            <a:pPr>
              <a:lnSpc>
                <a:spcPct val="80000"/>
              </a:lnSpc>
            </a:pPr>
            <a:r>
              <a:rPr lang="en-US" altLang="en-US" sz="2800" b="1" dirty="0">
                <a:solidFill>
                  <a:srgbClr val="3333FF"/>
                </a:solidFill>
              </a:rPr>
              <a:t>Open systems:</a:t>
            </a:r>
            <a:r>
              <a:rPr lang="en-US" altLang="en-US" sz="2800" dirty="0"/>
              <a:t>  Systems based on a common model of network architecture and a suite of protocols used in its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16566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10600" cy="1280890"/>
          </a:xfrm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3200" b="1" dirty="0">
                <a:solidFill>
                  <a:srgbClr val="E4005C"/>
                </a:solidFill>
              </a:rPr>
              <a:t>Open Systems Interconnection (OSI) Model</a:t>
            </a:r>
            <a:endParaRPr lang="en-GB" altLang="en-US" sz="3200" b="1" dirty="0">
              <a:solidFill>
                <a:srgbClr val="E4005C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066801" y="1357090"/>
            <a:ext cx="7467600" cy="4967510"/>
          </a:xfrm>
        </p:spPr>
        <p:txBody>
          <a:bodyPr/>
          <a:lstStyle/>
          <a:p>
            <a:pPr marL="392113" indent="-293688" algn="just" defTabSz="414338" eaLnBrk="1" hangingPunct="1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dirty="0">
                <a:solidFill>
                  <a:srgbClr val="000066"/>
                </a:solidFill>
              </a:rPr>
              <a:t>International standard organization (ISO) established a committee in 1977 to develop an architecture for computer communication.</a:t>
            </a:r>
          </a:p>
          <a:p>
            <a:pPr marL="392113" indent="-293688" algn="just" defTabSz="414338" eaLnBrk="1" hangingPunct="1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dirty="0">
                <a:solidFill>
                  <a:srgbClr val="000066"/>
                </a:solidFill>
              </a:rPr>
              <a:t>Open Systems Interconnection (OSI) reference model is the result of this effort.</a:t>
            </a:r>
          </a:p>
          <a:p>
            <a:pPr marL="392113" indent="-293688" algn="just" defTabSz="414338" eaLnBrk="1" hangingPunct="1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dirty="0">
                <a:solidFill>
                  <a:srgbClr val="000066"/>
                </a:solidFill>
              </a:rPr>
              <a:t>In 1984, the Open Systems Interconnection (OSI) reference model was approved as an international standard for communications architecture.</a:t>
            </a:r>
          </a:p>
          <a:p>
            <a:pPr marL="392113" indent="-293688" algn="just" defTabSz="414338" eaLnBrk="1" hangingPunct="1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dirty="0">
                <a:solidFill>
                  <a:srgbClr val="000066"/>
                </a:solidFill>
              </a:rPr>
              <a:t>Term  “open”  denotes the ability to connect any two systems which conform to the reference model and associated standards.</a:t>
            </a:r>
          </a:p>
          <a:p>
            <a:pPr marL="392113" indent="-293688" defTabSz="414338" eaLnBrk="1" hangingPunct="1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endParaRPr lang="en-US" altLang="en-US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6589199" cy="1280890"/>
          </a:xfrm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3200" b="1" dirty="0">
                <a:solidFill>
                  <a:srgbClr val="E4005C"/>
                </a:solidFill>
              </a:rPr>
              <a:t>OSI Reference Model</a:t>
            </a:r>
            <a:endParaRPr lang="en-GB" altLang="en-US" sz="3200" b="1" dirty="0">
              <a:solidFill>
                <a:srgbClr val="E4005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143001" y="1295400"/>
            <a:ext cx="7391400" cy="4615822"/>
          </a:xfrm>
        </p:spPr>
        <p:txBody>
          <a:bodyPr>
            <a:normAutofit fontScale="92500" lnSpcReduction="10000"/>
          </a:bodyPr>
          <a:lstStyle/>
          <a:p>
            <a:pPr marL="392113" indent="-293688" algn="just" defTabSz="414338" eaLnBrk="1" hangingPunct="1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dirty="0">
                <a:solidFill>
                  <a:srgbClr val="000066"/>
                </a:solidFill>
              </a:rPr>
              <a:t>The OSI model is now considered the primary Architectural  model for inter-computer communications.</a:t>
            </a:r>
          </a:p>
          <a:p>
            <a:pPr marL="392113" indent="-293688" algn="just" defTabSz="414338" eaLnBrk="1" hangingPunct="1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dirty="0">
                <a:solidFill>
                  <a:srgbClr val="000066"/>
                </a:solidFill>
              </a:rPr>
              <a:t>It describes how information or data makes its way from application programmes (such as spreadsheets) through a network medium (such as wire) to another application programme located on another network.</a:t>
            </a:r>
          </a:p>
          <a:p>
            <a:pPr marL="392113" indent="-293688" algn="just" defTabSz="414338" eaLnBrk="1" hangingPunct="1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dirty="0">
                <a:solidFill>
                  <a:srgbClr val="000066"/>
                </a:solidFill>
              </a:rPr>
              <a:t>The OSI reference model divides the problem of moving information between computers over a network medium into SEVEN smaller and more manageable problems .</a:t>
            </a:r>
          </a:p>
          <a:p>
            <a:pPr marL="392113" indent="-293688" algn="just" defTabSz="414338" eaLnBrk="1" hangingPunct="1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dirty="0">
                <a:solidFill>
                  <a:srgbClr val="000066"/>
                </a:solidFill>
              </a:rPr>
              <a:t>This separation into smaller more manageable functions is known as layering.</a:t>
            </a:r>
            <a:endParaRPr lang="en-US" altLang="en-U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7430" y="304800"/>
            <a:ext cx="6589199" cy="1280890"/>
          </a:xfrm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3200" b="1" dirty="0">
                <a:solidFill>
                  <a:srgbClr val="E4005C"/>
                </a:solidFill>
              </a:rPr>
              <a:t>OSI Reference Model</a:t>
            </a:r>
            <a:endParaRPr lang="en-GB" altLang="en-US" sz="3200" b="1" dirty="0">
              <a:solidFill>
                <a:srgbClr val="E4005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620001" cy="5257800"/>
          </a:xfrm>
        </p:spPr>
        <p:txBody>
          <a:bodyPr>
            <a:normAutofit fontScale="92500" lnSpcReduction="10000"/>
          </a:bodyPr>
          <a:lstStyle/>
          <a:p>
            <a:pPr marL="392113" indent="-293688" algn="just" defTabSz="414338" eaLnBrk="1" hangingPunct="1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dirty="0">
                <a:solidFill>
                  <a:srgbClr val="000066"/>
                </a:solidFill>
              </a:rPr>
              <a:t>The process of breaking up the functions or tasks of networking into layers reduces complexity.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dirty="0">
                <a:solidFill>
                  <a:srgbClr val="000066"/>
                </a:solidFill>
              </a:rPr>
              <a:t>Each layer provides a service to the layer above it in the protocol specification.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dirty="0">
                <a:solidFill>
                  <a:srgbClr val="000066"/>
                </a:solidFill>
              </a:rPr>
              <a:t> Each layer communicates with the same layer’s software or hardware on other computers. 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dirty="0">
                <a:solidFill>
                  <a:srgbClr val="000066"/>
                </a:solidFill>
              </a:rPr>
              <a:t>The </a:t>
            </a:r>
            <a:r>
              <a:rPr lang="en-GB" altLang="en-US" sz="2400" b="1" dirty="0">
                <a:solidFill>
                  <a:schemeClr val="hlink"/>
                </a:solidFill>
              </a:rPr>
              <a:t>lower 4 layers</a:t>
            </a:r>
            <a:r>
              <a:rPr lang="en-GB" altLang="en-US" sz="2400" dirty="0">
                <a:solidFill>
                  <a:srgbClr val="000066"/>
                </a:solidFill>
              </a:rPr>
              <a:t> (transport, network, data link and physical —Layers 4, 3, 2, and 1) are concerned with the </a:t>
            </a:r>
            <a:r>
              <a:rPr lang="en-GB" altLang="en-US" sz="2400" b="1" dirty="0">
                <a:solidFill>
                  <a:srgbClr val="00B0F0"/>
                </a:solidFill>
              </a:rPr>
              <a:t>flow of data </a:t>
            </a:r>
            <a:r>
              <a:rPr lang="en-GB" altLang="en-US" sz="2400" dirty="0">
                <a:solidFill>
                  <a:srgbClr val="000066"/>
                </a:solidFill>
              </a:rPr>
              <a:t>from end to end through the network. 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dirty="0">
                <a:solidFill>
                  <a:srgbClr val="000066"/>
                </a:solidFill>
              </a:rPr>
              <a:t>The </a:t>
            </a:r>
            <a:r>
              <a:rPr lang="en-GB" altLang="en-US" sz="2400" b="1" dirty="0">
                <a:solidFill>
                  <a:srgbClr val="000066"/>
                </a:solidFill>
              </a:rPr>
              <a:t>upper 3 layers</a:t>
            </a:r>
            <a:r>
              <a:rPr lang="en-GB" altLang="en-US" sz="2400" dirty="0">
                <a:solidFill>
                  <a:srgbClr val="000066"/>
                </a:solidFill>
              </a:rPr>
              <a:t> of the OSI model (application, presentation and session—Layers 7, 6 and 5) are orientated more toward </a:t>
            </a:r>
            <a:r>
              <a:rPr lang="en-GB" altLang="en-US" sz="2400" b="1" dirty="0">
                <a:solidFill>
                  <a:srgbClr val="000066"/>
                </a:solidFill>
              </a:rPr>
              <a:t>services to the applications</a:t>
            </a:r>
            <a:r>
              <a:rPr lang="en-GB" altLang="en-US" sz="2400" dirty="0">
                <a:solidFill>
                  <a:srgbClr val="000066"/>
                </a:solidFill>
              </a:rPr>
              <a:t>. 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dirty="0">
                <a:solidFill>
                  <a:srgbClr val="000066"/>
                </a:solidFill>
              </a:rPr>
              <a:t>Data is </a:t>
            </a:r>
            <a:r>
              <a:rPr lang="en-US" altLang="en-US" sz="2400" dirty="0">
                <a:solidFill>
                  <a:srgbClr val="000066"/>
                </a:solidFill>
              </a:rPr>
              <a:t>Encapsulated with the necessary protocol information as it moves down the layers before network transit.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E4005C"/>
                </a:solidFill>
              </a:rPr>
              <a:t>OSI Model</a:t>
            </a:r>
            <a:endParaRPr lang="en-US" altLang="en-US" b="1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295401" y="1295400"/>
            <a:ext cx="7239000" cy="4615822"/>
          </a:xfrm>
        </p:spPr>
        <p:txBody>
          <a:bodyPr>
            <a:normAutofit fontScale="85000" lnSpcReduction="10000"/>
          </a:bodyPr>
          <a:lstStyle/>
          <a:p>
            <a:pPr marL="533400" indent="-533400" eaLnBrk="1" hangingPunct="1"/>
            <a:r>
              <a:rPr lang="en-US" altLang="en-US" sz="2400" b="1" dirty="0"/>
              <a:t>Open System Interconnection Model</a:t>
            </a:r>
            <a:r>
              <a:rPr lang="en-US" altLang="en-US" sz="2400" dirty="0"/>
              <a:t> is description for layered communications and computer network protocol design </a:t>
            </a:r>
          </a:p>
          <a:p>
            <a:pPr marL="533400" indent="-533400" eaLnBrk="1" hangingPunct="1"/>
            <a:r>
              <a:rPr lang="en-US" altLang="en-US" sz="2400" dirty="0"/>
              <a:t>7 Layers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b="1" dirty="0"/>
              <a:t>Physical Layer </a:t>
            </a:r>
            <a:r>
              <a:rPr lang="en-US" altLang="en-US" sz="2400" dirty="0"/>
              <a:t>- defines the relationship between a device and a physical medium. This includes layout of pins, voltages, cable specifications, and more 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b="1" dirty="0"/>
              <a:t>Data Link Layer</a:t>
            </a:r>
            <a:r>
              <a:rPr lang="en-US" altLang="en-US" sz="2400" dirty="0"/>
              <a:t> - provides the functional and procedural means to transfer data between network entities and to detect and possibly correct errors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b="1" dirty="0"/>
              <a:t>Network Layer</a:t>
            </a:r>
            <a:r>
              <a:rPr lang="en-US" altLang="en-US" sz="2400" dirty="0"/>
              <a:t> – determine logical path for transferring data sequences from a source to a destination via one or more networks </a:t>
            </a:r>
          </a:p>
        </p:txBody>
      </p:sp>
    </p:spTree>
    <p:extLst>
      <p:ext uri="{BB962C8B-B14F-4D97-AF65-F5344CB8AC3E}">
        <p14:creationId xmlns:p14="http://schemas.microsoft.com/office/powerpoint/2010/main" val="81491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551596"/>
          </a:xfrm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3200" b="1" dirty="0">
                <a:solidFill>
                  <a:srgbClr val="E4005C"/>
                </a:solidFill>
              </a:rPr>
              <a:t>Computer Networks</a:t>
            </a:r>
            <a:endParaRPr lang="en-GB" altLang="en-US" sz="3200" b="1" dirty="0">
              <a:solidFill>
                <a:srgbClr val="E4005C"/>
              </a:solidFill>
            </a:endParaRPr>
          </a:p>
        </p:txBody>
      </p:sp>
      <p:pic>
        <p:nvPicPr>
          <p:cNvPr id="5124" name="Picture 1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24400" y="4419600"/>
            <a:ext cx="3200847" cy="1905266"/>
          </a:xfr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0014" y="1219200"/>
            <a:ext cx="8815386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600" kern="0" dirty="0"/>
              <a:t>A computer network, often simply referred to as a network, is a collection of computers and devices connected in various ways in order to communicate and share resources</a:t>
            </a:r>
          </a:p>
          <a:p>
            <a:r>
              <a:rPr lang="en-US" altLang="en-US" sz="2600" dirty="0"/>
              <a:t>Usually, the connections between computers in a network are made using physical wires or cables</a:t>
            </a:r>
          </a:p>
          <a:p>
            <a:pPr lvl="1"/>
            <a:r>
              <a:rPr lang="en-US" altLang="en-US" dirty="0"/>
              <a:t>some connections are </a:t>
            </a:r>
            <a:r>
              <a:rPr lang="en-US" altLang="en-US" b="1" dirty="0">
                <a:solidFill>
                  <a:srgbClr val="3333FF"/>
                </a:solidFill>
              </a:rPr>
              <a:t>wireless</a:t>
            </a:r>
            <a:r>
              <a:rPr lang="en-US" altLang="en-US" dirty="0"/>
              <a:t>, using radio waves or infrared signals</a:t>
            </a:r>
          </a:p>
          <a:p>
            <a:pPr marL="0" indent="0">
              <a:buNone/>
            </a:pPr>
            <a:endParaRPr lang="en-US" altLang="en-US" sz="2600" dirty="0">
              <a:solidFill>
                <a:srgbClr val="000066"/>
              </a:solidFill>
            </a:endParaRPr>
          </a:p>
          <a:p>
            <a:endParaRPr lang="en-US" altLang="en-US" dirty="0">
              <a:solidFill>
                <a:srgbClr val="000066"/>
              </a:solidFill>
            </a:endParaRPr>
          </a:p>
          <a:p>
            <a:pPr lvl="1"/>
            <a:endParaRPr lang="en-US" altLang="en-US" dirty="0"/>
          </a:p>
          <a:p>
            <a:endParaRPr lang="en-US" altLang="en-US" kern="0" dirty="0"/>
          </a:p>
          <a:p>
            <a:pPr marL="392113" indent="-293688" algn="just" defTabSz="414338" eaLnBrk="1" hangingPunct="1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4"/>
              </a:buBlip>
            </a:pPr>
            <a:endParaRPr lang="en-US" altLang="en-US" kern="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415" y="228600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E4005C"/>
                </a:solidFill>
              </a:rPr>
              <a:t>OSI Model</a:t>
            </a:r>
            <a:endParaRPr lang="en-US" alt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143000"/>
            <a:ext cx="7353985" cy="4572000"/>
          </a:xfrm>
        </p:spPr>
        <p:txBody>
          <a:bodyPr>
            <a:normAutofit fontScale="92500" lnSpcReduction="20000"/>
          </a:bodyPr>
          <a:lstStyle/>
          <a:p>
            <a:pPr marL="533400" indent="-5334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en-US" sz="2400" b="1" dirty="0"/>
              <a:t>Transport Layer -</a:t>
            </a:r>
            <a:r>
              <a:rPr lang="en-US" altLang="en-US" sz="2400" dirty="0"/>
              <a:t> The Transport Layer controls the reliability of a given link through flow control, segmentation/</a:t>
            </a:r>
            <a:r>
              <a:rPr lang="en-US" altLang="en-US" sz="2400" dirty="0" err="1"/>
              <a:t>desegmentation</a:t>
            </a:r>
            <a:r>
              <a:rPr lang="en-US" altLang="en-US" sz="2400" dirty="0"/>
              <a:t>, and error control 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en-US" sz="2400" b="1" dirty="0"/>
              <a:t>Session Layer -</a:t>
            </a:r>
            <a:r>
              <a:rPr lang="en-US" altLang="en-US" sz="2400" dirty="0"/>
              <a:t> controls the connections between computers. It establishes, manages and terminates the connections between the local and remote application 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en-US" sz="2400" b="1" dirty="0"/>
              <a:t>Presentation Layer -</a:t>
            </a:r>
            <a:r>
              <a:rPr lang="en-US" altLang="en-US" sz="2400" dirty="0"/>
              <a:t> provides independence from differences in data representation (e.g., encryption) by translating from application to network format, and vice versa 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en-US" sz="2400" b="1" dirty="0"/>
              <a:t>Application Layer</a:t>
            </a:r>
            <a:r>
              <a:rPr lang="en-US" altLang="en-US" sz="2400" dirty="0"/>
              <a:t> - interacts with software applications that implement a communicating component </a:t>
            </a:r>
          </a:p>
        </p:txBody>
      </p:sp>
    </p:spTree>
    <p:extLst>
      <p:ext uri="{BB962C8B-B14F-4D97-AF65-F5344CB8AC3E}">
        <p14:creationId xmlns:p14="http://schemas.microsoft.com/office/powerpoint/2010/main" val="564881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415" y="166910"/>
            <a:ext cx="6589199" cy="1280890"/>
          </a:xfrm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3200" b="1" dirty="0">
                <a:solidFill>
                  <a:srgbClr val="E4005C"/>
                </a:solidFill>
              </a:rPr>
              <a:t>OSI Reference Model: 7 Layers</a:t>
            </a:r>
            <a:endParaRPr lang="en-GB" altLang="en-US" sz="3200" b="1" dirty="0">
              <a:solidFill>
                <a:srgbClr val="E4005C"/>
              </a:solidFill>
            </a:endParaRPr>
          </a:p>
        </p:txBody>
      </p:sp>
      <p:sp>
        <p:nvSpPr>
          <p:cNvPr id="19459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103771"/>
              </p:ext>
            </p:extLst>
          </p:nvPr>
        </p:nvGraphicFramePr>
        <p:xfrm>
          <a:off x="1524000" y="1066800"/>
          <a:ext cx="60960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1" name="Bitmap Image" r:id="rId4" imgW="3486637" imgH="4133333" progId="Paint.Picture">
                  <p:embed/>
                </p:oleObj>
              </mc:Choice>
              <mc:Fallback>
                <p:oleObj name="Bitmap Image" r:id="rId4" imgW="3486637" imgH="4133333" progId="Paint.Picture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66800"/>
                        <a:ext cx="6096000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219099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84" y="152400"/>
            <a:ext cx="6589199" cy="128089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TCP/IP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219200"/>
            <a:ext cx="6591985" cy="3777622"/>
          </a:xfrm>
        </p:spPr>
        <p:txBody>
          <a:bodyPr/>
          <a:lstStyle/>
          <a:p>
            <a:r>
              <a:rPr lang="en-US" altLang="en-US" sz="2800" dirty="0"/>
              <a:t>TCP stands for </a:t>
            </a:r>
            <a:r>
              <a:rPr lang="en-US" altLang="en-US" sz="2800" b="1" dirty="0">
                <a:solidFill>
                  <a:srgbClr val="3333FF"/>
                </a:solidFill>
              </a:rPr>
              <a:t>Transmission Control Protocol</a:t>
            </a:r>
            <a:endParaRPr lang="en-US" altLang="en-US" sz="2800" b="1" dirty="0"/>
          </a:p>
          <a:p>
            <a:pPr lvl="1">
              <a:buFontTx/>
              <a:buNone/>
            </a:pPr>
            <a:r>
              <a:rPr lang="en-US" altLang="en-US" dirty="0"/>
              <a:t>	TCP software breaks messages into packets, hands them off to the IP software for delivery, and then orders and reassembles the packets at their destination</a:t>
            </a:r>
          </a:p>
          <a:p>
            <a:r>
              <a:rPr lang="en-US" altLang="en-US" sz="2800" dirty="0"/>
              <a:t>IP stands for </a:t>
            </a:r>
            <a:r>
              <a:rPr lang="en-US" altLang="en-US" sz="2800" b="1" dirty="0">
                <a:solidFill>
                  <a:srgbClr val="3333FF"/>
                </a:solidFill>
              </a:rPr>
              <a:t>Internet Protocol</a:t>
            </a:r>
            <a:endParaRPr lang="en-US" altLang="en-US" sz="2800" dirty="0"/>
          </a:p>
          <a:p>
            <a:pPr lvl="1">
              <a:buFontTx/>
              <a:buNone/>
            </a:pPr>
            <a:r>
              <a:rPr lang="en-US" altLang="en-US" dirty="0"/>
              <a:t>	IP software deals with the routing of packets through the maze of interconnected networks to their final destination</a:t>
            </a:r>
          </a:p>
        </p:txBody>
      </p:sp>
    </p:spTree>
    <p:extLst>
      <p:ext uri="{BB962C8B-B14F-4D97-AF65-F5344CB8AC3E}">
        <p14:creationId xmlns:p14="http://schemas.microsoft.com/office/powerpoint/2010/main" val="1032387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9024"/>
            <a:ext cx="6589199" cy="1280890"/>
          </a:xfrm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3200" b="1" dirty="0">
                <a:solidFill>
                  <a:srgbClr val="E4005C"/>
                </a:solidFill>
              </a:rPr>
              <a:t>OSI &amp; TCP/IP Models</a:t>
            </a:r>
            <a:endParaRPr lang="en-GB" altLang="en-US" sz="3200" b="1" dirty="0">
              <a:solidFill>
                <a:srgbClr val="E4005C"/>
              </a:solidFill>
            </a:endParaRPr>
          </a:p>
        </p:txBody>
      </p:sp>
      <p:sp>
        <p:nvSpPr>
          <p:cNvPr id="1028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381000" y="2027238"/>
          <a:ext cx="3733800" cy="391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Bitmap Image" r:id="rId4" imgW="3952381" imgH="2142857" progId="Paint.Picture">
                  <p:embed/>
                </p:oleObj>
              </mc:Choice>
              <mc:Fallback>
                <p:oleObj name="Bitmap Image" r:id="rId4" imgW="3952381" imgH="2142857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8334"/>
                      <a:stretch>
                        <a:fillRect/>
                      </a:stretch>
                    </p:blipFill>
                    <p:spPr bwMode="auto">
                      <a:xfrm>
                        <a:off x="381000" y="2027238"/>
                        <a:ext cx="3733800" cy="391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51075"/>
            <a:ext cx="4648200" cy="346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Reference Books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447800"/>
            <a:ext cx="6591985" cy="44634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Computer Networking </a:t>
            </a:r>
            <a:r>
              <a:rPr lang="en-US" altLang="en-US" sz="1800" dirty="0"/>
              <a:t>A Top-Down Approach Featuring the Internet</a:t>
            </a:r>
          </a:p>
          <a:p>
            <a:pPr lvl="1" eaLnBrk="1" hangingPunct="1"/>
            <a:r>
              <a:rPr lang="en-US" altLang="en-US" sz="2000" dirty="0"/>
              <a:t>J F Kurose, K W Ross</a:t>
            </a:r>
          </a:p>
          <a:p>
            <a:pPr eaLnBrk="1" hangingPunct="1"/>
            <a:r>
              <a:rPr lang="en-US" altLang="en-US" sz="2400" dirty="0"/>
              <a:t>Data Communications and Networking</a:t>
            </a:r>
          </a:p>
          <a:p>
            <a:pPr lvl="1" eaLnBrk="1" hangingPunct="1"/>
            <a:r>
              <a:rPr lang="en-US" altLang="en-US" sz="2000" dirty="0"/>
              <a:t>B A </a:t>
            </a:r>
            <a:r>
              <a:rPr lang="en-US" altLang="en-US" sz="2000" dirty="0" err="1"/>
              <a:t>Forouzan</a:t>
            </a:r>
            <a:endParaRPr lang="en-US" altLang="en-US" sz="2000" dirty="0"/>
          </a:p>
          <a:p>
            <a:pPr eaLnBrk="1" hangingPunct="1"/>
            <a:r>
              <a:rPr lang="en-US" altLang="en-US" sz="2400" dirty="0"/>
              <a:t>Computer Networks</a:t>
            </a:r>
          </a:p>
          <a:p>
            <a:pPr lvl="1" eaLnBrk="1" hangingPunct="1"/>
            <a:r>
              <a:rPr lang="en-US" altLang="en-US" sz="2000" dirty="0"/>
              <a:t>A S </a:t>
            </a:r>
            <a:r>
              <a:rPr lang="en-US" altLang="en-US" sz="2000" dirty="0" err="1"/>
              <a:t>Tanenbaum</a:t>
            </a:r>
            <a:endParaRPr lang="en-US" altLang="en-US" sz="2000" dirty="0"/>
          </a:p>
          <a:p>
            <a:pPr eaLnBrk="1" hangingPunct="1"/>
            <a:r>
              <a:rPr lang="en-US" altLang="en-US" sz="2400" dirty="0"/>
              <a:t>Computer Networks </a:t>
            </a:r>
            <a:r>
              <a:rPr lang="en-US" altLang="en-US" sz="1800" dirty="0"/>
              <a:t>A Systems Approach</a:t>
            </a:r>
          </a:p>
          <a:p>
            <a:pPr lvl="1" eaLnBrk="1" hangingPunct="1"/>
            <a:r>
              <a:rPr lang="en-US" altLang="en-US" sz="2000" dirty="0"/>
              <a:t>L </a:t>
            </a:r>
            <a:r>
              <a:rPr lang="en-US" altLang="en-US" sz="2000" dirty="0" err="1"/>
              <a:t>L</a:t>
            </a:r>
            <a:r>
              <a:rPr lang="en-US" altLang="en-US" sz="2000" dirty="0"/>
              <a:t> Peterson, B S Davie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589199" cy="767289"/>
          </a:xfrm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3200" b="1" dirty="0">
                <a:solidFill>
                  <a:srgbClr val="E4005C"/>
                </a:solidFill>
              </a:rPr>
              <a:t>Computer Networks</a:t>
            </a:r>
            <a:endParaRPr lang="en-GB" altLang="en-US" sz="3200" b="1" dirty="0">
              <a:solidFill>
                <a:srgbClr val="E4005C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815386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dirty="0"/>
              <a:t>The purpose of a network is to share resources. A resource may be:</a:t>
            </a:r>
          </a:p>
          <a:p>
            <a:pPr lvl="1"/>
            <a:r>
              <a:rPr lang="en-US" altLang="en-US" dirty="0"/>
              <a:t>A file, folder, printer, disk drive</a:t>
            </a:r>
          </a:p>
          <a:p>
            <a:pPr lvl="1"/>
            <a:r>
              <a:rPr lang="en-US" altLang="en-US" dirty="0"/>
              <a:t>Or just about anything else that exists on a computer.</a:t>
            </a:r>
          </a:p>
          <a:p>
            <a:r>
              <a:rPr lang="en-US" altLang="en-US" sz="2600" dirty="0"/>
              <a:t>The computers can be geographically located anywhere.</a:t>
            </a:r>
          </a:p>
          <a:p>
            <a:r>
              <a:rPr lang="en-US" altLang="en-US" sz="2600" dirty="0">
                <a:solidFill>
                  <a:srgbClr val="0070C0"/>
                </a:solidFill>
              </a:rPr>
              <a:t>Networking</a:t>
            </a:r>
            <a:r>
              <a:rPr lang="en-US" altLang="en-US" sz="2600" dirty="0"/>
              <a:t> is the term that describes the processes involved in designing, implementing, upgrading, managing and otherwise working with </a:t>
            </a:r>
          </a:p>
          <a:p>
            <a:pPr marL="0" indent="0">
              <a:buNone/>
            </a:pPr>
            <a:r>
              <a:rPr lang="en-US" altLang="en-US" sz="2600" dirty="0"/>
              <a:t>    networks and network technologies.</a:t>
            </a:r>
          </a:p>
        </p:txBody>
      </p:sp>
    </p:spTree>
    <p:extLst>
      <p:ext uri="{BB962C8B-B14F-4D97-AF65-F5344CB8AC3E}">
        <p14:creationId xmlns:p14="http://schemas.microsoft.com/office/powerpoint/2010/main" val="4263801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6589199" cy="1280890"/>
          </a:xfrm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3200" b="1" dirty="0">
                <a:solidFill>
                  <a:srgbClr val="E4005C"/>
                </a:solidFill>
              </a:rPr>
              <a:t>Applications of Networks</a:t>
            </a:r>
            <a:endParaRPr lang="en-GB" altLang="en-US" sz="3200" b="1" dirty="0">
              <a:solidFill>
                <a:srgbClr val="E4005C"/>
              </a:solidFill>
            </a:endParaRPr>
          </a:p>
        </p:txBody>
      </p:sp>
      <p:sp>
        <p:nvSpPr>
          <p:cNvPr id="7172" name="Rectangle 9"/>
          <p:cNvSpPr>
            <a:spLocks noGrp="1" noChangeArrowheads="1"/>
          </p:cNvSpPr>
          <p:nvPr>
            <p:ph idx="1"/>
          </p:nvPr>
        </p:nvSpPr>
        <p:spPr>
          <a:xfrm>
            <a:off x="1942415" y="1371600"/>
            <a:ext cx="6591985" cy="4539622"/>
          </a:xfrm>
        </p:spPr>
        <p:txBody>
          <a:bodyPr>
            <a:normAutofit fontScale="92500" lnSpcReduction="10000"/>
          </a:bodyPr>
          <a:lstStyle/>
          <a:p>
            <a:pPr marL="441325" defTabSz="414338" eaLnBrk="1" hangingPunct="1">
              <a:spcBef>
                <a:spcPct val="50000"/>
              </a:spcBef>
              <a:buClr>
                <a:srgbClr val="CC0000"/>
              </a:buClr>
            </a:pPr>
            <a:r>
              <a:rPr lang="en-US" altLang="en-US" sz="2400" b="1" dirty="0">
                <a:solidFill>
                  <a:srgbClr val="000066"/>
                </a:solidFill>
              </a:rPr>
              <a:t>Resource Sharing</a:t>
            </a:r>
          </a:p>
          <a:p>
            <a:pPr marL="865188" lvl="1" indent="-342900" defTabSz="414338" eaLnBrk="1" hangingPunct="1">
              <a:buClr>
                <a:srgbClr val="CC0000"/>
              </a:buClr>
            </a:pPr>
            <a:r>
              <a:rPr lang="en-US" altLang="en-US" dirty="0">
                <a:solidFill>
                  <a:srgbClr val="000066"/>
                </a:solidFill>
              </a:rPr>
              <a:t>Hardware (computing resources, disks, printers)</a:t>
            </a:r>
          </a:p>
          <a:p>
            <a:pPr marL="865188" lvl="1" indent="-342900" defTabSz="414338" eaLnBrk="1" hangingPunct="1">
              <a:buClr>
                <a:srgbClr val="CC0000"/>
              </a:buClr>
            </a:pPr>
            <a:r>
              <a:rPr lang="en-US" altLang="en-US" dirty="0">
                <a:solidFill>
                  <a:srgbClr val="000066"/>
                </a:solidFill>
              </a:rPr>
              <a:t>Software (application software)</a:t>
            </a:r>
          </a:p>
          <a:p>
            <a:pPr marL="441325" defTabSz="414338" eaLnBrk="1" hangingPunct="1">
              <a:spcBef>
                <a:spcPct val="50000"/>
              </a:spcBef>
              <a:buClr>
                <a:srgbClr val="CC0000"/>
              </a:buClr>
            </a:pPr>
            <a:r>
              <a:rPr lang="en-US" altLang="en-US" sz="2400" b="1" dirty="0">
                <a:solidFill>
                  <a:srgbClr val="000066"/>
                </a:solidFill>
              </a:rPr>
              <a:t>Information Sharing</a:t>
            </a:r>
          </a:p>
          <a:p>
            <a:pPr marL="865188" lvl="1" indent="-342900" defTabSz="414338" eaLnBrk="1" hangingPunct="1">
              <a:buClr>
                <a:srgbClr val="CC0000"/>
              </a:buClr>
            </a:pPr>
            <a:r>
              <a:rPr lang="en-US" altLang="en-US" dirty="0">
                <a:solidFill>
                  <a:srgbClr val="000066"/>
                </a:solidFill>
              </a:rPr>
              <a:t>Easy accessibility from anywhere (files, databases)</a:t>
            </a:r>
          </a:p>
          <a:p>
            <a:pPr marL="865188" lvl="1" indent="-342900" defTabSz="414338" eaLnBrk="1" hangingPunct="1">
              <a:buClr>
                <a:srgbClr val="CC0000"/>
              </a:buClr>
            </a:pPr>
            <a:r>
              <a:rPr lang="en-US" altLang="en-US" dirty="0">
                <a:solidFill>
                  <a:srgbClr val="000066"/>
                </a:solidFill>
              </a:rPr>
              <a:t>Search Capability (WWW)</a:t>
            </a:r>
          </a:p>
          <a:p>
            <a:pPr marL="441325" defTabSz="414338" eaLnBrk="1" hangingPunct="1">
              <a:spcBef>
                <a:spcPct val="50000"/>
              </a:spcBef>
              <a:buClr>
                <a:srgbClr val="CC0000"/>
              </a:buClr>
            </a:pPr>
            <a:r>
              <a:rPr lang="en-US" altLang="en-US" sz="2400" b="1" dirty="0">
                <a:solidFill>
                  <a:srgbClr val="000066"/>
                </a:solidFill>
              </a:rPr>
              <a:t>Communication</a:t>
            </a:r>
          </a:p>
          <a:p>
            <a:pPr marL="865188" lvl="1" indent="-342900" defTabSz="414338" eaLnBrk="1" hangingPunct="1">
              <a:buClr>
                <a:srgbClr val="CC0000"/>
              </a:buClr>
            </a:pPr>
            <a:r>
              <a:rPr lang="en-US" altLang="en-US" dirty="0">
                <a:solidFill>
                  <a:srgbClr val="000066"/>
                </a:solidFill>
              </a:rPr>
              <a:t>Email</a:t>
            </a:r>
          </a:p>
          <a:p>
            <a:pPr marL="865188" lvl="1" indent="-342900" defTabSz="414338" eaLnBrk="1" hangingPunct="1">
              <a:buClr>
                <a:srgbClr val="CC0000"/>
              </a:buClr>
            </a:pPr>
            <a:r>
              <a:rPr lang="en-US" altLang="en-US" dirty="0">
                <a:solidFill>
                  <a:srgbClr val="000066"/>
                </a:solidFill>
              </a:rPr>
              <a:t>Message broadcast</a:t>
            </a:r>
          </a:p>
          <a:p>
            <a:pPr marL="441325" defTabSz="414338" eaLnBrk="1" hangingPunct="1">
              <a:spcBef>
                <a:spcPct val="50000"/>
              </a:spcBef>
              <a:buClr>
                <a:srgbClr val="CC0000"/>
              </a:buClr>
            </a:pPr>
            <a:r>
              <a:rPr lang="en-US" altLang="en-US" sz="2400" b="1" dirty="0">
                <a:solidFill>
                  <a:srgbClr val="000066"/>
                </a:solidFill>
              </a:rPr>
              <a:t>Remote computing</a:t>
            </a:r>
          </a:p>
          <a:p>
            <a:pPr marL="441325" defTabSz="414338" eaLnBrk="1" hangingPunct="1">
              <a:spcBef>
                <a:spcPct val="50000"/>
              </a:spcBef>
              <a:buClr>
                <a:srgbClr val="CC0000"/>
              </a:buClr>
            </a:pPr>
            <a:r>
              <a:rPr lang="en-US" altLang="en-US" sz="2400" b="1" dirty="0">
                <a:solidFill>
                  <a:srgbClr val="000066"/>
                </a:solidFill>
              </a:rPr>
              <a:t>Distributed processing (GRID Computing)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6589199" cy="1280890"/>
          </a:xfrm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3200" b="1" dirty="0">
                <a:solidFill>
                  <a:srgbClr val="E4005C"/>
                </a:solidFill>
              </a:rPr>
              <a:t>Network Topology</a:t>
            </a:r>
            <a:endParaRPr lang="en-GB" altLang="en-US" sz="3200" b="1" dirty="0">
              <a:solidFill>
                <a:srgbClr val="E4005C"/>
              </a:solidFill>
            </a:endParaRPr>
          </a:p>
        </p:txBody>
      </p:sp>
      <p:pic>
        <p:nvPicPr>
          <p:cNvPr id="8197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" t="15865" r="5528" b="7082"/>
          <a:stretch>
            <a:fillRect/>
          </a:stretch>
        </p:blipFill>
        <p:spPr>
          <a:xfrm>
            <a:off x="5037138" y="1684338"/>
            <a:ext cx="4106862" cy="4019550"/>
          </a:xfrm>
          <a:noFill/>
        </p:spPr>
      </p:pic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4929188" cy="5029200"/>
          </a:xfrm>
        </p:spPr>
        <p:txBody>
          <a:bodyPr/>
          <a:lstStyle/>
          <a:p>
            <a:pPr marL="392113" indent="-293688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The network topology defines the way in which computers, printers, and other devices are connected. </a:t>
            </a:r>
          </a:p>
          <a:p>
            <a:pPr marL="392113" indent="-293688" algn="just" defTabSz="414338"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A network topology describes the layout of the wire and devices as well as the paths used by data transmissions.</a:t>
            </a: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54676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113" y="91799"/>
            <a:ext cx="6589200" cy="128089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Types of Networks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0013" y="1143000"/>
            <a:ext cx="8915400" cy="1752600"/>
          </a:xfrm>
        </p:spPr>
        <p:txBody>
          <a:bodyPr/>
          <a:lstStyle/>
          <a:p>
            <a:r>
              <a:rPr lang="en-US" altLang="en-US" sz="2600" b="1" dirty="0">
                <a:solidFill>
                  <a:srgbClr val="3333FF"/>
                </a:solidFill>
              </a:rPr>
              <a:t>Local-area network</a:t>
            </a:r>
            <a:r>
              <a:rPr lang="en-US" altLang="en-US" sz="2600" b="1" dirty="0"/>
              <a:t> (LAN)</a:t>
            </a:r>
            <a:r>
              <a:rPr lang="en-US" altLang="en-US" sz="2600" dirty="0"/>
              <a:t>   </a:t>
            </a:r>
            <a:r>
              <a:rPr lang="en-US" altLang="en-US" sz="2200" dirty="0"/>
              <a:t>A network that connects a relatively small number of machines in a relatively close geographical area </a:t>
            </a:r>
            <a:r>
              <a:rPr lang="en-US" altLang="en-US" sz="2200" dirty="0">
                <a:solidFill>
                  <a:srgbClr val="000066"/>
                </a:solidFill>
              </a:rPr>
              <a:t>(Room, Building or a Campus)</a:t>
            </a:r>
          </a:p>
          <a:p>
            <a:pPr marL="0" indent="0">
              <a:buNone/>
            </a:pPr>
            <a:endParaRPr lang="en-US" alt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-304800" y="2235961"/>
            <a:ext cx="6172200" cy="4197824"/>
          </a:xfrm>
        </p:spPr>
        <p:txBody>
          <a:bodyPr>
            <a:normAutofit/>
          </a:bodyPr>
          <a:lstStyle/>
          <a:p>
            <a:pPr marL="863600"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1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Ring topology</a:t>
            </a:r>
            <a:r>
              <a:rPr lang="en-US" altLang="en-US" sz="21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   </a:t>
            </a:r>
            <a:r>
              <a:rPr lang="en-US" altLang="en-US" sz="2100" dirty="0">
                <a:ea typeface="ＭＳ Ｐゴシック" panose="020B0600070205080204" pitchFamily="34" charset="-128"/>
              </a:rPr>
              <a:t>connects all nodes in a closed loop on which messages travel in one direction</a:t>
            </a:r>
          </a:p>
          <a:p>
            <a:pPr marL="863600"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1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Star topology</a:t>
            </a:r>
            <a:r>
              <a:rPr lang="en-US" altLang="en-US" sz="21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   </a:t>
            </a:r>
            <a:r>
              <a:rPr lang="en-US" altLang="en-US" sz="2100" dirty="0">
                <a:ea typeface="ＭＳ Ｐゴシック" panose="020B0600070205080204" pitchFamily="34" charset="-128"/>
              </a:rPr>
              <a:t>centers around one node to which all others are connected and through which all messages are sent</a:t>
            </a:r>
          </a:p>
          <a:p>
            <a:pPr marL="863600"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1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Bus topology</a:t>
            </a:r>
            <a:r>
              <a:rPr lang="en-US" altLang="en-US" sz="21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    </a:t>
            </a:r>
            <a:r>
              <a:rPr lang="en-US" altLang="en-US" sz="2100" dirty="0">
                <a:ea typeface="ＭＳ Ｐゴシック" panose="020B0600070205080204" pitchFamily="34" charset="-128"/>
              </a:rPr>
              <a:t>nodes are connected </a:t>
            </a:r>
          </a:p>
          <a:p>
            <a:pPr marL="57785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100" dirty="0">
                <a:ea typeface="ＭＳ Ｐゴシック" panose="020B0600070205080204" pitchFamily="34" charset="-128"/>
              </a:rPr>
              <a:t>    to a single communication </a:t>
            </a:r>
          </a:p>
          <a:p>
            <a:pPr marL="57785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100" dirty="0">
                <a:ea typeface="ＭＳ Ｐゴシック" panose="020B0600070205080204" pitchFamily="34" charset="-128"/>
              </a:rPr>
              <a:t>    line that carries messages </a:t>
            </a:r>
          </a:p>
          <a:p>
            <a:pPr marL="57785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100" dirty="0">
                <a:ea typeface="ＭＳ Ｐゴシック" panose="020B0600070205080204" pitchFamily="34" charset="-128"/>
              </a:rPr>
              <a:t>    in both directions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76" y="2235961"/>
            <a:ext cx="3374765" cy="2351819"/>
          </a:xfrm>
          <a:prstGeom prst="rect">
            <a:avLst/>
          </a:prstGeom>
        </p:spPr>
      </p:pic>
      <p:pic>
        <p:nvPicPr>
          <p:cNvPr id="7" name="Picture 4" descr="c15f02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140" y="4876800"/>
            <a:ext cx="474996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32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2750"/>
            <a:ext cx="6589200" cy="128089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Types of Networks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0012" y="1143000"/>
            <a:ext cx="8739187" cy="5257800"/>
          </a:xfrm>
        </p:spPr>
        <p:txBody>
          <a:bodyPr>
            <a:normAutofit fontScale="92500"/>
          </a:bodyPr>
          <a:lstStyle/>
          <a:p>
            <a:r>
              <a:rPr lang="en-US" altLang="en-US" sz="2400" b="1" dirty="0">
                <a:solidFill>
                  <a:srgbClr val="3333FF"/>
                </a:solidFill>
              </a:rPr>
              <a:t>Wide-area network</a:t>
            </a:r>
            <a:r>
              <a:rPr lang="en-US" altLang="en-US" sz="2400" b="1" dirty="0"/>
              <a:t> (WAN)</a:t>
            </a:r>
            <a:r>
              <a:rPr lang="en-US" altLang="en-US" sz="2400" dirty="0"/>
              <a:t>   A network that connects LANs and other types of networks over a potentially large geographic distance (</a:t>
            </a:r>
            <a:r>
              <a:rPr lang="en-US" altLang="en-US" sz="2400" dirty="0">
                <a:solidFill>
                  <a:srgbClr val="00B0F0"/>
                </a:solidFill>
              </a:rPr>
              <a:t>Country or across Globe</a:t>
            </a:r>
            <a:r>
              <a:rPr lang="en-US" altLang="en-US" sz="2400" dirty="0"/>
              <a:t>) 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b="1" dirty="0">
                <a:solidFill>
                  <a:srgbClr val="3333FF"/>
                </a:solidFill>
              </a:rPr>
              <a:t>Internet</a:t>
            </a:r>
            <a:r>
              <a:rPr lang="en-US" altLang="en-US" sz="2200" b="1" dirty="0"/>
              <a:t>,</a:t>
            </a:r>
            <a:r>
              <a:rPr lang="en-US" altLang="en-US" sz="2200" dirty="0"/>
              <a:t> as we know it today, is essentially the ultimate wide-area network, spanning the entire globe</a:t>
            </a:r>
          </a:p>
          <a:p>
            <a:pPr lvl="1"/>
            <a:r>
              <a:rPr lang="en-US" altLang="en-US" sz="2200" dirty="0"/>
              <a:t>Communication between networks is called internetworking</a:t>
            </a:r>
          </a:p>
          <a:p>
            <a:endParaRPr lang="en-US" alt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205" y="3780430"/>
            <a:ext cx="4381500" cy="2303060"/>
          </a:xfrm>
        </p:spPr>
        <p:txBody>
          <a:bodyPr>
            <a:normAutofit fontScale="92500"/>
          </a:bodyPr>
          <a:lstStyle/>
          <a:p>
            <a:r>
              <a:rPr lang="en-US" altLang="en-US" sz="2400" dirty="0">
                <a:solidFill>
                  <a:srgbClr val="3333FF"/>
                </a:solidFill>
              </a:rPr>
              <a:t>M</a:t>
            </a:r>
            <a:r>
              <a:rPr lang="en-US" altLang="en-US" sz="2400" b="1" dirty="0">
                <a:solidFill>
                  <a:srgbClr val="3333FF"/>
                </a:solidFill>
              </a:rPr>
              <a:t>etropolitan-area network</a:t>
            </a:r>
            <a:r>
              <a:rPr lang="en-US" altLang="en-US" sz="2400" b="1" dirty="0"/>
              <a:t> (MAN)</a:t>
            </a:r>
            <a:r>
              <a:rPr lang="en-US" altLang="en-US" sz="2400" dirty="0"/>
              <a:t>  The communication infrastructures that have been developed in and around large cities</a:t>
            </a:r>
          </a:p>
          <a:p>
            <a:pPr lvl="1">
              <a:buFontTx/>
              <a:buNone/>
            </a:pPr>
            <a:r>
              <a:rPr lang="en-US" altLang="en-US" sz="2000" dirty="0"/>
              <a:t>	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63" y="3429000"/>
            <a:ext cx="4368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Internetwork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477978" y="1371600"/>
            <a:ext cx="6591985" cy="377762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/>
              <a:t>Connection of two or more distinct computer networks or network segments via a common routing technology </a:t>
            </a:r>
          </a:p>
          <a:p>
            <a:pPr eaLnBrk="1" hangingPunct="1"/>
            <a:r>
              <a:rPr lang="en-US" altLang="en-US" sz="2800" dirty="0"/>
              <a:t>three variants, depending on who administers and who participates in them:</a:t>
            </a:r>
          </a:p>
          <a:p>
            <a:pPr lvl="1" eaLnBrk="1" hangingPunct="1"/>
            <a:r>
              <a:rPr lang="en-US" altLang="en-US" b="1" dirty="0"/>
              <a:t>Internet</a:t>
            </a:r>
            <a:r>
              <a:rPr lang="en-US" altLang="en-US" dirty="0"/>
              <a:t> </a:t>
            </a:r>
            <a:endParaRPr lang="en-US" altLang="en-US" sz="3200" dirty="0"/>
          </a:p>
          <a:p>
            <a:pPr lvl="1" eaLnBrk="1" hangingPunct="1"/>
            <a:r>
              <a:rPr lang="en-US" altLang="en-US" b="1" dirty="0"/>
              <a:t>Intranet</a:t>
            </a:r>
            <a:r>
              <a:rPr lang="en-US" altLang="en-US" dirty="0"/>
              <a:t>  </a:t>
            </a:r>
          </a:p>
          <a:p>
            <a:pPr lvl="1" eaLnBrk="1" hangingPunct="1"/>
            <a:r>
              <a:rPr lang="en-US" altLang="en-US" b="1" dirty="0"/>
              <a:t>Extranet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455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en-US" b="1" dirty="0"/>
              <a:t>Internet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295401" y="1447800"/>
            <a:ext cx="7239000" cy="446342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It is a worldwide system of computer networks - a network of networks in which users at any one computer can, if they have permission, get information from any other computer (and sometimes talk directly to users at other computers).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Global system of interconnected computer networks that use the standard </a:t>
            </a:r>
            <a:r>
              <a:rPr lang="en-US" altLang="en-US" sz="2200" dirty="0">
                <a:hlinkClick r:id="rId2" tooltip="Internet Protocol Suite"/>
              </a:rPr>
              <a:t>Internet Protocol Suite</a:t>
            </a:r>
            <a:r>
              <a:rPr lang="en-US" altLang="en-US" sz="2200" dirty="0"/>
              <a:t> (TCP/IP) to serve billions of users worldwide.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It consists of millions of private and public, academic, business, and government networks of local to global scope that are linked by a broad array of electronic and optical networking technologies. </a:t>
            </a:r>
          </a:p>
        </p:txBody>
      </p:sp>
    </p:spTree>
    <p:extLst>
      <p:ext uri="{BB962C8B-B14F-4D97-AF65-F5344CB8AC3E}">
        <p14:creationId xmlns:p14="http://schemas.microsoft.com/office/powerpoint/2010/main" val="40364715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1041</TotalTime>
  <Words>1592</Words>
  <Application>Microsoft Office PowerPoint</Application>
  <PresentationFormat>On-screen Show (4:3)</PresentationFormat>
  <Paragraphs>161</Paragraphs>
  <Slides>24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Arial</vt:lpstr>
      <vt:lpstr>Calibri</vt:lpstr>
      <vt:lpstr>Century Gothic</vt:lpstr>
      <vt:lpstr>StarSymbol</vt:lpstr>
      <vt:lpstr>Times New Roman</vt:lpstr>
      <vt:lpstr>Wingdings</vt:lpstr>
      <vt:lpstr>Wingdings 3</vt:lpstr>
      <vt:lpstr>Wisp</vt:lpstr>
      <vt:lpstr>Bitmap Image</vt:lpstr>
      <vt:lpstr>COMPUTER NETWORKS</vt:lpstr>
      <vt:lpstr>Computer Networks</vt:lpstr>
      <vt:lpstr>Computer Networks</vt:lpstr>
      <vt:lpstr>Applications of Networks</vt:lpstr>
      <vt:lpstr>Network Topology</vt:lpstr>
      <vt:lpstr>Types of Networks</vt:lpstr>
      <vt:lpstr>Types of Networks</vt:lpstr>
      <vt:lpstr>Internetwork</vt:lpstr>
      <vt:lpstr>Internet</vt:lpstr>
      <vt:lpstr>Internet</vt:lpstr>
      <vt:lpstr>Intranet &amp; Extranet</vt:lpstr>
      <vt:lpstr>Computers Role: Clients and Servers</vt:lpstr>
      <vt:lpstr>Computers Role: Peer to Peer</vt:lpstr>
      <vt:lpstr>Protocol</vt:lpstr>
      <vt:lpstr>Open Systems</vt:lpstr>
      <vt:lpstr>Open Systems Interconnection (OSI) Model</vt:lpstr>
      <vt:lpstr>OSI Reference Model</vt:lpstr>
      <vt:lpstr>OSI Reference Model</vt:lpstr>
      <vt:lpstr>OSI Model</vt:lpstr>
      <vt:lpstr>OSI Model</vt:lpstr>
      <vt:lpstr>OSI Reference Model: 7 Layers</vt:lpstr>
      <vt:lpstr>TCP/IP</vt:lpstr>
      <vt:lpstr>OSI &amp; TCP/IP Models</vt:lpstr>
      <vt:lpstr>Reference Books</vt:lpstr>
    </vt:vector>
  </TitlesOfParts>
  <Company>IITK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Mr.Navpreet Singh</dc:creator>
  <cp:lastModifiedBy>csere</cp:lastModifiedBy>
  <cp:revision>61</cp:revision>
  <dcterms:created xsi:type="dcterms:W3CDTF">1999-01-02T07:55:24Z</dcterms:created>
  <dcterms:modified xsi:type="dcterms:W3CDTF">2020-02-09T03:32:46Z</dcterms:modified>
</cp:coreProperties>
</file>