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97" r:id="rId2"/>
    <p:sldId id="260" r:id="rId3"/>
    <p:sldId id="299" r:id="rId4"/>
    <p:sldId id="300" r:id="rId5"/>
    <p:sldId id="302" r:id="rId6"/>
    <p:sldId id="303" r:id="rId7"/>
    <p:sldId id="304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456" userDrawn="1">
          <p15:clr>
            <a:srgbClr val="A4A3A4"/>
          </p15:clr>
        </p15:guide>
        <p15:guide id="5" pos="7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/>
    <p:restoredTop sz="94643"/>
  </p:normalViewPr>
  <p:slideViewPr>
    <p:cSldViewPr snapToGrid="0" snapToObjects="1" showGuides="1">
      <p:cViewPr>
        <p:scale>
          <a:sx n="82" d="100"/>
          <a:sy n="82" d="100"/>
        </p:scale>
        <p:origin x="1808" y="1200"/>
      </p:cViewPr>
      <p:guideLst>
        <p:guide orient="horz" pos="432"/>
        <p:guide pos="3840"/>
        <p:guide orient="horz" pos="2256"/>
        <p:guide pos="456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C8E5C-8A42-8449-99F4-71005630D23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E4F5F-7A0F-3A4E-AA7D-CD15933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5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7839-1270-FF41-937F-C5BA97DAF3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0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7">
            <a:extLst>
              <a:ext uri="{FF2B5EF4-FFF2-40B4-BE49-F238E27FC236}">
                <a16:creationId xmlns:a16="http://schemas.microsoft.com/office/drawing/2014/main" id="{C93224C2-7968-E048-959C-495852A82D3D}"/>
              </a:ext>
            </a:extLst>
          </p:cNvPr>
          <p:cNvSpPr/>
          <p:nvPr/>
        </p:nvSpPr>
        <p:spPr>
          <a:xfrm>
            <a:off x="1014696" y="799341"/>
            <a:ext cx="10363200" cy="546782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30DFC76C-3FE4-B543-B76B-36EA6B563088}"/>
              </a:ext>
            </a:extLst>
          </p:cNvPr>
          <p:cNvGrpSpPr/>
          <p:nvPr/>
        </p:nvGrpSpPr>
        <p:grpSpPr>
          <a:xfrm>
            <a:off x="3981141" y="2286001"/>
            <a:ext cx="4229719" cy="1871307"/>
            <a:chOff x="0" y="0"/>
            <a:chExt cx="8459437" cy="3742615"/>
          </a:xfrm>
        </p:grpSpPr>
        <p:grpSp>
          <p:nvGrpSpPr>
            <p:cNvPr id="3" name="Group 11">
              <a:extLst>
                <a:ext uri="{FF2B5EF4-FFF2-40B4-BE49-F238E27FC236}">
                  <a16:creationId xmlns:a16="http://schemas.microsoft.com/office/drawing/2014/main" id="{6A6EFC30-70EC-E745-8DD6-329A6F9AD9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44692" y="0"/>
              <a:ext cx="3541610" cy="3541610"/>
              <a:chOff x="1371600" y="6705600"/>
              <a:chExt cx="10972800" cy="10972800"/>
            </a:xfrm>
          </p:grpSpPr>
          <p:sp>
            <p:nvSpPr>
              <p:cNvPr id="8" name="Freeform 12">
                <a:extLst>
                  <a:ext uri="{FF2B5EF4-FFF2-40B4-BE49-F238E27FC236}">
                    <a16:creationId xmlns:a16="http://schemas.microsoft.com/office/drawing/2014/main" id="{4045389F-D260-DC4F-88DF-BE2435CC83AF}"/>
                  </a:ext>
                </a:extLst>
              </p:cNvPr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4" name="Picture 13">
              <a:extLst>
                <a:ext uri="{FF2B5EF4-FFF2-40B4-BE49-F238E27FC236}">
                  <a16:creationId xmlns:a16="http://schemas.microsoft.com/office/drawing/2014/main" id="{0C4C49ED-1F4E-3340-B631-6E550490D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541610" cy="3541610"/>
            </a:xfrm>
            <a:prstGeom prst="rect">
              <a:avLst/>
            </a:prstGeom>
          </p:spPr>
        </p:pic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7F1D33D2-A91B-BC4D-87F8-0424E81206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06843" y="399142"/>
              <a:ext cx="798284" cy="798284"/>
              <a:chOff x="1371600" y="6705600"/>
              <a:chExt cx="10972800" cy="10972800"/>
            </a:xfrm>
          </p:grpSpPr>
          <p:sp>
            <p:nvSpPr>
              <p:cNvPr id="7" name="Freeform 15">
                <a:extLst>
                  <a:ext uri="{FF2B5EF4-FFF2-40B4-BE49-F238E27FC236}">
                    <a16:creationId xmlns:a16="http://schemas.microsoft.com/office/drawing/2014/main" id="{8892FDB8-C5E9-A64D-9EFE-D5FECCAB9D4F}"/>
                  </a:ext>
                </a:extLst>
              </p:cNvPr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59728BB2-BCBA-4C4F-ABCE-ADD68FB36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702760">
              <a:off x="4584532" y="741218"/>
              <a:ext cx="3642906" cy="265932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0549FE2-4B16-0D43-B1C4-0DD1FAAF2758}"/>
              </a:ext>
            </a:extLst>
          </p:cNvPr>
          <p:cNvSpPr/>
          <p:nvPr/>
        </p:nvSpPr>
        <p:spPr>
          <a:xfrm>
            <a:off x="914400" y="695090"/>
            <a:ext cx="10363200" cy="5467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05F9B-56E9-AA45-8EF3-CB6FFEDDEBA1}"/>
              </a:ext>
            </a:extLst>
          </p:cNvPr>
          <p:cNvSpPr txBox="1"/>
          <p:nvPr/>
        </p:nvSpPr>
        <p:spPr>
          <a:xfrm>
            <a:off x="1498600" y="3855042"/>
            <a:ext cx="9194800" cy="714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9378"/>
              </a:lnSpc>
              <a:defRPr sz="8931" b="1" spc="-89">
                <a:solidFill>
                  <a:srgbClr val="000000"/>
                </a:solidFill>
              </a:defRPr>
            </a:lvl1pPr>
          </a:lstStyle>
          <a:p>
            <a:pPr algn="ctr" defTabSz="609630">
              <a:lnSpc>
                <a:spcPts val="6252"/>
              </a:lnSpc>
            </a:pPr>
            <a:r>
              <a:rPr lang="en-US" sz="2400" b="0" spc="-59" dirty="0">
                <a:latin typeface="Calibri"/>
              </a:rPr>
              <a:t>Yan Jiao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04F11-311A-0340-B0BF-A794190988DC}"/>
              </a:ext>
            </a:extLst>
          </p:cNvPr>
          <p:cNvSpPr txBox="1"/>
          <p:nvPr/>
        </p:nvSpPr>
        <p:spPr>
          <a:xfrm>
            <a:off x="1560007" y="4263570"/>
            <a:ext cx="9194800" cy="714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378"/>
              </a:lnSpc>
              <a:defRPr sz="4800" b="0" spc="-89">
                <a:solidFill>
                  <a:srgbClr val="000000"/>
                </a:solidFill>
              </a:defRPr>
            </a:lvl1pPr>
          </a:lstStyle>
          <a:p>
            <a:pPr defTabSz="609630">
              <a:lnSpc>
                <a:spcPts val="6252"/>
              </a:lnSpc>
            </a:pPr>
            <a:r>
              <a:rPr lang="en-US" sz="2400" spc="-59" dirty="0">
                <a:latin typeface="Calibri"/>
              </a:rPr>
              <a:t>Mar. 25th, 2020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F863376E-6969-DA41-9FC9-8A176766B9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11047480" y="5701183"/>
            <a:ext cx="983033" cy="1425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10962C-D1A2-CB48-8059-FD3EFA5734CE}"/>
              </a:ext>
            </a:extLst>
          </p:cNvPr>
          <p:cNvSpPr txBox="1"/>
          <p:nvPr/>
        </p:nvSpPr>
        <p:spPr>
          <a:xfrm>
            <a:off x="12697838" y="523996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9E99CC-69C9-F747-8113-B00D5AB456BB}"/>
              </a:ext>
            </a:extLst>
          </p:cNvPr>
          <p:cNvCxnSpPr>
            <a:cxnSpLocks/>
          </p:cNvCxnSpPr>
          <p:nvPr/>
        </p:nvCxnSpPr>
        <p:spPr>
          <a:xfrm>
            <a:off x="4953807" y="4546600"/>
            <a:ext cx="2284387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9C9E80-1504-D74F-9C78-92C9C89C26B8}"/>
              </a:ext>
            </a:extLst>
          </p:cNvPr>
          <p:cNvSpPr txBox="1"/>
          <p:nvPr/>
        </p:nvSpPr>
        <p:spPr>
          <a:xfrm>
            <a:off x="1498600" y="1925895"/>
            <a:ext cx="9194800" cy="824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10080"/>
              </a:lnSpc>
              <a:defRPr sz="9600" spc="-96">
                <a:solidFill>
                  <a:srgbClr val="000000"/>
                </a:solidFill>
                <a:latin typeface="HK Grotesk Bold Bold"/>
              </a:defRPr>
            </a:lvl1pPr>
          </a:lstStyle>
          <a:p>
            <a:pPr algn="ctr" defTabSz="609630">
              <a:lnSpc>
                <a:spcPts val="6720"/>
              </a:lnSpc>
            </a:pPr>
            <a:r>
              <a:rPr lang="en-US" sz="5334" b="1" spc="-64" dirty="0">
                <a:latin typeface="Calibri" panose="020F0502020204030204" pitchFamily="34" charset="0"/>
              </a:rPr>
              <a:t>Border Trimmer</a:t>
            </a:r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2B86B983-A346-8940-86A9-7B460D4DC0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533214" y="-985195"/>
            <a:ext cx="983033" cy="1425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CEDFB4-266F-BF4C-9860-5CDF42964E7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colorTemperature colorTemp="7898"/>
                    </a14:imgEffect>
                    <a14:imgEffect>
                      <a14:saturation sat="269000"/>
                    </a14:imgEffect>
                    <a14:imgEffect>
                      <a14:brightnessContrast bright="-10000" contrast="2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0800000">
            <a:off x="391264" y="171953"/>
            <a:ext cx="1046273" cy="1046272"/>
          </a:xfrm>
          <a:prstGeom prst="rect">
            <a:avLst/>
          </a:prstGeom>
          <a:noFill/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466D45-C837-A345-8665-D9ED4CE4BE6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colorTemperature colorTemp="7898"/>
                    </a14:imgEffect>
                    <a14:imgEffect>
                      <a14:saturation sat="269000"/>
                    </a14:imgEffect>
                    <a14:imgEffect>
                      <a14:brightnessContrast bright="-10000" contrast="2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271345" y="-490655"/>
            <a:ext cx="2371490" cy="2371487"/>
          </a:xfrm>
          <a:prstGeom prst="rect">
            <a:avLst/>
          </a:prstGeom>
          <a:noFill/>
          <a:effectLst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A7C3B9-995E-9B45-AF0E-E1BCE19CB11E}"/>
              </a:ext>
            </a:extLst>
          </p:cNvPr>
          <p:cNvSpPr txBox="1"/>
          <p:nvPr/>
        </p:nvSpPr>
        <p:spPr>
          <a:xfrm>
            <a:off x="1498600" y="2871478"/>
            <a:ext cx="9194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10080"/>
              </a:lnSpc>
              <a:defRPr sz="9600" spc="-96">
                <a:solidFill>
                  <a:srgbClr val="000000"/>
                </a:solidFill>
                <a:latin typeface="HK Grotesk Bold Bold"/>
              </a:defRPr>
            </a:lvl1pPr>
          </a:lstStyle>
          <a:p>
            <a:pPr algn="ctr" defTabSz="609630">
              <a:lnSpc>
                <a:spcPct val="100000"/>
              </a:lnSpc>
            </a:pPr>
            <a:r>
              <a:rPr lang="en-US" sz="2000" spc="-64" dirty="0" err="1">
                <a:latin typeface="Calibri" panose="020F0502020204030204" pitchFamily="34" charset="0"/>
              </a:rPr>
              <a:t>imgix</a:t>
            </a:r>
            <a:r>
              <a:rPr lang="en-US" sz="2000" spc="-64" dirty="0">
                <a:latin typeface="Calibri" panose="020F0502020204030204" pitchFamily="34" charset="0"/>
              </a:rPr>
              <a:t> interview – image processing engineer</a:t>
            </a:r>
          </a:p>
          <a:p>
            <a:pPr algn="ctr" defTabSz="609630">
              <a:lnSpc>
                <a:spcPct val="100000"/>
              </a:lnSpc>
            </a:pPr>
            <a:r>
              <a:rPr lang="en-US" sz="2000" spc="-64" dirty="0">
                <a:latin typeface="Calibri" panose="020F0502020204030204" pitchFamily="34" charset="0"/>
              </a:rPr>
              <a:t>take home project</a:t>
            </a:r>
          </a:p>
        </p:txBody>
      </p:sp>
    </p:spTree>
    <p:extLst>
      <p:ext uri="{BB962C8B-B14F-4D97-AF65-F5344CB8AC3E}">
        <p14:creationId xmlns:p14="http://schemas.microsoft.com/office/powerpoint/2010/main" val="233522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5">
            <a:extLst>
              <a:ext uri="{FF2B5EF4-FFF2-40B4-BE49-F238E27FC236}">
                <a16:creationId xmlns:a16="http://schemas.microsoft.com/office/drawing/2014/main" id="{F1B10FED-62AF-CE4C-981E-F0B557460900}"/>
              </a:ext>
            </a:extLst>
          </p:cNvPr>
          <p:cNvSpPr txBox="1"/>
          <p:nvPr/>
        </p:nvSpPr>
        <p:spPr>
          <a:xfrm>
            <a:off x="699056" y="545033"/>
            <a:ext cx="4406344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52"/>
              </a:lnSpc>
            </a:pPr>
            <a:r>
              <a:rPr lang="en-US" sz="5400" b="1" spc="-59" dirty="0">
                <a:solidFill>
                  <a:srgbClr val="000000"/>
                </a:solidFill>
              </a:rPr>
              <a:t>Border</a:t>
            </a:r>
            <a:endParaRPr lang="en-US" sz="5334" b="1" spc="-59" dirty="0">
              <a:solidFill>
                <a:srgbClr val="000000"/>
              </a:solidFill>
            </a:endParaRPr>
          </a:p>
          <a:p>
            <a:pPr>
              <a:lnSpc>
                <a:spcPts val="6252"/>
              </a:lnSpc>
            </a:pPr>
            <a:r>
              <a:rPr lang="en-US" sz="5334" b="1" spc="-59" dirty="0">
                <a:solidFill>
                  <a:srgbClr val="000000"/>
                </a:solidFill>
              </a:rPr>
              <a:t>Property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8D3469-31C0-3B44-AD10-D85678A39E88}"/>
              </a:ext>
            </a:extLst>
          </p:cNvPr>
          <p:cNvCxnSpPr>
            <a:cxnSpLocks/>
          </p:cNvCxnSpPr>
          <p:nvPr/>
        </p:nvCxnSpPr>
        <p:spPr>
          <a:xfrm>
            <a:off x="722348" y="2202544"/>
            <a:ext cx="4052852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43218E-4559-2747-BFCC-7174C1A729A7}"/>
              </a:ext>
            </a:extLst>
          </p:cNvPr>
          <p:cNvSpPr txBox="1"/>
          <p:nvPr/>
        </p:nvSpPr>
        <p:spPr>
          <a:xfrm>
            <a:off x="12269821" y="-73930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AF56C-CB7C-704F-9E44-694E8E277C30}"/>
              </a:ext>
            </a:extLst>
          </p:cNvPr>
          <p:cNvSpPr/>
          <p:nvPr/>
        </p:nvSpPr>
        <p:spPr>
          <a:xfrm>
            <a:off x="647886" y="1947459"/>
            <a:ext cx="1513556" cy="759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252"/>
              </a:lnSpc>
            </a:pPr>
            <a:r>
              <a:rPr lang="en-US" b="1" spc="-59" dirty="0">
                <a:solidFill>
                  <a:srgbClr val="000000"/>
                </a:solidFill>
              </a:rPr>
              <a:t>(in this project)</a:t>
            </a:r>
          </a:p>
        </p:txBody>
      </p:sp>
      <p:sp>
        <p:nvSpPr>
          <p:cNvPr id="29" name="AutoShape 12">
            <a:extLst>
              <a:ext uri="{FF2B5EF4-FFF2-40B4-BE49-F238E27FC236}">
                <a16:creationId xmlns:a16="http://schemas.microsoft.com/office/drawing/2014/main" id="{0930076E-9224-7046-9936-0AFF76FD3D44}"/>
              </a:ext>
            </a:extLst>
          </p:cNvPr>
          <p:cNvSpPr/>
          <p:nvPr/>
        </p:nvSpPr>
        <p:spPr>
          <a:xfrm>
            <a:off x="6214102" y="769309"/>
            <a:ext cx="5215898" cy="1077687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2" name="AutoShape 14">
            <a:extLst>
              <a:ext uri="{FF2B5EF4-FFF2-40B4-BE49-F238E27FC236}">
                <a16:creationId xmlns:a16="http://schemas.microsoft.com/office/drawing/2014/main" id="{DFBD9501-AA0D-3441-B2A2-C78921878D58}"/>
              </a:ext>
            </a:extLst>
          </p:cNvPr>
          <p:cNvSpPr/>
          <p:nvPr/>
        </p:nvSpPr>
        <p:spPr>
          <a:xfrm>
            <a:off x="6131011" y="685801"/>
            <a:ext cx="5215639" cy="107768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sz="1200" dirty="0"/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6BF4A75E-8C09-6647-8035-3B259B4A27A4}"/>
              </a:ext>
            </a:extLst>
          </p:cNvPr>
          <p:cNvSpPr txBox="1"/>
          <p:nvPr/>
        </p:nvSpPr>
        <p:spPr>
          <a:xfrm>
            <a:off x="6408569" y="745702"/>
            <a:ext cx="4938081" cy="5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Known RGB, single color</a:t>
            </a:r>
          </a:p>
        </p:txBody>
      </p:sp>
      <p:sp>
        <p:nvSpPr>
          <p:cNvPr id="45" name="AutoShape 12">
            <a:extLst>
              <a:ext uri="{FF2B5EF4-FFF2-40B4-BE49-F238E27FC236}">
                <a16:creationId xmlns:a16="http://schemas.microsoft.com/office/drawing/2014/main" id="{E71259A4-5C81-9A43-89DB-B022C8A89A7E}"/>
              </a:ext>
            </a:extLst>
          </p:cNvPr>
          <p:cNvSpPr/>
          <p:nvPr/>
        </p:nvSpPr>
        <p:spPr>
          <a:xfrm>
            <a:off x="6214102" y="2083282"/>
            <a:ext cx="5215898" cy="1077687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6" name="AutoShape 14">
            <a:extLst>
              <a:ext uri="{FF2B5EF4-FFF2-40B4-BE49-F238E27FC236}">
                <a16:creationId xmlns:a16="http://schemas.microsoft.com/office/drawing/2014/main" id="{FF21F6FF-044D-3342-A025-2DB787072D68}"/>
              </a:ext>
            </a:extLst>
          </p:cNvPr>
          <p:cNvSpPr/>
          <p:nvPr/>
        </p:nvSpPr>
        <p:spPr>
          <a:xfrm>
            <a:off x="6131011" y="1999774"/>
            <a:ext cx="5215639" cy="107768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sz="1200" dirty="0"/>
          </a:p>
        </p:txBody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202C1770-13C7-394D-A2EE-3E97B1F5952A}"/>
              </a:ext>
            </a:extLst>
          </p:cNvPr>
          <p:cNvSpPr/>
          <p:nvPr/>
        </p:nvSpPr>
        <p:spPr>
          <a:xfrm>
            <a:off x="6214102" y="3406892"/>
            <a:ext cx="5215898" cy="1077687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8" name="AutoShape 14">
            <a:extLst>
              <a:ext uri="{FF2B5EF4-FFF2-40B4-BE49-F238E27FC236}">
                <a16:creationId xmlns:a16="http://schemas.microsoft.com/office/drawing/2014/main" id="{63EB1B3F-7E34-D74C-935C-4121B10A5C55}"/>
              </a:ext>
            </a:extLst>
          </p:cNvPr>
          <p:cNvSpPr/>
          <p:nvPr/>
        </p:nvSpPr>
        <p:spPr>
          <a:xfrm>
            <a:off x="6131011" y="3323384"/>
            <a:ext cx="5215639" cy="107768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sz="1200" dirty="0"/>
          </a:p>
        </p:txBody>
      </p:sp>
      <p:sp>
        <p:nvSpPr>
          <p:cNvPr id="49" name="AutoShape 12">
            <a:extLst>
              <a:ext uri="{FF2B5EF4-FFF2-40B4-BE49-F238E27FC236}">
                <a16:creationId xmlns:a16="http://schemas.microsoft.com/office/drawing/2014/main" id="{D158DC72-7EB6-D841-8AA7-682B10FC4D78}"/>
              </a:ext>
            </a:extLst>
          </p:cNvPr>
          <p:cNvSpPr/>
          <p:nvPr/>
        </p:nvSpPr>
        <p:spPr>
          <a:xfrm>
            <a:off x="6214102" y="4720865"/>
            <a:ext cx="5215898" cy="1077687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0" name="AutoShape 14">
            <a:extLst>
              <a:ext uri="{FF2B5EF4-FFF2-40B4-BE49-F238E27FC236}">
                <a16:creationId xmlns:a16="http://schemas.microsoft.com/office/drawing/2014/main" id="{9CDA2272-9B4E-E04F-8685-60FF5D1E02A0}"/>
              </a:ext>
            </a:extLst>
          </p:cNvPr>
          <p:cNvSpPr/>
          <p:nvPr/>
        </p:nvSpPr>
        <p:spPr>
          <a:xfrm>
            <a:off x="6131011" y="4637357"/>
            <a:ext cx="5215639" cy="107768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sz="1200" dirty="0"/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EBC4DF93-FBFB-164A-BD3D-C1F02427AD35}"/>
              </a:ext>
            </a:extLst>
          </p:cNvPr>
          <p:cNvSpPr txBox="1"/>
          <p:nvPr/>
        </p:nvSpPr>
        <p:spPr>
          <a:xfrm>
            <a:off x="6408569" y="2340389"/>
            <a:ext cx="449577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Unknown widths</a:t>
            </a:r>
          </a:p>
        </p:txBody>
      </p:sp>
      <p:sp>
        <p:nvSpPr>
          <p:cNvPr id="52" name="TextBox 33">
            <a:extLst>
              <a:ext uri="{FF2B5EF4-FFF2-40B4-BE49-F238E27FC236}">
                <a16:creationId xmlns:a16="http://schemas.microsoft.com/office/drawing/2014/main" id="{FDBED07F-7B32-9843-9E1A-F8F51EAD6C62}"/>
              </a:ext>
            </a:extLst>
          </p:cNvPr>
          <p:cNvSpPr txBox="1"/>
          <p:nvPr/>
        </p:nvSpPr>
        <p:spPr>
          <a:xfrm>
            <a:off x="6408569" y="3703098"/>
            <a:ext cx="493808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/>
              <a:t>Perfectly row/column aligned</a:t>
            </a:r>
          </a:p>
        </p:txBody>
      </p:sp>
      <p:sp>
        <p:nvSpPr>
          <p:cNvPr id="53" name="AutoShape 14">
            <a:extLst>
              <a:ext uri="{FF2B5EF4-FFF2-40B4-BE49-F238E27FC236}">
                <a16:creationId xmlns:a16="http://schemas.microsoft.com/office/drawing/2014/main" id="{E9CE87AA-B9AB-654B-B5A7-CE9A92646FD8}"/>
              </a:ext>
            </a:extLst>
          </p:cNvPr>
          <p:cNvSpPr/>
          <p:nvPr/>
        </p:nvSpPr>
        <p:spPr>
          <a:xfrm>
            <a:off x="6131011" y="4572378"/>
            <a:ext cx="5215639" cy="107768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sz="1200" dirty="0"/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C6F72AF6-2561-924B-9AFE-BF6681D5D5BE}"/>
              </a:ext>
            </a:extLst>
          </p:cNvPr>
          <p:cNvSpPr txBox="1"/>
          <p:nvPr/>
        </p:nvSpPr>
        <p:spPr>
          <a:xfrm>
            <a:off x="6408569" y="5011005"/>
            <a:ext cx="5215639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dirty="0"/>
              <a:t>(might not consider the variance in alpha channel)</a:t>
            </a:r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1870C011-9D02-4B4F-8F03-FF0539FA6958}"/>
              </a:ext>
            </a:extLst>
          </p:cNvPr>
          <p:cNvSpPr txBox="1"/>
          <p:nvPr/>
        </p:nvSpPr>
        <p:spPr>
          <a:xfrm>
            <a:off x="6408569" y="1330754"/>
            <a:ext cx="5215639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dirty="0"/>
              <a:t>(Suppose the top-left pixel is in border area)</a:t>
            </a:r>
          </a:p>
        </p:txBody>
      </p:sp>
    </p:spTree>
    <p:extLst>
      <p:ext uri="{BB962C8B-B14F-4D97-AF65-F5344CB8AC3E}">
        <p14:creationId xmlns:p14="http://schemas.microsoft.com/office/powerpoint/2010/main" val="2749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ight Arrow 70">
            <a:extLst>
              <a:ext uri="{FF2B5EF4-FFF2-40B4-BE49-F238E27FC236}">
                <a16:creationId xmlns:a16="http://schemas.microsoft.com/office/drawing/2014/main" id="{9A160BA1-C066-0840-847A-12FED000AE7B}"/>
              </a:ext>
            </a:extLst>
          </p:cNvPr>
          <p:cNvSpPr/>
          <p:nvPr/>
        </p:nvSpPr>
        <p:spPr>
          <a:xfrm rot="10800000">
            <a:off x="5927060" y="5147523"/>
            <a:ext cx="393846" cy="2779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00D64257-C828-2A40-89DD-93BCAE4BFAD5}"/>
              </a:ext>
            </a:extLst>
          </p:cNvPr>
          <p:cNvSpPr/>
          <p:nvPr/>
        </p:nvSpPr>
        <p:spPr>
          <a:xfrm rot="5400000">
            <a:off x="8482037" y="3797160"/>
            <a:ext cx="393846" cy="2779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E39CD0-4D5C-2F43-998F-96CA6AD1D1F1}"/>
              </a:ext>
            </a:extLst>
          </p:cNvPr>
          <p:cNvGrpSpPr/>
          <p:nvPr/>
        </p:nvGrpSpPr>
        <p:grpSpPr>
          <a:xfrm>
            <a:off x="1240683" y="1503551"/>
            <a:ext cx="9760956" cy="4809416"/>
            <a:chOff x="1090783" y="1503551"/>
            <a:chExt cx="9760956" cy="48094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EC05468-7DA9-F34B-B2FD-F4EB576E5365}"/>
                </a:ext>
              </a:extLst>
            </p:cNvPr>
            <p:cNvGrpSpPr/>
            <p:nvPr/>
          </p:nvGrpSpPr>
          <p:grpSpPr>
            <a:xfrm>
              <a:off x="1130420" y="1503551"/>
              <a:ext cx="4641015" cy="2162489"/>
              <a:chOff x="772741" y="1364074"/>
              <a:chExt cx="2903977" cy="3688937"/>
            </a:xfrm>
          </p:grpSpPr>
          <p:sp>
            <p:nvSpPr>
              <p:cNvPr id="2" name="AutoShape 8">
                <a:extLst>
                  <a:ext uri="{FF2B5EF4-FFF2-40B4-BE49-F238E27FC236}">
                    <a16:creationId xmlns:a16="http://schemas.microsoft.com/office/drawing/2014/main" id="{882BE20A-E7CA-354B-ACE5-3686A2C4EE05}"/>
                  </a:ext>
                </a:extLst>
              </p:cNvPr>
              <p:cNvSpPr/>
              <p:nvPr/>
            </p:nvSpPr>
            <p:spPr>
              <a:xfrm>
                <a:off x="822344" y="1497625"/>
                <a:ext cx="2854374" cy="3555386"/>
              </a:xfrm>
              <a:prstGeom prst="rect">
                <a:avLst/>
              </a:prstGeom>
              <a:solidFill>
                <a:srgbClr val="000000"/>
              </a:solidFill>
            </p:spPr>
          </p:sp>
          <p:sp>
            <p:nvSpPr>
              <p:cNvPr id="3" name="AutoShape 10">
                <a:extLst>
                  <a:ext uri="{FF2B5EF4-FFF2-40B4-BE49-F238E27FC236}">
                    <a16:creationId xmlns:a16="http://schemas.microsoft.com/office/drawing/2014/main" id="{5DD9BA27-A9B0-DA45-89A2-D102A3B5E8EB}"/>
                  </a:ext>
                </a:extLst>
              </p:cNvPr>
              <p:cNvSpPr/>
              <p:nvPr/>
            </p:nvSpPr>
            <p:spPr>
              <a:xfrm>
                <a:off x="772741" y="1364074"/>
                <a:ext cx="2854374" cy="3555386"/>
              </a:xfrm>
              <a:prstGeom prst="rect">
                <a:avLst/>
              </a:prstGeom>
              <a:solidFill>
                <a:srgbClr val="FFFFFF"/>
              </a:solidFill>
            </p:spPr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AE87F2C-7F4E-1B4F-9928-77B6A94A3B58}"/>
                </a:ext>
              </a:extLst>
            </p:cNvPr>
            <p:cNvGrpSpPr/>
            <p:nvPr/>
          </p:nvGrpSpPr>
          <p:grpSpPr>
            <a:xfrm>
              <a:off x="6210724" y="1503551"/>
              <a:ext cx="4641015" cy="2162489"/>
              <a:chOff x="772741" y="1364074"/>
              <a:chExt cx="2903977" cy="3688937"/>
            </a:xfrm>
          </p:grpSpPr>
          <p:sp>
            <p:nvSpPr>
              <p:cNvPr id="48" name="AutoShape 8">
                <a:extLst>
                  <a:ext uri="{FF2B5EF4-FFF2-40B4-BE49-F238E27FC236}">
                    <a16:creationId xmlns:a16="http://schemas.microsoft.com/office/drawing/2014/main" id="{63C59607-2F32-294E-A5B7-871A4DA9E86C}"/>
                  </a:ext>
                </a:extLst>
              </p:cNvPr>
              <p:cNvSpPr/>
              <p:nvPr/>
            </p:nvSpPr>
            <p:spPr>
              <a:xfrm>
                <a:off x="822344" y="1497625"/>
                <a:ext cx="2854374" cy="3555386"/>
              </a:xfrm>
              <a:prstGeom prst="rect">
                <a:avLst/>
              </a:prstGeom>
              <a:solidFill>
                <a:srgbClr val="000000"/>
              </a:solidFill>
            </p:spPr>
          </p:sp>
          <p:sp>
            <p:nvSpPr>
              <p:cNvPr id="49" name="AutoShape 10">
                <a:extLst>
                  <a:ext uri="{FF2B5EF4-FFF2-40B4-BE49-F238E27FC236}">
                    <a16:creationId xmlns:a16="http://schemas.microsoft.com/office/drawing/2014/main" id="{A1927119-F307-9948-9032-17C9F38529A5}"/>
                  </a:ext>
                </a:extLst>
              </p:cNvPr>
              <p:cNvSpPr/>
              <p:nvPr/>
            </p:nvSpPr>
            <p:spPr>
              <a:xfrm>
                <a:off x="772741" y="1364074"/>
                <a:ext cx="2854374" cy="3555386"/>
              </a:xfrm>
              <a:prstGeom prst="rect">
                <a:avLst/>
              </a:prstGeom>
              <a:solidFill>
                <a:srgbClr val="FFFFFF"/>
              </a:solidFill>
            </p:spPr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D50E81B-045A-B541-9321-C055040F0F2D}"/>
                </a:ext>
              </a:extLst>
            </p:cNvPr>
            <p:cNvGrpSpPr/>
            <p:nvPr/>
          </p:nvGrpSpPr>
          <p:grpSpPr>
            <a:xfrm>
              <a:off x="6210724" y="4150478"/>
              <a:ext cx="4641015" cy="2162489"/>
              <a:chOff x="772741" y="1364074"/>
              <a:chExt cx="2903977" cy="3688937"/>
            </a:xfrm>
          </p:grpSpPr>
          <p:sp>
            <p:nvSpPr>
              <p:cNvPr id="51" name="AutoShape 8">
                <a:extLst>
                  <a:ext uri="{FF2B5EF4-FFF2-40B4-BE49-F238E27FC236}">
                    <a16:creationId xmlns:a16="http://schemas.microsoft.com/office/drawing/2014/main" id="{17956980-021D-D44D-A757-0EB663080E18}"/>
                  </a:ext>
                </a:extLst>
              </p:cNvPr>
              <p:cNvSpPr/>
              <p:nvPr/>
            </p:nvSpPr>
            <p:spPr>
              <a:xfrm>
                <a:off x="822344" y="1497625"/>
                <a:ext cx="2854374" cy="3555386"/>
              </a:xfrm>
              <a:prstGeom prst="rect">
                <a:avLst/>
              </a:prstGeom>
              <a:solidFill>
                <a:srgbClr val="000000"/>
              </a:solidFill>
            </p:spPr>
          </p:sp>
          <p:sp>
            <p:nvSpPr>
              <p:cNvPr id="52" name="AutoShape 10">
                <a:extLst>
                  <a:ext uri="{FF2B5EF4-FFF2-40B4-BE49-F238E27FC236}">
                    <a16:creationId xmlns:a16="http://schemas.microsoft.com/office/drawing/2014/main" id="{C7325348-6E38-924C-898A-4D5A77AAD032}"/>
                  </a:ext>
                </a:extLst>
              </p:cNvPr>
              <p:cNvSpPr/>
              <p:nvPr/>
            </p:nvSpPr>
            <p:spPr>
              <a:xfrm>
                <a:off x="772741" y="1364074"/>
                <a:ext cx="2854374" cy="3555386"/>
              </a:xfrm>
              <a:prstGeom prst="rect">
                <a:avLst/>
              </a:prstGeom>
              <a:solidFill>
                <a:srgbClr val="FFFFFF"/>
              </a:solidFill>
            </p:spPr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C1FA32A-F6B0-CA4E-9891-B2F08CD70DED}"/>
                </a:ext>
              </a:extLst>
            </p:cNvPr>
            <p:cNvGrpSpPr/>
            <p:nvPr/>
          </p:nvGrpSpPr>
          <p:grpSpPr>
            <a:xfrm>
              <a:off x="1090783" y="4150478"/>
              <a:ext cx="4641015" cy="2162489"/>
              <a:chOff x="772741" y="1364074"/>
              <a:chExt cx="2903977" cy="3688937"/>
            </a:xfrm>
          </p:grpSpPr>
          <p:sp>
            <p:nvSpPr>
              <p:cNvPr id="54" name="AutoShape 8">
                <a:extLst>
                  <a:ext uri="{FF2B5EF4-FFF2-40B4-BE49-F238E27FC236}">
                    <a16:creationId xmlns:a16="http://schemas.microsoft.com/office/drawing/2014/main" id="{E402508C-6D32-8E4C-86D4-C8A88DD77056}"/>
                  </a:ext>
                </a:extLst>
              </p:cNvPr>
              <p:cNvSpPr/>
              <p:nvPr/>
            </p:nvSpPr>
            <p:spPr>
              <a:xfrm>
                <a:off x="822344" y="1497625"/>
                <a:ext cx="2854374" cy="3555386"/>
              </a:xfrm>
              <a:prstGeom prst="rect">
                <a:avLst/>
              </a:prstGeom>
              <a:solidFill>
                <a:srgbClr val="000000"/>
              </a:solidFill>
            </p:spPr>
          </p:sp>
          <p:sp>
            <p:nvSpPr>
              <p:cNvPr id="55" name="AutoShape 10">
                <a:extLst>
                  <a:ext uri="{FF2B5EF4-FFF2-40B4-BE49-F238E27FC236}">
                    <a16:creationId xmlns:a16="http://schemas.microsoft.com/office/drawing/2014/main" id="{13FE826C-8904-3A4E-A91E-EC5E5F661A77}"/>
                  </a:ext>
                </a:extLst>
              </p:cNvPr>
              <p:cNvSpPr/>
              <p:nvPr/>
            </p:nvSpPr>
            <p:spPr>
              <a:xfrm>
                <a:off x="772741" y="1364074"/>
                <a:ext cx="2854374" cy="3555386"/>
              </a:xfrm>
              <a:prstGeom prst="rect">
                <a:avLst/>
              </a:prstGeom>
              <a:solidFill>
                <a:srgbClr val="FFFFFF"/>
              </a:solidFill>
            </p:spPr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785BD98-AEEF-E84F-BA79-93202E11AEB3}"/>
              </a:ext>
            </a:extLst>
          </p:cNvPr>
          <p:cNvSpPr txBox="1"/>
          <p:nvPr/>
        </p:nvSpPr>
        <p:spPr>
          <a:xfrm>
            <a:off x="1420236" y="2578607"/>
            <a:ext cx="341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real file type image, PNG, JPEG or </a:t>
            </a:r>
            <a:r>
              <a:rPr lang="en-US" dirty="0" err="1"/>
              <a:t>WebP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DA7BD-E18C-744A-881E-8F76A0EE91F1}"/>
              </a:ext>
            </a:extLst>
          </p:cNvPr>
          <p:cNvSpPr txBox="1"/>
          <p:nvPr/>
        </p:nvSpPr>
        <p:spPr>
          <a:xfrm>
            <a:off x="6450778" y="2489211"/>
            <a:ext cx="3696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image to OpenCV Mat</a:t>
            </a:r>
          </a:p>
          <a:p>
            <a:r>
              <a:rPr lang="en-US" dirty="0"/>
              <a:t>Set channels</a:t>
            </a:r>
          </a:p>
          <a:p>
            <a:r>
              <a:rPr lang="en-US" dirty="0"/>
              <a:t>Get Mat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83D1D-18C3-614A-B9D7-6E748B7B19BC}"/>
              </a:ext>
            </a:extLst>
          </p:cNvPr>
          <p:cNvSpPr txBox="1"/>
          <p:nvPr/>
        </p:nvSpPr>
        <p:spPr>
          <a:xfrm>
            <a:off x="6465700" y="5112638"/>
            <a:ext cx="440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 </a:t>
            </a:r>
            <a:r>
              <a:rPr lang="en-US" altLang="zh-CN" dirty="0"/>
              <a:t>4 borders position.</a:t>
            </a:r>
            <a:r>
              <a:rPr lang="en-US" dirty="0"/>
              <a:t> </a:t>
            </a:r>
          </a:p>
          <a:p>
            <a:r>
              <a:rPr lang="en-US" dirty="0"/>
              <a:t>(If border has noise -&gt; need denoise process. For this project, the border is pure color.)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CBB15-9AE2-5741-9951-30A8D477289D}"/>
              </a:ext>
            </a:extLst>
          </p:cNvPr>
          <p:cNvSpPr txBox="1"/>
          <p:nvPr/>
        </p:nvSpPr>
        <p:spPr>
          <a:xfrm>
            <a:off x="1359593" y="5221985"/>
            <a:ext cx="421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trimmed image to a new Mat and save image file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0EBBD5-8F0A-8246-9FAF-38499EDE8C6D}"/>
              </a:ext>
            </a:extLst>
          </p:cNvPr>
          <p:cNvGrpSpPr/>
          <p:nvPr/>
        </p:nvGrpSpPr>
        <p:grpSpPr>
          <a:xfrm>
            <a:off x="1432936" y="1666826"/>
            <a:ext cx="622300" cy="647700"/>
            <a:chOff x="1904021" y="1207485"/>
            <a:chExt cx="622300" cy="6477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5886F7D-56A2-6048-A9A0-F6F0113A4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000" b="45741"/>
            <a:stretch>
              <a:fillRect/>
            </a:stretch>
          </p:blipFill>
          <p:spPr>
            <a:xfrm>
              <a:off x="2206081" y="1213880"/>
              <a:ext cx="319109" cy="346289"/>
            </a:xfrm>
            <a:custGeom>
              <a:avLst/>
              <a:gdLst>
                <a:gd name="connsiteX0" fmla="*/ 0 w 319109"/>
                <a:gd name="connsiteY0" fmla="*/ 0 h 346289"/>
                <a:gd name="connsiteX1" fmla="*/ 319109 w 319109"/>
                <a:gd name="connsiteY1" fmla="*/ 0 h 346289"/>
                <a:gd name="connsiteX2" fmla="*/ 319109 w 319109"/>
                <a:gd name="connsiteY2" fmla="*/ 346289 h 346289"/>
                <a:gd name="connsiteX3" fmla="*/ 0 w 319109"/>
                <a:gd name="connsiteY3" fmla="*/ 346289 h 34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109" h="346289">
                  <a:moveTo>
                    <a:pt x="0" y="0"/>
                  </a:moveTo>
                  <a:lnTo>
                    <a:pt x="319109" y="0"/>
                  </a:lnTo>
                  <a:lnTo>
                    <a:pt x="319109" y="346289"/>
                  </a:lnTo>
                  <a:lnTo>
                    <a:pt x="0" y="346289"/>
                  </a:lnTo>
                  <a:close/>
                </a:path>
              </a:pathLst>
            </a:cu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37FAA33-6209-4E42-9380-6F9BFA3AA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021" y="1207485"/>
              <a:ext cx="622300" cy="647700"/>
            </a:xfrm>
            <a:prstGeom prst="rect">
              <a:avLst/>
            </a:prstGeom>
          </p:spPr>
        </p:pic>
      </p:grpSp>
      <p:sp>
        <p:nvSpPr>
          <p:cNvPr id="37" name="TextBox 25">
            <a:extLst>
              <a:ext uri="{FF2B5EF4-FFF2-40B4-BE49-F238E27FC236}">
                <a16:creationId xmlns:a16="http://schemas.microsoft.com/office/drawing/2014/main" id="{7FF79BCB-E3A3-4A43-B916-19A3C814275F}"/>
              </a:ext>
            </a:extLst>
          </p:cNvPr>
          <p:cNvSpPr txBox="1"/>
          <p:nvPr/>
        </p:nvSpPr>
        <p:spPr>
          <a:xfrm>
            <a:off x="3892828" y="545033"/>
            <a:ext cx="440634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dirty="0"/>
              <a:t>Overall Idea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462A66-8652-A948-B3A5-D94FB24F8BE7}"/>
              </a:ext>
            </a:extLst>
          </p:cNvPr>
          <p:cNvGrpSpPr/>
          <p:nvPr/>
        </p:nvGrpSpPr>
        <p:grpSpPr>
          <a:xfrm rot="5400000">
            <a:off x="6529592" y="1666826"/>
            <a:ext cx="622300" cy="647700"/>
            <a:chOff x="1904021" y="1207485"/>
            <a:chExt cx="622300" cy="6477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C3EC9AA-3999-C94A-8807-1ECBF7C3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000" b="45741"/>
            <a:stretch>
              <a:fillRect/>
            </a:stretch>
          </p:blipFill>
          <p:spPr>
            <a:xfrm>
              <a:off x="2206081" y="1213880"/>
              <a:ext cx="319109" cy="346289"/>
            </a:xfrm>
            <a:custGeom>
              <a:avLst/>
              <a:gdLst>
                <a:gd name="connsiteX0" fmla="*/ 0 w 319109"/>
                <a:gd name="connsiteY0" fmla="*/ 0 h 346289"/>
                <a:gd name="connsiteX1" fmla="*/ 319109 w 319109"/>
                <a:gd name="connsiteY1" fmla="*/ 0 h 346289"/>
                <a:gd name="connsiteX2" fmla="*/ 319109 w 319109"/>
                <a:gd name="connsiteY2" fmla="*/ 346289 h 346289"/>
                <a:gd name="connsiteX3" fmla="*/ 0 w 319109"/>
                <a:gd name="connsiteY3" fmla="*/ 346289 h 34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109" h="346289">
                  <a:moveTo>
                    <a:pt x="0" y="0"/>
                  </a:moveTo>
                  <a:lnTo>
                    <a:pt x="319109" y="0"/>
                  </a:lnTo>
                  <a:lnTo>
                    <a:pt x="319109" y="346289"/>
                  </a:lnTo>
                  <a:lnTo>
                    <a:pt x="0" y="346289"/>
                  </a:lnTo>
                  <a:close/>
                </a:path>
              </a:pathLst>
            </a:cu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D4B53AF-0B8B-6747-8044-4F1402FA0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021" y="1207485"/>
              <a:ext cx="622300" cy="6477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E4AE58-7B36-A14D-BB61-13A20F6D790F}"/>
              </a:ext>
            </a:extLst>
          </p:cNvPr>
          <p:cNvGrpSpPr/>
          <p:nvPr/>
        </p:nvGrpSpPr>
        <p:grpSpPr>
          <a:xfrm rot="16200000">
            <a:off x="1432936" y="4326318"/>
            <a:ext cx="622300" cy="647700"/>
            <a:chOff x="1904021" y="1207485"/>
            <a:chExt cx="622300" cy="647700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DFE101E-DBD2-5E4E-8B1F-D92811A90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000" b="45741"/>
            <a:stretch>
              <a:fillRect/>
            </a:stretch>
          </p:blipFill>
          <p:spPr>
            <a:xfrm>
              <a:off x="2206081" y="1213880"/>
              <a:ext cx="319109" cy="346289"/>
            </a:xfrm>
            <a:custGeom>
              <a:avLst/>
              <a:gdLst>
                <a:gd name="connsiteX0" fmla="*/ 0 w 319109"/>
                <a:gd name="connsiteY0" fmla="*/ 0 h 346289"/>
                <a:gd name="connsiteX1" fmla="*/ 319109 w 319109"/>
                <a:gd name="connsiteY1" fmla="*/ 0 h 346289"/>
                <a:gd name="connsiteX2" fmla="*/ 319109 w 319109"/>
                <a:gd name="connsiteY2" fmla="*/ 346289 h 346289"/>
                <a:gd name="connsiteX3" fmla="*/ 0 w 319109"/>
                <a:gd name="connsiteY3" fmla="*/ 346289 h 34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109" h="346289">
                  <a:moveTo>
                    <a:pt x="0" y="0"/>
                  </a:moveTo>
                  <a:lnTo>
                    <a:pt x="319109" y="0"/>
                  </a:lnTo>
                  <a:lnTo>
                    <a:pt x="319109" y="346289"/>
                  </a:lnTo>
                  <a:lnTo>
                    <a:pt x="0" y="346289"/>
                  </a:lnTo>
                  <a:close/>
                </a:path>
              </a:pathLst>
            </a:cu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049A58-86A8-F842-9292-EF40E1D80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021" y="1207485"/>
              <a:ext cx="622300" cy="6477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9F5B44-CDCE-6F47-B52B-120E3C627B0C}"/>
              </a:ext>
            </a:extLst>
          </p:cNvPr>
          <p:cNvGrpSpPr/>
          <p:nvPr/>
        </p:nvGrpSpPr>
        <p:grpSpPr>
          <a:xfrm rot="10800000">
            <a:off x="6500758" y="4326318"/>
            <a:ext cx="622300" cy="647700"/>
            <a:chOff x="1904021" y="1207485"/>
            <a:chExt cx="622300" cy="64770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A0B2E64-6B80-DB4A-B3B5-62E0EEE8C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000" b="45741"/>
            <a:stretch>
              <a:fillRect/>
            </a:stretch>
          </p:blipFill>
          <p:spPr>
            <a:xfrm>
              <a:off x="2206081" y="1213880"/>
              <a:ext cx="319109" cy="346289"/>
            </a:xfrm>
            <a:custGeom>
              <a:avLst/>
              <a:gdLst>
                <a:gd name="connsiteX0" fmla="*/ 0 w 319109"/>
                <a:gd name="connsiteY0" fmla="*/ 0 h 346289"/>
                <a:gd name="connsiteX1" fmla="*/ 319109 w 319109"/>
                <a:gd name="connsiteY1" fmla="*/ 0 h 346289"/>
                <a:gd name="connsiteX2" fmla="*/ 319109 w 319109"/>
                <a:gd name="connsiteY2" fmla="*/ 346289 h 346289"/>
                <a:gd name="connsiteX3" fmla="*/ 0 w 319109"/>
                <a:gd name="connsiteY3" fmla="*/ 346289 h 34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109" h="346289">
                  <a:moveTo>
                    <a:pt x="0" y="0"/>
                  </a:moveTo>
                  <a:lnTo>
                    <a:pt x="319109" y="0"/>
                  </a:lnTo>
                  <a:lnTo>
                    <a:pt x="319109" y="346289"/>
                  </a:lnTo>
                  <a:lnTo>
                    <a:pt x="0" y="346289"/>
                  </a:lnTo>
                  <a:close/>
                </a:path>
              </a:pathLst>
            </a:cu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C08A7F8-9732-4349-B68E-75B528A9D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021" y="1207485"/>
              <a:ext cx="622300" cy="647700"/>
            </a:xfrm>
            <a:prstGeom prst="rect">
              <a:avLst/>
            </a:prstGeom>
          </p:spPr>
        </p:pic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FF1CA156-17CE-B943-9CF1-CBE49E649947}"/>
              </a:ext>
            </a:extLst>
          </p:cNvPr>
          <p:cNvSpPr/>
          <p:nvPr/>
        </p:nvSpPr>
        <p:spPr>
          <a:xfrm>
            <a:off x="5958061" y="2448257"/>
            <a:ext cx="393846" cy="2779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BEE24F21-F044-9947-B93A-4E4755ED69C2}"/>
              </a:ext>
            </a:extLst>
          </p:cNvPr>
          <p:cNvSpPr/>
          <p:nvPr/>
        </p:nvSpPr>
        <p:spPr>
          <a:xfrm>
            <a:off x="5939589" y="2406062"/>
            <a:ext cx="393846" cy="27791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B6A3CF7C-AB1D-3A4D-9215-CCFD498231C5}"/>
              </a:ext>
            </a:extLst>
          </p:cNvPr>
          <p:cNvSpPr/>
          <p:nvPr/>
        </p:nvSpPr>
        <p:spPr>
          <a:xfrm rot="5400000">
            <a:off x="8444572" y="3767479"/>
            <a:ext cx="393846" cy="27791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4A663A20-B5EF-7E42-876A-4BD3D7BFCF61}"/>
              </a:ext>
            </a:extLst>
          </p:cNvPr>
          <p:cNvSpPr/>
          <p:nvPr/>
        </p:nvSpPr>
        <p:spPr>
          <a:xfrm rot="10800000">
            <a:off x="5894036" y="5124921"/>
            <a:ext cx="393846" cy="27791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7F8FDD3-AE6A-C141-830A-FA54FD0A5295}"/>
              </a:ext>
            </a:extLst>
          </p:cNvPr>
          <p:cNvGrpSpPr/>
          <p:nvPr/>
        </p:nvGrpSpPr>
        <p:grpSpPr>
          <a:xfrm>
            <a:off x="6437034" y="2024776"/>
            <a:ext cx="4736013" cy="4188643"/>
            <a:chOff x="1043624" y="2024776"/>
            <a:chExt cx="4736013" cy="4188643"/>
          </a:xfrm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65FC1030-BB80-9E4B-87BF-1B1B63F8293B}"/>
                </a:ext>
              </a:extLst>
            </p:cNvPr>
            <p:cNvSpPr/>
            <p:nvPr/>
          </p:nvSpPr>
          <p:spPr>
            <a:xfrm>
              <a:off x="1105616" y="2086768"/>
              <a:ext cx="4674021" cy="412665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B56439-68C1-984D-8A80-E03BE7F3E288}"/>
                </a:ext>
              </a:extLst>
            </p:cNvPr>
            <p:cNvSpPr/>
            <p:nvPr/>
          </p:nvSpPr>
          <p:spPr>
            <a:xfrm>
              <a:off x="1043624" y="2024776"/>
              <a:ext cx="4674021" cy="4126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F3E432-5AA5-4043-9E0A-0BED188A206F}"/>
              </a:ext>
            </a:extLst>
          </p:cNvPr>
          <p:cNvGrpSpPr/>
          <p:nvPr/>
        </p:nvGrpSpPr>
        <p:grpSpPr>
          <a:xfrm>
            <a:off x="1043624" y="2024776"/>
            <a:ext cx="4736013" cy="4188643"/>
            <a:chOff x="1043624" y="2024776"/>
            <a:chExt cx="4736013" cy="4188643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81AEC933-697E-4F4F-95D7-3011E6A8C6E4}"/>
                </a:ext>
              </a:extLst>
            </p:cNvPr>
            <p:cNvSpPr/>
            <p:nvPr/>
          </p:nvSpPr>
          <p:spPr>
            <a:xfrm>
              <a:off x="1105616" y="2086768"/>
              <a:ext cx="4674021" cy="412665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EF1249-4F5C-4A4A-A674-0F87239C2BB0}"/>
                </a:ext>
              </a:extLst>
            </p:cNvPr>
            <p:cNvSpPr/>
            <p:nvPr/>
          </p:nvSpPr>
          <p:spPr>
            <a:xfrm>
              <a:off x="1043624" y="2024776"/>
              <a:ext cx="4674021" cy="4126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BC54FA-DA67-5C47-A7EA-CF410C8BC385}"/>
              </a:ext>
            </a:extLst>
          </p:cNvPr>
          <p:cNvSpPr txBox="1"/>
          <p:nvPr/>
        </p:nvSpPr>
        <p:spPr>
          <a:xfrm>
            <a:off x="1655850" y="608524"/>
            <a:ext cx="8637681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5400" b="1"/>
            </a:lvl1pPr>
          </a:lstStyle>
          <a:p>
            <a:pPr algn="l"/>
            <a:r>
              <a:rPr lang="en-US" dirty="0"/>
              <a:t>Get Real File Type Image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FCD600-9820-6348-A918-DF06A6E53221}"/>
              </a:ext>
            </a:extLst>
          </p:cNvPr>
          <p:cNvGrpSpPr/>
          <p:nvPr/>
        </p:nvGrpSpPr>
        <p:grpSpPr>
          <a:xfrm>
            <a:off x="732621" y="700173"/>
            <a:ext cx="622300" cy="647700"/>
            <a:chOff x="1904021" y="1207485"/>
            <a:chExt cx="622300" cy="647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CE5428-032D-9E4A-A289-FA7870B7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000" b="45741"/>
            <a:stretch>
              <a:fillRect/>
            </a:stretch>
          </p:blipFill>
          <p:spPr>
            <a:xfrm>
              <a:off x="2206081" y="1213880"/>
              <a:ext cx="319109" cy="346289"/>
            </a:xfrm>
            <a:custGeom>
              <a:avLst/>
              <a:gdLst>
                <a:gd name="connsiteX0" fmla="*/ 0 w 319109"/>
                <a:gd name="connsiteY0" fmla="*/ 0 h 346289"/>
                <a:gd name="connsiteX1" fmla="*/ 319109 w 319109"/>
                <a:gd name="connsiteY1" fmla="*/ 0 h 346289"/>
                <a:gd name="connsiteX2" fmla="*/ 319109 w 319109"/>
                <a:gd name="connsiteY2" fmla="*/ 346289 h 346289"/>
                <a:gd name="connsiteX3" fmla="*/ 0 w 319109"/>
                <a:gd name="connsiteY3" fmla="*/ 346289 h 34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109" h="346289">
                  <a:moveTo>
                    <a:pt x="0" y="0"/>
                  </a:moveTo>
                  <a:lnTo>
                    <a:pt x="319109" y="0"/>
                  </a:lnTo>
                  <a:lnTo>
                    <a:pt x="319109" y="346289"/>
                  </a:lnTo>
                  <a:lnTo>
                    <a:pt x="0" y="346289"/>
                  </a:lnTo>
                  <a:close/>
                </a:path>
              </a:pathLst>
            </a:cu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5C4FD1-D5EA-9C4C-8136-B75CB5C7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021" y="1207485"/>
              <a:ext cx="622300" cy="647700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FFDD9D-F0F6-BB48-9C6B-357B37C5870C}"/>
              </a:ext>
            </a:extLst>
          </p:cNvPr>
          <p:cNvCxnSpPr>
            <a:cxnSpLocks/>
          </p:cNvCxnSpPr>
          <p:nvPr/>
        </p:nvCxnSpPr>
        <p:spPr>
          <a:xfrm>
            <a:off x="1655850" y="1447505"/>
            <a:ext cx="4052852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EC67E4-7542-C041-A9AA-5889BC9FF77C}"/>
              </a:ext>
            </a:extLst>
          </p:cNvPr>
          <p:cNvSpPr txBox="1"/>
          <p:nvPr/>
        </p:nvSpPr>
        <p:spPr>
          <a:xfrm>
            <a:off x="1590535" y="3105848"/>
            <a:ext cx="3498603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True image file type may</a:t>
            </a:r>
            <a:r>
              <a:rPr lang="zh-CN" altLang="en-US" sz="2800" dirty="0"/>
              <a:t> </a:t>
            </a:r>
            <a:r>
              <a:rPr lang="en-US" altLang="zh-CN" sz="2800" dirty="0"/>
              <a:t>not be consistent with the file extension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75C97-6F20-4248-A6F8-5F9A63EE0E17}"/>
              </a:ext>
            </a:extLst>
          </p:cNvPr>
          <p:cNvSpPr txBox="1"/>
          <p:nvPr/>
        </p:nvSpPr>
        <p:spPr>
          <a:xfrm>
            <a:off x="7089215" y="2283266"/>
            <a:ext cx="336965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Use “</a:t>
            </a:r>
            <a:r>
              <a:rPr lang="en-US" sz="2800" dirty="0" err="1"/>
              <a:t>libmagic</a:t>
            </a:r>
            <a:r>
              <a:rPr lang="en-US" sz="2800" dirty="0"/>
              <a:t>” to get the MIME type of the image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C36CC-CF60-B742-9F04-1543AEC1CE05}"/>
              </a:ext>
            </a:extLst>
          </p:cNvPr>
          <p:cNvSpPr txBox="1"/>
          <p:nvPr/>
        </p:nvSpPr>
        <p:spPr>
          <a:xfrm>
            <a:off x="7089215" y="4247778"/>
            <a:ext cx="336965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project covers: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zh-CN" altLang="en-US" dirty="0"/>
              <a:t>   </a:t>
            </a:r>
            <a:r>
              <a:rPr lang="en-US" dirty="0"/>
              <a:t>image/</a:t>
            </a:r>
            <a:r>
              <a:rPr lang="en-US" dirty="0" err="1"/>
              <a:t>png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zh-CN" altLang="en-US" dirty="0"/>
              <a:t>   </a:t>
            </a:r>
            <a:r>
              <a:rPr lang="en-US" dirty="0"/>
              <a:t>image/jpeg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zh-CN" altLang="en-US" dirty="0"/>
              <a:t>   </a:t>
            </a:r>
            <a:r>
              <a:rPr lang="en-US" dirty="0"/>
              <a:t>image/</a:t>
            </a:r>
            <a:r>
              <a:rPr lang="en-US" dirty="0" err="1"/>
              <a:t>webp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900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BAE34E9-DE23-8943-B2D9-0DA2550AA318}"/>
              </a:ext>
            </a:extLst>
          </p:cNvPr>
          <p:cNvGrpSpPr/>
          <p:nvPr/>
        </p:nvGrpSpPr>
        <p:grpSpPr>
          <a:xfrm>
            <a:off x="6437034" y="2024776"/>
            <a:ext cx="4736013" cy="4188643"/>
            <a:chOff x="1043624" y="2024776"/>
            <a:chExt cx="4736013" cy="4188643"/>
          </a:xfrm>
        </p:grpSpPr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F528A26B-C26E-B04D-85F7-F8C3C1CAE16B}"/>
                </a:ext>
              </a:extLst>
            </p:cNvPr>
            <p:cNvSpPr/>
            <p:nvPr/>
          </p:nvSpPr>
          <p:spPr>
            <a:xfrm>
              <a:off x="1105616" y="2086768"/>
              <a:ext cx="4674021" cy="412665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5FCA84-4849-8E48-9768-A2489ADDA47C}"/>
                </a:ext>
              </a:extLst>
            </p:cNvPr>
            <p:cNvSpPr/>
            <p:nvPr/>
          </p:nvSpPr>
          <p:spPr>
            <a:xfrm>
              <a:off x="1043624" y="2024776"/>
              <a:ext cx="4674021" cy="4126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552AF9-2A70-F34C-8776-449B14448CD2}"/>
              </a:ext>
            </a:extLst>
          </p:cNvPr>
          <p:cNvGrpSpPr/>
          <p:nvPr/>
        </p:nvGrpSpPr>
        <p:grpSpPr>
          <a:xfrm>
            <a:off x="1043624" y="2024776"/>
            <a:ext cx="4736013" cy="4188643"/>
            <a:chOff x="1043624" y="2024776"/>
            <a:chExt cx="4736013" cy="4188643"/>
          </a:xfrm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C14ABA9D-477E-534D-A78D-EF8389FF8EC2}"/>
                </a:ext>
              </a:extLst>
            </p:cNvPr>
            <p:cNvSpPr/>
            <p:nvPr/>
          </p:nvSpPr>
          <p:spPr>
            <a:xfrm>
              <a:off x="1105616" y="2086768"/>
              <a:ext cx="4674021" cy="412665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99E74-014F-BE4B-9D6D-D1D96CC6B8CD}"/>
                </a:ext>
              </a:extLst>
            </p:cNvPr>
            <p:cNvSpPr/>
            <p:nvPr/>
          </p:nvSpPr>
          <p:spPr>
            <a:xfrm>
              <a:off x="1043624" y="2024776"/>
              <a:ext cx="4674021" cy="4126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BC54FA-DA67-5C47-A7EA-CF410C8BC385}"/>
              </a:ext>
            </a:extLst>
          </p:cNvPr>
          <p:cNvSpPr txBox="1"/>
          <p:nvPr/>
        </p:nvSpPr>
        <p:spPr>
          <a:xfrm>
            <a:off x="1655850" y="608524"/>
            <a:ext cx="8637681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5400" b="1"/>
            </a:lvl1pPr>
          </a:lstStyle>
          <a:p>
            <a:pPr algn="l"/>
            <a:r>
              <a:rPr lang="en-US" dirty="0"/>
              <a:t>Read Image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FCD600-9820-6348-A918-DF06A6E53221}"/>
              </a:ext>
            </a:extLst>
          </p:cNvPr>
          <p:cNvGrpSpPr/>
          <p:nvPr/>
        </p:nvGrpSpPr>
        <p:grpSpPr>
          <a:xfrm rot="5400000">
            <a:off x="732621" y="700173"/>
            <a:ext cx="622300" cy="647700"/>
            <a:chOff x="1904021" y="1207485"/>
            <a:chExt cx="622300" cy="647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CE5428-032D-9E4A-A289-FA7870B7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000" b="45741"/>
            <a:stretch>
              <a:fillRect/>
            </a:stretch>
          </p:blipFill>
          <p:spPr>
            <a:xfrm>
              <a:off x="2206081" y="1213880"/>
              <a:ext cx="319109" cy="346289"/>
            </a:xfrm>
            <a:custGeom>
              <a:avLst/>
              <a:gdLst>
                <a:gd name="connsiteX0" fmla="*/ 0 w 319109"/>
                <a:gd name="connsiteY0" fmla="*/ 0 h 346289"/>
                <a:gd name="connsiteX1" fmla="*/ 319109 w 319109"/>
                <a:gd name="connsiteY1" fmla="*/ 0 h 346289"/>
                <a:gd name="connsiteX2" fmla="*/ 319109 w 319109"/>
                <a:gd name="connsiteY2" fmla="*/ 346289 h 346289"/>
                <a:gd name="connsiteX3" fmla="*/ 0 w 319109"/>
                <a:gd name="connsiteY3" fmla="*/ 346289 h 34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109" h="346289">
                  <a:moveTo>
                    <a:pt x="0" y="0"/>
                  </a:moveTo>
                  <a:lnTo>
                    <a:pt x="319109" y="0"/>
                  </a:lnTo>
                  <a:lnTo>
                    <a:pt x="319109" y="346289"/>
                  </a:lnTo>
                  <a:lnTo>
                    <a:pt x="0" y="346289"/>
                  </a:lnTo>
                  <a:close/>
                </a:path>
              </a:pathLst>
            </a:cu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5C4FD1-D5EA-9C4C-8136-B75CB5C7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021" y="1207485"/>
              <a:ext cx="622300" cy="647700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FFDD9D-F0F6-BB48-9C6B-357B37C5870C}"/>
              </a:ext>
            </a:extLst>
          </p:cNvPr>
          <p:cNvCxnSpPr>
            <a:cxnSpLocks/>
          </p:cNvCxnSpPr>
          <p:nvPr/>
        </p:nvCxnSpPr>
        <p:spPr>
          <a:xfrm>
            <a:off x="1655850" y="1447505"/>
            <a:ext cx="4052852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EC67E4-7542-C041-A9AA-5889BC9FF77C}"/>
              </a:ext>
            </a:extLst>
          </p:cNvPr>
          <p:cNvSpPr txBox="1"/>
          <p:nvPr/>
        </p:nvSpPr>
        <p:spPr>
          <a:xfrm>
            <a:off x="1435150" y="3053912"/>
            <a:ext cx="3890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/>
            </a:lvl1pPr>
          </a:lstStyle>
          <a:p>
            <a:r>
              <a:rPr lang="en-US" dirty="0"/>
              <a:t>Use OpenCV cv::</a:t>
            </a:r>
            <a:r>
              <a:rPr lang="en-US" dirty="0" err="1"/>
              <a:t>imread</a:t>
            </a:r>
            <a:r>
              <a:rPr lang="en-US" dirty="0"/>
              <a:t>() to read image BGR data to cv::Mat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A2420-E4C2-154D-9DCA-4681CC835180}"/>
              </a:ext>
            </a:extLst>
          </p:cNvPr>
          <p:cNvSpPr txBox="1"/>
          <p:nvPr/>
        </p:nvSpPr>
        <p:spPr>
          <a:xfrm>
            <a:off x="7177082" y="3053912"/>
            <a:ext cx="331790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/>
            </a:lvl1pPr>
          </a:lstStyle>
          <a:p>
            <a:r>
              <a:rPr lang="en-US" dirty="0"/>
              <a:t>Use cv::Mat::type()</a:t>
            </a:r>
          </a:p>
          <a:p>
            <a:r>
              <a:rPr lang="en-US" dirty="0"/>
              <a:t>get color depth and channels</a:t>
            </a:r>
          </a:p>
        </p:txBody>
      </p:sp>
    </p:spTree>
    <p:extLst>
      <p:ext uri="{BB962C8B-B14F-4D97-AF65-F5344CB8AC3E}">
        <p14:creationId xmlns:p14="http://schemas.microsoft.com/office/powerpoint/2010/main" val="398410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ADDBDB2-BE9A-504C-A675-1DC2C8E47E46}"/>
              </a:ext>
            </a:extLst>
          </p:cNvPr>
          <p:cNvGrpSpPr/>
          <p:nvPr/>
        </p:nvGrpSpPr>
        <p:grpSpPr>
          <a:xfrm>
            <a:off x="1473762" y="2343767"/>
            <a:ext cx="9430452" cy="3175214"/>
            <a:chOff x="1380774" y="2235281"/>
            <a:chExt cx="9430452" cy="3175214"/>
          </a:xfrm>
        </p:grpSpPr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7FF1F8BE-E855-9D47-83CF-316911976972}"/>
                </a:ext>
              </a:extLst>
            </p:cNvPr>
            <p:cNvSpPr/>
            <p:nvPr/>
          </p:nvSpPr>
          <p:spPr>
            <a:xfrm>
              <a:off x="1380774" y="2235281"/>
              <a:ext cx="3864634" cy="3175214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id="{B4F923B4-D22E-A846-9C8D-51CB7BECE4CD}"/>
                </a:ext>
              </a:extLst>
            </p:cNvPr>
            <p:cNvSpPr/>
            <p:nvPr/>
          </p:nvSpPr>
          <p:spPr>
            <a:xfrm>
              <a:off x="6946592" y="2235281"/>
              <a:ext cx="3864634" cy="3175214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BC54FA-DA67-5C47-A7EA-CF410C8BC385}"/>
              </a:ext>
            </a:extLst>
          </p:cNvPr>
          <p:cNvSpPr txBox="1"/>
          <p:nvPr/>
        </p:nvSpPr>
        <p:spPr>
          <a:xfrm>
            <a:off x="1655850" y="608524"/>
            <a:ext cx="8637681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5400" b="1"/>
            </a:lvl1pPr>
          </a:lstStyle>
          <a:p>
            <a:pPr algn="l"/>
            <a:r>
              <a:rPr lang="en-US" dirty="0"/>
              <a:t>Detect Border Position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FCD600-9820-6348-A918-DF06A6E53221}"/>
              </a:ext>
            </a:extLst>
          </p:cNvPr>
          <p:cNvGrpSpPr/>
          <p:nvPr/>
        </p:nvGrpSpPr>
        <p:grpSpPr>
          <a:xfrm rot="10800000">
            <a:off x="732621" y="700173"/>
            <a:ext cx="622300" cy="647700"/>
            <a:chOff x="1904021" y="1207485"/>
            <a:chExt cx="622300" cy="647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CE5428-032D-9E4A-A289-FA7870B7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000" b="45741"/>
            <a:stretch>
              <a:fillRect/>
            </a:stretch>
          </p:blipFill>
          <p:spPr>
            <a:xfrm>
              <a:off x="2206081" y="1213880"/>
              <a:ext cx="319109" cy="346289"/>
            </a:xfrm>
            <a:custGeom>
              <a:avLst/>
              <a:gdLst>
                <a:gd name="connsiteX0" fmla="*/ 0 w 319109"/>
                <a:gd name="connsiteY0" fmla="*/ 0 h 346289"/>
                <a:gd name="connsiteX1" fmla="*/ 319109 w 319109"/>
                <a:gd name="connsiteY1" fmla="*/ 0 h 346289"/>
                <a:gd name="connsiteX2" fmla="*/ 319109 w 319109"/>
                <a:gd name="connsiteY2" fmla="*/ 346289 h 346289"/>
                <a:gd name="connsiteX3" fmla="*/ 0 w 319109"/>
                <a:gd name="connsiteY3" fmla="*/ 346289 h 34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109" h="346289">
                  <a:moveTo>
                    <a:pt x="0" y="0"/>
                  </a:moveTo>
                  <a:lnTo>
                    <a:pt x="319109" y="0"/>
                  </a:lnTo>
                  <a:lnTo>
                    <a:pt x="319109" y="346289"/>
                  </a:lnTo>
                  <a:lnTo>
                    <a:pt x="0" y="346289"/>
                  </a:lnTo>
                  <a:close/>
                </a:path>
              </a:pathLst>
            </a:cu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5C4FD1-D5EA-9C4C-8136-B75CB5C7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021" y="1207485"/>
              <a:ext cx="622300" cy="647700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FFDD9D-F0F6-BB48-9C6B-357B37C5870C}"/>
              </a:ext>
            </a:extLst>
          </p:cNvPr>
          <p:cNvCxnSpPr>
            <a:cxnSpLocks/>
          </p:cNvCxnSpPr>
          <p:nvPr/>
        </p:nvCxnSpPr>
        <p:spPr>
          <a:xfrm>
            <a:off x="1655850" y="1447505"/>
            <a:ext cx="4052852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E343CE-1E5A-7048-AAC0-5F26E3692DAE}"/>
              </a:ext>
            </a:extLst>
          </p:cNvPr>
          <p:cNvGrpSpPr/>
          <p:nvPr/>
        </p:nvGrpSpPr>
        <p:grpSpPr>
          <a:xfrm>
            <a:off x="1380775" y="2227296"/>
            <a:ext cx="9430451" cy="3183199"/>
            <a:chOff x="1052861" y="2227296"/>
            <a:chExt cx="9430451" cy="3183199"/>
          </a:xfrm>
        </p:grpSpPr>
        <p:pic>
          <p:nvPicPr>
            <p:cNvPr id="11" name="Picture 1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AAF947A4-ACF1-504C-97A6-1110704FA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024" t="7044" r="16671" b="8874"/>
            <a:stretch/>
          </p:blipFill>
          <p:spPr>
            <a:xfrm>
              <a:off x="1052861" y="2227296"/>
              <a:ext cx="3864634" cy="3183199"/>
            </a:xfrm>
            <a:prstGeom prst="rect">
              <a:avLst/>
            </a:prstGeom>
          </p:spPr>
        </p:pic>
        <p:pic>
          <p:nvPicPr>
            <p:cNvPr id="13" name="Picture 12" descr="A screen shot of a whiteboard&#10;&#10;Description automatically generated">
              <a:extLst>
                <a:ext uri="{FF2B5EF4-FFF2-40B4-BE49-F238E27FC236}">
                  <a16:creationId xmlns:a16="http://schemas.microsoft.com/office/drawing/2014/main" id="{4CB8FCC1-B636-BB46-ACE7-886E48D44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024" t="7044" r="16671" b="8874"/>
            <a:stretch/>
          </p:blipFill>
          <p:spPr>
            <a:xfrm>
              <a:off x="6618678" y="2227296"/>
              <a:ext cx="3864634" cy="3183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540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BA5541-F952-8546-8879-926FBD25117F}"/>
              </a:ext>
            </a:extLst>
          </p:cNvPr>
          <p:cNvGrpSpPr/>
          <p:nvPr/>
        </p:nvGrpSpPr>
        <p:grpSpPr>
          <a:xfrm>
            <a:off x="6437034" y="2024776"/>
            <a:ext cx="4736013" cy="4188643"/>
            <a:chOff x="1043624" y="2024776"/>
            <a:chExt cx="4736013" cy="4188643"/>
          </a:xfrm>
        </p:grpSpPr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D76E923-4DFB-F94E-85CB-C884F2EE287D}"/>
                </a:ext>
              </a:extLst>
            </p:cNvPr>
            <p:cNvSpPr/>
            <p:nvPr/>
          </p:nvSpPr>
          <p:spPr>
            <a:xfrm>
              <a:off x="1105616" y="2086768"/>
              <a:ext cx="4674021" cy="412665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29B3D3-1037-FF4C-B899-1DE2E2C2094B}"/>
                </a:ext>
              </a:extLst>
            </p:cNvPr>
            <p:cNvSpPr/>
            <p:nvPr/>
          </p:nvSpPr>
          <p:spPr>
            <a:xfrm>
              <a:off x="1043624" y="2024776"/>
              <a:ext cx="4674021" cy="4126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BDC065-3C53-E342-9FFF-2556F6BA4368}"/>
              </a:ext>
            </a:extLst>
          </p:cNvPr>
          <p:cNvGrpSpPr/>
          <p:nvPr/>
        </p:nvGrpSpPr>
        <p:grpSpPr>
          <a:xfrm>
            <a:off x="1043624" y="2024776"/>
            <a:ext cx="4736013" cy="4188643"/>
            <a:chOff x="1043624" y="2024776"/>
            <a:chExt cx="4736013" cy="4188643"/>
          </a:xfrm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84CDD18-07AE-9D4F-A176-748B0D2F3BE7}"/>
                </a:ext>
              </a:extLst>
            </p:cNvPr>
            <p:cNvSpPr/>
            <p:nvPr/>
          </p:nvSpPr>
          <p:spPr>
            <a:xfrm>
              <a:off x="1105616" y="2086768"/>
              <a:ext cx="4674021" cy="412665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1E3BF2-B3CB-544A-A9D9-A720F358CCBA}"/>
                </a:ext>
              </a:extLst>
            </p:cNvPr>
            <p:cNvSpPr/>
            <p:nvPr/>
          </p:nvSpPr>
          <p:spPr>
            <a:xfrm>
              <a:off x="1043624" y="2024776"/>
              <a:ext cx="4674021" cy="4126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BC54FA-DA67-5C47-A7EA-CF410C8BC385}"/>
              </a:ext>
            </a:extLst>
          </p:cNvPr>
          <p:cNvSpPr txBox="1"/>
          <p:nvPr/>
        </p:nvSpPr>
        <p:spPr>
          <a:xfrm>
            <a:off x="1655850" y="608524"/>
            <a:ext cx="8637681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5400" b="1"/>
            </a:lvl1pPr>
          </a:lstStyle>
          <a:p>
            <a:pPr algn="l"/>
            <a:r>
              <a:rPr lang="en-US" dirty="0"/>
              <a:t>Write Trimmed Image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FCD600-9820-6348-A918-DF06A6E53221}"/>
              </a:ext>
            </a:extLst>
          </p:cNvPr>
          <p:cNvGrpSpPr/>
          <p:nvPr/>
        </p:nvGrpSpPr>
        <p:grpSpPr>
          <a:xfrm rot="16200000">
            <a:off x="732621" y="700173"/>
            <a:ext cx="622300" cy="647700"/>
            <a:chOff x="1904021" y="1207485"/>
            <a:chExt cx="622300" cy="647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CE5428-032D-9E4A-A289-FA7870B7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000" b="45741"/>
            <a:stretch>
              <a:fillRect/>
            </a:stretch>
          </p:blipFill>
          <p:spPr>
            <a:xfrm>
              <a:off x="2206081" y="1213880"/>
              <a:ext cx="319109" cy="346289"/>
            </a:xfrm>
            <a:custGeom>
              <a:avLst/>
              <a:gdLst>
                <a:gd name="connsiteX0" fmla="*/ 0 w 319109"/>
                <a:gd name="connsiteY0" fmla="*/ 0 h 346289"/>
                <a:gd name="connsiteX1" fmla="*/ 319109 w 319109"/>
                <a:gd name="connsiteY1" fmla="*/ 0 h 346289"/>
                <a:gd name="connsiteX2" fmla="*/ 319109 w 319109"/>
                <a:gd name="connsiteY2" fmla="*/ 346289 h 346289"/>
                <a:gd name="connsiteX3" fmla="*/ 0 w 319109"/>
                <a:gd name="connsiteY3" fmla="*/ 346289 h 34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109" h="346289">
                  <a:moveTo>
                    <a:pt x="0" y="0"/>
                  </a:moveTo>
                  <a:lnTo>
                    <a:pt x="319109" y="0"/>
                  </a:lnTo>
                  <a:lnTo>
                    <a:pt x="319109" y="346289"/>
                  </a:lnTo>
                  <a:lnTo>
                    <a:pt x="0" y="346289"/>
                  </a:lnTo>
                  <a:close/>
                </a:path>
              </a:pathLst>
            </a:cu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5C4FD1-D5EA-9C4C-8136-B75CB5C7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021" y="1207485"/>
              <a:ext cx="622300" cy="647700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FFDD9D-F0F6-BB48-9C6B-357B37C5870C}"/>
              </a:ext>
            </a:extLst>
          </p:cNvPr>
          <p:cNvCxnSpPr>
            <a:cxnSpLocks/>
          </p:cNvCxnSpPr>
          <p:nvPr/>
        </p:nvCxnSpPr>
        <p:spPr>
          <a:xfrm>
            <a:off x="1655850" y="1447505"/>
            <a:ext cx="4052852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D75C97-6F20-4248-A6F8-5F9A63EE0E17}"/>
              </a:ext>
            </a:extLst>
          </p:cNvPr>
          <p:cNvSpPr txBox="1"/>
          <p:nvPr/>
        </p:nvSpPr>
        <p:spPr>
          <a:xfrm>
            <a:off x="7262916" y="3302282"/>
            <a:ext cx="3526562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/>
            </a:lvl1pPr>
          </a:lstStyle>
          <a:p>
            <a:r>
              <a:rPr lang="en-US" dirty="0"/>
              <a:t>Write output image</a:t>
            </a:r>
          </a:p>
          <a:p>
            <a:r>
              <a:rPr lang="en-US" dirty="0"/>
              <a:t>cv::</a:t>
            </a:r>
            <a:r>
              <a:rPr lang="en-US" dirty="0" err="1"/>
              <a:t>imwrite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D8955-EE37-C243-99C8-1EB52F2DDDAA}"/>
              </a:ext>
            </a:extLst>
          </p:cNvPr>
          <p:cNvSpPr txBox="1"/>
          <p:nvPr/>
        </p:nvSpPr>
        <p:spPr>
          <a:xfrm>
            <a:off x="1898468" y="3302283"/>
            <a:ext cx="352675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/>
            </a:lvl1pPr>
          </a:lstStyle>
          <a:p>
            <a:r>
              <a:rPr lang="en-US" dirty="0"/>
              <a:t>Copy data in ROI to new cv::Mat</a:t>
            </a:r>
          </a:p>
        </p:txBody>
      </p:sp>
    </p:spTree>
    <p:extLst>
      <p:ext uri="{BB962C8B-B14F-4D97-AF65-F5344CB8AC3E}">
        <p14:creationId xmlns:p14="http://schemas.microsoft.com/office/powerpoint/2010/main" val="29755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9CF7612-9183-3D49-9C62-0A5E1C55EDD2}"/>
              </a:ext>
            </a:extLst>
          </p:cNvPr>
          <p:cNvGrpSpPr>
            <a:grpSpLocks noChangeAspect="1"/>
          </p:cNvGrpSpPr>
          <p:nvPr/>
        </p:nvGrpSpPr>
        <p:grpSpPr>
          <a:xfrm>
            <a:off x="1570719" y="906898"/>
            <a:ext cx="4178809" cy="4178809"/>
            <a:chOff x="1371600" y="6705600"/>
            <a:chExt cx="10972800" cy="1097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CE9C6BA-AFCD-6945-9A63-0D69C2EBE975}"/>
                </a:ext>
              </a:extLst>
            </p:cNvPr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259D2C57-4C77-EA4F-A7EB-5C2C241F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5760" y="1453026"/>
            <a:ext cx="1378333" cy="19985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66D8FDD-2C69-8946-9C5B-06C03670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5760" y="1715744"/>
            <a:ext cx="1378333" cy="199859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AED13E15-9477-D944-99BD-9BABDE79E5D2}"/>
              </a:ext>
            </a:extLst>
          </p:cNvPr>
          <p:cNvGrpSpPr>
            <a:grpSpLocks noChangeAspect="1"/>
          </p:cNvGrpSpPr>
          <p:nvPr/>
        </p:nvGrpSpPr>
        <p:grpSpPr>
          <a:xfrm>
            <a:off x="5570043" y="3092484"/>
            <a:ext cx="593103" cy="593103"/>
            <a:chOff x="1371600" y="6705600"/>
            <a:chExt cx="10972800" cy="1097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44E210E-79ED-AC49-B4F3-A27F2864C1DF}"/>
                </a:ext>
              </a:extLst>
            </p:cNvPr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A0F60438-E162-8445-A311-F11B3C4E6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89401" y="423083"/>
            <a:ext cx="2154387" cy="157270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527A8DD-8BC6-2747-ADF9-30595F08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0800000">
            <a:off x="1202803" y="4186306"/>
            <a:ext cx="1840996" cy="184099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135E73C-D786-E342-AD8F-C36269624FB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3923253">
            <a:off x="4199946" y="5015979"/>
            <a:ext cx="2362733" cy="697007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49251D1-21A3-4141-BB98-DA767D4FD1DA}"/>
              </a:ext>
            </a:extLst>
          </p:cNvPr>
          <p:cNvSpPr txBox="1"/>
          <p:nvPr/>
        </p:nvSpPr>
        <p:spPr>
          <a:xfrm>
            <a:off x="6822077" y="3150865"/>
            <a:ext cx="4429829" cy="86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6400" b="1" spc="-64" dirty="0">
                <a:solidFill>
                  <a:srgbClr val="000000"/>
                </a:solidFill>
              </a:rPr>
              <a:t>Thank You!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29658DE3-1B00-034A-A5DB-E2207A47CB0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392760" y="2311400"/>
            <a:ext cx="2420606" cy="1599243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C1051CB3-78DD-6042-9705-F9DCBCE4B1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478416" y="2262611"/>
            <a:ext cx="2420606" cy="15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103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220</Words>
  <Application>Microsoft Macintosh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 J</dc:creator>
  <cp:lastModifiedBy>Y J</cp:lastModifiedBy>
  <cp:revision>26</cp:revision>
  <dcterms:created xsi:type="dcterms:W3CDTF">2020-03-23T22:51:04Z</dcterms:created>
  <dcterms:modified xsi:type="dcterms:W3CDTF">2020-03-25T06:40:57Z</dcterms:modified>
</cp:coreProperties>
</file>