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  <p:sldMasterId id="2147483699" r:id="rId6"/>
    <p:sldMasterId id="2147483712" r:id="rId7"/>
    <p:sldMasterId id="2147483725" r:id="rId8"/>
    <p:sldMasterId id="2147483738" r:id="rId9"/>
    <p:sldMasterId id="2147483751" r:id="rId10"/>
    <p:sldMasterId id="2147483764" r:id="rId11"/>
    <p:sldMasterId id="2147483777" r:id="rId12"/>
    <p:sldMasterId id="2147483790" r:id="rId13"/>
    <p:sldMasterId id="2147483803" r:id="rId14"/>
    <p:sldMasterId id="2147483816" r:id="rId15"/>
    <p:sldMasterId id="2147483829" r:id="rId16"/>
    <p:sldMasterId id="2147483842" r:id="rId17"/>
    <p:sldMasterId id="2147483855" r:id="rId18"/>
    <p:sldMasterId id="2147483868" r:id="rId19"/>
    <p:sldMasterId id="2147483881" r:id="rId20"/>
    <p:sldMasterId id="2147483894" r:id="rId21"/>
    <p:sldMasterId id="2147483907" r:id="rId22"/>
    <p:sldMasterId id="2147483920" r:id="rId23"/>
    <p:sldMasterId id="2147483933" r:id="rId24"/>
    <p:sldMasterId id="2147483946" r:id="rId25"/>
    <p:sldMasterId id="2147483959" r:id="rId26"/>
    <p:sldMasterId id="2147483972" r:id="rId27"/>
    <p:sldMasterId id="2147483985" r:id="rId28"/>
    <p:sldMasterId id="2147483998" r:id="rId29"/>
    <p:sldMasterId id="2147484011" r:id="rId30"/>
    <p:sldMasterId id="2147484024" r:id="rId31"/>
    <p:sldMasterId id="2147484037" r:id="rId32"/>
  </p:sldMasterIdLst>
  <p:notesMasterIdLst>
    <p:notesMasterId r:id="rId34"/>
  </p:notesMasterIdLst>
  <p:handoutMasterIdLst>
    <p:handoutMasterId r:id="rId65"/>
  </p:handoutMasterIdLst>
  <p:sldIdLst>
    <p:sldId id="326" r:id="rId33"/>
    <p:sldId id="47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93" r:id="rId43"/>
    <p:sldId id="572" r:id="rId44"/>
    <p:sldId id="573" r:id="rId45"/>
    <p:sldId id="574" r:id="rId46"/>
    <p:sldId id="577" r:id="rId47"/>
    <p:sldId id="578" r:id="rId48"/>
    <p:sldId id="580" r:id="rId49"/>
    <p:sldId id="579" r:id="rId50"/>
    <p:sldId id="594" r:id="rId51"/>
    <p:sldId id="581" r:id="rId52"/>
    <p:sldId id="582" r:id="rId53"/>
    <p:sldId id="583" r:id="rId54"/>
    <p:sldId id="584" r:id="rId55"/>
    <p:sldId id="585" r:id="rId56"/>
    <p:sldId id="586" r:id="rId57"/>
    <p:sldId id="587" r:id="rId58"/>
    <p:sldId id="588" r:id="rId59"/>
    <p:sldId id="589" r:id="rId60"/>
    <p:sldId id="590" r:id="rId61"/>
    <p:sldId id="591" r:id="rId62"/>
    <p:sldId id="614" r:id="rId63"/>
    <p:sldId id="595" r:id="rId64"/>
  </p:sldIdLst>
  <p:sldSz cx="9144000" cy="6858000" type="screen4x3"/>
  <p:notesSz cx="7099300" cy="10234930"/>
  <p:custDataLst>
    <p:tags r:id="rId6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55"/>
    <p:restoredTop sz="72609"/>
  </p:normalViewPr>
  <p:slideViewPr>
    <p:cSldViewPr showGuides="1">
      <p:cViewPr varScale="1">
        <p:scale>
          <a:sx n="102" d="100"/>
          <a:sy n="102" d="100"/>
        </p:scale>
        <p:origin x="3528" y="176"/>
      </p:cViewPr>
      <p:guideLst>
        <p:guide orient="horz" pos="2160"/>
        <p:guide pos="2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9" Type="http://schemas.openxmlformats.org/officeDocument/2006/relationships/tags" Target="tags/tag1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31.xml"/><Relationship Id="rId63" Type="http://schemas.openxmlformats.org/officeDocument/2006/relationships/slide" Target="slides/slide30.xml"/><Relationship Id="rId62" Type="http://schemas.openxmlformats.org/officeDocument/2006/relationships/slide" Target="slides/slide29.xml"/><Relationship Id="rId61" Type="http://schemas.openxmlformats.org/officeDocument/2006/relationships/slide" Target="slides/slide28.xml"/><Relationship Id="rId60" Type="http://schemas.openxmlformats.org/officeDocument/2006/relationships/slide" Target="slides/slide2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6.xml"/><Relationship Id="rId58" Type="http://schemas.openxmlformats.org/officeDocument/2006/relationships/slide" Target="slides/slide25.xml"/><Relationship Id="rId57" Type="http://schemas.openxmlformats.org/officeDocument/2006/relationships/slide" Target="slides/slide24.xml"/><Relationship Id="rId56" Type="http://schemas.openxmlformats.org/officeDocument/2006/relationships/slide" Target="slides/slide23.xml"/><Relationship Id="rId55" Type="http://schemas.openxmlformats.org/officeDocument/2006/relationships/slide" Target="slides/slide22.xml"/><Relationship Id="rId54" Type="http://schemas.openxmlformats.org/officeDocument/2006/relationships/slide" Target="slides/slide21.xml"/><Relationship Id="rId53" Type="http://schemas.openxmlformats.org/officeDocument/2006/relationships/slide" Target="slides/slide20.xml"/><Relationship Id="rId52" Type="http://schemas.openxmlformats.org/officeDocument/2006/relationships/slide" Target="slides/slide19.xml"/><Relationship Id="rId51" Type="http://schemas.openxmlformats.org/officeDocument/2006/relationships/slide" Target="slides/slide18.xml"/><Relationship Id="rId50" Type="http://schemas.openxmlformats.org/officeDocument/2006/relationships/slide" Target="slides/slide1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16.xml"/><Relationship Id="rId48" Type="http://schemas.openxmlformats.org/officeDocument/2006/relationships/slide" Target="slides/slide15.xml"/><Relationship Id="rId47" Type="http://schemas.openxmlformats.org/officeDocument/2006/relationships/slide" Target="slides/slide14.xml"/><Relationship Id="rId46" Type="http://schemas.openxmlformats.org/officeDocument/2006/relationships/slide" Target="slides/slide13.xml"/><Relationship Id="rId45" Type="http://schemas.openxmlformats.org/officeDocument/2006/relationships/slide" Target="slides/slide12.xml"/><Relationship Id="rId44" Type="http://schemas.openxmlformats.org/officeDocument/2006/relationships/slide" Target="slides/slide11.xml"/><Relationship Id="rId43" Type="http://schemas.openxmlformats.org/officeDocument/2006/relationships/slide" Target="slides/slide10.xml"/><Relationship Id="rId42" Type="http://schemas.openxmlformats.org/officeDocument/2006/relationships/slide" Target="slides/slide9.xml"/><Relationship Id="rId41" Type="http://schemas.openxmlformats.org/officeDocument/2006/relationships/slide" Target="slides/slide8.xml"/><Relationship Id="rId40" Type="http://schemas.openxmlformats.org/officeDocument/2006/relationships/slide" Target="slides/slide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6.xml"/><Relationship Id="rId38" Type="http://schemas.openxmlformats.org/officeDocument/2006/relationships/slide" Target="slides/slide5.xml"/><Relationship Id="rId37" Type="http://schemas.openxmlformats.org/officeDocument/2006/relationships/slide" Target="slides/slide4.xml"/><Relationship Id="rId36" Type="http://schemas.openxmlformats.org/officeDocument/2006/relationships/slide" Target="slides/slide3.xml"/><Relationship Id="rId35" Type="http://schemas.openxmlformats.org/officeDocument/2006/relationships/slide" Target="slides/slide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1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r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r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defTabSz="990600" rtl="1" eaLnBrk="1" hangingPunct="1">
              <a:buNone/>
            </a:pPr>
            <a:fld id="{9A0DB2DC-4C9A-4742-B13C-FB6460FD3503}" type="slidenum">
              <a:rPr lang="ar-SA" altLang="zh-CN" sz="1300">
                <a:latin typeface="Times New Roman" panose="02020603050405020304" pitchFamily="18" charset="0"/>
                <a:ea typeface="楷体_GB2312" pitchFamily="49" charset="-122"/>
              </a:rPr>
            </a:fld>
            <a:endParaRPr lang="ar-SA" altLang="zh-CN" sz="13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r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364" name="Rectangle 1028"/>
          <p:cNvSpPr>
            <a:spLocks noRo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p>
            <a:pPr lvl="0"/>
            <a:r>
              <a:rPr lang="he-IL" altLang="zh-CN"/>
              <a:t>לחץ כדי לערוך סגנונות טקסט של תבנית בסיס</a:t>
            </a:r>
            <a:endParaRPr lang="en-US" altLang="zh-CN"/>
          </a:p>
          <a:p>
            <a:pPr lvl="1"/>
            <a:r>
              <a:rPr lang="he-IL" altLang="zh-CN"/>
              <a:t>רמה שנייה</a:t>
            </a:r>
            <a:endParaRPr lang="en-US" altLang="zh-CN"/>
          </a:p>
          <a:p>
            <a:pPr lvl="2"/>
            <a:r>
              <a:rPr lang="he-IL" altLang="zh-CN"/>
              <a:t>רמה שלישית</a:t>
            </a:r>
            <a:endParaRPr lang="en-US" altLang="zh-CN"/>
          </a:p>
          <a:p>
            <a:pPr lvl="3"/>
            <a:r>
              <a:rPr lang="he-IL" altLang="zh-CN"/>
              <a:t>רמה רביעית</a:t>
            </a:r>
            <a:endParaRPr lang="en-US" altLang="zh-CN"/>
          </a:p>
          <a:p>
            <a:pPr lvl="4"/>
            <a:r>
              <a:rPr lang="he-IL" altLang="zh-CN"/>
              <a:t>רמה חמישית</a:t>
            </a:r>
            <a:endParaRPr lang="en-US" altLang="zh-CN"/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r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defTabSz="990600" rtl="1" eaLnBrk="1" hangingPunct="1">
              <a:buNone/>
            </a:pPr>
            <a:fld id="{9A0DB2DC-4C9A-4742-B13C-FB6460FD3503}" type="slidenum">
              <a:rPr lang="ar-SA" altLang="zh-CN" sz="1300">
                <a:latin typeface="Times New Roman" panose="02020603050405020304" pitchFamily="18" charset="0"/>
                <a:ea typeface="楷体_GB2312" pitchFamily="49" charset="-122"/>
              </a:rPr>
            </a:fld>
            <a:endParaRPr lang="ar-SA" altLang="zh-CN" sz="13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defTabSz="990600" rtl="1" eaLnBrk="1" hangingPunct="1">
              <a:buNone/>
            </a:pPr>
            <a:fld id="{9A0DB2DC-4C9A-4742-B13C-FB6460FD3503}" type="slidenum">
              <a:rPr lang="ar-SA" altLang="zh-CN" sz="1300">
                <a:latin typeface="Times New Roman" panose="02020603050405020304" pitchFamily="18" charset="0"/>
              </a:rPr>
            </a:fld>
            <a:endParaRPr lang="ar-SA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Ro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 anchorCtr="0"/>
          <a:p>
            <a:pPr lvl="0"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9.xml"/><Relationship Id="rId17" Type="http://schemas.openxmlformats.org/officeDocument/2006/relationships/theme" Target="../theme/theme10.xml"/><Relationship Id="rId16" Type="http://schemas.openxmlformats.org/officeDocument/2006/relationships/vmlDrawing" Target="../drawings/vmlDrawing9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9.bin"/><Relationship Id="rId12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1.xml"/><Relationship Id="rId17" Type="http://schemas.openxmlformats.org/officeDocument/2006/relationships/theme" Target="../theme/theme11.xml"/><Relationship Id="rId16" Type="http://schemas.openxmlformats.org/officeDocument/2006/relationships/vmlDrawing" Target="../drawings/vmlDrawing10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0.bin"/><Relationship Id="rId12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3.xml"/><Relationship Id="rId17" Type="http://schemas.openxmlformats.org/officeDocument/2006/relationships/theme" Target="../theme/theme12.xml"/><Relationship Id="rId16" Type="http://schemas.openxmlformats.org/officeDocument/2006/relationships/vmlDrawing" Target="../drawings/vmlDrawing11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1.bin"/><Relationship Id="rId12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7" Type="http://schemas.openxmlformats.org/officeDocument/2006/relationships/theme" Target="../theme/theme13.xml"/><Relationship Id="rId16" Type="http://schemas.openxmlformats.org/officeDocument/2006/relationships/vmlDrawing" Target="../drawings/vmlDrawing12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2.bin"/><Relationship Id="rId12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4.xml"/><Relationship Id="rId8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57.xml"/><Relationship Id="rId17" Type="http://schemas.openxmlformats.org/officeDocument/2006/relationships/theme" Target="../theme/theme14.xml"/><Relationship Id="rId16" Type="http://schemas.openxmlformats.org/officeDocument/2006/relationships/vmlDrawing" Target="../drawings/vmlDrawing13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3.bin"/><Relationship Id="rId12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56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6.xml"/><Relationship Id="rId8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9.xml"/><Relationship Id="rId17" Type="http://schemas.openxmlformats.org/officeDocument/2006/relationships/theme" Target="../theme/theme15.xml"/><Relationship Id="rId16" Type="http://schemas.openxmlformats.org/officeDocument/2006/relationships/vmlDrawing" Target="../drawings/vmlDrawing14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4.bin"/><Relationship Id="rId12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68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8.xml"/><Relationship Id="rId8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81.xml"/><Relationship Id="rId17" Type="http://schemas.openxmlformats.org/officeDocument/2006/relationships/theme" Target="../theme/theme16.xml"/><Relationship Id="rId16" Type="http://schemas.openxmlformats.org/officeDocument/2006/relationships/vmlDrawing" Target="../drawings/vmlDrawing15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5.bin"/><Relationship Id="rId12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0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0.xml"/><Relationship Id="rId8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4.xml"/><Relationship Id="rId2" Type="http://schemas.openxmlformats.org/officeDocument/2006/relationships/slideLayout" Target="../slideLayouts/slideLayout193.xml"/><Relationship Id="rId17" Type="http://schemas.openxmlformats.org/officeDocument/2006/relationships/theme" Target="../theme/theme17.xml"/><Relationship Id="rId16" Type="http://schemas.openxmlformats.org/officeDocument/2006/relationships/vmlDrawing" Target="../drawings/vmlDrawing16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6.bin"/><Relationship Id="rId12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192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2.xml"/><Relationship Id="rId8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7.xml"/><Relationship Id="rId3" Type="http://schemas.openxmlformats.org/officeDocument/2006/relationships/slideLayout" Target="../slideLayouts/slideLayout206.xml"/><Relationship Id="rId2" Type="http://schemas.openxmlformats.org/officeDocument/2006/relationships/slideLayout" Target="../slideLayouts/slideLayout205.xml"/><Relationship Id="rId17" Type="http://schemas.openxmlformats.org/officeDocument/2006/relationships/theme" Target="../theme/theme18.xml"/><Relationship Id="rId16" Type="http://schemas.openxmlformats.org/officeDocument/2006/relationships/vmlDrawing" Target="../drawings/vmlDrawing17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7.bin"/><Relationship Id="rId12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04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4.xml"/><Relationship Id="rId8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17.xml"/><Relationship Id="rId17" Type="http://schemas.openxmlformats.org/officeDocument/2006/relationships/theme" Target="../theme/theme19.xml"/><Relationship Id="rId16" Type="http://schemas.openxmlformats.org/officeDocument/2006/relationships/vmlDrawing" Target="../drawings/vmlDrawing18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8.bin"/><Relationship Id="rId12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21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6.xml"/><Relationship Id="rId8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31.xml"/><Relationship Id="rId3" Type="http://schemas.openxmlformats.org/officeDocument/2006/relationships/slideLayout" Target="../slideLayouts/slideLayout230.xml"/><Relationship Id="rId2" Type="http://schemas.openxmlformats.org/officeDocument/2006/relationships/slideLayout" Target="../slideLayouts/slideLayout229.xml"/><Relationship Id="rId17" Type="http://schemas.openxmlformats.org/officeDocument/2006/relationships/theme" Target="../theme/theme20.xml"/><Relationship Id="rId16" Type="http://schemas.openxmlformats.org/officeDocument/2006/relationships/vmlDrawing" Target="../drawings/vmlDrawing19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9.bin"/><Relationship Id="rId12" Type="http://schemas.openxmlformats.org/officeDocument/2006/relationships/slideLayout" Target="../slideLayouts/slideLayout239.xml"/><Relationship Id="rId11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28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241.xml"/><Relationship Id="rId17" Type="http://schemas.openxmlformats.org/officeDocument/2006/relationships/theme" Target="../theme/theme21.xml"/><Relationship Id="rId16" Type="http://schemas.openxmlformats.org/officeDocument/2006/relationships/vmlDrawing" Target="../drawings/vmlDrawing20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0.bin"/><Relationship Id="rId12" Type="http://schemas.openxmlformats.org/officeDocument/2006/relationships/slideLayout" Target="../slideLayouts/slideLayout251.xml"/><Relationship Id="rId11" Type="http://schemas.openxmlformats.org/officeDocument/2006/relationships/slideLayout" Target="../slideLayouts/slideLayout250.xml"/><Relationship Id="rId10" Type="http://schemas.openxmlformats.org/officeDocument/2006/relationships/slideLayout" Target="../slideLayouts/slideLayout249.xml"/><Relationship Id="rId1" Type="http://schemas.openxmlformats.org/officeDocument/2006/relationships/slideLayout" Target="../slideLayouts/slideLayout240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0.xml"/><Relationship Id="rId8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3.xml"/><Relationship Id="rId17" Type="http://schemas.openxmlformats.org/officeDocument/2006/relationships/theme" Target="../theme/theme22.xml"/><Relationship Id="rId16" Type="http://schemas.openxmlformats.org/officeDocument/2006/relationships/vmlDrawing" Target="../drawings/vmlDrawing21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1.bin"/><Relationship Id="rId12" Type="http://schemas.openxmlformats.org/officeDocument/2006/relationships/slideLayout" Target="../slideLayouts/slideLayout263.xml"/><Relationship Id="rId11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1.xml"/><Relationship Id="rId1" Type="http://schemas.openxmlformats.org/officeDocument/2006/relationships/slideLayout" Target="../slideLayouts/slideLayout25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2.xml"/><Relationship Id="rId8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0.xml"/><Relationship Id="rId6" Type="http://schemas.openxmlformats.org/officeDocument/2006/relationships/slideLayout" Target="../slideLayouts/slideLayout269.xml"/><Relationship Id="rId5" Type="http://schemas.openxmlformats.org/officeDocument/2006/relationships/slideLayout" Target="../slideLayouts/slideLayout268.xml"/><Relationship Id="rId4" Type="http://schemas.openxmlformats.org/officeDocument/2006/relationships/slideLayout" Target="../slideLayouts/slideLayout267.xml"/><Relationship Id="rId3" Type="http://schemas.openxmlformats.org/officeDocument/2006/relationships/slideLayout" Target="../slideLayouts/slideLayout266.xml"/><Relationship Id="rId2" Type="http://schemas.openxmlformats.org/officeDocument/2006/relationships/slideLayout" Target="../slideLayouts/slideLayout265.xml"/><Relationship Id="rId17" Type="http://schemas.openxmlformats.org/officeDocument/2006/relationships/theme" Target="../theme/theme23.xml"/><Relationship Id="rId16" Type="http://schemas.openxmlformats.org/officeDocument/2006/relationships/vmlDrawing" Target="../drawings/vmlDrawing22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2.bin"/><Relationship Id="rId12" Type="http://schemas.openxmlformats.org/officeDocument/2006/relationships/slideLayout" Target="../slideLayouts/slideLayout275.xml"/><Relationship Id="rId11" Type="http://schemas.openxmlformats.org/officeDocument/2006/relationships/slideLayout" Target="../slideLayouts/slideLayout274.xml"/><Relationship Id="rId10" Type="http://schemas.openxmlformats.org/officeDocument/2006/relationships/slideLayout" Target="../slideLayouts/slideLayout273.xml"/><Relationship Id="rId1" Type="http://schemas.openxmlformats.org/officeDocument/2006/relationships/slideLayout" Target="../slideLayouts/slideLayout264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7.xml"/><Relationship Id="rId17" Type="http://schemas.openxmlformats.org/officeDocument/2006/relationships/theme" Target="../theme/theme24.xml"/><Relationship Id="rId16" Type="http://schemas.openxmlformats.org/officeDocument/2006/relationships/vmlDrawing" Target="../drawings/vmlDrawing23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3.bin"/><Relationship Id="rId12" Type="http://schemas.openxmlformats.org/officeDocument/2006/relationships/slideLayout" Target="../slideLayouts/slideLayout287.xml"/><Relationship Id="rId11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76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6.xml"/><Relationship Id="rId8" Type="http://schemas.openxmlformats.org/officeDocument/2006/relationships/slideLayout" Target="../slideLayouts/slideLayout295.xml"/><Relationship Id="rId7" Type="http://schemas.openxmlformats.org/officeDocument/2006/relationships/slideLayout" Target="../slideLayouts/slideLayout294.xml"/><Relationship Id="rId6" Type="http://schemas.openxmlformats.org/officeDocument/2006/relationships/slideLayout" Target="../slideLayouts/slideLayout293.xml"/><Relationship Id="rId5" Type="http://schemas.openxmlformats.org/officeDocument/2006/relationships/slideLayout" Target="../slideLayouts/slideLayout292.xml"/><Relationship Id="rId4" Type="http://schemas.openxmlformats.org/officeDocument/2006/relationships/slideLayout" Target="../slideLayouts/slideLayout291.xml"/><Relationship Id="rId3" Type="http://schemas.openxmlformats.org/officeDocument/2006/relationships/slideLayout" Target="../slideLayouts/slideLayout290.xml"/><Relationship Id="rId2" Type="http://schemas.openxmlformats.org/officeDocument/2006/relationships/slideLayout" Target="../slideLayouts/slideLayout289.xml"/><Relationship Id="rId17" Type="http://schemas.openxmlformats.org/officeDocument/2006/relationships/theme" Target="../theme/theme25.xml"/><Relationship Id="rId16" Type="http://schemas.openxmlformats.org/officeDocument/2006/relationships/vmlDrawing" Target="../drawings/vmlDrawing24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4.bin"/><Relationship Id="rId12" Type="http://schemas.openxmlformats.org/officeDocument/2006/relationships/slideLayout" Target="../slideLayouts/slideLayout299.xml"/><Relationship Id="rId11" Type="http://schemas.openxmlformats.org/officeDocument/2006/relationships/slideLayout" Target="../slideLayouts/slideLayout298.xml"/><Relationship Id="rId10" Type="http://schemas.openxmlformats.org/officeDocument/2006/relationships/slideLayout" Target="../slideLayouts/slideLayout297.xml"/><Relationship Id="rId1" Type="http://schemas.openxmlformats.org/officeDocument/2006/relationships/slideLayout" Target="../slideLayouts/slideLayout288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8.xml"/><Relationship Id="rId8" Type="http://schemas.openxmlformats.org/officeDocument/2006/relationships/slideLayout" Target="../slideLayouts/slideLayout307.xml"/><Relationship Id="rId7" Type="http://schemas.openxmlformats.org/officeDocument/2006/relationships/slideLayout" Target="../slideLayouts/slideLayout306.xml"/><Relationship Id="rId6" Type="http://schemas.openxmlformats.org/officeDocument/2006/relationships/slideLayout" Target="../slideLayouts/slideLayout305.xml"/><Relationship Id="rId5" Type="http://schemas.openxmlformats.org/officeDocument/2006/relationships/slideLayout" Target="../slideLayouts/slideLayout304.xml"/><Relationship Id="rId4" Type="http://schemas.openxmlformats.org/officeDocument/2006/relationships/slideLayout" Target="../slideLayouts/slideLayout303.xml"/><Relationship Id="rId3" Type="http://schemas.openxmlformats.org/officeDocument/2006/relationships/slideLayout" Target="../slideLayouts/slideLayout302.xml"/><Relationship Id="rId2" Type="http://schemas.openxmlformats.org/officeDocument/2006/relationships/slideLayout" Target="../slideLayouts/slideLayout301.xml"/><Relationship Id="rId17" Type="http://schemas.openxmlformats.org/officeDocument/2006/relationships/theme" Target="../theme/theme26.xml"/><Relationship Id="rId16" Type="http://schemas.openxmlformats.org/officeDocument/2006/relationships/vmlDrawing" Target="../drawings/vmlDrawing25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5.bin"/><Relationship Id="rId12" Type="http://schemas.openxmlformats.org/officeDocument/2006/relationships/slideLayout" Target="../slideLayouts/slideLayout311.xml"/><Relationship Id="rId11" Type="http://schemas.openxmlformats.org/officeDocument/2006/relationships/slideLayout" Target="../slideLayouts/slideLayout310.xml"/><Relationship Id="rId10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300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0.xml"/><Relationship Id="rId8" Type="http://schemas.openxmlformats.org/officeDocument/2006/relationships/slideLayout" Target="../slideLayouts/slideLayout319.xml"/><Relationship Id="rId7" Type="http://schemas.openxmlformats.org/officeDocument/2006/relationships/slideLayout" Target="../slideLayouts/slideLayout318.xml"/><Relationship Id="rId6" Type="http://schemas.openxmlformats.org/officeDocument/2006/relationships/slideLayout" Target="../slideLayouts/slideLayout317.xml"/><Relationship Id="rId5" Type="http://schemas.openxmlformats.org/officeDocument/2006/relationships/slideLayout" Target="../slideLayouts/slideLayout316.xml"/><Relationship Id="rId4" Type="http://schemas.openxmlformats.org/officeDocument/2006/relationships/slideLayout" Target="../slideLayouts/slideLayout315.xml"/><Relationship Id="rId3" Type="http://schemas.openxmlformats.org/officeDocument/2006/relationships/slideLayout" Target="../slideLayouts/slideLayout314.xml"/><Relationship Id="rId2" Type="http://schemas.openxmlformats.org/officeDocument/2006/relationships/slideLayout" Target="../slideLayouts/slideLayout313.xml"/><Relationship Id="rId17" Type="http://schemas.openxmlformats.org/officeDocument/2006/relationships/theme" Target="../theme/theme27.xml"/><Relationship Id="rId16" Type="http://schemas.openxmlformats.org/officeDocument/2006/relationships/vmlDrawing" Target="../drawings/vmlDrawing26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6.bin"/><Relationship Id="rId12" Type="http://schemas.openxmlformats.org/officeDocument/2006/relationships/slideLayout" Target="../slideLayouts/slideLayout323.xml"/><Relationship Id="rId11" Type="http://schemas.openxmlformats.org/officeDocument/2006/relationships/slideLayout" Target="../slideLayouts/slideLayout322.xml"/><Relationship Id="rId10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12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2.xml"/><Relationship Id="rId8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30.xml"/><Relationship Id="rId6" Type="http://schemas.openxmlformats.org/officeDocument/2006/relationships/slideLayout" Target="../slideLayouts/slideLayout329.xml"/><Relationship Id="rId5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27.xml"/><Relationship Id="rId3" Type="http://schemas.openxmlformats.org/officeDocument/2006/relationships/slideLayout" Target="../slideLayouts/slideLayout326.xml"/><Relationship Id="rId2" Type="http://schemas.openxmlformats.org/officeDocument/2006/relationships/slideLayout" Target="../slideLayouts/slideLayout325.xml"/><Relationship Id="rId17" Type="http://schemas.openxmlformats.org/officeDocument/2006/relationships/theme" Target="../theme/theme28.xml"/><Relationship Id="rId16" Type="http://schemas.openxmlformats.org/officeDocument/2006/relationships/vmlDrawing" Target="../drawings/vmlDrawing27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7.bin"/><Relationship Id="rId12" Type="http://schemas.openxmlformats.org/officeDocument/2006/relationships/slideLayout" Target="../slideLayouts/slideLayout335.xml"/><Relationship Id="rId11" Type="http://schemas.openxmlformats.org/officeDocument/2006/relationships/slideLayout" Target="../slideLayouts/slideLayout334.xml"/><Relationship Id="rId10" Type="http://schemas.openxmlformats.org/officeDocument/2006/relationships/slideLayout" Target="../slideLayouts/slideLayout333.xml"/><Relationship Id="rId1" Type="http://schemas.openxmlformats.org/officeDocument/2006/relationships/slideLayout" Target="../slideLayouts/slideLayout324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4.xml"/><Relationship Id="rId8" Type="http://schemas.openxmlformats.org/officeDocument/2006/relationships/slideLayout" Target="../slideLayouts/slideLayout343.xml"/><Relationship Id="rId7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9.xml"/><Relationship Id="rId3" Type="http://schemas.openxmlformats.org/officeDocument/2006/relationships/slideLayout" Target="../slideLayouts/slideLayout338.xml"/><Relationship Id="rId2" Type="http://schemas.openxmlformats.org/officeDocument/2006/relationships/slideLayout" Target="../slideLayouts/slideLayout337.xml"/><Relationship Id="rId17" Type="http://schemas.openxmlformats.org/officeDocument/2006/relationships/theme" Target="../theme/theme29.xml"/><Relationship Id="rId16" Type="http://schemas.openxmlformats.org/officeDocument/2006/relationships/vmlDrawing" Target="../drawings/vmlDrawing28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8.bin"/><Relationship Id="rId12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45.xml"/><Relationship Id="rId1" Type="http://schemas.openxmlformats.org/officeDocument/2006/relationships/slideLayout" Target="../slideLayouts/slideLayout33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vmlDrawing" Target="../drawings/vmlDrawing2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.bin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6.xml"/><Relationship Id="rId8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4.xml"/><Relationship Id="rId6" Type="http://schemas.openxmlformats.org/officeDocument/2006/relationships/slideLayout" Target="../slideLayouts/slideLayout353.xml"/><Relationship Id="rId5" Type="http://schemas.openxmlformats.org/officeDocument/2006/relationships/slideLayout" Target="../slideLayouts/slideLayout352.xml"/><Relationship Id="rId4" Type="http://schemas.openxmlformats.org/officeDocument/2006/relationships/slideLayout" Target="../slideLayouts/slideLayout351.xml"/><Relationship Id="rId3" Type="http://schemas.openxmlformats.org/officeDocument/2006/relationships/slideLayout" Target="../slideLayouts/slideLayout350.xml"/><Relationship Id="rId2" Type="http://schemas.openxmlformats.org/officeDocument/2006/relationships/slideLayout" Target="../slideLayouts/slideLayout349.xml"/><Relationship Id="rId17" Type="http://schemas.openxmlformats.org/officeDocument/2006/relationships/theme" Target="../theme/theme30.xml"/><Relationship Id="rId16" Type="http://schemas.openxmlformats.org/officeDocument/2006/relationships/vmlDrawing" Target="../drawings/vmlDrawing29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9.bin"/><Relationship Id="rId12" Type="http://schemas.openxmlformats.org/officeDocument/2006/relationships/slideLayout" Target="../slideLayouts/slideLayout359.xml"/><Relationship Id="rId11" Type="http://schemas.openxmlformats.org/officeDocument/2006/relationships/slideLayout" Target="../slideLayouts/slideLayout358.xml"/><Relationship Id="rId10" Type="http://schemas.openxmlformats.org/officeDocument/2006/relationships/slideLayout" Target="../slideLayouts/slideLayout357.xml"/><Relationship Id="rId1" Type="http://schemas.openxmlformats.org/officeDocument/2006/relationships/slideLayout" Target="../slideLayouts/slideLayout348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8.xml"/><Relationship Id="rId8" Type="http://schemas.openxmlformats.org/officeDocument/2006/relationships/slideLayout" Target="../slideLayouts/slideLayout367.xml"/><Relationship Id="rId7" Type="http://schemas.openxmlformats.org/officeDocument/2006/relationships/slideLayout" Target="../slideLayouts/slideLayout366.xml"/><Relationship Id="rId6" Type="http://schemas.openxmlformats.org/officeDocument/2006/relationships/slideLayout" Target="../slideLayouts/slideLayout365.xml"/><Relationship Id="rId5" Type="http://schemas.openxmlformats.org/officeDocument/2006/relationships/slideLayout" Target="../slideLayouts/slideLayout364.xml"/><Relationship Id="rId4" Type="http://schemas.openxmlformats.org/officeDocument/2006/relationships/slideLayout" Target="../slideLayouts/slideLayout363.xml"/><Relationship Id="rId3" Type="http://schemas.openxmlformats.org/officeDocument/2006/relationships/slideLayout" Target="../slideLayouts/slideLayout362.xml"/><Relationship Id="rId2" Type="http://schemas.openxmlformats.org/officeDocument/2006/relationships/slideLayout" Target="../slideLayouts/slideLayout361.xml"/><Relationship Id="rId17" Type="http://schemas.openxmlformats.org/officeDocument/2006/relationships/theme" Target="../theme/theme31.xml"/><Relationship Id="rId16" Type="http://schemas.openxmlformats.org/officeDocument/2006/relationships/vmlDrawing" Target="../drawings/vmlDrawing30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30.bin"/><Relationship Id="rId12" Type="http://schemas.openxmlformats.org/officeDocument/2006/relationships/slideLayout" Target="../slideLayouts/slideLayout371.xml"/><Relationship Id="rId11" Type="http://schemas.openxmlformats.org/officeDocument/2006/relationships/slideLayout" Target="../slideLayouts/slideLayout370.xml"/><Relationship Id="rId10" Type="http://schemas.openxmlformats.org/officeDocument/2006/relationships/slideLayout" Target="../slideLayouts/slideLayout369.xml"/><Relationship Id="rId1" Type="http://schemas.openxmlformats.org/officeDocument/2006/relationships/slideLayout" Target="../slideLayouts/slideLayout36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7" Type="http://schemas.openxmlformats.org/officeDocument/2006/relationships/theme" Target="../theme/theme4.xml"/><Relationship Id="rId16" Type="http://schemas.openxmlformats.org/officeDocument/2006/relationships/vmlDrawing" Target="../drawings/vmlDrawing3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3.bin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7" Type="http://schemas.openxmlformats.org/officeDocument/2006/relationships/theme" Target="../theme/theme5.xml"/><Relationship Id="rId16" Type="http://schemas.openxmlformats.org/officeDocument/2006/relationships/vmlDrawing" Target="../drawings/vmlDrawing4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4.bin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7" Type="http://schemas.openxmlformats.org/officeDocument/2006/relationships/theme" Target="../theme/theme6.xml"/><Relationship Id="rId16" Type="http://schemas.openxmlformats.org/officeDocument/2006/relationships/vmlDrawing" Target="../drawings/vmlDrawing5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5.bin"/><Relationship Id="rId12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7" Type="http://schemas.openxmlformats.org/officeDocument/2006/relationships/theme" Target="../theme/theme7.xml"/><Relationship Id="rId16" Type="http://schemas.openxmlformats.org/officeDocument/2006/relationships/vmlDrawing" Target="../drawings/vmlDrawing6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6.bin"/><Relationship Id="rId12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8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0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7" Type="http://schemas.openxmlformats.org/officeDocument/2006/relationships/theme" Target="../theme/theme8.xml"/><Relationship Id="rId16" Type="http://schemas.openxmlformats.org/officeDocument/2006/relationships/vmlDrawing" Target="../drawings/vmlDrawing7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7.bin"/><Relationship Id="rId12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84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7" Type="http://schemas.openxmlformats.org/officeDocument/2006/relationships/theme" Target="../theme/theme9.xml"/><Relationship Id="rId16" Type="http://schemas.openxmlformats.org/officeDocument/2006/relationships/vmlDrawing" Target="../drawings/vmlDrawing8.v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8.bin"/><Relationship Id="rId12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858000" imgH="48895" progId="MS_ClipArt_Gallery.2">
                  <p:embed/>
                </p:oleObj>
              </mc:Choice>
              <mc:Fallback>
                <p:oleObj name="" r:id="rId13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3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1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9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3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5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7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9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1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3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7.xml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9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3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5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09" name="Group 4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7414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421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422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15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419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420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16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417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418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7410" name="Text Box 14"/>
          <p:cNvSpPr txBox="1"/>
          <p:nvPr/>
        </p:nvSpPr>
        <p:spPr>
          <a:xfrm>
            <a:off x="5481479" y="5300663"/>
            <a:ext cx="2748280" cy="101473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马斯坦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masitan@pku.edu.cn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17411" name="Picture 15" descr="title-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113" y="42863"/>
            <a:ext cx="2555875" cy="722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Rectangle 2"/>
          <p:cNvSpPr/>
          <p:nvPr/>
        </p:nvSpPr>
        <p:spPr>
          <a:xfrm>
            <a:off x="1207770" y="1925638"/>
            <a:ext cx="6769100" cy="2079625"/>
          </a:xfrm>
          <a:prstGeom prst="rect">
            <a:avLst/>
          </a:prstGeom>
          <a:noFill/>
          <a:ln w="9525">
            <a:noFill/>
          </a:ln>
        </p:spPr>
        <p:txBody>
          <a:bodyPr lIns="90488" tIns="44450" rIns="90488" bIns="44450" anchor="ctr" anchorCtr="0"/>
          <a:p>
            <a:pPr algn="ctr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习题课（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1~3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矩形 1"/>
          <p:cNvSpPr/>
          <p:nvPr/>
        </p:nvSpPr>
        <p:spPr>
          <a:xfrm>
            <a:off x="0" y="-26987"/>
            <a:ext cx="9144000" cy="11080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ctr" eaLnBrk="1" hangingPunct="1"/>
            <a:endParaRPr lang="zh-CN" altLang="en-US" sz="66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第一章</a:t>
            </a:r>
            <a:r>
              <a:rPr lang="zh-CN" altLang="en-US"/>
              <a:t>概论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3185" y="1292860"/>
            <a:ext cx="660336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+mj-lt"/>
                <a:ea typeface="+mj-lt"/>
              </a:rPr>
              <a:t>注意事项</a:t>
            </a:r>
            <a:endParaRPr lang="zh-CN" altLang="en-US" b="1">
              <a:latin typeface="+mj-lt"/>
              <a:ea typeface="+mj-lt"/>
            </a:endParaRPr>
          </a:p>
          <a:p>
            <a:pPr algn="ctr"/>
            <a:endParaRPr lang="zh-CN" altLang="en-US" b="1">
              <a:latin typeface="+mj-lt"/>
              <a:ea typeface="+mj-lt"/>
            </a:endParaRPr>
          </a:p>
          <a:p>
            <a:pPr algn="l"/>
            <a:endParaRPr lang="zh-CN" altLang="en-US" sz="1800" b="1">
              <a:latin typeface="+mj-lt"/>
              <a:ea typeface="+mj-lt"/>
            </a:endParaRPr>
          </a:p>
          <a:p>
            <a:pPr algn="l"/>
            <a:r>
              <a:rPr lang="en-US" altLang="zh-CN" sz="1800">
                <a:latin typeface="+mj-lt"/>
                <a:ea typeface="+mj-lt"/>
              </a:rPr>
              <a:t>1.1 </a:t>
            </a:r>
            <a:r>
              <a:rPr lang="zh-CN" altLang="en-US" sz="1800">
                <a:latin typeface="+mj-lt"/>
                <a:ea typeface="+mj-lt"/>
              </a:rPr>
              <a:t>计算错误</a:t>
            </a:r>
            <a:endParaRPr lang="zh-CN" altLang="en-US" sz="1800">
              <a:latin typeface="+mj-lt"/>
              <a:ea typeface="+mj-lt"/>
            </a:endParaRPr>
          </a:p>
          <a:p>
            <a:pPr algn="l"/>
            <a:endParaRPr lang="zh-CN" altLang="en-US" sz="1800">
              <a:latin typeface="+mj-lt"/>
              <a:ea typeface="+mj-lt"/>
            </a:endParaRPr>
          </a:p>
          <a:p>
            <a:pPr algn="l"/>
            <a:r>
              <a:rPr lang="en-US" altLang="zh-CN" sz="1800">
                <a:latin typeface="+mj-lt"/>
                <a:ea typeface="+mj-lt"/>
              </a:rPr>
              <a:t>1.3 (1) </a:t>
            </a:r>
            <a:r>
              <a:rPr lang="zh-CN" altLang="en-US" sz="1800">
                <a:latin typeface="+mj-lt"/>
                <a:ea typeface="+mj-lt"/>
              </a:rPr>
              <a:t>用定义证明定义，或者只证明了一半</a:t>
            </a:r>
            <a:endParaRPr lang="zh-CN" altLang="en-US" sz="1800">
              <a:latin typeface="+mj-lt"/>
              <a:ea typeface="+mj-lt"/>
            </a:endParaRPr>
          </a:p>
          <a:p>
            <a:pPr indent="457200" algn="l"/>
            <a:r>
              <a:rPr lang="en-US" altLang="zh-CN" sz="1800">
                <a:latin typeface="+mj-lt"/>
                <a:ea typeface="+mj-lt"/>
              </a:rPr>
              <a:t>(3) </a:t>
            </a:r>
            <a:r>
              <a:rPr lang="zh-CN" altLang="en-US" sz="1800">
                <a:latin typeface="+mj-lt"/>
                <a:ea typeface="+mj-lt"/>
              </a:rPr>
              <a:t>需要用定义证明，</a:t>
            </a:r>
            <a:r>
              <a:rPr lang="zh-CN" altLang="en-US" sz="1800">
                <a:latin typeface="+mj-lt"/>
                <a:ea typeface="+mj-lt"/>
              </a:rPr>
              <a:t>而不是直接观察得出结论</a:t>
            </a:r>
            <a:endParaRPr lang="zh-CN" altLang="en-US" sz="1800">
              <a:latin typeface="+mj-lt"/>
              <a:ea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第二章</a:t>
            </a:r>
            <a:r>
              <a:rPr lang="zh-CN" altLang="en-US"/>
              <a:t>线性表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196975"/>
            <a:ext cx="7708265" cy="823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2132965"/>
            <a:ext cx="766572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第二章</a:t>
            </a:r>
            <a:r>
              <a:rPr lang="zh-CN" altLang="en-US"/>
              <a:t>线性表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981075"/>
            <a:ext cx="4935855" cy="3709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4580890"/>
            <a:ext cx="4935855" cy="19570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第二章</a:t>
            </a:r>
            <a:r>
              <a:rPr lang="zh-CN" altLang="en-US"/>
              <a:t>线性表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484630"/>
            <a:ext cx="813308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第二章</a:t>
            </a:r>
            <a:r>
              <a:rPr lang="zh-CN" altLang="en-US"/>
              <a:t>线性表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12875"/>
            <a:ext cx="7820660" cy="14770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8830" y="2924810"/>
            <a:ext cx="7446010" cy="2523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800">
                <a:latin typeface="+mj-ea"/>
                <a:ea typeface="+mj-ea"/>
                <a:cs typeface="+mj-ea"/>
              </a:rPr>
              <a:t>概念：</a:t>
            </a:r>
            <a:endParaRPr lang="zh-CN" altLang="en-US" sz="1800">
              <a:latin typeface="+mj-ea"/>
              <a:ea typeface="+mj-ea"/>
              <a:cs typeface="+mj-ea"/>
            </a:endParaRPr>
          </a:p>
          <a:p>
            <a:pPr indent="457200"/>
            <a:r>
              <a:rPr lang="zh-CN" altLang="en-US" sz="1800">
                <a:latin typeface="+mj-ea"/>
                <a:ea typeface="+mj-ea"/>
                <a:cs typeface="+mj-ea"/>
              </a:rPr>
              <a:t>快指针（Rabbit）：每次移动</a:t>
            </a:r>
            <a:r>
              <a:rPr lang="zh-CN" altLang="en-US" sz="180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两</a:t>
            </a:r>
            <a:r>
              <a:rPr lang="zh-CN" altLang="en-US" sz="1800">
                <a:latin typeface="+mj-ea"/>
                <a:ea typeface="+mj-ea"/>
                <a:cs typeface="+mj-ea"/>
              </a:rPr>
              <a:t>步。</a:t>
            </a:r>
            <a:endParaRPr lang="zh-CN" altLang="en-US" sz="1800">
              <a:latin typeface="+mj-ea"/>
              <a:ea typeface="+mj-ea"/>
              <a:cs typeface="+mj-ea"/>
            </a:endParaRPr>
          </a:p>
          <a:p>
            <a:pPr indent="457200"/>
            <a:r>
              <a:rPr lang="zh-CN" altLang="en-US" sz="1800">
                <a:latin typeface="+mj-ea"/>
                <a:ea typeface="+mj-ea"/>
                <a:cs typeface="+mj-ea"/>
              </a:rPr>
              <a:t>慢指针（Turtle）：每次移动</a:t>
            </a:r>
            <a:r>
              <a:rPr lang="zh-CN" altLang="en-US" sz="180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一</a:t>
            </a:r>
            <a:r>
              <a:rPr lang="zh-CN" altLang="en-US" sz="1800">
                <a:latin typeface="+mj-ea"/>
                <a:ea typeface="+mj-ea"/>
                <a:cs typeface="+mj-ea"/>
              </a:rPr>
              <a:t>步。</a:t>
            </a:r>
            <a:endParaRPr lang="zh-CN" altLang="en-US" sz="1800">
              <a:latin typeface="+mj-ea"/>
              <a:ea typeface="+mj-ea"/>
              <a:cs typeface="+mj-ea"/>
            </a:endParaRPr>
          </a:p>
          <a:p>
            <a:pPr indent="457200"/>
            <a:endParaRPr lang="zh-CN" altLang="en-US" sz="1800">
              <a:latin typeface="+mj-ea"/>
              <a:ea typeface="+mj-ea"/>
              <a:cs typeface="+mj-ea"/>
            </a:endParaRPr>
          </a:p>
          <a:p>
            <a:r>
              <a:rPr lang="zh-CN" altLang="en-US" sz="1800">
                <a:latin typeface="+mj-ea"/>
                <a:ea typeface="+mj-ea"/>
                <a:cs typeface="+mj-ea"/>
              </a:rPr>
              <a:t>逻辑：</a:t>
            </a:r>
            <a:endParaRPr lang="zh-CN" altLang="en-US" sz="1800">
              <a:latin typeface="+mj-ea"/>
              <a:ea typeface="+mj-ea"/>
              <a:cs typeface="+mj-ea"/>
            </a:endParaRPr>
          </a:p>
          <a:p>
            <a:pPr indent="457200"/>
            <a:r>
              <a:rPr lang="zh-CN" altLang="en-US" sz="1800">
                <a:latin typeface="+mj-ea"/>
                <a:ea typeface="+mj-ea"/>
                <a:cs typeface="+mj-ea"/>
              </a:rPr>
              <a:t>如果链表中没有环，快指针最终会到达链表末尾（null）。</a:t>
            </a:r>
            <a:endParaRPr lang="zh-CN" altLang="en-US" sz="1800">
              <a:latin typeface="+mj-ea"/>
              <a:ea typeface="+mj-ea"/>
              <a:cs typeface="+mj-ea"/>
            </a:endParaRPr>
          </a:p>
          <a:p>
            <a:pPr indent="457200"/>
            <a:r>
              <a:rPr lang="zh-CN" altLang="en-US" sz="1800">
                <a:latin typeface="+mj-ea"/>
                <a:ea typeface="+mj-ea"/>
                <a:cs typeface="+mj-ea"/>
              </a:rPr>
              <a:t>如果链表中存在环，快指针最终会追上慢指针，两者在环内的某个节点相遇。</a:t>
            </a:r>
            <a:endParaRPr lang="zh-CN" altLang="en-US" sz="18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第二章</a:t>
            </a:r>
            <a:r>
              <a:rPr lang="zh-CN" altLang="en-US"/>
              <a:t>线性表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124585"/>
            <a:ext cx="5848985" cy="2834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3933190"/>
            <a:ext cx="5838825" cy="2393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第二章</a:t>
            </a:r>
            <a:r>
              <a:rPr lang="zh-CN" altLang="en-US"/>
              <a:t>线性表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8830" y="1003935"/>
            <a:ext cx="7446010" cy="4444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+mj-ea"/>
                <a:ea typeface="+mj-ea"/>
                <a:cs typeface="+mj-ea"/>
              </a:rPr>
              <a:t>找到环的入口</a:t>
            </a:r>
            <a:endParaRPr lang="zh-CN" altLang="en-US" b="1">
              <a:latin typeface="+mj-ea"/>
              <a:ea typeface="+mj-ea"/>
              <a:cs typeface="+mj-ea"/>
            </a:endParaRPr>
          </a:p>
          <a:p>
            <a:endParaRPr lang="zh-CN" altLang="en-US" sz="1800">
              <a:latin typeface="+mj-ea"/>
              <a:ea typeface="+mj-ea"/>
              <a:cs typeface="+mj-ea"/>
            </a:endParaRPr>
          </a:p>
          <a:p>
            <a:pPr indent="457200"/>
            <a:r>
              <a:rPr lang="zh-CN" altLang="en-US" sz="1800">
                <a:latin typeface="+mj-ea"/>
                <a:ea typeface="+mj-ea"/>
                <a:cs typeface="+mj-ea"/>
              </a:rPr>
              <a:t>当快慢指针相遇时，假设从链表头到环入口的距离为</a:t>
            </a:r>
            <a:r>
              <a:rPr lang="en-US" altLang="zh-CN" sz="1800">
                <a:latin typeface="+mj-ea"/>
                <a:ea typeface="+mj-ea"/>
                <a:cs typeface="+mj-ea"/>
              </a:rPr>
              <a:t>c</a:t>
            </a:r>
            <a:r>
              <a:rPr lang="zh-CN" altLang="en-US" sz="1800">
                <a:latin typeface="+mj-ea"/>
                <a:ea typeface="+mj-ea"/>
                <a:cs typeface="+mj-ea"/>
              </a:rPr>
              <a:t>，环的周长为b，慢指针走了a + c（其中</a:t>
            </a:r>
            <a:r>
              <a:rPr lang="en-US" altLang="zh-CN" sz="1800">
                <a:latin typeface="+mj-ea"/>
                <a:ea typeface="+mj-ea"/>
                <a:cs typeface="+mj-ea"/>
              </a:rPr>
              <a:t>a</a:t>
            </a:r>
            <a:r>
              <a:rPr lang="zh-CN" altLang="en-US" sz="1800">
                <a:latin typeface="+mj-ea"/>
                <a:ea typeface="+mj-ea"/>
                <a:cs typeface="+mj-ea"/>
              </a:rPr>
              <a:t>是环内距离），快指针走了2(a + c)。</a:t>
            </a:r>
            <a:endParaRPr lang="zh-CN" altLang="en-US" sz="1800">
              <a:latin typeface="+mj-ea"/>
              <a:ea typeface="+mj-ea"/>
              <a:cs typeface="+mj-ea"/>
            </a:endParaRPr>
          </a:p>
          <a:p>
            <a:endParaRPr lang="zh-CN" altLang="en-US" sz="1800">
              <a:latin typeface="+mj-ea"/>
              <a:ea typeface="+mj-ea"/>
              <a:cs typeface="+mj-ea"/>
            </a:endParaRPr>
          </a:p>
          <a:p>
            <a:pPr indent="457200"/>
            <a:r>
              <a:rPr lang="zh-CN" altLang="en-US" sz="1800">
                <a:latin typeface="+mj-ea"/>
                <a:ea typeface="+mj-ea"/>
                <a:cs typeface="+mj-ea"/>
              </a:rPr>
              <a:t>由于快指针速度是慢指针的两倍，所以2(a + c) = a + n*b + c（n是快指针在环内绕的圈数）。</a:t>
            </a:r>
            <a:endParaRPr lang="zh-CN" altLang="en-US" sz="1800">
              <a:latin typeface="+mj-ea"/>
              <a:ea typeface="+mj-ea"/>
              <a:cs typeface="+mj-ea"/>
            </a:endParaRPr>
          </a:p>
          <a:p>
            <a:endParaRPr lang="zh-CN" altLang="en-US" sz="1800">
              <a:latin typeface="+mj-ea"/>
              <a:ea typeface="+mj-ea"/>
              <a:cs typeface="+mj-ea"/>
            </a:endParaRPr>
          </a:p>
          <a:p>
            <a:pPr indent="457200"/>
            <a:r>
              <a:rPr lang="zh-CN" altLang="en-US" sz="1800">
                <a:latin typeface="+mj-ea"/>
                <a:ea typeface="+mj-ea"/>
                <a:cs typeface="+mj-ea"/>
              </a:rPr>
              <a:t>整理得</a:t>
            </a:r>
            <a:r>
              <a:rPr lang="en-US" altLang="zh-CN" sz="1800">
                <a:latin typeface="+mj-ea"/>
                <a:ea typeface="+mj-ea"/>
                <a:cs typeface="+mj-ea"/>
              </a:rPr>
              <a:t>c</a:t>
            </a:r>
            <a:r>
              <a:rPr lang="zh-CN" altLang="en-US" sz="1800">
                <a:latin typeface="+mj-ea"/>
                <a:ea typeface="+mj-ea"/>
                <a:cs typeface="+mj-ea"/>
              </a:rPr>
              <a:t> = (n-1)b + </a:t>
            </a:r>
            <a:r>
              <a:rPr lang="en-US" altLang="zh-CN" sz="1800">
                <a:latin typeface="+mj-ea"/>
                <a:ea typeface="+mj-ea"/>
                <a:cs typeface="+mj-ea"/>
              </a:rPr>
              <a:t>(b-a)</a:t>
            </a:r>
            <a:r>
              <a:rPr lang="zh-CN" altLang="en-US" sz="1800">
                <a:latin typeface="+mj-ea"/>
                <a:ea typeface="+mj-ea"/>
                <a:cs typeface="+mj-ea"/>
              </a:rPr>
              <a:t>，意味着从链表头到环入口的距离等于快指针在环内多走的距离</a:t>
            </a:r>
            <a:r>
              <a:rPr lang="en-US" altLang="zh-CN" sz="1800">
                <a:latin typeface="+mj-ea"/>
                <a:ea typeface="+mj-ea"/>
                <a:cs typeface="+mj-ea"/>
              </a:rPr>
              <a:t>(</a:t>
            </a:r>
            <a:r>
              <a:rPr lang="zh-CN" altLang="en-US" sz="1800">
                <a:latin typeface="+mj-ea"/>
                <a:ea typeface="+mj-ea"/>
                <a:cs typeface="+mj-ea"/>
              </a:rPr>
              <a:t>即(n-1)b</a:t>
            </a:r>
            <a:r>
              <a:rPr lang="en-US" altLang="zh-CN" sz="1800">
                <a:latin typeface="+mj-ea"/>
                <a:ea typeface="+mj-ea"/>
                <a:cs typeface="+mj-ea"/>
              </a:rPr>
              <a:t>)</a:t>
            </a:r>
            <a:r>
              <a:rPr lang="zh-CN" altLang="en-US" sz="1800">
                <a:latin typeface="+mj-ea"/>
                <a:ea typeface="+mj-ea"/>
                <a:cs typeface="+mj-ea"/>
              </a:rPr>
              <a:t>加上相遇点到环入口的距离（即</a:t>
            </a:r>
            <a:r>
              <a:rPr lang="en-US" altLang="zh-CN" sz="1800">
                <a:latin typeface="+mj-ea"/>
                <a:ea typeface="+mj-ea"/>
                <a:cs typeface="+mj-ea"/>
              </a:rPr>
              <a:t>b-a</a:t>
            </a:r>
            <a:r>
              <a:rPr lang="zh-CN" altLang="en-US" sz="1800">
                <a:latin typeface="+mj-ea"/>
                <a:ea typeface="+mj-ea"/>
                <a:cs typeface="+mj-ea"/>
              </a:rPr>
              <a:t>）。</a:t>
            </a:r>
            <a:endParaRPr lang="zh-CN" altLang="en-US" sz="1800">
              <a:latin typeface="+mj-ea"/>
              <a:ea typeface="+mj-ea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835" y="4581525"/>
            <a:ext cx="4826000" cy="1739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第二章</a:t>
            </a:r>
            <a:r>
              <a:rPr lang="zh-CN" altLang="en-US"/>
              <a:t>线性表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412875"/>
            <a:ext cx="643128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第二章</a:t>
            </a:r>
            <a:r>
              <a:rPr lang="zh-CN" altLang="en-US"/>
              <a:t>线性表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3185" y="1292860"/>
            <a:ext cx="660336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+mj-lt"/>
                <a:ea typeface="+mj-lt"/>
              </a:rPr>
              <a:t>注意事项</a:t>
            </a:r>
            <a:endParaRPr lang="zh-CN" altLang="en-US" b="1">
              <a:latin typeface="+mj-lt"/>
              <a:ea typeface="+mj-lt"/>
            </a:endParaRPr>
          </a:p>
          <a:p>
            <a:pPr algn="ctr"/>
            <a:endParaRPr lang="zh-CN" altLang="en-US" b="1">
              <a:latin typeface="+mj-lt"/>
              <a:ea typeface="+mj-lt"/>
            </a:endParaRPr>
          </a:p>
          <a:p>
            <a:pPr algn="l"/>
            <a:endParaRPr lang="zh-CN" altLang="en-US" sz="1800" b="1">
              <a:latin typeface="+mj-lt"/>
              <a:ea typeface="+mj-lt"/>
            </a:endParaRPr>
          </a:p>
          <a:p>
            <a:pPr algn="l"/>
            <a:r>
              <a:rPr lang="en-US" altLang="zh-CN" sz="1800">
                <a:latin typeface="+mj-lt"/>
                <a:ea typeface="+mj-lt"/>
              </a:rPr>
              <a:t>1</a:t>
            </a:r>
            <a:r>
              <a:rPr lang="zh-CN" altLang="en-US" sz="1800">
                <a:latin typeface="+mj-lt"/>
                <a:ea typeface="+mj-lt"/>
              </a:rPr>
              <a:t>：顺序表的定义是表中的元素存储是顺序的，而非按照元素大小顺序</a:t>
            </a:r>
            <a:r>
              <a:rPr lang="zh-CN" altLang="en-US" sz="1800">
                <a:latin typeface="+mj-lt"/>
                <a:ea typeface="+mj-lt"/>
              </a:rPr>
              <a:t>排列。</a:t>
            </a:r>
            <a:endParaRPr lang="zh-CN" altLang="en-US" sz="1800">
              <a:latin typeface="+mj-lt"/>
              <a:ea typeface="+mj-lt"/>
            </a:endParaRPr>
          </a:p>
          <a:p>
            <a:pPr algn="l"/>
            <a:endParaRPr lang="zh-CN" altLang="en-US" sz="1800">
              <a:latin typeface="+mj-lt"/>
              <a:ea typeface="+mj-lt"/>
            </a:endParaRPr>
          </a:p>
          <a:p>
            <a:pPr algn="l"/>
            <a:r>
              <a:rPr lang="en-US" altLang="zh-CN" sz="1800">
                <a:latin typeface="+mj-lt"/>
                <a:ea typeface="+mj-lt"/>
              </a:rPr>
              <a:t>2:  </a:t>
            </a:r>
            <a:r>
              <a:rPr lang="zh-CN" altLang="en-US" sz="1800">
                <a:latin typeface="+mj-lt"/>
                <a:ea typeface="+mj-lt"/>
              </a:rPr>
              <a:t>注意时间复杂度的判断。</a:t>
            </a:r>
            <a:endParaRPr lang="zh-CN" altLang="en-US" sz="1800">
              <a:latin typeface="+mj-lt"/>
              <a:ea typeface="+mj-lt"/>
            </a:endParaRPr>
          </a:p>
          <a:p>
            <a:pPr algn="l"/>
            <a:endParaRPr lang="zh-CN" altLang="en-US" sz="1800">
              <a:latin typeface="+mj-lt"/>
              <a:ea typeface="+mj-lt"/>
            </a:endParaRPr>
          </a:p>
          <a:p>
            <a:pPr algn="l"/>
            <a:r>
              <a:rPr lang="en-US" altLang="zh-CN" sz="1800">
                <a:latin typeface="+mj-lt"/>
                <a:ea typeface="+mj-lt"/>
              </a:rPr>
              <a:t>3</a:t>
            </a:r>
            <a:r>
              <a:rPr lang="zh-CN" altLang="en-US" sz="1800">
                <a:latin typeface="+mj-lt"/>
                <a:ea typeface="+mj-lt"/>
              </a:rPr>
              <a:t>：判断环的起点不能直接认为是第一次相遇的地点。</a:t>
            </a:r>
            <a:endParaRPr lang="en-US" altLang="zh-CN" sz="1800">
              <a:latin typeface="+mj-lt"/>
              <a:ea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第三章栈和</a:t>
            </a:r>
            <a:r>
              <a:rPr lang="zh-CN" altLang="en-US"/>
              <a:t>队列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1085850"/>
            <a:ext cx="72644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124585"/>
            <a:ext cx="8228965" cy="2321560"/>
          </a:xfrm>
          <a:prstGeom prst="rect">
            <a:avLst/>
          </a:prstGeom>
        </p:spPr>
      </p:pic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第一章</a:t>
            </a:r>
            <a:r>
              <a:rPr lang="zh-CN" altLang="en-US"/>
              <a:t>概论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64515" y="3445510"/>
                <a:ext cx="7536180" cy="27279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/>
                  <a:t>暴力</a:t>
                </a:r>
                <a:r>
                  <a:rPr lang="zh-CN" altLang="en-US"/>
                  <a:t>算法：</a:t>
                </a:r>
                <a:endParaRPr lang="zh-CN" altLang="en-US"/>
              </a:p>
              <a:p>
                <a:pPr indent="457200"/>
                <a:r>
                  <a:rPr lang="en-US" altLang="zh-CN">
                    <a:sym typeface="+mn-ea"/>
                  </a:rPr>
                  <a:t>res += 1</a:t>
                </a:r>
                <a:r>
                  <a:rPr lang="zh-CN" altLang="en-US">
                    <a:ea typeface="宋体" panose="02010600030101010101" pitchFamily="2" charset="-122"/>
                    <a:sym typeface="+mn-ea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 &lt;= i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 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pPr indent="457200"/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res += 2</a:t>
                </a:r>
                <a:r>
                  <a:rPr lang="zh-CN" altLang="en-US">
                    <a:ea typeface="宋体" panose="02010600030101010101" pitchFamily="2" charset="-122"/>
                    <a:sym typeface="+mn-ea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 &lt;= i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 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pPr indent="457200"/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res += 3</a:t>
                </a:r>
                <a:r>
                  <a:rPr lang="zh-CN" altLang="en-US">
                    <a:ea typeface="宋体" panose="02010600030101010101" pitchFamily="2" charset="-122"/>
                    <a:sym typeface="+mn-ea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 &lt;= i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>
                  <a:ea typeface="宋体" panose="02010600030101010101" pitchFamily="2" charset="-122"/>
                </a:endParaRPr>
              </a:p>
              <a:p>
                <a:pPr indent="457200"/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res += 4</a:t>
                </a:r>
                <a:r>
                  <a:rPr lang="zh-CN" altLang="en-US">
                    <a:ea typeface="宋体" panose="02010600030101010101" pitchFamily="2" charset="-122"/>
                    <a:sym typeface="+mn-ea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 &lt;= i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>
                  <a:ea typeface="宋体" panose="02010600030101010101" pitchFamily="2" charset="-122"/>
                </a:endParaRPr>
              </a:p>
              <a:p>
                <a:pPr indent="457200"/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res += 5</a:t>
                </a:r>
                <a:r>
                  <a:rPr lang="zh-CN" altLang="en-US">
                    <a:ea typeface="宋体" panose="02010600030101010101" pitchFamily="2" charset="-122"/>
                    <a:sym typeface="+mn-ea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 &lt;= i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>
                  <a:ea typeface="宋体" panose="02010600030101010101" pitchFamily="2" charset="-122"/>
                </a:endParaRPr>
              </a:p>
              <a:p>
                <a:pPr indent="457200"/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res += 6</a:t>
                </a:r>
                <a:r>
                  <a:rPr lang="zh-CN" altLang="en-US">
                    <a:ea typeface="宋体" panose="02010600030101010101" pitchFamily="2" charset="-122"/>
                    <a:sym typeface="+mn-ea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>
                    <a:ea typeface="宋体" panose="02010600030101010101" pitchFamily="2" charset="-122"/>
                    <a:sym typeface="+mn-ea"/>
                  </a:rPr>
                  <a:t> &lt;= i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indent="457200"/>
                <a:r>
                  <a:rPr lang="en-US" altLang="zh-CN">
                    <a:ea typeface="宋体" panose="02010600030101010101" pitchFamily="2" charset="-122"/>
                  </a:rPr>
                  <a:t>res += 7</a:t>
                </a:r>
                <a:r>
                  <a:rPr lang="zh-CN" altLang="en-US"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>
                    <a:ea typeface="宋体" panose="02010600030101010101" pitchFamily="2" charset="-122"/>
                  </a:rPr>
                  <a:t> == </a:t>
                </a:r>
                <a:r>
                  <a:rPr lang="en-US" altLang="zh-CN">
                    <a:ea typeface="宋体" panose="02010600030101010101" pitchFamily="2" charset="-122"/>
                  </a:rPr>
                  <a:t>i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15" y="3445510"/>
                <a:ext cx="7536180" cy="2727960"/>
              </a:xfrm>
              <a:prstGeom prst="rect">
                <a:avLst/>
              </a:prstGeom>
              <a:blipFill rotWithShape="1">
                <a:blip r:embed="rId2"/>
                <a:stretch>
                  <a:fillRect b="-13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</a:t>
            </a:r>
            <a:r>
              <a:rPr lang="zh-CN" altLang="en-US">
                <a:sym typeface="+mn-ea"/>
              </a:rPr>
              <a:t>栈和队列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341120"/>
            <a:ext cx="787082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</a:t>
            </a:r>
            <a:r>
              <a:rPr lang="zh-CN" altLang="en-US">
                <a:sym typeface="+mn-ea"/>
              </a:rPr>
              <a:t>栈和队列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39298" b="89241"/>
          <a:stretch>
            <a:fillRect/>
          </a:stretch>
        </p:blipFill>
        <p:spPr>
          <a:xfrm>
            <a:off x="880110" y="1412875"/>
            <a:ext cx="6484620" cy="322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1220" y="2163445"/>
            <a:ext cx="6941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+mj-lt"/>
                <a:ea typeface="+mj-lt"/>
              </a:rPr>
              <a:t>思路：</a:t>
            </a:r>
            <a:endParaRPr lang="zh-CN" altLang="en-US" sz="1800">
              <a:latin typeface="+mj-lt"/>
              <a:ea typeface="+mj-lt"/>
            </a:endParaRPr>
          </a:p>
          <a:p>
            <a:pPr indent="457200"/>
            <a:endParaRPr lang="zh-CN" altLang="en-US" sz="1800">
              <a:latin typeface="+mj-lt"/>
              <a:ea typeface="+mj-lt"/>
            </a:endParaRPr>
          </a:p>
          <a:p>
            <a:pPr indent="457200"/>
            <a:r>
              <a:rPr lang="zh-CN" altLang="en-US" sz="1800">
                <a:latin typeface="+mj-lt"/>
                <a:ea typeface="+mj-lt"/>
              </a:rPr>
              <a:t>由于只有一个辅助队列，因此我们需要获取两种排序的元素进行</a:t>
            </a:r>
            <a:r>
              <a:rPr lang="zh-CN" altLang="en-US" sz="1800">
                <a:latin typeface="+mj-lt"/>
                <a:ea typeface="+mj-lt"/>
              </a:rPr>
              <a:t>对比。</a:t>
            </a:r>
            <a:endParaRPr lang="zh-CN" altLang="en-US" sz="1800">
              <a:latin typeface="+mj-lt"/>
              <a:ea typeface="+mj-lt"/>
            </a:endParaRPr>
          </a:p>
          <a:p>
            <a:pPr indent="457200"/>
            <a:endParaRPr lang="zh-CN" altLang="en-US" sz="1800">
              <a:latin typeface="+mj-lt"/>
              <a:ea typeface="+mj-lt"/>
            </a:endParaRPr>
          </a:p>
          <a:p>
            <a:pPr indent="457200"/>
            <a:r>
              <a:rPr lang="zh-CN" altLang="en-US" sz="1800">
                <a:latin typeface="+mj-lt"/>
                <a:ea typeface="+mj-lt"/>
              </a:rPr>
              <a:t>借由第一题的思路可以在栈中获取一个逆序元素，只要我们再通过队列保存住一个顺序元素</a:t>
            </a:r>
            <a:r>
              <a:rPr lang="zh-CN" altLang="en-US" sz="1800">
                <a:latin typeface="+mj-lt"/>
                <a:ea typeface="+mj-lt"/>
              </a:rPr>
              <a:t>即可</a:t>
            </a:r>
            <a:endParaRPr lang="zh-CN" altLang="en-US" sz="1800">
              <a:latin typeface="+mj-lt"/>
              <a:ea typeface="+mj-lt"/>
            </a:endParaRPr>
          </a:p>
          <a:p>
            <a:pPr indent="457200"/>
            <a:endParaRPr lang="zh-CN" altLang="en-US" sz="1800">
              <a:latin typeface="+mj-lt"/>
              <a:ea typeface="+mj-lt"/>
            </a:endParaRPr>
          </a:p>
          <a:p>
            <a:pPr indent="457200"/>
            <a:endParaRPr lang="zh-CN" altLang="en-US" sz="1800">
              <a:latin typeface="+mj-lt"/>
              <a:ea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</a:t>
            </a:r>
            <a:r>
              <a:rPr lang="zh-CN" altLang="en-US">
                <a:sym typeface="+mn-ea"/>
              </a:rPr>
              <a:t>栈和队列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196975"/>
            <a:ext cx="7277100" cy="730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1989455"/>
            <a:ext cx="4141470" cy="101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t="4935"/>
          <a:stretch>
            <a:fillRect/>
          </a:stretch>
        </p:blipFill>
        <p:spPr>
          <a:xfrm>
            <a:off x="612140" y="4077335"/>
            <a:ext cx="5035550" cy="13944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</a:t>
            </a:r>
            <a:r>
              <a:rPr lang="zh-CN" altLang="en-US">
                <a:sym typeface="+mn-ea"/>
              </a:rPr>
              <a:t>栈和队列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938"/>
          <a:stretch>
            <a:fillRect/>
          </a:stretch>
        </p:blipFill>
        <p:spPr>
          <a:xfrm>
            <a:off x="899795" y="1613535"/>
            <a:ext cx="7179310" cy="38944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</a:t>
            </a:r>
            <a:r>
              <a:rPr lang="zh-CN" altLang="en-US">
                <a:sym typeface="+mn-ea"/>
              </a:rPr>
              <a:t>栈和队列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268730"/>
            <a:ext cx="7169150" cy="23304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</a:t>
            </a:r>
            <a:r>
              <a:rPr lang="zh-CN" altLang="en-US">
                <a:sym typeface="+mn-ea"/>
              </a:rPr>
              <a:t>栈和队列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341120"/>
            <a:ext cx="7454900" cy="1492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068955"/>
            <a:ext cx="6978650" cy="15989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</a:t>
            </a:r>
            <a:r>
              <a:rPr lang="zh-CN" altLang="en-US">
                <a:sym typeface="+mn-ea"/>
              </a:rPr>
              <a:t>栈和队列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124585"/>
            <a:ext cx="3642360" cy="2797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50310" y="1772920"/>
            <a:ext cx="45681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+mj-lt"/>
                <a:ea typeface="+mj-lt"/>
                <a:cs typeface="+mj-lt"/>
              </a:rPr>
              <a:t>转换问题：</a:t>
            </a:r>
            <a:endParaRPr lang="zh-CN" altLang="en-US" sz="1800">
              <a:latin typeface="+mj-lt"/>
              <a:ea typeface="+mj-lt"/>
              <a:cs typeface="+mj-lt"/>
            </a:endParaRPr>
          </a:p>
          <a:p>
            <a:pPr indent="457200"/>
            <a:endParaRPr lang="zh-CN" altLang="en-US" sz="1800">
              <a:latin typeface="+mj-lt"/>
              <a:ea typeface="+mj-lt"/>
              <a:cs typeface="+mj-lt"/>
            </a:endParaRPr>
          </a:p>
          <a:p>
            <a:pPr indent="457200"/>
            <a:r>
              <a:rPr lang="zh-CN" altLang="en-US" sz="1800">
                <a:latin typeface="+mj-lt"/>
                <a:ea typeface="+mj-lt"/>
                <a:cs typeface="+mj-lt"/>
              </a:rPr>
              <a:t>在一个二维平面内，从(</a:t>
            </a:r>
            <a:r>
              <a:rPr lang="en-US" altLang="zh-CN" sz="1800">
                <a:latin typeface="+mj-lt"/>
                <a:ea typeface="+mj-lt"/>
                <a:cs typeface="+mj-lt"/>
              </a:rPr>
              <a:t>0</a:t>
            </a:r>
            <a:r>
              <a:rPr lang="zh-CN" altLang="en-US" sz="1800">
                <a:latin typeface="+mj-lt"/>
                <a:ea typeface="+mj-lt"/>
                <a:cs typeface="+mj-lt"/>
              </a:rPr>
              <a:t>，</a:t>
            </a:r>
            <a:r>
              <a:rPr lang="en-US" altLang="zh-CN" sz="1800">
                <a:latin typeface="+mj-lt"/>
                <a:ea typeface="+mj-lt"/>
                <a:cs typeface="+mj-lt"/>
              </a:rPr>
              <a:t>0</a:t>
            </a:r>
            <a:r>
              <a:rPr lang="zh-CN" altLang="en-US" sz="1800">
                <a:latin typeface="+mj-lt"/>
                <a:ea typeface="+mj-lt"/>
                <a:cs typeface="+mj-lt"/>
              </a:rPr>
              <a:t>)出发到达(n，n)，每次可以向上或者向右走一格，进栈代表向右走一个，出栈代表向上走一格，则每条路径都会代表一个</a:t>
            </a:r>
            <a:r>
              <a:rPr lang="zh-CN" altLang="en-US" sz="1800">
                <a:latin typeface="+mj-lt"/>
                <a:ea typeface="+mj-lt"/>
                <a:cs typeface="+mj-lt"/>
              </a:rPr>
              <a:t>出栈序列。</a:t>
            </a:r>
            <a:endParaRPr lang="zh-CN" altLang="en-US" sz="1800">
              <a:latin typeface="+mj-lt"/>
              <a:ea typeface="+mj-lt"/>
              <a:cs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4170" y="4463415"/>
            <a:ext cx="8260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1800">
                <a:latin typeface="+mj-lt"/>
                <a:ea typeface="+mj-lt"/>
              </a:rPr>
              <a:t>合法的出栈序列必须严格在红线下面（不可以接触），但可以碰到绿线（每次碰到绿线时表示当前栈为</a:t>
            </a:r>
            <a:r>
              <a:rPr lang="zh-CN" altLang="en-US" sz="1800">
                <a:latin typeface="+mj-lt"/>
                <a:ea typeface="+mj-lt"/>
              </a:rPr>
              <a:t>空）</a:t>
            </a:r>
            <a:endParaRPr lang="zh-CN" altLang="en-US" sz="1800">
              <a:latin typeface="+mj-lt"/>
              <a:ea typeface="+mj-lt"/>
            </a:endParaRPr>
          </a:p>
          <a:p>
            <a:pPr indent="457200"/>
            <a:endParaRPr lang="zh-CN" altLang="en-US" sz="1800">
              <a:latin typeface="+mj-lt"/>
              <a:ea typeface="+mj-lt"/>
            </a:endParaRPr>
          </a:p>
          <a:p>
            <a:pPr indent="457200"/>
            <a:r>
              <a:rPr lang="zh-CN" altLang="en-US" sz="1800">
                <a:latin typeface="+mj-lt"/>
                <a:ea typeface="+mj-lt"/>
              </a:rPr>
              <a:t>不合法的出栈序列必然会接触红线至少</a:t>
            </a:r>
            <a:r>
              <a:rPr lang="zh-CN" altLang="en-US" sz="1800">
                <a:latin typeface="+mj-lt"/>
                <a:ea typeface="+mj-lt"/>
              </a:rPr>
              <a:t>一次</a:t>
            </a:r>
            <a:endParaRPr lang="zh-CN" altLang="en-US" sz="1800">
              <a:latin typeface="+mj-lt"/>
              <a:ea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</a:t>
            </a:r>
            <a:r>
              <a:rPr lang="zh-CN" altLang="en-US">
                <a:sym typeface="+mn-ea"/>
              </a:rPr>
              <a:t>栈和队列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124585"/>
            <a:ext cx="5075555" cy="21850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995" y="3501390"/>
            <a:ext cx="76079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 sz="1800">
                <a:latin typeface="+mj-lt"/>
                <a:ea typeface="+mj-lt"/>
              </a:rPr>
              <a:t>由于不合法的路径必然触碰红线，因此一定可以翻转出一条</a:t>
            </a:r>
            <a:r>
              <a:rPr lang="en-US" altLang="zh-CN" sz="1800">
                <a:latin typeface="+mj-lt"/>
                <a:ea typeface="+mj-lt"/>
              </a:rPr>
              <a:t>(0, 0)</a:t>
            </a:r>
            <a:r>
              <a:rPr lang="zh-CN" altLang="en-US" sz="1800">
                <a:latin typeface="+mj-lt"/>
                <a:ea typeface="+mj-lt"/>
              </a:rPr>
              <a:t>到</a:t>
            </a:r>
            <a:r>
              <a:rPr lang="en-US" altLang="zh-CN" sz="1800">
                <a:latin typeface="+mj-lt"/>
                <a:ea typeface="+mj-lt"/>
              </a:rPr>
              <a:t>(n-1, n+1)</a:t>
            </a:r>
            <a:r>
              <a:rPr lang="zh-CN" altLang="en-US" sz="1800">
                <a:latin typeface="+mj-lt"/>
                <a:ea typeface="+mj-lt"/>
              </a:rPr>
              <a:t>的</a:t>
            </a:r>
            <a:r>
              <a:rPr lang="zh-CN" altLang="en-US" sz="1800">
                <a:latin typeface="+mj-lt"/>
                <a:ea typeface="+mj-lt"/>
              </a:rPr>
              <a:t>路径</a:t>
            </a:r>
            <a:endParaRPr lang="zh-CN" altLang="en-US" sz="1800">
              <a:latin typeface="+mj-lt"/>
              <a:ea typeface="+mj-lt"/>
            </a:endParaRPr>
          </a:p>
          <a:p>
            <a:pPr indent="457200"/>
            <a:endParaRPr lang="zh-CN" altLang="en-US" sz="1800">
              <a:latin typeface="+mj-lt"/>
              <a:ea typeface="+mj-lt"/>
            </a:endParaRPr>
          </a:p>
          <a:p>
            <a:pPr indent="457200"/>
            <a:r>
              <a:rPr lang="zh-CN" altLang="en-US" sz="1800">
                <a:latin typeface="+mj-lt"/>
                <a:ea typeface="+mj-lt"/>
              </a:rPr>
              <a:t>由于翻转的方案是固定的（第一个交点后翻转），且任意一条</a:t>
            </a:r>
            <a:r>
              <a:rPr lang="en-US" altLang="zh-CN" sz="1800">
                <a:latin typeface="+mj-lt"/>
                <a:ea typeface="+mj-lt"/>
                <a:sym typeface="+mn-ea"/>
              </a:rPr>
              <a:t>(0, 0)</a:t>
            </a:r>
            <a:r>
              <a:rPr lang="zh-CN" altLang="en-US" sz="1800">
                <a:latin typeface="+mj-lt"/>
                <a:ea typeface="+mj-lt"/>
                <a:sym typeface="+mn-ea"/>
              </a:rPr>
              <a:t>到</a:t>
            </a:r>
            <a:r>
              <a:rPr lang="en-US" altLang="zh-CN" sz="1800">
                <a:latin typeface="+mj-lt"/>
                <a:ea typeface="+mj-lt"/>
                <a:sym typeface="+mn-ea"/>
              </a:rPr>
              <a:t>(n-1, n+1)</a:t>
            </a:r>
            <a:r>
              <a:rPr lang="zh-CN" altLang="en-US" sz="1800">
                <a:latin typeface="+mj-lt"/>
                <a:ea typeface="+mj-lt"/>
                <a:sym typeface="+mn-ea"/>
              </a:rPr>
              <a:t>的路径（记为</a:t>
            </a:r>
            <a:r>
              <a:rPr lang="en-US" altLang="zh-CN" sz="1800">
                <a:latin typeface="+mj-lt"/>
                <a:ea typeface="+mj-lt"/>
                <a:sym typeface="+mn-ea"/>
              </a:rPr>
              <a:t>P</a:t>
            </a:r>
            <a:r>
              <a:rPr lang="zh-CN" altLang="en-US" sz="1800">
                <a:latin typeface="+mj-lt"/>
                <a:ea typeface="+mj-lt"/>
                <a:sym typeface="+mn-ea"/>
              </a:rPr>
              <a:t>）都需要触碰至少一次红线，因此路径</a:t>
            </a:r>
            <a:r>
              <a:rPr lang="en-US" altLang="zh-CN" sz="1800">
                <a:latin typeface="+mj-lt"/>
                <a:ea typeface="+mj-lt"/>
                <a:sym typeface="+mn-ea"/>
              </a:rPr>
              <a:t>P</a:t>
            </a:r>
            <a:r>
              <a:rPr lang="zh-CN" altLang="en-US" sz="1800">
                <a:latin typeface="+mj-lt"/>
                <a:ea typeface="+mj-lt"/>
                <a:sym typeface="+mn-ea"/>
              </a:rPr>
              <a:t>必然对应一条不合法</a:t>
            </a:r>
            <a:r>
              <a:rPr lang="zh-CN" altLang="en-US" sz="1800">
                <a:latin typeface="+mj-lt"/>
                <a:ea typeface="+mj-lt"/>
                <a:sym typeface="+mn-ea"/>
              </a:rPr>
              <a:t>路径。</a:t>
            </a:r>
            <a:endParaRPr lang="zh-CN" altLang="en-US" sz="1800">
              <a:latin typeface="+mj-lt"/>
              <a:ea typeface="+mj-lt"/>
              <a:sym typeface="+mn-ea"/>
            </a:endParaRPr>
          </a:p>
          <a:p>
            <a:pPr indent="457200"/>
            <a:endParaRPr lang="zh-CN" altLang="en-US" sz="1800">
              <a:latin typeface="+mj-lt"/>
              <a:ea typeface="+mj-lt"/>
              <a:sym typeface="+mn-ea"/>
            </a:endParaRPr>
          </a:p>
          <a:p>
            <a:pPr indent="457200"/>
            <a:r>
              <a:rPr lang="zh-CN" altLang="en-US" sz="1800">
                <a:latin typeface="+mj-lt"/>
                <a:ea typeface="+mj-lt"/>
                <a:sym typeface="+mn-ea"/>
              </a:rPr>
              <a:t>不合法路径与</a:t>
            </a:r>
            <a:r>
              <a:rPr lang="en-US" altLang="zh-CN" sz="1800">
                <a:latin typeface="+mj-lt"/>
                <a:ea typeface="+mj-lt"/>
                <a:sym typeface="+mn-ea"/>
              </a:rPr>
              <a:t>(0, 0)</a:t>
            </a:r>
            <a:r>
              <a:rPr lang="zh-CN" altLang="en-US" sz="1800">
                <a:latin typeface="+mj-lt"/>
                <a:ea typeface="+mj-lt"/>
                <a:sym typeface="+mn-ea"/>
              </a:rPr>
              <a:t>到</a:t>
            </a:r>
            <a:r>
              <a:rPr lang="en-US" altLang="zh-CN" sz="1800">
                <a:latin typeface="+mj-lt"/>
                <a:ea typeface="+mj-lt"/>
                <a:sym typeface="+mn-ea"/>
              </a:rPr>
              <a:t>(n-1, n+1)</a:t>
            </a:r>
            <a:r>
              <a:rPr lang="zh-CN" altLang="en-US" sz="1800">
                <a:latin typeface="+mj-lt"/>
                <a:ea typeface="+mj-lt"/>
                <a:sym typeface="+mn-ea"/>
              </a:rPr>
              <a:t>的路径是一一</a:t>
            </a:r>
            <a:r>
              <a:rPr lang="zh-CN" altLang="en-US" sz="1800">
                <a:latin typeface="+mj-lt"/>
                <a:ea typeface="+mj-lt"/>
                <a:sym typeface="+mn-ea"/>
              </a:rPr>
              <a:t>对应的</a:t>
            </a:r>
            <a:endParaRPr lang="zh-CN" altLang="en-US" sz="1800">
              <a:latin typeface="+mj-lt"/>
              <a:ea typeface="+mj-lt"/>
              <a:sym typeface="+mn-ea"/>
            </a:endParaRPr>
          </a:p>
          <a:p>
            <a:pPr indent="457200"/>
            <a:endParaRPr lang="zh-CN" altLang="en-US" sz="1800">
              <a:latin typeface="+mj-lt"/>
              <a:ea typeface="+mj-lt"/>
              <a:sym typeface="+mn-ea"/>
            </a:endParaRPr>
          </a:p>
          <a:p>
            <a:pPr indent="457200"/>
            <a:r>
              <a:rPr lang="zh-CN" altLang="en-US" sz="1800">
                <a:latin typeface="+mj-lt"/>
                <a:ea typeface="+mj-lt"/>
                <a:sym typeface="+mn-ea"/>
              </a:rPr>
              <a:t>因此可以计算合法路径为</a:t>
            </a:r>
            <a:r>
              <a:rPr lang="en-US" altLang="zh-CN" sz="1800">
                <a:latin typeface="+mj-lt"/>
                <a:ea typeface="+mj-lt"/>
                <a:sym typeface="+mn-ea"/>
              </a:rPr>
              <a:t>C(n, 2n) - C(n-1, 2n)</a:t>
            </a:r>
            <a:endParaRPr lang="en-US" altLang="zh-CN" sz="1800">
              <a:latin typeface="+mj-lt"/>
              <a:ea typeface="+mj-lt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</a:t>
            </a:r>
            <a:r>
              <a:rPr lang="zh-CN" altLang="en-US">
                <a:sym typeface="+mn-ea"/>
              </a:rPr>
              <a:t>栈和队列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341120"/>
            <a:ext cx="7150100" cy="89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2236470"/>
            <a:ext cx="724535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1145"/>
          <a:stretch>
            <a:fillRect/>
          </a:stretch>
        </p:blipFill>
        <p:spPr>
          <a:xfrm>
            <a:off x="1619885" y="3573145"/>
            <a:ext cx="5762625" cy="2592070"/>
          </a:xfrm>
          <a:prstGeom prst="rect">
            <a:avLst/>
          </a:prstGeom>
        </p:spPr>
      </p:pic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</a:t>
            </a:r>
            <a:r>
              <a:rPr lang="zh-CN" altLang="en-US">
                <a:sym typeface="+mn-ea"/>
              </a:rPr>
              <a:t>栈和队列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4923"/>
          <a:stretch>
            <a:fillRect/>
          </a:stretch>
        </p:blipFill>
        <p:spPr>
          <a:xfrm>
            <a:off x="1820545" y="857885"/>
            <a:ext cx="4950460" cy="2859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第一章</a:t>
            </a:r>
            <a:r>
              <a:rPr lang="zh-CN" altLang="en-US"/>
              <a:t>概论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67360" y="981075"/>
                <a:ext cx="7536180" cy="535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457200"/>
                <a:r>
                  <a:rPr lang="zh-CN" altLang="en-US">
                    <a:ea typeface="宋体" panose="02010600030101010101" pitchFamily="2" charset="-122"/>
                  </a:rPr>
                  <a:t>注意到</a:t>
                </a:r>
                <a:r>
                  <a:rPr lang="en-US" altLang="zh-CN">
                    <a:ea typeface="宋体" panose="02010600030101010101" pitchFamily="2" charset="-122"/>
                  </a:rPr>
                  <a:t> j </a:t>
                </a:r>
                <a:r>
                  <a:rPr lang="zh-CN" altLang="en-US">
                    <a:ea typeface="宋体" panose="02010600030101010101" pitchFamily="2" charset="-122"/>
                  </a:rPr>
                  <a:t>永远是</a:t>
                </a:r>
                <a:r>
                  <a:rPr lang="en-US" altLang="zh-CN">
                    <a:ea typeface="宋体" panose="02010600030101010101" pitchFamily="2" charset="-122"/>
                  </a:rPr>
                  <a:t>2</a:t>
                </a:r>
                <a:r>
                  <a:rPr lang="zh-CN" altLang="en-US">
                    <a:ea typeface="宋体" panose="02010600030101010101" pitchFamily="2" charset="-122"/>
                  </a:rPr>
                  <a:t>的次幂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pPr indent="457200"/>
                <a:endParaRPr lang="en-US" altLang="zh-CN">
                  <a:ea typeface="宋体" panose="02010600030101010101" pitchFamily="2" charset="-122"/>
                </a:endParaRPr>
              </a:p>
              <a:p>
                <a:pPr indent="457200"/>
                <a:endParaRPr lang="en-US" altLang="zh-CN">
                  <a:ea typeface="宋体" panose="02010600030101010101" pitchFamily="2" charset="-122"/>
                </a:endParaRPr>
              </a:p>
              <a:p>
                <a:pPr indent="457200"/>
                <a:r>
                  <a:rPr lang="en-US" altLang="zh-CN">
                    <a:ea typeface="宋体" panose="02010600030101010101" pitchFamily="2" charset="-122"/>
                  </a:rPr>
                  <a:t>j 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</a:rPr>
                      <m:t> 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>
                    <a:ea typeface="宋体" panose="02010600030101010101" pitchFamily="2" charset="-122"/>
                  </a:rPr>
                  <a:t> </a:t>
                </a:r>
                <a:r>
                  <a:rPr lang="zh-CN" altLang="en-US">
                    <a:ea typeface="宋体" panose="02010600030101010101" pitchFamily="2" charset="-122"/>
                  </a:rPr>
                  <a:t>时，要求</a:t>
                </a:r>
                <a:r>
                  <a:rPr lang="en-US" altLang="zh-CN">
                    <a:ea typeface="宋体" panose="02010600030101010101" pitchFamily="2" charset="-122"/>
                  </a:rPr>
                  <a:t> i &gt;=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。显然有</a:t>
                </a:r>
                <a:r>
                  <a:rPr lang="en-US" altLang="zh-CN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i &lt;=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>
                  <a:ea typeface="宋体" panose="02010600030101010101" pitchFamily="2" charset="-122"/>
                </a:endParaRPr>
              </a:p>
              <a:p>
                <a:pPr indent="457200"/>
                <a:endParaRPr lang="en-US" altLang="zh-CN">
                  <a:ea typeface="宋体" panose="02010600030101010101" pitchFamily="2" charset="-122"/>
                </a:endParaRPr>
              </a:p>
              <a:p>
                <a:pPr indent="457200"/>
                <a:r>
                  <a:rPr lang="zh-CN" altLang="en-US">
                    <a:ea typeface="宋体" panose="02010600030101010101" pitchFamily="2" charset="-122"/>
                  </a:rPr>
                  <a:t>因此</a:t>
                </a:r>
                <a:r>
                  <a:rPr lang="en-US" altLang="zh-CN">
                    <a:ea typeface="宋体" panose="02010600030101010101" pitchFamily="2" charset="-122"/>
                  </a:rPr>
                  <a:t> j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时对</a:t>
                </a:r>
                <a:r>
                  <a:rPr lang="en-US" altLang="zh-CN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res</a:t>
                </a:r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的贡献为</a:t>
                </a:r>
                <a:r>
                  <a:rPr lang="en-US" altLang="zh-CN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 - 1</a:t>
                </a:r>
                <a:r>
                  <a:rPr lang="en-US" altLang="zh-CN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)</a:t>
                </a:r>
                <a:endParaRPr lang="en-US" altLang="zh-CN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indent="457200"/>
                <a:endParaRPr lang="en-US" altLang="zh-CN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indent="457200"/>
                <a:endParaRPr lang="en-US" altLang="zh-CN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981075"/>
                <a:ext cx="7536180" cy="53536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4293235"/>
            <a:ext cx="6705600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</a:t>
            </a:r>
            <a:r>
              <a:rPr lang="zh-CN" altLang="en-US">
                <a:sym typeface="+mn-ea"/>
              </a:rPr>
              <a:t>栈和队列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22680" y="1593850"/>
            <a:ext cx="6905625" cy="459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latin typeface="+mj-lt"/>
                <a:ea typeface="+mj-lt"/>
              </a:rPr>
              <a:t>充分性补充：</a:t>
            </a:r>
            <a:endParaRPr lang="zh-CN" altLang="en-US" sz="1400">
              <a:latin typeface="+mj-lt"/>
              <a:ea typeface="+mj-lt"/>
            </a:endParaRPr>
          </a:p>
          <a:p>
            <a:pPr indent="457200"/>
            <a:r>
              <a:rPr lang="zh-CN" altLang="en-US" sz="1400">
                <a:latin typeface="+mj-lt"/>
                <a:ea typeface="+mj-lt"/>
              </a:rPr>
              <a:t>下用反证法证明不会出现步骤</a:t>
            </a:r>
            <a:r>
              <a:rPr lang="en-US" altLang="zh-CN" sz="1400">
                <a:latin typeface="+mj-lt"/>
                <a:ea typeface="+mj-lt"/>
              </a:rPr>
              <a:t>3</a:t>
            </a:r>
            <a:r>
              <a:rPr lang="zh-CN" altLang="en-US" sz="1400">
                <a:latin typeface="+mj-lt"/>
                <a:ea typeface="+mj-lt"/>
              </a:rPr>
              <a:t>。</a:t>
            </a:r>
            <a:endParaRPr lang="zh-CN" altLang="en-US" sz="1400">
              <a:latin typeface="+mj-lt"/>
              <a:ea typeface="+mj-lt"/>
            </a:endParaRPr>
          </a:p>
          <a:p>
            <a:pPr indent="457200"/>
            <a:endParaRPr lang="zh-CN" altLang="en-US" sz="1400">
              <a:latin typeface="+mj-lt"/>
              <a:ea typeface="+mj-lt"/>
            </a:endParaRPr>
          </a:p>
          <a:p>
            <a:pPr indent="457200"/>
            <a:r>
              <a:rPr lang="zh-CN" altLang="en-US" sz="1400">
                <a:latin typeface="+mj-lt"/>
                <a:ea typeface="+mj-lt"/>
              </a:rPr>
              <a:t>假设出现步骤</a:t>
            </a:r>
            <a:r>
              <a:rPr lang="en-US" altLang="zh-CN" sz="1400">
                <a:latin typeface="+mj-lt"/>
                <a:ea typeface="+mj-lt"/>
              </a:rPr>
              <a:t>3</a:t>
            </a:r>
            <a:r>
              <a:rPr lang="zh-CN" altLang="en-US" sz="1400">
                <a:latin typeface="+mj-lt"/>
                <a:ea typeface="+mj-lt"/>
              </a:rPr>
              <a:t>，再假设当前需要出栈元素为</a:t>
            </a:r>
            <a:r>
              <a:rPr lang="en-US" altLang="zh-CN" sz="1400">
                <a:latin typeface="+mj-lt"/>
                <a:ea typeface="+mj-lt"/>
              </a:rPr>
              <a:t>pj</a:t>
            </a:r>
            <a:r>
              <a:rPr lang="zh-CN" altLang="en-US" sz="1400">
                <a:latin typeface="+mj-lt"/>
                <a:ea typeface="+mj-lt"/>
              </a:rPr>
              <a:t>。</a:t>
            </a:r>
            <a:endParaRPr lang="zh-CN" altLang="en-US" sz="1400">
              <a:latin typeface="+mj-lt"/>
              <a:ea typeface="+mj-lt"/>
            </a:endParaRPr>
          </a:p>
          <a:p>
            <a:pPr indent="457200"/>
            <a:endParaRPr lang="zh-CN" altLang="en-US" sz="1400">
              <a:latin typeface="+mj-lt"/>
              <a:ea typeface="+mj-lt"/>
            </a:endParaRPr>
          </a:p>
          <a:p>
            <a:pPr indent="457200"/>
            <a:r>
              <a:rPr lang="en-US" altLang="zh-CN" sz="1400">
                <a:latin typeface="+mj-lt"/>
                <a:ea typeface="+mj-lt"/>
              </a:rPr>
              <a:t>pj</a:t>
            </a:r>
            <a:r>
              <a:rPr lang="zh-CN" altLang="en-US" sz="1400">
                <a:latin typeface="+mj-lt"/>
                <a:ea typeface="+mj-lt"/>
              </a:rPr>
              <a:t>之所以未出栈，说明栈中的</a:t>
            </a:r>
            <a:r>
              <a:rPr lang="en-US" altLang="zh-CN" sz="1400">
                <a:latin typeface="+mj-lt"/>
                <a:ea typeface="+mj-lt"/>
              </a:rPr>
              <a:t>pj</a:t>
            </a:r>
            <a:r>
              <a:rPr lang="zh-CN" altLang="en-US" sz="1400">
                <a:latin typeface="+mj-lt"/>
                <a:ea typeface="+mj-lt"/>
              </a:rPr>
              <a:t>上面是</a:t>
            </a:r>
            <a:r>
              <a:rPr lang="en-US" altLang="zh-CN" sz="1400">
                <a:latin typeface="+mj-lt"/>
                <a:ea typeface="+mj-lt"/>
              </a:rPr>
              <a:t>pk</a:t>
            </a:r>
            <a:r>
              <a:rPr lang="zh-CN" altLang="en-US" sz="1400">
                <a:latin typeface="+mj-lt"/>
                <a:ea typeface="+mj-lt"/>
              </a:rPr>
              <a:t>，有</a:t>
            </a:r>
            <a:r>
              <a:rPr lang="en-US" altLang="zh-CN" sz="1400">
                <a:latin typeface="+mj-lt"/>
                <a:ea typeface="+mj-lt"/>
              </a:rPr>
              <a:t>pj&lt;pk(</a:t>
            </a:r>
            <a:r>
              <a:rPr lang="zh-CN" altLang="en-US" sz="1400">
                <a:latin typeface="+mj-lt"/>
                <a:ea typeface="+mj-lt"/>
              </a:rPr>
              <a:t>因为</a:t>
            </a:r>
            <a:r>
              <a:rPr lang="en-US" altLang="zh-CN" sz="1400">
                <a:latin typeface="+mj-lt"/>
                <a:ea typeface="+mj-lt"/>
              </a:rPr>
              <a:t>pk</a:t>
            </a:r>
            <a:r>
              <a:rPr lang="zh-CN" altLang="en-US" sz="1400">
                <a:latin typeface="+mj-lt"/>
                <a:ea typeface="+mj-lt"/>
              </a:rPr>
              <a:t>在</a:t>
            </a:r>
            <a:r>
              <a:rPr lang="en-US" altLang="zh-CN" sz="1400">
                <a:latin typeface="+mj-lt"/>
                <a:ea typeface="+mj-lt"/>
              </a:rPr>
              <a:t>pj</a:t>
            </a:r>
            <a:r>
              <a:rPr lang="zh-CN" altLang="en-US" sz="1400">
                <a:latin typeface="+mj-lt"/>
                <a:ea typeface="+mj-lt"/>
              </a:rPr>
              <a:t>上面</a:t>
            </a:r>
            <a:r>
              <a:rPr lang="en-US" altLang="zh-CN" sz="1400">
                <a:latin typeface="+mj-lt"/>
                <a:ea typeface="+mj-lt"/>
              </a:rPr>
              <a:t>)</a:t>
            </a:r>
            <a:r>
              <a:rPr lang="zh-CN" altLang="en-US" sz="1400">
                <a:latin typeface="+mj-lt"/>
                <a:ea typeface="+mj-lt"/>
              </a:rPr>
              <a:t>且</a:t>
            </a:r>
            <a:r>
              <a:rPr lang="en-US" altLang="zh-CN" sz="1400">
                <a:latin typeface="+mj-lt"/>
                <a:ea typeface="+mj-lt"/>
              </a:rPr>
              <a:t>j&lt;k</a:t>
            </a:r>
            <a:r>
              <a:rPr lang="zh-CN" altLang="en-US" sz="1400">
                <a:latin typeface="+mj-lt"/>
                <a:ea typeface="+mj-lt"/>
              </a:rPr>
              <a:t>（因为</a:t>
            </a:r>
            <a:r>
              <a:rPr lang="en-US" altLang="zh-CN" sz="1400">
                <a:latin typeface="+mj-lt"/>
                <a:ea typeface="+mj-lt"/>
              </a:rPr>
              <a:t>pk</a:t>
            </a:r>
            <a:r>
              <a:rPr lang="zh-CN" altLang="en-US" sz="1400">
                <a:latin typeface="+mj-lt"/>
                <a:ea typeface="+mj-lt"/>
              </a:rPr>
              <a:t>尚未出栈而当前需出栈为</a:t>
            </a:r>
            <a:r>
              <a:rPr lang="en-US" altLang="zh-CN" sz="1400">
                <a:latin typeface="+mj-lt"/>
                <a:ea typeface="+mj-lt"/>
              </a:rPr>
              <a:t>pj</a:t>
            </a:r>
            <a:r>
              <a:rPr lang="zh-CN" altLang="en-US" sz="1400">
                <a:latin typeface="+mj-lt"/>
                <a:ea typeface="+mj-lt"/>
              </a:rPr>
              <a:t>），注意</a:t>
            </a:r>
            <a:r>
              <a:rPr lang="en-US" altLang="zh-CN" sz="1400">
                <a:latin typeface="+mj-lt"/>
                <a:ea typeface="+mj-lt"/>
              </a:rPr>
              <a:t>pj</a:t>
            </a:r>
            <a:r>
              <a:rPr lang="zh-CN" altLang="en-US" sz="1400">
                <a:latin typeface="+mj-lt"/>
                <a:ea typeface="+mj-lt"/>
              </a:rPr>
              <a:t>和</a:t>
            </a:r>
            <a:r>
              <a:rPr lang="en-US" altLang="zh-CN" sz="1400">
                <a:latin typeface="+mj-lt"/>
                <a:ea typeface="+mj-lt"/>
              </a:rPr>
              <a:t>pk</a:t>
            </a:r>
            <a:r>
              <a:rPr lang="zh-CN" altLang="en-US" sz="1400">
                <a:latin typeface="+mj-lt"/>
                <a:ea typeface="+mj-lt"/>
              </a:rPr>
              <a:t>在栈中是</a:t>
            </a:r>
            <a:r>
              <a:rPr lang="zh-CN" altLang="en-US" sz="1400">
                <a:latin typeface="+mj-lt"/>
                <a:ea typeface="+mj-lt"/>
              </a:rPr>
              <a:t>相邻的。</a:t>
            </a:r>
            <a:endParaRPr lang="zh-CN" altLang="en-US" sz="1400">
              <a:latin typeface="+mj-lt"/>
              <a:ea typeface="+mj-lt"/>
            </a:endParaRPr>
          </a:p>
          <a:p>
            <a:pPr indent="457200"/>
            <a:endParaRPr lang="zh-CN" altLang="en-US" sz="1400">
              <a:latin typeface="+mj-lt"/>
              <a:ea typeface="+mj-lt"/>
            </a:endParaRPr>
          </a:p>
          <a:p>
            <a:pPr indent="457200"/>
            <a:r>
              <a:rPr lang="zh-CN" altLang="en-US" sz="1400">
                <a:latin typeface="+mj-lt"/>
                <a:ea typeface="+mj-lt"/>
              </a:rPr>
              <a:t>再用反证法证明存在</a:t>
            </a:r>
            <a:r>
              <a:rPr lang="en-US" altLang="zh-CN" sz="1400">
                <a:latin typeface="+mj-lt"/>
                <a:ea typeface="+mj-lt"/>
              </a:rPr>
              <a:t>i</a:t>
            </a:r>
            <a:r>
              <a:rPr lang="zh-CN" altLang="en-US" sz="1400">
                <a:latin typeface="+mj-lt"/>
                <a:ea typeface="+mj-lt"/>
              </a:rPr>
              <a:t>，使得</a:t>
            </a:r>
            <a:r>
              <a:rPr lang="en-US" altLang="zh-CN" sz="1400">
                <a:latin typeface="+mj-lt"/>
                <a:ea typeface="+mj-lt"/>
              </a:rPr>
              <a:t>i&lt;j</a:t>
            </a:r>
            <a:r>
              <a:rPr lang="zh-CN" altLang="en-US" sz="1400">
                <a:latin typeface="+mj-lt"/>
                <a:ea typeface="+mj-lt"/>
              </a:rPr>
              <a:t>且</a:t>
            </a:r>
            <a:r>
              <a:rPr lang="en-US" altLang="zh-CN" sz="1400">
                <a:latin typeface="+mj-lt"/>
                <a:ea typeface="+mj-lt"/>
              </a:rPr>
              <a:t>pi&gt;pk</a:t>
            </a:r>
            <a:endParaRPr lang="en-US" altLang="zh-CN" sz="1400">
              <a:latin typeface="+mj-lt"/>
              <a:ea typeface="+mj-lt"/>
            </a:endParaRPr>
          </a:p>
          <a:p>
            <a:pPr marL="457200" lvl="1" indent="457200"/>
            <a:endParaRPr lang="en-US" altLang="zh-CN" sz="1400">
              <a:latin typeface="+mj-lt"/>
              <a:ea typeface="+mj-lt"/>
            </a:endParaRPr>
          </a:p>
          <a:p>
            <a:pPr marL="457200" lvl="1" indent="457200"/>
            <a:r>
              <a:rPr lang="zh-CN" altLang="en-US" sz="1400" i="1">
                <a:latin typeface="+mj-lt"/>
                <a:ea typeface="+mj-lt"/>
              </a:rPr>
              <a:t>假设对任意</a:t>
            </a:r>
            <a:r>
              <a:rPr lang="en-US" altLang="zh-CN" sz="1400" i="1">
                <a:latin typeface="+mj-lt"/>
                <a:ea typeface="+mj-lt"/>
              </a:rPr>
              <a:t>i&lt;j</a:t>
            </a:r>
            <a:r>
              <a:rPr lang="zh-CN" altLang="en-US" sz="1400" i="1">
                <a:latin typeface="+mj-lt"/>
                <a:ea typeface="+mj-lt"/>
              </a:rPr>
              <a:t>，都有</a:t>
            </a:r>
            <a:r>
              <a:rPr lang="en-US" altLang="zh-CN" sz="1400" i="1">
                <a:latin typeface="+mj-lt"/>
                <a:ea typeface="+mj-lt"/>
              </a:rPr>
              <a:t>pi&lt;pk</a:t>
            </a:r>
            <a:endParaRPr lang="en-US" altLang="zh-CN" sz="1400" i="1">
              <a:latin typeface="+mj-lt"/>
              <a:ea typeface="+mj-lt"/>
            </a:endParaRPr>
          </a:p>
          <a:p>
            <a:pPr marL="457200" lvl="1" indent="457200"/>
            <a:endParaRPr lang="en-US" altLang="zh-CN" sz="1400" i="1">
              <a:latin typeface="+mj-lt"/>
              <a:ea typeface="+mj-lt"/>
            </a:endParaRPr>
          </a:p>
          <a:p>
            <a:pPr marL="457200" lvl="1" indent="457200"/>
            <a:r>
              <a:rPr lang="zh-CN" altLang="en-US" sz="1400" i="1">
                <a:latin typeface="+mj-lt"/>
                <a:ea typeface="+mj-lt"/>
              </a:rPr>
              <a:t>由于当前需要出栈元素为</a:t>
            </a:r>
            <a:r>
              <a:rPr lang="en-US" altLang="zh-CN" sz="1400" i="1">
                <a:latin typeface="+mj-lt"/>
                <a:ea typeface="+mj-lt"/>
              </a:rPr>
              <a:t>pj</a:t>
            </a:r>
            <a:r>
              <a:rPr lang="zh-CN" altLang="en-US" sz="1400" i="1">
                <a:latin typeface="+mj-lt"/>
                <a:ea typeface="+mj-lt"/>
              </a:rPr>
              <a:t>，因此对任意</a:t>
            </a:r>
            <a:r>
              <a:rPr lang="en-US" altLang="zh-CN" sz="1400" i="1">
                <a:latin typeface="+mj-lt"/>
                <a:ea typeface="+mj-lt"/>
              </a:rPr>
              <a:t>i&lt;j</a:t>
            </a:r>
            <a:r>
              <a:rPr lang="zh-CN" altLang="en-US" sz="1400" i="1">
                <a:latin typeface="+mj-lt"/>
                <a:ea typeface="+mj-lt"/>
              </a:rPr>
              <a:t>，</a:t>
            </a:r>
            <a:r>
              <a:rPr lang="en-US" altLang="zh-CN" sz="1400" i="1">
                <a:latin typeface="+mj-lt"/>
                <a:ea typeface="+mj-lt"/>
              </a:rPr>
              <a:t>pi</a:t>
            </a:r>
            <a:r>
              <a:rPr lang="zh-CN" altLang="en-US" sz="1400" i="1">
                <a:latin typeface="+mj-lt"/>
                <a:ea typeface="+mj-lt"/>
              </a:rPr>
              <a:t>皆已出栈。因为假设，所有</a:t>
            </a:r>
            <a:r>
              <a:rPr lang="en-US" altLang="zh-CN" sz="1400" i="1">
                <a:latin typeface="+mj-lt"/>
                <a:ea typeface="+mj-lt"/>
              </a:rPr>
              <a:t>pi&lt;pk</a:t>
            </a:r>
            <a:r>
              <a:rPr lang="zh-CN" altLang="en-US" sz="1400" i="1">
                <a:latin typeface="+mj-lt"/>
                <a:ea typeface="+mj-lt"/>
              </a:rPr>
              <a:t>，而最终</a:t>
            </a:r>
            <a:r>
              <a:rPr lang="en-US" altLang="zh-CN" sz="1400" i="1">
                <a:latin typeface="+mj-lt"/>
                <a:ea typeface="+mj-lt"/>
              </a:rPr>
              <a:t>pi</a:t>
            </a:r>
            <a:r>
              <a:rPr lang="zh-CN" altLang="en-US" sz="1400" i="1">
                <a:latin typeface="+mj-lt"/>
                <a:ea typeface="+mj-lt"/>
              </a:rPr>
              <a:t>皆出栈，而</a:t>
            </a:r>
            <a:r>
              <a:rPr lang="en-US" altLang="zh-CN" sz="1400" i="1">
                <a:latin typeface="+mj-lt"/>
                <a:ea typeface="+mj-lt"/>
              </a:rPr>
              <a:t>pk</a:t>
            </a:r>
            <a:r>
              <a:rPr lang="zh-CN" altLang="en-US" sz="1400" i="1">
                <a:latin typeface="+mj-lt"/>
                <a:ea typeface="+mj-lt"/>
              </a:rPr>
              <a:t>无法出栈。因此在</a:t>
            </a:r>
            <a:r>
              <a:rPr lang="en-US" altLang="zh-CN" sz="1400" i="1">
                <a:latin typeface="+mj-lt"/>
                <a:ea typeface="+mj-lt"/>
              </a:rPr>
              <a:t>pk</a:t>
            </a:r>
            <a:r>
              <a:rPr lang="zh-CN" altLang="en-US" sz="1400" i="1">
                <a:latin typeface="+mj-lt"/>
                <a:ea typeface="+mj-lt"/>
              </a:rPr>
              <a:t>入栈之前，所有</a:t>
            </a:r>
            <a:r>
              <a:rPr lang="en-US" altLang="zh-CN" sz="1400" i="1">
                <a:latin typeface="+mj-lt"/>
                <a:ea typeface="+mj-lt"/>
              </a:rPr>
              <a:t>pi</a:t>
            </a:r>
            <a:r>
              <a:rPr lang="zh-CN" altLang="en-US" sz="1400" i="1">
                <a:latin typeface="+mj-lt"/>
                <a:ea typeface="+mj-lt"/>
              </a:rPr>
              <a:t>需要都出栈（否则会被</a:t>
            </a:r>
            <a:r>
              <a:rPr lang="en-US" altLang="zh-CN" sz="1400" i="1">
                <a:latin typeface="+mj-lt"/>
                <a:ea typeface="+mj-lt"/>
              </a:rPr>
              <a:t>pk</a:t>
            </a:r>
            <a:r>
              <a:rPr lang="zh-CN" altLang="en-US" sz="1400" i="1">
                <a:latin typeface="+mj-lt"/>
                <a:ea typeface="+mj-lt"/>
              </a:rPr>
              <a:t>堵住）。</a:t>
            </a:r>
            <a:endParaRPr lang="zh-CN" altLang="en-US" sz="1400" i="1">
              <a:latin typeface="+mj-lt"/>
              <a:ea typeface="+mj-lt"/>
            </a:endParaRPr>
          </a:p>
          <a:p>
            <a:pPr marL="457200" lvl="1" indent="457200"/>
            <a:endParaRPr lang="zh-CN" altLang="en-US" sz="1400" i="1">
              <a:latin typeface="+mj-lt"/>
              <a:ea typeface="+mj-lt"/>
            </a:endParaRPr>
          </a:p>
          <a:p>
            <a:pPr marL="457200" lvl="1" indent="457200"/>
            <a:r>
              <a:rPr lang="zh-CN" altLang="en-US" sz="1400" i="1">
                <a:latin typeface="+mj-lt"/>
                <a:ea typeface="+mj-lt"/>
              </a:rPr>
              <a:t>所以在</a:t>
            </a:r>
            <a:r>
              <a:rPr lang="en-US" altLang="zh-CN" sz="1400" i="1">
                <a:latin typeface="+mj-lt"/>
                <a:ea typeface="+mj-lt"/>
              </a:rPr>
              <a:t>pk</a:t>
            </a:r>
            <a:r>
              <a:rPr lang="zh-CN" altLang="en-US" sz="1400" i="1">
                <a:latin typeface="+mj-lt"/>
                <a:ea typeface="+mj-lt"/>
              </a:rPr>
              <a:t>入栈之前，存在一个时刻使得</a:t>
            </a:r>
            <a:r>
              <a:rPr lang="en-US" altLang="zh-CN" sz="1400" i="1">
                <a:latin typeface="+mj-lt"/>
                <a:ea typeface="+mj-lt"/>
              </a:rPr>
              <a:t>pi</a:t>
            </a:r>
            <a:r>
              <a:rPr lang="zh-CN" altLang="en-US" sz="1400" i="1">
                <a:latin typeface="+mj-lt"/>
                <a:ea typeface="+mj-lt"/>
              </a:rPr>
              <a:t>都出栈而</a:t>
            </a:r>
            <a:r>
              <a:rPr lang="en-US" altLang="zh-CN" sz="1400" i="1">
                <a:latin typeface="+mj-lt"/>
                <a:ea typeface="+mj-lt"/>
              </a:rPr>
              <a:t>pj</a:t>
            </a:r>
            <a:r>
              <a:rPr lang="zh-CN" altLang="en-US" sz="1400" i="1">
                <a:latin typeface="+mj-lt"/>
                <a:ea typeface="+mj-lt"/>
              </a:rPr>
              <a:t>处于栈顶（因为最终</a:t>
            </a:r>
            <a:r>
              <a:rPr lang="en-US" altLang="zh-CN" sz="1400" i="1">
                <a:latin typeface="+mj-lt"/>
                <a:ea typeface="+mj-lt"/>
              </a:rPr>
              <a:t>pk</a:t>
            </a:r>
            <a:r>
              <a:rPr lang="zh-CN" altLang="en-US" sz="1400" i="1">
                <a:latin typeface="+mj-lt"/>
                <a:ea typeface="+mj-lt"/>
              </a:rPr>
              <a:t>和</a:t>
            </a:r>
            <a:r>
              <a:rPr lang="en-US" altLang="zh-CN" sz="1400" i="1">
                <a:latin typeface="+mj-lt"/>
                <a:ea typeface="+mj-lt"/>
              </a:rPr>
              <a:t>pj</a:t>
            </a:r>
            <a:r>
              <a:rPr lang="zh-CN" altLang="en-US" sz="1400" i="1">
                <a:latin typeface="+mj-lt"/>
                <a:ea typeface="+mj-lt"/>
              </a:rPr>
              <a:t>是相邻的，说明它们之间曾存在的元素都出栈了，而这些元素都应该属于</a:t>
            </a:r>
            <a:r>
              <a:rPr lang="en-US" altLang="zh-CN" sz="1400" i="1">
                <a:latin typeface="+mj-lt"/>
                <a:ea typeface="+mj-lt"/>
              </a:rPr>
              <a:t>pi</a:t>
            </a:r>
            <a:r>
              <a:rPr lang="zh-CN" altLang="en-US" sz="1400" i="1">
                <a:latin typeface="+mj-lt"/>
                <a:ea typeface="+mj-lt"/>
              </a:rPr>
              <a:t>），这就与</a:t>
            </a:r>
            <a:r>
              <a:rPr lang="zh-CN" altLang="en-US" sz="1400" i="1">
                <a:latin typeface="+mj-lt"/>
                <a:ea typeface="+mj-lt"/>
              </a:rPr>
              <a:t>假设产生了矛盾，因为该时刻理应将</a:t>
            </a:r>
            <a:r>
              <a:rPr lang="en-US" altLang="zh-CN" sz="1400" i="1">
                <a:latin typeface="+mj-lt"/>
                <a:ea typeface="+mj-lt"/>
              </a:rPr>
              <a:t>pj</a:t>
            </a:r>
            <a:r>
              <a:rPr lang="zh-CN" altLang="en-US" sz="1400" i="1">
                <a:latin typeface="+mj-lt"/>
                <a:ea typeface="+mj-lt"/>
              </a:rPr>
              <a:t>出栈。</a:t>
            </a:r>
            <a:endParaRPr lang="en-US" altLang="zh-CN" sz="1400" i="1">
              <a:latin typeface="+mj-lt"/>
              <a:ea typeface="+mj-lt"/>
            </a:endParaRPr>
          </a:p>
          <a:p>
            <a:pPr marL="457200" lvl="1" indent="457200"/>
            <a:endParaRPr lang="en-US" altLang="zh-CN" sz="1400" i="1">
              <a:latin typeface="+mj-lt"/>
              <a:ea typeface="+mj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第三章栈和</a:t>
            </a:r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3185" y="1292860"/>
            <a:ext cx="660336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+mj-lt"/>
                <a:ea typeface="+mj-lt"/>
              </a:rPr>
              <a:t>注意事项</a:t>
            </a:r>
            <a:endParaRPr lang="zh-CN" altLang="en-US" b="1">
              <a:latin typeface="+mj-lt"/>
              <a:ea typeface="+mj-lt"/>
            </a:endParaRPr>
          </a:p>
          <a:p>
            <a:pPr algn="ctr"/>
            <a:endParaRPr lang="zh-CN" altLang="en-US" b="1">
              <a:latin typeface="+mj-lt"/>
              <a:ea typeface="+mj-lt"/>
            </a:endParaRPr>
          </a:p>
          <a:p>
            <a:pPr algn="l"/>
            <a:endParaRPr lang="zh-CN" altLang="en-US" sz="1800" b="1">
              <a:latin typeface="+mj-lt"/>
              <a:ea typeface="+mj-lt"/>
            </a:endParaRPr>
          </a:p>
          <a:p>
            <a:pPr algn="l"/>
            <a:r>
              <a:rPr lang="en-US" altLang="zh-CN" sz="1800">
                <a:latin typeface="+mj-lt"/>
                <a:ea typeface="+mj-lt"/>
              </a:rPr>
              <a:t>1</a:t>
            </a:r>
            <a:r>
              <a:rPr lang="zh-CN" altLang="en-US" sz="1800">
                <a:latin typeface="+mj-lt"/>
                <a:ea typeface="+mj-lt"/>
              </a:rPr>
              <a:t>：第一题第</a:t>
            </a:r>
            <a:r>
              <a:rPr lang="en-US" altLang="zh-CN" sz="1800">
                <a:latin typeface="+mj-lt"/>
                <a:ea typeface="+mj-lt"/>
              </a:rPr>
              <a:t>(2)</a:t>
            </a:r>
            <a:r>
              <a:rPr lang="zh-CN" altLang="en-US" sz="1800">
                <a:latin typeface="+mj-lt"/>
                <a:ea typeface="+mj-lt"/>
              </a:rPr>
              <a:t>问需要注意保留一个初始元素顺序，因为题目不允许任何其他辅助元素出现</a:t>
            </a:r>
            <a:endParaRPr lang="en-US" altLang="zh-CN" sz="1800">
              <a:latin typeface="+mj-lt"/>
              <a:ea typeface="+mj-lt"/>
            </a:endParaRPr>
          </a:p>
          <a:p>
            <a:pPr algn="l"/>
            <a:endParaRPr lang="en-US" altLang="zh-CN" sz="1800">
              <a:latin typeface="+mj-lt"/>
              <a:ea typeface="+mj-lt"/>
            </a:endParaRPr>
          </a:p>
          <a:p>
            <a:pPr algn="l"/>
            <a:r>
              <a:rPr lang="en-US" altLang="zh-CN" sz="1800">
                <a:latin typeface="+mj-lt"/>
                <a:ea typeface="+mj-lt"/>
              </a:rPr>
              <a:t>2</a:t>
            </a:r>
            <a:r>
              <a:rPr lang="zh-CN" altLang="en-US" sz="1800">
                <a:latin typeface="+mj-lt"/>
                <a:ea typeface="+mj-lt"/>
              </a:rPr>
              <a:t>：第三题证明需要双向证明，注意题目中的</a:t>
            </a:r>
            <a:r>
              <a:rPr lang="en-US" altLang="zh-CN" sz="1800">
                <a:latin typeface="+mj-lt"/>
                <a:ea typeface="+mj-lt"/>
              </a:rPr>
              <a:t>“</a:t>
            </a:r>
            <a:r>
              <a:rPr lang="zh-CN" altLang="en-US" sz="1800">
                <a:latin typeface="+mj-lt"/>
                <a:ea typeface="+mj-lt"/>
              </a:rPr>
              <a:t>充分必要条件</a:t>
            </a:r>
            <a:r>
              <a:rPr lang="en-US" altLang="zh-CN" sz="1800">
                <a:latin typeface="+mj-lt"/>
                <a:ea typeface="+mj-lt"/>
              </a:rPr>
              <a:t>”</a:t>
            </a:r>
            <a:endParaRPr lang="en-US" altLang="zh-CN" sz="1800">
              <a:latin typeface="+mj-lt"/>
              <a:ea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第一章</a:t>
            </a:r>
            <a:r>
              <a:rPr lang="zh-CN" altLang="en-US"/>
              <a:t>概论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7360" y="981075"/>
            <a:ext cx="7536180" cy="5353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endParaRPr lang="en-US" altLang="zh-CN"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124585"/>
            <a:ext cx="8659495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第一章</a:t>
            </a:r>
            <a:r>
              <a:rPr lang="zh-CN" altLang="en-US"/>
              <a:t>概论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7360" y="981075"/>
            <a:ext cx="7536180" cy="5353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endParaRPr lang="en-US" altLang="zh-CN">
              <a:latin typeface="Cambria Math" panose="02040503050406030204" charset="0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1124585"/>
            <a:ext cx="6045835" cy="2902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650" y="-1106805"/>
            <a:ext cx="7474585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主要用到了加法规则：</a:t>
            </a:r>
            <a:endParaRPr lang="zh-CN" altLang="en-US" b="1"/>
          </a:p>
          <a:p>
            <a:endParaRPr lang="zh-CN" altLang="en-US" b="1"/>
          </a:p>
          <a:p>
            <a:pPr lvl="4"/>
            <a:r>
              <a:rPr lang="en-US" altLang="zh-CN" b="1">
                <a:sym typeface="+mn-ea"/>
              </a:rPr>
              <a:t>f</a:t>
            </a:r>
            <a:r>
              <a:rPr lang="en-US" altLang="zh-CN" b="1" baseline="-25000">
                <a:sym typeface="+mn-ea"/>
              </a:rPr>
              <a:t>1</a:t>
            </a:r>
            <a:r>
              <a:rPr lang="en-US" altLang="zh-CN" b="1">
                <a:sym typeface="+mn-ea"/>
              </a:rPr>
              <a:t>(n)+f</a:t>
            </a:r>
            <a:r>
              <a:rPr lang="en-US" altLang="zh-CN" b="1" baseline="-25000">
                <a:sym typeface="+mn-ea"/>
              </a:rPr>
              <a:t>2</a:t>
            </a:r>
            <a:r>
              <a:rPr lang="en-US" altLang="zh-CN" b="1">
                <a:sym typeface="+mn-ea"/>
              </a:rPr>
              <a:t>(n)=</a:t>
            </a:r>
            <a:r>
              <a:rPr lang="zh-CN" altLang="en-US" b="1">
                <a:sym typeface="+mn-ea"/>
              </a:rPr>
              <a:t>Ｏ</a:t>
            </a:r>
            <a:r>
              <a:rPr lang="en-US" altLang="zh-CN" b="1">
                <a:sym typeface="+mn-ea"/>
              </a:rPr>
              <a:t>(max(f</a:t>
            </a:r>
            <a:r>
              <a:rPr lang="en-US" altLang="zh-CN" b="1" baseline="-25000">
                <a:sym typeface="+mn-ea"/>
              </a:rPr>
              <a:t>1</a:t>
            </a:r>
            <a:r>
              <a:rPr lang="en-US" altLang="zh-CN" b="1">
                <a:sym typeface="+mn-ea"/>
              </a:rPr>
              <a:t>(n), f</a:t>
            </a:r>
            <a:r>
              <a:rPr lang="en-US" altLang="zh-CN" b="1" baseline="-25000">
                <a:sym typeface="+mn-ea"/>
              </a:rPr>
              <a:t>2</a:t>
            </a:r>
            <a:r>
              <a:rPr lang="en-US" altLang="zh-CN" b="1">
                <a:sym typeface="+mn-ea"/>
              </a:rPr>
              <a:t>(n)))</a:t>
            </a:r>
            <a:endParaRPr lang="en-US" altLang="zh-CN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第一章</a:t>
            </a:r>
            <a:r>
              <a:rPr lang="zh-CN" altLang="en-US"/>
              <a:t>概论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124585"/>
            <a:ext cx="7240905" cy="1127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3429000"/>
            <a:ext cx="821817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第一章</a:t>
            </a:r>
            <a:r>
              <a:rPr lang="zh-CN" altLang="en-US"/>
              <a:t>概论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124585"/>
            <a:ext cx="4444365" cy="882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85" y="2348865"/>
            <a:ext cx="5288280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第一章</a:t>
            </a:r>
            <a:r>
              <a:rPr lang="zh-CN" altLang="en-US"/>
              <a:t>概论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844675"/>
            <a:ext cx="7034530" cy="2780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p>
            <a:r>
              <a:rPr lang="zh-CN" altLang="en-US"/>
              <a:t>第一章</a:t>
            </a:r>
            <a:r>
              <a:rPr lang="zh-CN" altLang="en-US"/>
              <a:t>概论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268730"/>
            <a:ext cx="7981950" cy="495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2204720"/>
            <a:ext cx="5113020" cy="41452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E0YjQ0YTVjYzMzYTJlOGQyNTkyNjAxNDc5MzUzMmUifQ==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1836</Words>
  <Application>WPS 演示</Application>
  <PresentationFormat/>
  <Paragraphs>184</Paragraphs>
  <Slides>31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31</vt:i4>
      </vt:variant>
    </vt:vector>
  </HeadingPairs>
  <TitlesOfParts>
    <vt:vector size="106" baseType="lpstr">
      <vt:lpstr>Arial</vt:lpstr>
      <vt:lpstr>宋体</vt:lpstr>
      <vt:lpstr>Wingdings</vt:lpstr>
      <vt:lpstr>MS PGothic</vt:lpstr>
      <vt:lpstr>楷体</vt:lpstr>
      <vt:lpstr>Times New Roman</vt:lpstr>
      <vt:lpstr>楷体_GB2312</vt:lpstr>
      <vt:lpstr>新宋体</vt:lpstr>
      <vt:lpstr>华文中宋</vt:lpstr>
      <vt:lpstr>微软雅黑</vt:lpstr>
      <vt:lpstr>华文楷体</vt:lpstr>
      <vt:lpstr>Cambria Math</vt:lpstr>
      <vt:lpstr>Arial Unicode MS</vt:lpstr>
      <vt:lpstr>华康方圆体W7</vt:lpstr>
      <vt:lpstr>Default Design</vt:lpstr>
      <vt:lpstr>Custom Design</vt:lpstr>
      <vt:lpstr>1_Default Design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12_Default Design</vt:lpstr>
      <vt:lpstr>13_Default Design</vt:lpstr>
      <vt:lpstr>14_Default Design</vt:lpstr>
      <vt:lpstr>15_Default Design</vt:lpstr>
      <vt:lpstr>16_Default Design</vt:lpstr>
      <vt:lpstr>17_Default Design</vt:lpstr>
      <vt:lpstr>18_Default Design</vt:lpstr>
      <vt:lpstr>19_Default Design</vt:lpstr>
      <vt:lpstr>20_Default Design</vt:lpstr>
      <vt:lpstr>21_Default Design</vt:lpstr>
      <vt:lpstr>22_Default Design</vt:lpstr>
      <vt:lpstr>23_Default Design</vt:lpstr>
      <vt:lpstr>24_Default Design</vt:lpstr>
      <vt:lpstr>25_Default Design</vt:lpstr>
      <vt:lpstr>26_Default Design</vt:lpstr>
      <vt:lpstr>27_Default Design</vt:lpstr>
      <vt:lpstr>28_Default Design</vt:lpstr>
      <vt:lpstr>29_Default Design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PowerPoint 演示文稿</vt:lpstr>
      <vt:lpstr>第一章概论</vt:lpstr>
      <vt:lpstr>第一章概论</vt:lpstr>
      <vt:lpstr>第一章概论</vt:lpstr>
      <vt:lpstr>第一章概论</vt:lpstr>
      <vt:lpstr>第一章概论</vt:lpstr>
      <vt:lpstr>第一章概论</vt:lpstr>
      <vt:lpstr>第一章概论</vt:lpstr>
      <vt:lpstr>第一章概论</vt:lpstr>
      <vt:lpstr>第一章概论</vt:lpstr>
      <vt:lpstr>第二章线性表</vt:lpstr>
      <vt:lpstr>第二章线性表</vt:lpstr>
      <vt:lpstr>第二章线性表</vt:lpstr>
      <vt:lpstr>第二章线性表</vt:lpstr>
      <vt:lpstr>第二章线性表</vt:lpstr>
      <vt:lpstr>第二章线性表</vt:lpstr>
      <vt:lpstr>第二章线性表</vt:lpstr>
      <vt:lpstr>第二章线性表</vt:lpstr>
      <vt:lpstr>第三章栈和队列</vt:lpstr>
      <vt:lpstr>第三章栈和队列</vt:lpstr>
      <vt:lpstr>第三章栈和队列</vt:lpstr>
      <vt:lpstr>第三章栈和队列</vt:lpstr>
      <vt:lpstr>第三章栈和队列</vt:lpstr>
      <vt:lpstr>第三章栈和队列</vt:lpstr>
      <vt:lpstr>第三章栈和队列</vt:lpstr>
      <vt:lpstr>第三章栈和队列</vt:lpstr>
      <vt:lpstr>第三章栈和队列</vt:lpstr>
      <vt:lpstr>第三章栈和队列</vt:lpstr>
      <vt:lpstr>第三章栈和队列</vt:lpstr>
      <vt:lpstr>第三章栈和队列</vt:lpstr>
      <vt:lpstr>第三章栈和队列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/>
  <cp:lastModifiedBy>斯坦</cp:lastModifiedBy>
  <cp:revision>995</cp:revision>
  <dcterms:created xsi:type="dcterms:W3CDTF">2024-10-15T09:46:00Z</dcterms:created>
  <dcterms:modified xsi:type="dcterms:W3CDTF">2024-10-27T01:55:17Z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  <property fmtid="{D5CDD505-2E9C-101B-9397-08002B2CF9AE}" pid="4" name="ICV">
    <vt:lpwstr>C4C85535118A40B3925D443F7B88358A_12</vt:lpwstr>
  </property>
  <property fmtid="{D5CDD505-2E9C-101B-9397-08002B2CF9AE}" pid="5" name="KSOProductBuildVer">
    <vt:lpwstr>2052-12.1.0.18276</vt:lpwstr>
  </property>
</Properties>
</file>