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9"/>
  </p:notesMasterIdLst>
  <p:sldIdLst>
    <p:sldId id="258" r:id="rId3"/>
    <p:sldId id="260" r:id="rId4"/>
    <p:sldId id="263" r:id="rId5"/>
    <p:sldId id="262" r:id="rId6"/>
    <p:sldId id="264" r:id="rId7"/>
    <p:sldId id="265" r:id="rId8"/>
    <p:sldId id="266" r:id="rId9"/>
    <p:sldId id="261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4" r:id="rId26"/>
    <p:sldId id="283" r:id="rId27"/>
    <p:sldId id="259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5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D91A1-5CAF-4436-BB87-6F76FB4E1D9B}" type="datetimeFigureOut">
              <a:rPr lang="zh-CN" altLang="en-US" smtClean="0"/>
              <a:t>2024/9/10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8DFCA6-DE8B-4A2C-BB22-0BAFA0B67F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978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defTabSz="990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91CD5BC7-F3EA-4289-A5F6-650C957B278C}" type="slidenum">
              <a:rPr lang="ar-SA" altLang="zh-CN" sz="130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</a:t>
            </a:fld>
            <a:endParaRPr lang="zh-CN" altLang="en-US" sz="13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3592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826867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36480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95428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4D1596-51E0-42C3-B5AA-080CD65E570C}" type="slidenum">
              <a:rPr lang="ar-SA" altLang="zh-CN">
                <a:solidFill>
                  <a:srgbClr val="FFFFFF"/>
                </a:solidFill>
              </a:rPr>
              <a:pPr/>
              <a:t>‹#›</a:t>
            </a:fld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9568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D2D15B-F992-401A-8242-2D64191D16B1}" type="slidenum">
              <a:rPr lang="ar-SA" altLang="zh-CN">
                <a:solidFill>
                  <a:srgbClr val="FFFFFF"/>
                </a:solidFill>
              </a:rPr>
              <a:pPr/>
              <a:t>‹#›</a:t>
            </a:fld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34841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1EBA0D-F023-49AA-B7C4-64AFF041C969}" type="slidenum">
              <a:rPr lang="ar-SA" altLang="zh-CN">
                <a:solidFill>
                  <a:srgbClr val="FFFFFF"/>
                </a:solidFill>
              </a:rPr>
              <a:pPr/>
              <a:t>‹#›</a:t>
            </a:fld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964927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39184" y="908050"/>
            <a:ext cx="5755216" cy="5545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1" y="908050"/>
            <a:ext cx="5755217" cy="55451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03E7FC-603B-41B4-BC93-C04B6257D36B}" type="slidenum">
              <a:rPr lang="ar-SA" altLang="zh-CN">
                <a:solidFill>
                  <a:srgbClr val="FFFFFF"/>
                </a:solidFill>
              </a:rPr>
              <a:pPr/>
              <a:t>‹#›</a:t>
            </a:fld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91838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99BAF6-8806-4062-AF3A-59B0ACCB33F7}" type="slidenum">
              <a:rPr lang="ar-SA" altLang="zh-CN">
                <a:solidFill>
                  <a:srgbClr val="FFFFFF"/>
                </a:solidFill>
              </a:rPr>
              <a:pPr/>
              <a:t>‹#›</a:t>
            </a:fld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0789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65E821-A70B-4A39-B6C9-47977FB3CB93}" type="slidenum">
              <a:rPr lang="ar-SA" altLang="zh-CN">
                <a:solidFill>
                  <a:srgbClr val="FFFFFF"/>
                </a:solidFill>
              </a:rPr>
              <a:pPr/>
              <a:t>‹#›</a:t>
            </a:fld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592699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8EC886-323D-4168-9B89-52335F8F1B8E}" type="slidenum">
              <a:rPr lang="ar-SA" altLang="zh-CN">
                <a:solidFill>
                  <a:srgbClr val="FFFFFF"/>
                </a:solidFill>
              </a:rPr>
              <a:pPr/>
              <a:t>‹#›</a:t>
            </a:fld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97386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AA355A-318A-4671-9F6C-7900682283C8}" type="slidenum">
              <a:rPr lang="ar-SA" altLang="zh-CN">
                <a:solidFill>
                  <a:srgbClr val="FFFFFF"/>
                </a:solidFill>
              </a:rPr>
              <a:pPr/>
              <a:t>‹#›</a:t>
            </a:fld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7440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734162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5B18CB-F14E-4F01-B558-F4E73A707E70}" type="slidenum">
              <a:rPr lang="ar-SA" altLang="zh-CN">
                <a:solidFill>
                  <a:srgbClr val="FFFFFF"/>
                </a:solidFill>
              </a:rPr>
              <a:pPr/>
              <a:t>‹#›</a:t>
            </a:fld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66260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CE0E3A-1023-479B-870D-6645E3EAF6DC}" type="slidenum">
              <a:rPr lang="ar-SA" altLang="zh-CN">
                <a:solidFill>
                  <a:srgbClr val="FFFFFF"/>
                </a:solidFill>
              </a:rPr>
              <a:pPr/>
              <a:t>‹#›</a:t>
            </a:fld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72729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144000" y="0"/>
            <a:ext cx="3048000" cy="64531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8940800" cy="64531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A4174C-4B79-4E5B-B576-09C47588427A}" type="slidenum">
              <a:rPr lang="ar-SA" altLang="zh-CN">
                <a:solidFill>
                  <a:srgbClr val="FFFFFF"/>
                </a:solidFill>
              </a:rPr>
              <a:pPr/>
              <a:t>‹#›</a:t>
            </a:fld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40822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366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239184" y="908050"/>
            <a:ext cx="5755216" cy="5545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1" y="908050"/>
            <a:ext cx="5755217" cy="55451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1A4AB8-6D01-4CF9-8770-91B390826B04}" type="slidenum">
              <a:rPr lang="ar-SA" altLang="zh-CN">
                <a:solidFill>
                  <a:srgbClr val="FFFFFF"/>
                </a:solidFill>
              </a:rPr>
              <a:pPr/>
              <a:t>‹#›</a:t>
            </a:fld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4449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00028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77292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37141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191106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6068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4923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08863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5153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MS PGothic" panose="020B0600070205080204" pitchFamily="34" charset="-128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9185" y="908050"/>
            <a:ext cx="11713633" cy="5545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  <a:endParaRPr lang="zh-CN" alt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"/>
            <a:ext cx="12192000" cy="83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82880" tIns="45720" rIns="27432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6597650"/>
            <a:ext cx="12192000" cy="260350"/>
          </a:xfrm>
          <a:prstGeom prst="rect">
            <a:avLst/>
          </a:prstGeom>
          <a:solidFill>
            <a:srgbClr val="333399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1600" b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cs typeface="Times New Roman" charset="0"/>
            </a:endParaRPr>
          </a:p>
        </p:txBody>
      </p:sp>
      <p:sp>
        <p:nvSpPr>
          <p:cNvPr id="1029" name="Text Box 10"/>
          <p:cNvSpPr txBox="1">
            <a:spLocks noChangeArrowheads="1"/>
          </p:cNvSpPr>
          <p:nvPr userDrawn="1"/>
        </p:nvSpPr>
        <p:spPr bwMode="auto">
          <a:xfrm>
            <a:off x="65618" y="6564313"/>
            <a:ext cx="224676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rtl="1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>
                <a:solidFill>
                  <a:srgbClr val="FFFFFF"/>
                </a:solidFill>
              </a:rPr>
              <a:t>北京大学信息科学技术学院</a:t>
            </a:r>
          </a:p>
        </p:txBody>
      </p:sp>
      <p:sp>
        <p:nvSpPr>
          <p:cNvPr id="1039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59900" y="6596063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defRPr sz="1400">
                <a:solidFill>
                  <a:schemeClr val="bg1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010BD993-9467-4DA6-AB06-C11F473C5998}" type="slidenum">
              <a:rPr lang="ar-SA" altLang="zh-CN">
                <a:solidFill>
                  <a:srgbClr val="FFFFFF"/>
                </a:solidFill>
                <a:latin typeface="Arial" panose="020B0604020202020204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zh-CN" altLang="en-US">
              <a:solidFill>
                <a:srgbClr val="FFFF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1" name="Text Box 1024"/>
          <p:cNvSpPr txBox="1">
            <a:spLocks noChangeArrowheads="1"/>
          </p:cNvSpPr>
          <p:nvPr userDrawn="1"/>
        </p:nvSpPr>
        <p:spPr bwMode="auto">
          <a:xfrm>
            <a:off x="5274734" y="6567488"/>
            <a:ext cx="134908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rtl="1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>
                <a:solidFill>
                  <a:srgbClr val="FFFFFF"/>
                </a:solidFill>
              </a:rPr>
              <a:t>数据结构与算法</a:t>
            </a:r>
          </a:p>
        </p:txBody>
      </p:sp>
      <p:graphicFrame>
        <p:nvGraphicFramePr>
          <p:cNvPr id="2" name="Object 2048"/>
          <p:cNvGraphicFramePr>
            <a:graphicFrameLocks/>
          </p:cNvGraphicFramePr>
          <p:nvPr userDrawn="1"/>
        </p:nvGraphicFramePr>
        <p:xfrm>
          <a:off x="431800" y="746125"/>
          <a:ext cx="11379200" cy="7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4" imgW="6857143" imgH="48963" progId="MS_ClipArt_Gallery.2">
                  <p:embed/>
                </p:oleObj>
              </mc:Choice>
              <mc:Fallback>
                <p:oleObj name="Clip" r:id="rId14" imgW="6857143" imgH="48963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800" y="746125"/>
                        <a:ext cx="11379200" cy="7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730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itchFamily="2" charset="-122"/>
          <a:ea typeface="华文中宋" pitchFamily="2" charset="-122"/>
          <a:cs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itchFamily="2" charset="-122"/>
          <a:ea typeface="华文中宋" pitchFamily="2" charset="-122"/>
          <a:cs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itchFamily="2" charset="-122"/>
          <a:ea typeface="华文中宋" pitchFamily="2" charset="-122"/>
          <a:cs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itchFamily="2" charset="-122"/>
          <a:ea typeface="华文中宋" pitchFamily="2" charset="-122"/>
          <a:cs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itchFamily="2" charset="-122"/>
          <a:ea typeface="华文中宋" pitchFamily="2" charset="-122"/>
          <a:cs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itchFamily="2" charset="-122"/>
          <a:ea typeface="华文中宋" pitchFamily="2" charset="-122"/>
          <a:cs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itchFamily="2" charset="-122"/>
          <a:ea typeface="华文中宋" pitchFamily="2" charset="-122"/>
          <a:cs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华文中宋" pitchFamily="2" charset="-122"/>
          <a:ea typeface="华文中宋" pitchFamily="2" charset="-122"/>
          <a:cs typeface="Times New Roman" pitchFamily="18" charset="0"/>
        </a:defRPr>
      </a:lvl9pPr>
    </p:titleStyle>
    <p:bodyStyle>
      <a:lvl1pPr marL="342900" indent="-3429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Ø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SzPct val="85000"/>
        <a:buBlip>
          <a:blip r:embed="rId16"/>
        </a:buBlip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Font typeface="Times New Roman" panose="02020603050405020304" pitchFamily="18" charset="0"/>
        <a:buChar char="–"/>
        <a:defRPr sz="2000" b="1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Font typeface="Times New Roman" panose="02020603050405020304" pitchFamily="18" charset="0"/>
        <a:buChar char="•"/>
        <a:defRPr sz="2000" b="1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35000"/>
        </a:lnSpc>
        <a:spcBef>
          <a:spcPct val="20000"/>
        </a:spcBef>
        <a:spcAft>
          <a:spcPct val="0"/>
        </a:spcAft>
        <a:buChar char="»"/>
        <a:defRPr sz="2000" b="1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lnSpc>
          <a:spcPct val="135000"/>
        </a:lnSpc>
        <a:spcBef>
          <a:spcPct val="2000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zoulei@pku.edu.c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mailto:hanshuo@pku.edu.cn" TargetMode="Externa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2370138" y="1958976"/>
            <a:ext cx="7632700" cy="9366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zh-CN" altLang="en-US" sz="5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补充课</a:t>
            </a:r>
            <a:r>
              <a:rPr lang="zh-CN" altLang="en-GB" sz="5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en-US" sz="5400" b="1" dirty="0">
                <a:solidFill>
                  <a:schemeClr val="accent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递归转非递归</a:t>
            </a:r>
          </a:p>
        </p:txBody>
      </p:sp>
      <p:grpSp>
        <p:nvGrpSpPr>
          <p:cNvPr id="17410" name="Group 4"/>
          <p:cNvGrpSpPr>
            <a:grpSpLocks/>
          </p:cNvGrpSpPr>
          <p:nvPr/>
        </p:nvGrpSpPr>
        <p:grpSpPr bwMode="auto">
          <a:xfrm>
            <a:off x="1524001" y="2438401"/>
            <a:ext cx="9009063" cy="1052513"/>
            <a:chOff x="0" y="1536"/>
            <a:chExt cx="5675" cy="663"/>
          </a:xfrm>
        </p:grpSpPr>
        <p:grpSp>
          <p:nvGrpSpPr>
            <p:cNvPr id="17413" name="Group 5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7420" name="Rectangle 6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7421" name="Rectangle 7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7414" name="Group 8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7418" name="Rectangle 9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17419" name="Rectangle 10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 fontAlgn="base">
                  <a:spcBef>
                    <a:spcPct val="5000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17415" name="Rectangle 11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416" name="Rectangle 12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17417" name="Rectangle 13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17411" name="Text Box 14"/>
          <p:cNvSpPr txBox="1">
            <a:spLocks noChangeArrowheads="1"/>
          </p:cNvSpPr>
          <p:nvPr/>
        </p:nvSpPr>
        <p:spPr bwMode="auto">
          <a:xfrm>
            <a:off x="4269150" y="3775076"/>
            <a:ext cx="3339376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algn="ctr"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sz="3600" b="1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邹磊</a:t>
            </a:r>
            <a:endParaRPr lang="en-US" altLang="zh-CN" sz="3600" b="1" dirty="0">
              <a:solidFill>
                <a:srgbClr val="000000"/>
              </a:solidFill>
              <a:latin typeface="Times New Roman" panose="02020603050405020304" pitchFamily="18" charset="0"/>
              <a:ea typeface="华文中宋" panose="02010600040101010101" pitchFamily="2" charset="-122"/>
            </a:endParaRPr>
          </a:p>
          <a:p>
            <a:pPr algn="ctr" fontAlgn="base">
              <a:lnSpc>
                <a:spcPct val="140000"/>
              </a:lnSpc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北京大学 王选计算机所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hlinkClick r:id="rId3"/>
              </a:rPr>
              <a:t>zoulei@pku.edu.cn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 fontAlgn="base">
              <a:spcBef>
                <a:spcPct val="50000"/>
              </a:spcBef>
              <a:spcAft>
                <a:spcPct val="0"/>
              </a:spcAft>
            </a:pP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17412" name="Picture 15" descr="title-new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139" y="260351"/>
            <a:ext cx="2555875" cy="722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9304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ABD764EA-4726-4654-9239-B77E38ACDA6C}" type="slidenum">
              <a:rPr lang="ar-SA" altLang="zh-CN" sz="1400">
                <a:solidFill>
                  <a:srgbClr val="FFFFFF"/>
                </a:solidFill>
              </a:rPr>
              <a:pPr/>
              <a:t>10</a:t>
            </a:fld>
            <a:endParaRPr lang="zh-CN" altLang="en-US" sz="14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递归函数调用原理</a:t>
            </a:r>
            <a:endParaRPr lang="en-US" altLang="zh-CN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851" y="981076"/>
            <a:ext cx="9656794" cy="5256213"/>
          </a:xfrm>
        </p:spPr>
        <p:txBody>
          <a:bodyPr/>
          <a:lstStyle/>
          <a:p>
            <a:pPr marL="469900" indent="-469900" eaLnBrk="1" hangingPunct="1">
              <a:lnSpc>
                <a:spcPct val="140000"/>
              </a:lnSpc>
              <a:spcBef>
                <a:spcPct val="30000"/>
              </a:spcBef>
            </a:pP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函数调用及返回的步骤</a:t>
            </a:r>
            <a:endParaRPr lang="en-US" altLang="zh-CN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869950" lvl="1" indent="-469900" eaLnBrk="1" hangingPunct="1">
              <a:lnSpc>
                <a:spcPct val="140000"/>
              </a:lnSpc>
              <a:spcBef>
                <a:spcPct val="30000"/>
              </a:spcBef>
            </a:pPr>
            <a:r>
              <a:rPr lang="zh-CN" altLang="en-US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调用</a:t>
            </a:r>
            <a:endParaRPr lang="en-US" altLang="zh-CN" dirty="0">
              <a:solidFill>
                <a:srgbClr val="C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270000" lvl="2" indent="-469900" eaLnBrk="1" hangingPunct="1">
              <a:lnSpc>
                <a:spcPct val="140000"/>
              </a:lnSpc>
              <a:spcBef>
                <a:spcPct val="30000"/>
              </a:spcBef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保存调用信息（参数，返回地址）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270000" lvl="2" indent="-469900" eaLnBrk="1" hangingPunct="1">
              <a:lnSpc>
                <a:spcPct val="140000"/>
              </a:lnSpc>
              <a:spcBef>
                <a:spcPct val="30000"/>
              </a:spcBef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分配数据区（局部变量）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270000" lvl="2" indent="-469900" eaLnBrk="1" hangingPunct="1">
              <a:lnSpc>
                <a:spcPct val="140000"/>
              </a:lnSpc>
              <a:spcBef>
                <a:spcPct val="30000"/>
              </a:spcBef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控制转移给被调函数的入口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869950" lvl="1" indent="-469900" eaLnBrk="1" hangingPunct="1">
              <a:lnSpc>
                <a:spcPct val="140000"/>
              </a:lnSpc>
              <a:spcBef>
                <a:spcPct val="30000"/>
              </a:spcBef>
            </a:pPr>
            <a:r>
              <a:rPr lang="zh-CN" altLang="en-US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返回</a:t>
            </a:r>
            <a:endParaRPr lang="en-US" altLang="zh-CN" dirty="0">
              <a:solidFill>
                <a:srgbClr val="C0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270000" lvl="2" indent="-469900" eaLnBrk="1" hangingPunct="1">
              <a:lnSpc>
                <a:spcPct val="140000"/>
              </a:lnSpc>
              <a:spcBef>
                <a:spcPct val="30000"/>
              </a:spcBef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保存返回信息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270000" lvl="2" indent="-469900" eaLnBrk="1" hangingPunct="1">
              <a:lnSpc>
                <a:spcPct val="140000"/>
              </a:lnSpc>
              <a:spcBef>
                <a:spcPct val="30000"/>
              </a:spcBef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释放数据区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270000" lvl="2" indent="-469900" eaLnBrk="1" hangingPunct="1">
              <a:lnSpc>
                <a:spcPct val="140000"/>
              </a:lnSpc>
              <a:spcBef>
                <a:spcPct val="30000"/>
              </a:spcBef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控制转移到上级函数（主调用函数）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869950" lvl="1" indent="-469900" eaLnBrk="1" hangingPunct="1">
              <a:lnSpc>
                <a:spcPct val="140000"/>
              </a:lnSpc>
              <a:spcBef>
                <a:spcPct val="30000"/>
              </a:spcBef>
            </a:pP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41" name="object 16"/>
          <p:cNvSpPr/>
          <p:nvPr/>
        </p:nvSpPr>
        <p:spPr>
          <a:xfrm>
            <a:off x="8382350" y="1050798"/>
            <a:ext cx="0" cy="1184021"/>
          </a:xfrm>
          <a:custGeom>
            <a:avLst/>
            <a:gdLst/>
            <a:ahLst/>
            <a:cxnLst/>
            <a:rect l="l" t="t" r="r" b="b"/>
            <a:pathLst>
              <a:path h="1184021">
                <a:moveTo>
                  <a:pt x="0" y="0"/>
                </a:moveTo>
                <a:lnTo>
                  <a:pt x="0" y="1184021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object 17"/>
          <p:cNvSpPr/>
          <p:nvPr/>
        </p:nvSpPr>
        <p:spPr>
          <a:xfrm>
            <a:off x="8356443" y="4104386"/>
            <a:ext cx="76200" cy="1296162"/>
          </a:xfrm>
          <a:custGeom>
            <a:avLst/>
            <a:gdLst/>
            <a:ahLst/>
            <a:cxnLst/>
            <a:rect l="l" t="t" r="r" b="b"/>
            <a:pathLst>
              <a:path w="76200" h="1296162">
                <a:moveTo>
                  <a:pt x="25400" y="1219962"/>
                </a:moveTo>
                <a:lnTo>
                  <a:pt x="0" y="1219962"/>
                </a:lnTo>
                <a:lnTo>
                  <a:pt x="38100" y="1296162"/>
                </a:lnTo>
                <a:lnTo>
                  <a:pt x="69850" y="1232662"/>
                </a:lnTo>
                <a:lnTo>
                  <a:pt x="25400" y="1232662"/>
                </a:lnTo>
                <a:lnTo>
                  <a:pt x="25400" y="1219962"/>
                </a:lnTo>
                <a:close/>
              </a:path>
              <a:path w="76200" h="1296162">
                <a:moveTo>
                  <a:pt x="50800" y="0"/>
                </a:moveTo>
                <a:lnTo>
                  <a:pt x="25400" y="0"/>
                </a:lnTo>
                <a:lnTo>
                  <a:pt x="25400" y="1232662"/>
                </a:lnTo>
                <a:lnTo>
                  <a:pt x="50800" y="1232662"/>
                </a:lnTo>
                <a:lnTo>
                  <a:pt x="50800" y="0"/>
                </a:lnTo>
                <a:close/>
              </a:path>
              <a:path w="76200" h="1296162">
                <a:moveTo>
                  <a:pt x="76200" y="1219962"/>
                </a:moveTo>
                <a:lnTo>
                  <a:pt x="50800" y="1219962"/>
                </a:lnTo>
                <a:lnTo>
                  <a:pt x="50800" y="1232662"/>
                </a:lnTo>
                <a:lnTo>
                  <a:pt x="69850" y="1232662"/>
                </a:lnTo>
                <a:lnTo>
                  <a:pt x="76200" y="12199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object 18"/>
          <p:cNvSpPr/>
          <p:nvPr/>
        </p:nvSpPr>
        <p:spPr>
          <a:xfrm>
            <a:off x="7878414" y="981076"/>
            <a:ext cx="1007999" cy="5070182"/>
          </a:xfrm>
          <a:custGeom>
            <a:avLst/>
            <a:gdLst/>
            <a:ahLst/>
            <a:cxnLst/>
            <a:rect l="l" t="t" r="r" b="b"/>
            <a:pathLst>
              <a:path w="1007999" h="5070182">
                <a:moveTo>
                  <a:pt x="839977" y="0"/>
                </a:moveTo>
                <a:lnTo>
                  <a:pt x="157517" y="315"/>
                </a:lnTo>
                <a:lnTo>
                  <a:pt x="115335" y="8395"/>
                </a:lnTo>
                <a:lnTo>
                  <a:pt x="77622" y="26322"/>
                </a:lnTo>
                <a:lnTo>
                  <a:pt x="45804" y="52673"/>
                </a:lnTo>
                <a:lnTo>
                  <a:pt x="21309" y="86023"/>
                </a:lnTo>
                <a:lnTo>
                  <a:pt x="5565" y="124947"/>
                </a:lnTo>
                <a:lnTo>
                  <a:pt x="0" y="168021"/>
                </a:lnTo>
                <a:lnTo>
                  <a:pt x="314" y="4912552"/>
                </a:lnTo>
                <a:lnTo>
                  <a:pt x="8389" y="4954769"/>
                </a:lnTo>
                <a:lnTo>
                  <a:pt x="26309" y="4992511"/>
                </a:lnTo>
                <a:lnTo>
                  <a:pt x="52648" y="5024351"/>
                </a:lnTo>
                <a:lnTo>
                  <a:pt x="85977" y="5048861"/>
                </a:lnTo>
                <a:lnTo>
                  <a:pt x="124868" y="5064614"/>
                </a:lnTo>
                <a:lnTo>
                  <a:pt x="167893" y="5070182"/>
                </a:lnTo>
                <a:lnTo>
                  <a:pt x="850434" y="5069862"/>
                </a:lnTo>
                <a:lnTo>
                  <a:pt x="892609" y="5061765"/>
                </a:lnTo>
                <a:lnTo>
                  <a:pt x="930329" y="5043828"/>
                </a:lnTo>
                <a:lnTo>
                  <a:pt x="962160" y="5017475"/>
                </a:lnTo>
                <a:lnTo>
                  <a:pt x="986671" y="4984134"/>
                </a:lnTo>
                <a:lnTo>
                  <a:pt x="1002428" y="4945229"/>
                </a:lnTo>
                <a:lnTo>
                  <a:pt x="1007999" y="4902187"/>
                </a:lnTo>
                <a:lnTo>
                  <a:pt x="1007676" y="157530"/>
                </a:lnTo>
                <a:lnTo>
                  <a:pt x="999566" y="115325"/>
                </a:lnTo>
                <a:lnTo>
                  <a:pt x="981611" y="77602"/>
                </a:lnTo>
                <a:lnTo>
                  <a:pt x="955242" y="45786"/>
                </a:lnTo>
                <a:lnTo>
                  <a:pt x="921891" y="21297"/>
                </a:lnTo>
                <a:lnTo>
                  <a:pt x="882993" y="5561"/>
                </a:lnTo>
                <a:lnTo>
                  <a:pt x="839977" y="0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object 19"/>
          <p:cNvSpPr/>
          <p:nvPr/>
        </p:nvSpPr>
        <p:spPr>
          <a:xfrm>
            <a:off x="7878414" y="981076"/>
            <a:ext cx="1007999" cy="5070182"/>
          </a:xfrm>
          <a:custGeom>
            <a:avLst/>
            <a:gdLst/>
            <a:ahLst/>
            <a:cxnLst/>
            <a:rect l="l" t="t" r="r" b="b"/>
            <a:pathLst>
              <a:path w="1007999" h="5070182">
                <a:moveTo>
                  <a:pt x="0" y="168021"/>
                </a:moveTo>
                <a:lnTo>
                  <a:pt x="5565" y="124947"/>
                </a:lnTo>
                <a:lnTo>
                  <a:pt x="21309" y="86023"/>
                </a:lnTo>
                <a:lnTo>
                  <a:pt x="45804" y="52673"/>
                </a:lnTo>
                <a:lnTo>
                  <a:pt x="77622" y="26322"/>
                </a:lnTo>
                <a:lnTo>
                  <a:pt x="115335" y="8395"/>
                </a:lnTo>
                <a:lnTo>
                  <a:pt x="157517" y="315"/>
                </a:lnTo>
                <a:lnTo>
                  <a:pt x="839977" y="0"/>
                </a:lnTo>
                <a:lnTo>
                  <a:pt x="854685" y="635"/>
                </a:lnTo>
                <a:lnTo>
                  <a:pt x="896487" y="9746"/>
                </a:lnTo>
                <a:lnTo>
                  <a:pt x="933695" y="28558"/>
                </a:lnTo>
                <a:lnTo>
                  <a:pt x="964878" y="55647"/>
                </a:lnTo>
                <a:lnTo>
                  <a:pt x="988602" y="89591"/>
                </a:lnTo>
                <a:lnTo>
                  <a:pt x="1003434" y="128966"/>
                </a:lnTo>
                <a:lnTo>
                  <a:pt x="1007999" y="4902187"/>
                </a:lnTo>
                <a:lnTo>
                  <a:pt x="1007362" y="4916906"/>
                </a:lnTo>
                <a:lnTo>
                  <a:pt x="998237" y="4958728"/>
                </a:lnTo>
                <a:lnTo>
                  <a:pt x="979402" y="4995936"/>
                </a:lnTo>
                <a:lnTo>
                  <a:pt x="952292" y="5027107"/>
                </a:lnTo>
                <a:lnTo>
                  <a:pt x="918339" y="5050812"/>
                </a:lnTo>
                <a:lnTo>
                  <a:pt x="878975" y="5065628"/>
                </a:lnTo>
                <a:lnTo>
                  <a:pt x="167893" y="5070182"/>
                </a:lnTo>
                <a:lnTo>
                  <a:pt x="153181" y="5069546"/>
                </a:lnTo>
                <a:lnTo>
                  <a:pt x="111375" y="5060424"/>
                </a:lnTo>
                <a:lnTo>
                  <a:pt x="74179" y="5041594"/>
                </a:lnTo>
                <a:lnTo>
                  <a:pt x="43021" y="5014482"/>
                </a:lnTo>
                <a:lnTo>
                  <a:pt x="19330" y="4980516"/>
                </a:lnTo>
                <a:lnTo>
                  <a:pt x="4532" y="4941123"/>
                </a:lnTo>
                <a:lnTo>
                  <a:pt x="0" y="168021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object 20"/>
          <p:cNvSpPr txBox="1"/>
          <p:nvPr/>
        </p:nvSpPr>
        <p:spPr>
          <a:xfrm>
            <a:off x="7988904" y="5488433"/>
            <a:ext cx="789305" cy="317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微软雅黑"/>
                <a:cs typeface="微软雅黑"/>
              </a:rPr>
              <a:t>主流程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46" name="object 21"/>
          <p:cNvSpPr/>
          <p:nvPr/>
        </p:nvSpPr>
        <p:spPr>
          <a:xfrm>
            <a:off x="8382350" y="2566670"/>
            <a:ext cx="0" cy="1184020"/>
          </a:xfrm>
          <a:custGeom>
            <a:avLst/>
            <a:gdLst/>
            <a:ahLst/>
            <a:cxnLst/>
            <a:rect l="l" t="t" r="r" b="b"/>
            <a:pathLst>
              <a:path h="1184020">
                <a:moveTo>
                  <a:pt x="0" y="0"/>
                </a:moveTo>
                <a:lnTo>
                  <a:pt x="0" y="118402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object 22"/>
          <p:cNvSpPr/>
          <p:nvPr/>
        </p:nvSpPr>
        <p:spPr>
          <a:xfrm>
            <a:off x="9513666" y="2168526"/>
            <a:ext cx="1078356" cy="444626"/>
          </a:xfrm>
          <a:custGeom>
            <a:avLst/>
            <a:gdLst/>
            <a:ahLst/>
            <a:cxnLst/>
            <a:rect l="l" t="t" r="r" b="b"/>
            <a:pathLst>
              <a:path w="1078356" h="444626">
                <a:moveTo>
                  <a:pt x="1004189" y="0"/>
                </a:moveTo>
                <a:lnTo>
                  <a:pt x="70332" y="97"/>
                </a:lnTo>
                <a:lnTo>
                  <a:pt x="30838" y="13966"/>
                </a:lnTo>
                <a:lnTo>
                  <a:pt x="5472" y="46164"/>
                </a:lnTo>
                <a:lnTo>
                  <a:pt x="0" y="74168"/>
                </a:lnTo>
                <a:lnTo>
                  <a:pt x="91" y="374309"/>
                </a:lnTo>
                <a:lnTo>
                  <a:pt x="13896" y="413768"/>
                </a:lnTo>
                <a:lnTo>
                  <a:pt x="46088" y="439147"/>
                </a:lnTo>
                <a:lnTo>
                  <a:pt x="74168" y="444626"/>
                </a:lnTo>
                <a:lnTo>
                  <a:pt x="1007923" y="444535"/>
                </a:lnTo>
                <a:lnTo>
                  <a:pt x="1047470" y="430738"/>
                </a:lnTo>
                <a:lnTo>
                  <a:pt x="1072875" y="398593"/>
                </a:lnTo>
                <a:lnTo>
                  <a:pt x="1078356" y="370586"/>
                </a:lnTo>
                <a:lnTo>
                  <a:pt x="1078259" y="70343"/>
                </a:lnTo>
                <a:lnTo>
                  <a:pt x="1064425" y="30893"/>
                </a:lnTo>
                <a:lnTo>
                  <a:pt x="1032245" y="5489"/>
                </a:lnTo>
                <a:lnTo>
                  <a:pt x="1004189" y="0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object 23"/>
          <p:cNvSpPr/>
          <p:nvPr/>
        </p:nvSpPr>
        <p:spPr>
          <a:xfrm>
            <a:off x="9513666" y="2168526"/>
            <a:ext cx="1078356" cy="444626"/>
          </a:xfrm>
          <a:custGeom>
            <a:avLst/>
            <a:gdLst/>
            <a:ahLst/>
            <a:cxnLst/>
            <a:rect l="l" t="t" r="r" b="b"/>
            <a:pathLst>
              <a:path w="1078356" h="444626">
                <a:moveTo>
                  <a:pt x="0" y="74168"/>
                </a:moveTo>
                <a:lnTo>
                  <a:pt x="11909" y="33850"/>
                </a:lnTo>
                <a:lnTo>
                  <a:pt x="42792" y="6943"/>
                </a:lnTo>
                <a:lnTo>
                  <a:pt x="1004189" y="0"/>
                </a:lnTo>
                <a:lnTo>
                  <a:pt x="1018698" y="1417"/>
                </a:lnTo>
                <a:lnTo>
                  <a:pt x="1055378" y="20500"/>
                </a:lnTo>
                <a:lnTo>
                  <a:pt x="1076135" y="56088"/>
                </a:lnTo>
                <a:lnTo>
                  <a:pt x="1078356" y="370586"/>
                </a:lnTo>
                <a:lnTo>
                  <a:pt x="1076941" y="385066"/>
                </a:lnTo>
                <a:lnTo>
                  <a:pt x="1057870" y="421700"/>
                </a:lnTo>
                <a:lnTo>
                  <a:pt x="1022227" y="442426"/>
                </a:lnTo>
                <a:lnTo>
                  <a:pt x="74168" y="444626"/>
                </a:lnTo>
                <a:lnTo>
                  <a:pt x="59646" y="443211"/>
                </a:lnTo>
                <a:lnTo>
                  <a:pt x="22944" y="424154"/>
                </a:lnTo>
                <a:lnTo>
                  <a:pt x="2200" y="388574"/>
                </a:lnTo>
                <a:lnTo>
                  <a:pt x="0" y="74168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object 24"/>
          <p:cNvSpPr/>
          <p:nvPr/>
        </p:nvSpPr>
        <p:spPr>
          <a:xfrm>
            <a:off x="8382350" y="2595754"/>
            <a:ext cx="1655952" cy="359156"/>
          </a:xfrm>
          <a:custGeom>
            <a:avLst/>
            <a:gdLst/>
            <a:ahLst/>
            <a:cxnLst/>
            <a:rect l="l" t="t" r="r" b="b"/>
            <a:pathLst>
              <a:path w="1655952" h="359156">
                <a:moveTo>
                  <a:pt x="1655952" y="359156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object 25"/>
          <p:cNvSpPr/>
          <p:nvPr/>
        </p:nvSpPr>
        <p:spPr>
          <a:xfrm>
            <a:off x="8382350" y="1737996"/>
            <a:ext cx="1655952" cy="504063"/>
          </a:xfrm>
          <a:custGeom>
            <a:avLst/>
            <a:gdLst/>
            <a:ahLst/>
            <a:cxnLst/>
            <a:rect l="l" t="t" r="r" b="b"/>
            <a:pathLst>
              <a:path w="1655952" h="504063">
                <a:moveTo>
                  <a:pt x="1655952" y="0"/>
                </a:moveTo>
                <a:lnTo>
                  <a:pt x="0" y="50406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object 26"/>
          <p:cNvSpPr/>
          <p:nvPr/>
        </p:nvSpPr>
        <p:spPr>
          <a:xfrm>
            <a:off x="10038303" y="1737996"/>
            <a:ext cx="14478" cy="582294"/>
          </a:xfrm>
          <a:custGeom>
            <a:avLst/>
            <a:gdLst/>
            <a:ahLst/>
            <a:cxnLst/>
            <a:rect l="l" t="t" r="r" b="b"/>
            <a:pathLst>
              <a:path w="14478" h="582294">
                <a:moveTo>
                  <a:pt x="14478" y="0"/>
                </a:moveTo>
                <a:lnTo>
                  <a:pt x="0" y="582294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2" name="object 27"/>
          <p:cNvSpPr/>
          <p:nvPr/>
        </p:nvSpPr>
        <p:spPr>
          <a:xfrm>
            <a:off x="10041733" y="1949577"/>
            <a:ext cx="1007999" cy="370713"/>
          </a:xfrm>
          <a:custGeom>
            <a:avLst/>
            <a:gdLst/>
            <a:ahLst/>
            <a:cxnLst/>
            <a:rect l="l" t="t" r="r" b="b"/>
            <a:pathLst>
              <a:path w="1007999" h="370713">
                <a:moveTo>
                  <a:pt x="1007999" y="0"/>
                </a:moveTo>
                <a:lnTo>
                  <a:pt x="0" y="37071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3" name="object 28"/>
          <p:cNvSpPr/>
          <p:nvPr/>
        </p:nvSpPr>
        <p:spPr>
          <a:xfrm>
            <a:off x="11049732" y="1967357"/>
            <a:ext cx="0" cy="847089"/>
          </a:xfrm>
          <a:custGeom>
            <a:avLst/>
            <a:gdLst/>
            <a:ahLst/>
            <a:cxnLst/>
            <a:rect l="l" t="t" r="r" b="b"/>
            <a:pathLst>
              <a:path h="847089">
                <a:moveTo>
                  <a:pt x="0" y="0"/>
                </a:moveTo>
                <a:lnTo>
                  <a:pt x="0" y="847089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4" name="object 29"/>
          <p:cNvSpPr/>
          <p:nvPr/>
        </p:nvSpPr>
        <p:spPr>
          <a:xfrm>
            <a:off x="10038303" y="2453641"/>
            <a:ext cx="1011428" cy="361188"/>
          </a:xfrm>
          <a:custGeom>
            <a:avLst/>
            <a:gdLst/>
            <a:ahLst/>
            <a:cxnLst/>
            <a:rect l="l" t="t" r="r" b="b"/>
            <a:pathLst>
              <a:path w="1011428" h="361188">
                <a:moveTo>
                  <a:pt x="1011428" y="361188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5" name="object 30"/>
          <p:cNvSpPr/>
          <p:nvPr/>
        </p:nvSpPr>
        <p:spPr>
          <a:xfrm>
            <a:off x="10038303" y="2462023"/>
            <a:ext cx="7239" cy="486155"/>
          </a:xfrm>
          <a:custGeom>
            <a:avLst/>
            <a:gdLst/>
            <a:ahLst/>
            <a:cxnLst/>
            <a:rect l="l" t="t" r="r" b="b"/>
            <a:pathLst>
              <a:path w="7239" h="486155">
                <a:moveTo>
                  <a:pt x="7239" y="0"/>
                </a:moveTo>
                <a:lnTo>
                  <a:pt x="0" y="486155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6" name="object 31"/>
          <p:cNvSpPr/>
          <p:nvPr/>
        </p:nvSpPr>
        <p:spPr>
          <a:xfrm>
            <a:off x="10640284" y="2230120"/>
            <a:ext cx="864361" cy="356362"/>
          </a:xfrm>
          <a:custGeom>
            <a:avLst/>
            <a:gdLst/>
            <a:ahLst/>
            <a:cxnLst/>
            <a:rect l="l" t="t" r="r" b="b"/>
            <a:pathLst>
              <a:path w="864361" h="356362">
                <a:moveTo>
                  <a:pt x="805052" y="0"/>
                </a:moveTo>
                <a:lnTo>
                  <a:pt x="50397" y="678"/>
                </a:lnTo>
                <a:lnTo>
                  <a:pt x="14479" y="20501"/>
                </a:lnTo>
                <a:lnTo>
                  <a:pt x="0" y="59436"/>
                </a:lnTo>
                <a:lnTo>
                  <a:pt x="665" y="305968"/>
                </a:lnTo>
                <a:lnTo>
                  <a:pt x="20468" y="341865"/>
                </a:lnTo>
                <a:lnTo>
                  <a:pt x="59435" y="356362"/>
                </a:lnTo>
                <a:lnTo>
                  <a:pt x="813876" y="355710"/>
                </a:lnTo>
                <a:lnTo>
                  <a:pt x="849836" y="335947"/>
                </a:lnTo>
                <a:lnTo>
                  <a:pt x="864361" y="297052"/>
                </a:lnTo>
                <a:lnTo>
                  <a:pt x="863696" y="50488"/>
                </a:lnTo>
                <a:lnTo>
                  <a:pt x="843914" y="14508"/>
                </a:lnTo>
                <a:lnTo>
                  <a:pt x="805052" y="0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7" name="object 32"/>
          <p:cNvSpPr/>
          <p:nvPr/>
        </p:nvSpPr>
        <p:spPr>
          <a:xfrm>
            <a:off x="10640284" y="2230120"/>
            <a:ext cx="864361" cy="356362"/>
          </a:xfrm>
          <a:custGeom>
            <a:avLst/>
            <a:gdLst/>
            <a:ahLst/>
            <a:cxnLst/>
            <a:rect l="l" t="t" r="r" b="b"/>
            <a:pathLst>
              <a:path w="864361" h="356362">
                <a:moveTo>
                  <a:pt x="0" y="59436"/>
                </a:moveTo>
                <a:lnTo>
                  <a:pt x="14479" y="20501"/>
                </a:lnTo>
                <a:lnTo>
                  <a:pt x="50397" y="678"/>
                </a:lnTo>
                <a:lnTo>
                  <a:pt x="805052" y="0"/>
                </a:lnTo>
                <a:lnTo>
                  <a:pt x="819423" y="1751"/>
                </a:lnTo>
                <a:lnTo>
                  <a:pt x="853190" y="24675"/>
                </a:lnTo>
                <a:lnTo>
                  <a:pt x="864361" y="297052"/>
                </a:lnTo>
                <a:lnTo>
                  <a:pt x="862606" y="311438"/>
                </a:lnTo>
                <a:lnTo>
                  <a:pt x="839666" y="345225"/>
                </a:lnTo>
                <a:lnTo>
                  <a:pt x="59435" y="356362"/>
                </a:lnTo>
                <a:lnTo>
                  <a:pt x="45016" y="354610"/>
                </a:lnTo>
                <a:lnTo>
                  <a:pt x="11179" y="331714"/>
                </a:lnTo>
                <a:lnTo>
                  <a:pt x="0" y="59436"/>
                </a:lnTo>
                <a:close/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8" name="object 33"/>
          <p:cNvSpPr txBox="1"/>
          <p:nvPr/>
        </p:nvSpPr>
        <p:spPr>
          <a:xfrm>
            <a:off x="9644603" y="2196465"/>
            <a:ext cx="1771014" cy="378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498475" algn="l"/>
                <a:tab pos="1099185" algn="l"/>
                <a:tab pos="1503680" algn="l"/>
              </a:tabLst>
            </a:pPr>
            <a:r>
              <a:rPr sz="2400" dirty="0">
                <a:latin typeface="微软雅黑"/>
                <a:cs typeface="微软雅黑"/>
              </a:rPr>
              <a:t>函	数	</a:t>
            </a:r>
            <a:r>
              <a:rPr sz="2000" dirty="0">
                <a:latin typeface="微软雅黑"/>
                <a:cs typeface="微软雅黑"/>
              </a:rPr>
              <a:t>函	数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59" name="object 34"/>
          <p:cNvSpPr/>
          <p:nvPr/>
        </p:nvSpPr>
        <p:spPr>
          <a:xfrm>
            <a:off x="9327738" y="3596133"/>
            <a:ext cx="1421256" cy="590168"/>
          </a:xfrm>
          <a:custGeom>
            <a:avLst/>
            <a:gdLst/>
            <a:ahLst/>
            <a:cxnLst/>
            <a:rect l="l" t="t" r="r" b="b"/>
            <a:pathLst>
              <a:path w="1421256" h="590168">
                <a:moveTo>
                  <a:pt x="1322831" y="0"/>
                </a:moveTo>
                <a:lnTo>
                  <a:pt x="84487" y="963"/>
                </a:lnTo>
                <a:lnTo>
                  <a:pt x="45199" y="15561"/>
                </a:lnTo>
                <a:lnTo>
                  <a:pt x="16000" y="44516"/>
                </a:lnTo>
                <a:lnTo>
                  <a:pt x="1077" y="83686"/>
                </a:lnTo>
                <a:lnTo>
                  <a:pt x="0" y="98297"/>
                </a:lnTo>
                <a:lnTo>
                  <a:pt x="965" y="505681"/>
                </a:lnTo>
                <a:lnTo>
                  <a:pt x="15592" y="544969"/>
                </a:lnTo>
                <a:lnTo>
                  <a:pt x="44572" y="574168"/>
                </a:lnTo>
                <a:lnTo>
                  <a:pt x="83715" y="589091"/>
                </a:lnTo>
                <a:lnTo>
                  <a:pt x="98298" y="590168"/>
                </a:lnTo>
                <a:lnTo>
                  <a:pt x="1336765" y="589190"/>
                </a:lnTo>
                <a:lnTo>
                  <a:pt x="1376077" y="574542"/>
                </a:lnTo>
                <a:lnTo>
                  <a:pt x="1405270" y="545566"/>
                </a:lnTo>
                <a:lnTo>
                  <a:pt x="1420180" y="506444"/>
                </a:lnTo>
                <a:lnTo>
                  <a:pt x="1421256" y="491870"/>
                </a:lnTo>
                <a:lnTo>
                  <a:pt x="1420278" y="84367"/>
                </a:lnTo>
                <a:lnTo>
                  <a:pt x="1405624" y="45090"/>
                </a:lnTo>
                <a:lnTo>
                  <a:pt x="1376622" y="15948"/>
                </a:lnTo>
                <a:lnTo>
                  <a:pt x="1337436" y="1073"/>
                </a:lnTo>
                <a:lnTo>
                  <a:pt x="1322831" y="0"/>
                </a:lnTo>
                <a:close/>
              </a:path>
            </a:pathLst>
          </a:custGeom>
          <a:solidFill>
            <a:srgbClr val="CC99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0" name="object 35"/>
          <p:cNvSpPr/>
          <p:nvPr/>
        </p:nvSpPr>
        <p:spPr>
          <a:xfrm>
            <a:off x="9327738" y="3596133"/>
            <a:ext cx="1421256" cy="590168"/>
          </a:xfrm>
          <a:custGeom>
            <a:avLst/>
            <a:gdLst/>
            <a:ahLst/>
            <a:cxnLst/>
            <a:rect l="l" t="t" r="r" b="b"/>
            <a:pathLst>
              <a:path w="1421256" h="590168">
                <a:moveTo>
                  <a:pt x="0" y="98297"/>
                </a:moveTo>
                <a:lnTo>
                  <a:pt x="9232" y="56642"/>
                </a:lnTo>
                <a:lnTo>
                  <a:pt x="34138" y="23822"/>
                </a:lnTo>
                <a:lnTo>
                  <a:pt x="70528" y="3978"/>
                </a:lnTo>
                <a:lnTo>
                  <a:pt x="1322831" y="0"/>
                </a:lnTo>
                <a:lnTo>
                  <a:pt x="1337436" y="1073"/>
                </a:lnTo>
                <a:lnTo>
                  <a:pt x="1376622" y="15948"/>
                </a:lnTo>
                <a:lnTo>
                  <a:pt x="1405624" y="45090"/>
                </a:lnTo>
                <a:lnTo>
                  <a:pt x="1420278" y="84367"/>
                </a:lnTo>
                <a:lnTo>
                  <a:pt x="1421256" y="491870"/>
                </a:lnTo>
                <a:lnTo>
                  <a:pt x="1420180" y="506444"/>
                </a:lnTo>
                <a:lnTo>
                  <a:pt x="1405270" y="545566"/>
                </a:lnTo>
                <a:lnTo>
                  <a:pt x="1376077" y="574542"/>
                </a:lnTo>
                <a:lnTo>
                  <a:pt x="1336765" y="589190"/>
                </a:lnTo>
                <a:lnTo>
                  <a:pt x="98298" y="590168"/>
                </a:lnTo>
                <a:lnTo>
                  <a:pt x="83715" y="589091"/>
                </a:lnTo>
                <a:lnTo>
                  <a:pt x="44572" y="574168"/>
                </a:lnTo>
                <a:lnTo>
                  <a:pt x="15592" y="544969"/>
                </a:lnTo>
                <a:lnTo>
                  <a:pt x="965" y="505681"/>
                </a:lnTo>
                <a:lnTo>
                  <a:pt x="0" y="98297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1" name="object 36"/>
          <p:cNvSpPr txBox="1"/>
          <p:nvPr/>
        </p:nvSpPr>
        <p:spPr>
          <a:xfrm>
            <a:off x="9630252" y="3696970"/>
            <a:ext cx="816610" cy="3784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tabLst>
                <a:tab pos="498475" algn="l"/>
              </a:tabLst>
            </a:pPr>
            <a:r>
              <a:rPr sz="2400" dirty="0">
                <a:latin typeface="微软雅黑"/>
                <a:cs typeface="微软雅黑"/>
              </a:rPr>
              <a:t>函	数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62" name="object 37"/>
          <p:cNvSpPr/>
          <p:nvPr/>
        </p:nvSpPr>
        <p:spPr>
          <a:xfrm>
            <a:off x="8382350" y="4107942"/>
            <a:ext cx="1655952" cy="359156"/>
          </a:xfrm>
          <a:custGeom>
            <a:avLst/>
            <a:gdLst/>
            <a:ahLst/>
            <a:cxnLst/>
            <a:rect l="l" t="t" r="r" b="b"/>
            <a:pathLst>
              <a:path w="1655952" h="359155">
                <a:moveTo>
                  <a:pt x="1655952" y="359155"/>
                </a:moveTo>
                <a:lnTo>
                  <a:pt x="0" y="0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3" name="object 38"/>
          <p:cNvSpPr/>
          <p:nvPr/>
        </p:nvSpPr>
        <p:spPr>
          <a:xfrm>
            <a:off x="8382350" y="3250185"/>
            <a:ext cx="1655952" cy="504063"/>
          </a:xfrm>
          <a:custGeom>
            <a:avLst/>
            <a:gdLst/>
            <a:ahLst/>
            <a:cxnLst/>
            <a:rect l="l" t="t" r="r" b="b"/>
            <a:pathLst>
              <a:path w="1655952" h="504063">
                <a:moveTo>
                  <a:pt x="1655952" y="0"/>
                </a:moveTo>
                <a:lnTo>
                  <a:pt x="0" y="504063"/>
                </a:lnTo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4" name="object 39"/>
          <p:cNvSpPr/>
          <p:nvPr/>
        </p:nvSpPr>
        <p:spPr>
          <a:xfrm>
            <a:off x="10023825" y="3250185"/>
            <a:ext cx="14477" cy="1216914"/>
          </a:xfrm>
          <a:custGeom>
            <a:avLst/>
            <a:gdLst/>
            <a:ahLst/>
            <a:cxnLst/>
            <a:rect l="l" t="t" r="r" b="b"/>
            <a:pathLst>
              <a:path w="14477" h="1216914">
                <a:moveTo>
                  <a:pt x="0" y="0"/>
                </a:moveTo>
                <a:lnTo>
                  <a:pt x="14477" y="1216914"/>
                </a:lnTo>
              </a:path>
            </a:pathLst>
          </a:custGeom>
          <a:ln w="2539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91934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ABD764EA-4726-4654-9239-B77E38ACDA6C}" type="slidenum">
              <a:rPr lang="ar-SA" altLang="zh-CN" sz="1400">
                <a:solidFill>
                  <a:srgbClr val="FFFFFF"/>
                </a:solidFill>
              </a:rPr>
              <a:pPr/>
              <a:t>11</a:t>
            </a:fld>
            <a:endParaRPr lang="zh-CN" altLang="en-US" sz="14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机械的递归转换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851" y="981076"/>
            <a:ext cx="9656794" cy="5256213"/>
          </a:xfrm>
        </p:spPr>
        <p:txBody>
          <a:bodyPr/>
          <a:lstStyle/>
          <a:p>
            <a:pPr marL="469900" indent="-469900" eaLnBrk="1" hangingPunct="1">
              <a:lnSpc>
                <a:spcPct val="140000"/>
              </a:lnSpc>
              <a:spcBef>
                <a:spcPct val="30000"/>
              </a:spcBef>
            </a:pP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递归转非递归的通用方法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869950" lvl="1" indent="-469900" eaLnBrk="1" hangingPunct="1">
              <a:lnSpc>
                <a:spcPct val="100000"/>
              </a:lnSpc>
              <a:spcBef>
                <a:spcPct val="30000"/>
              </a:spcBef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1.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设置一工作栈保存当前工作记录</a:t>
            </a:r>
          </a:p>
          <a:p>
            <a:pPr marL="869950" lvl="1" indent="-469900" eaLnBrk="1" hangingPunct="1">
              <a:lnSpc>
                <a:spcPct val="100000"/>
              </a:lnSpc>
              <a:spcBef>
                <a:spcPct val="30000"/>
              </a:spcBef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2.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设置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t+2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个语句标号</a:t>
            </a:r>
          </a:p>
          <a:p>
            <a:pPr marL="869950" lvl="1" indent="-469900" eaLnBrk="1" hangingPunct="1">
              <a:lnSpc>
                <a:spcPct val="100000"/>
              </a:lnSpc>
              <a:spcBef>
                <a:spcPct val="30000"/>
              </a:spcBef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3.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增加非递归入口</a:t>
            </a:r>
          </a:p>
          <a:p>
            <a:pPr marL="869950" lvl="1" indent="-469900" eaLnBrk="1" hangingPunct="1">
              <a:lnSpc>
                <a:spcPct val="100000"/>
              </a:lnSpc>
              <a:spcBef>
                <a:spcPct val="30000"/>
              </a:spcBef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4.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替换第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i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(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i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= 1, …, t)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个递归规则</a:t>
            </a:r>
          </a:p>
          <a:p>
            <a:pPr marL="869950" lvl="1" indent="-469900" eaLnBrk="1" hangingPunct="1">
              <a:lnSpc>
                <a:spcPct val="100000"/>
              </a:lnSpc>
              <a:spcBef>
                <a:spcPct val="30000"/>
              </a:spcBef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5.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所有递归出口处增加语句：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goto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label t+1;</a:t>
            </a:r>
          </a:p>
          <a:p>
            <a:pPr marL="869950" lvl="1" indent="-469900" eaLnBrk="1" hangingPunct="1">
              <a:lnSpc>
                <a:spcPct val="100000"/>
              </a:lnSpc>
              <a:spcBef>
                <a:spcPct val="30000"/>
              </a:spcBef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6.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标号为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t+1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的语句的格式</a:t>
            </a:r>
          </a:p>
          <a:p>
            <a:pPr marL="869950" lvl="1" indent="-469900" eaLnBrk="1" hangingPunct="1">
              <a:lnSpc>
                <a:spcPct val="100000"/>
              </a:lnSpc>
              <a:spcBef>
                <a:spcPct val="30000"/>
              </a:spcBef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7.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改写循环和嵌套中的递归</a:t>
            </a:r>
          </a:p>
          <a:p>
            <a:pPr marL="869950" lvl="1" indent="-469900" eaLnBrk="1" hangingPunct="1">
              <a:lnSpc>
                <a:spcPct val="100000"/>
              </a:lnSpc>
              <a:spcBef>
                <a:spcPct val="30000"/>
              </a:spcBef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8.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优化处理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39377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ABD764EA-4726-4654-9239-B77E38ACDA6C}" type="slidenum">
              <a:rPr lang="ar-SA" altLang="zh-CN" sz="1400">
                <a:solidFill>
                  <a:srgbClr val="FFFFFF"/>
                </a:solidFill>
              </a:rPr>
              <a:pPr/>
              <a:t>12</a:t>
            </a:fld>
            <a:endParaRPr lang="zh-CN" altLang="en-US" sz="14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机械的递归转换 </a:t>
            </a:r>
            <a:r>
              <a:rPr lang="en-US" altLang="zh-CN" dirty="0"/>
              <a:t>– </a:t>
            </a:r>
            <a:r>
              <a:rPr lang="zh-CN" altLang="en-US" dirty="0"/>
              <a:t>以背包问题为例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39755" y="979489"/>
            <a:ext cx="10720874" cy="23733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2"/>
              </a:buBlip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30000"/>
              </a:spcBef>
              <a:buNone/>
            </a:pPr>
            <a:r>
              <a:rPr kumimoji="1" lang="en-US" altLang="zh-CN" sz="2400" kern="0" dirty="0">
                <a:latin typeface="Garamond" panose="02020404030301010803" pitchFamily="18" charset="0"/>
              </a:rPr>
              <a:t>[</a:t>
            </a:r>
            <a:r>
              <a:rPr kumimoji="1" lang="zh-CN" altLang="en-US" sz="2400" kern="0" dirty="0">
                <a:latin typeface="Garamond" panose="02020404030301010803" pitchFamily="18" charset="0"/>
              </a:rPr>
              <a:t>简化的</a:t>
            </a:r>
            <a:r>
              <a:rPr kumimoji="1" lang="en-US" altLang="zh-CN" sz="2400" kern="0" dirty="0">
                <a:latin typeface="Garamond" panose="02020404030301010803" pitchFamily="18" charset="0"/>
              </a:rPr>
              <a:t>0-1</a:t>
            </a:r>
            <a:r>
              <a:rPr kumimoji="1" lang="zh-CN" altLang="en-US" sz="2400" kern="0" dirty="0">
                <a:latin typeface="Garamond" panose="02020404030301010803" pitchFamily="18" charset="0"/>
              </a:rPr>
              <a:t>背包问题</a:t>
            </a:r>
            <a:r>
              <a:rPr kumimoji="1" lang="en-US" altLang="zh-CN" sz="2400" kern="0" dirty="0">
                <a:latin typeface="Garamond" panose="02020404030301010803" pitchFamily="18" charset="0"/>
              </a:rPr>
              <a:t>] </a:t>
            </a:r>
            <a:r>
              <a:rPr kumimoji="1" lang="zh-CN" altLang="en-US" sz="2400" kern="0" dirty="0">
                <a:latin typeface="Garamond" panose="02020404030301010803" pitchFamily="18" charset="0"/>
              </a:rPr>
              <a:t>我们有</a:t>
            </a:r>
            <a:r>
              <a:rPr kumimoji="1" lang="en-US" altLang="zh-CN" sz="2400" kern="0" dirty="0">
                <a:latin typeface="Garamond" panose="02020404030301010803" pitchFamily="18" charset="0"/>
              </a:rPr>
              <a:t>n</a:t>
            </a:r>
            <a:r>
              <a:rPr kumimoji="1" lang="zh-CN" altLang="en-US" sz="2400" kern="0" dirty="0">
                <a:latin typeface="Garamond" panose="02020404030301010803" pitchFamily="18" charset="0"/>
              </a:rPr>
              <a:t>件物品，物品</a:t>
            </a:r>
            <a:r>
              <a:rPr kumimoji="1" lang="en-US" altLang="zh-CN" sz="2400" kern="0" dirty="0" err="1">
                <a:latin typeface="Garamond" panose="02020404030301010803" pitchFamily="18" charset="0"/>
              </a:rPr>
              <a:t>i</a:t>
            </a:r>
            <a:r>
              <a:rPr kumimoji="1" lang="zh-CN" altLang="en-US" sz="2400" kern="0" dirty="0">
                <a:latin typeface="Garamond" panose="02020404030301010803" pitchFamily="18" charset="0"/>
              </a:rPr>
              <a:t>的重量为</a:t>
            </a:r>
            <a:r>
              <a:rPr kumimoji="1" lang="en-US" altLang="zh-CN" sz="2400" kern="0" dirty="0">
                <a:latin typeface="Garamond" panose="02020404030301010803" pitchFamily="18" charset="0"/>
              </a:rPr>
              <a:t>w[</a:t>
            </a:r>
            <a:r>
              <a:rPr kumimoji="1" lang="en-US" altLang="zh-CN" sz="2400" kern="0" dirty="0" err="1">
                <a:latin typeface="Garamond" panose="02020404030301010803" pitchFamily="18" charset="0"/>
              </a:rPr>
              <a:t>i</a:t>
            </a:r>
            <a:r>
              <a:rPr kumimoji="1" lang="en-US" altLang="zh-CN" sz="2400" kern="0" dirty="0">
                <a:latin typeface="Garamond" panose="02020404030301010803" pitchFamily="18" charset="0"/>
              </a:rPr>
              <a:t>]</a:t>
            </a:r>
            <a:r>
              <a:rPr kumimoji="1" lang="zh-CN" altLang="en-US" sz="2400" kern="0" dirty="0">
                <a:latin typeface="Garamond" panose="02020404030301010803" pitchFamily="18" charset="0"/>
              </a:rPr>
              <a:t> 。背包的容量为</a:t>
            </a:r>
            <a:r>
              <a:rPr kumimoji="1" lang="en-US" altLang="zh-CN" sz="2400" kern="0" dirty="0">
                <a:latin typeface="Garamond" panose="02020404030301010803" pitchFamily="18" charset="0"/>
              </a:rPr>
              <a:t>s</a:t>
            </a:r>
            <a:r>
              <a:rPr kumimoji="1" lang="zh-CN" altLang="en-US" sz="2400" kern="0" dirty="0">
                <a:latin typeface="Garamond" panose="02020404030301010803" pitchFamily="18" charset="0"/>
              </a:rPr>
              <a:t>。</a:t>
            </a:r>
            <a:r>
              <a:rPr kumimoji="1" lang="zh-CN" altLang="en-US" sz="2400" dirty="0">
                <a:latin typeface="Garamond" panose="02020404030301010803" pitchFamily="18" charset="0"/>
              </a:rPr>
              <a:t>如果限定每种物品（</a:t>
            </a:r>
            <a:r>
              <a:rPr kumimoji="1" lang="en-US" altLang="zh-CN" sz="2400" dirty="0">
                <a:latin typeface="Garamond" panose="02020404030301010803" pitchFamily="18" charset="0"/>
              </a:rPr>
              <a:t>0</a:t>
            </a:r>
            <a:r>
              <a:rPr kumimoji="1" lang="zh-CN" altLang="en-US" sz="2400" dirty="0">
                <a:latin typeface="Garamond" panose="02020404030301010803" pitchFamily="18" charset="0"/>
              </a:rPr>
              <a:t>）要么完全放进背包（</a:t>
            </a:r>
            <a:r>
              <a:rPr kumimoji="1" lang="en-US" altLang="zh-CN" sz="2400" dirty="0">
                <a:latin typeface="Garamond" panose="02020404030301010803" pitchFamily="18" charset="0"/>
              </a:rPr>
              <a:t>1</a:t>
            </a:r>
            <a:r>
              <a:rPr kumimoji="1" lang="zh-CN" altLang="en-US" sz="2400" dirty="0">
                <a:latin typeface="Garamond" panose="02020404030301010803" pitchFamily="18" charset="0"/>
              </a:rPr>
              <a:t>）要么不放进背包；即物品是不可分割的。问：能否从这</a:t>
            </a:r>
            <a:r>
              <a:rPr kumimoji="1" lang="en-US" altLang="zh-CN" sz="2400" dirty="0">
                <a:latin typeface="Garamond" panose="02020404030301010803" pitchFamily="18" charset="0"/>
              </a:rPr>
              <a:t>n</a:t>
            </a:r>
            <a:r>
              <a:rPr kumimoji="1" lang="zh-CN" altLang="en-US" sz="2400" dirty="0">
                <a:latin typeface="Garamond" panose="02020404030301010803" pitchFamily="18" charset="0"/>
              </a:rPr>
              <a:t>件物品中选择若干件放入背包，使其重量之和恰好为</a:t>
            </a:r>
            <a:r>
              <a:rPr kumimoji="1" lang="en-US" altLang="zh-CN" sz="2400" dirty="0">
                <a:latin typeface="Garamond" panose="02020404030301010803" pitchFamily="18" charset="0"/>
              </a:rPr>
              <a:t>s</a:t>
            </a:r>
            <a:r>
              <a:rPr kumimoji="1" lang="zh-CN" altLang="en-US" sz="2400" dirty="0">
                <a:latin typeface="Garamond" panose="02020404030301010803" pitchFamily="18" charset="0"/>
              </a:rPr>
              <a:t>。</a:t>
            </a:r>
            <a:endParaRPr kumimoji="1" lang="en-US" altLang="zh-CN" sz="2400" kern="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726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ABD764EA-4726-4654-9239-B77E38ACDA6C}" type="slidenum">
              <a:rPr lang="ar-SA" altLang="zh-CN" sz="1400">
                <a:solidFill>
                  <a:srgbClr val="FFFFFF"/>
                </a:solidFill>
              </a:rPr>
              <a:pPr/>
              <a:t>13</a:t>
            </a:fld>
            <a:endParaRPr lang="zh-CN" altLang="en-US" sz="14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机械的递归转换 </a:t>
            </a:r>
            <a:r>
              <a:rPr lang="en-US" altLang="zh-CN" dirty="0"/>
              <a:t>– </a:t>
            </a:r>
            <a:r>
              <a:rPr lang="zh-CN" altLang="en-US" dirty="0"/>
              <a:t>以背包问题为例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684637" y="1126551"/>
                <a:ext cx="8822725" cy="1232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𝒌𝒏𝒂𝒑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𝒕𝒓𝒖𝒆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,                                                                                  </m:t>
                              </m:r>
                              <m:r>
                                <a:rPr lang="zh-CN" altLang="en-US" sz="2000" b="1" i="1" smtClean="0">
                                  <a:latin typeface="Cambria Math" panose="02040503050406030204" pitchFamily="18" charset="0"/>
                                </a:rPr>
                                <m:t>当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𝒇𝒂𝒍𝒔𝒆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,                                                   </m:t>
                              </m:r>
                              <m:r>
                                <a:rPr lang="zh-CN" altLang="en-US" sz="2000" b="1" i="1" smtClean="0">
                                  <a:latin typeface="Cambria Math" panose="02040503050406030204" pitchFamily="18" charset="0"/>
                                </a:rPr>
                                <m:t>当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zh-CN" altLang="en-US" sz="2000" b="1" i="1" smtClean="0">
                                  <a:latin typeface="Cambria Math" panose="02040503050406030204" pitchFamily="18" charset="0"/>
                                </a:rPr>
                                <m:t>或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zh-CN" altLang="en-US" sz="2000" b="1" i="1" smtClean="0">
                                  <a:latin typeface="Cambria Math" panose="02040503050406030204" pitchFamily="18" charset="0"/>
                                </a:rPr>
                                <m:t>且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𝒌𝒏𝒂𝒑</m:t>
                              </m:r>
                              <m:d>
                                <m:d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  <m:r>
                                        <a:rPr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d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𝒌𝒏𝒂𝒑</m:t>
                              </m:r>
                              <m:d>
                                <m:d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zh-CN" altLang="en-US" sz="2000" b="1" i="1" smtClean="0"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  <m:r>
                                <a:rPr lang="zh-CN" altLang="en-US" sz="2000" b="1" i="1" smtClean="0">
                                  <a:latin typeface="Cambria Math" panose="02040503050406030204" pitchFamily="18" charset="0"/>
                                </a:rPr>
                                <m:t>当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zh-CN" altLang="en-US" sz="2000" b="1" i="1" smtClean="0">
                                  <a:latin typeface="Cambria Math" panose="02040503050406030204" pitchFamily="18" charset="0"/>
                                </a:rPr>
                                <m:t>且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637" y="1126551"/>
                <a:ext cx="8822725" cy="123200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767015" y="2557894"/>
            <a:ext cx="8822725" cy="4150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3"/>
              </a:buBlip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 sz="1800" kern="0" dirty="0">
                <a:latin typeface="Garamond" panose="02020404030301010803" pitchFamily="18" charset="0"/>
              </a:rPr>
              <a:t>bool knap (</a:t>
            </a:r>
            <a:r>
              <a:rPr kumimoji="1" lang="en-US" altLang="zh-CN" sz="1800" kern="0" dirty="0" err="1">
                <a:latin typeface="Garamond" panose="02020404030301010803" pitchFamily="18" charset="0"/>
              </a:rPr>
              <a:t>int</a:t>
            </a:r>
            <a:r>
              <a:rPr kumimoji="1" lang="en-US" altLang="zh-CN" sz="1800" kern="0" dirty="0">
                <a:latin typeface="Garamond" panose="02020404030301010803" pitchFamily="18" charset="0"/>
              </a:rPr>
              <a:t> s, </a:t>
            </a:r>
            <a:r>
              <a:rPr kumimoji="1" lang="en-US" altLang="zh-CN" sz="1800" kern="0" dirty="0" err="1">
                <a:latin typeface="Garamond" panose="02020404030301010803" pitchFamily="18" charset="0"/>
              </a:rPr>
              <a:t>int</a:t>
            </a:r>
            <a:r>
              <a:rPr kumimoji="1" lang="en-US" altLang="zh-CN" sz="1800" kern="0" dirty="0">
                <a:latin typeface="Garamond" panose="02020404030301010803" pitchFamily="18" charset="0"/>
              </a:rPr>
              <a:t> n) {</a:t>
            </a:r>
          </a:p>
          <a:p>
            <a:pPr eaLnBrk="1" hangingPunct="1">
              <a:lnSpc>
                <a:spcPct val="14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 sz="1800" kern="0" dirty="0">
                <a:latin typeface="Garamond" panose="02020404030301010803" pitchFamily="18" charset="0"/>
              </a:rPr>
              <a:t>    if (s == 0) return true;</a:t>
            </a:r>
          </a:p>
          <a:p>
            <a:pPr eaLnBrk="1" hangingPunct="1">
              <a:lnSpc>
                <a:spcPct val="14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 sz="1800" kern="0" dirty="0">
                <a:latin typeface="Garamond" panose="02020404030301010803" pitchFamily="18" charset="0"/>
              </a:rPr>
              <a:t>    if ((s &lt; 0) || (s &gt; 0 &amp;&amp; n &lt; 1)) return false;</a:t>
            </a:r>
          </a:p>
          <a:p>
            <a:pPr eaLnBrk="1" hangingPunct="1">
              <a:lnSpc>
                <a:spcPct val="14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 sz="1800" kern="0" dirty="0">
                <a:latin typeface="Garamond" panose="02020404030301010803" pitchFamily="18" charset="0"/>
              </a:rPr>
              <a:t>    if (knap(s - w[n-1], n-1)) {</a:t>
            </a:r>
          </a:p>
          <a:p>
            <a:pPr eaLnBrk="1" hangingPunct="1">
              <a:lnSpc>
                <a:spcPct val="14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 sz="1800" kern="0" dirty="0">
                <a:latin typeface="Garamond" panose="02020404030301010803" pitchFamily="18" charset="0"/>
              </a:rPr>
              <a:t>        </a:t>
            </a:r>
            <a:r>
              <a:rPr kumimoji="1" lang="en-US" altLang="zh-CN" sz="1800" kern="0" dirty="0" err="1">
                <a:latin typeface="Garamond" panose="02020404030301010803" pitchFamily="18" charset="0"/>
              </a:rPr>
              <a:t>cout</a:t>
            </a:r>
            <a:r>
              <a:rPr kumimoji="1" lang="en-US" altLang="zh-CN" sz="1800" kern="0" dirty="0">
                <a:latin typeface="Garamond" panose="02020404030301010803" pitchFamily="18" charset="0"/>
              </a:rPr>
              <a:t> &lt;&lt; w[n-1];</a:t>
            </a:r>
          </a:p>
          <a:p>
            <a:pPr eaLnBrk="1" hangingPunct="1">
              <a:lnSpc>
                <a:spcPct val="14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 sz="1800" kern="0" dirty="0">
                <a:latin typeface="Garamond" panose="02020404030301010803" pitchFamily="18" charset="0"/>
              </a:rPr>
              <a:t>        return true;</a:t>
            </a:r>
          </a:p>
          <a:p>
            <a:pPr eaLnBrk="1" hangingPunct="1">
              <a:lnSpc>
                <a:spcPct val="14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 sz="1800" kern="0" dirty="0">
                <a:latin typeface="Garamond" panose="02020404030301010803" pitchFamily="18" charset="0"/>
              </a:rPr>
              <a:t>    }</a:t>
            </a:r>
          </a:p>
          <a:p>
            <a:pPr eaLnBrk="1" hangingPunct="1">
              <a:lnSpc>
                <a:spcPct val="140000"/>
              </a:lnSpc>
              <a:spcBef>
                <a:spcPct val="30000"/>
              </a:spcBef>
              <a:buNone/>
            </a:pPr>
            <a:r>
              <a:rPr kumimoji="1" lang="en-US" altLang="zh-CN" sz="1800" kern="0" dirty="0">
                <a:latin typeface="Garamond" panose="02020404030301010803" pitchFamily="18" charset="0"/>
              </a:rPr>
              <a:t>     else return knap(s, n-1);</a:t>
            </a:r>
          </a:p>
          <a:p>
            <a:pPr eaLnBrk="1" hangingPunct="1">
              <a:lnSpc>
                <a:spcPct val="140000"/>
              </a:lnSpc>
              <a:spcBef>
                <a:spcPct val="30000"/>
              </a:spcBef>
              <a:buNone/>
            </a:pPr>
            <a:r>
              <a:rPr kumimoji="1" lang="en-US" altLang="zh-CN" sz="1800" kern="0" dirty="0">
                <a:latin typeface="Garamond" panose="02020404030301010803" pitchFamily="18" charset="0"/>
              </a:rPr>
              <a:t>}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551910" y="2358555"/>
            <a:ext cx="169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C00000"/>
                </a:solidFill>
              </a:rPr>
              <a:t>递归算法</a:t>
            </a:r>
          </a:p>
        </p:txBody>
      </p:sp>
    </p:spTree>
    <p:extLst>
      <p:ext uri="{BB962C8B-B14F-4D97-AF65-F5344CB8AC3E}">
        <p14:creationId xmlns:p14="http://schemas.microsoft.com/office/powerpoint/2010/main" val="2968207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ABD764EA-4726-4654-9239-B77E38ACDA6C}" type="slidenum">
              <a:rPr lang="ar-SA" altLang="zh-CN" sz="1400">
                <a:solidFill>
                  <a:srgbClr val="FFFFFF"/>
                </a:solidFill>
              </a:rPr>
              <a:pPr/>
              <a:t>14</a:t>
            </a:fld>
            <a:endParaRPr lang="zh-CN" altLang="en-US" sz="14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机械的递归转换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851" y="981076"/>
            <a:ext cx="9656794" cy="5256213"/>
          </a:xfrm>
        </p:spPr>
        <p:txBody>
          <a:bodyPr/>
          <a:lstStyle/>
          <a:p>
            <a:pPr marL="469900" indent="-469900" eaLnBrk="1" hangingPunct="1">
              <a:lnSpc>
                <a:spcPct val="140000"/>
              </a:lnSpc>
              <a:spcBef>
                <a:spcPct val="30000"/>
              </a:spcBef>
            </a:pP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递归出口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869950" lvl="1" indent="-469900" eaLnBrk="1" hangingPunct="1">
              <a:lnSpc>
                <a:spcPct val="100000"/>
              </a:lnSpc>
              <a:spcBef>
                <a:spcPct val="30000"/>
              </a:spcBef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1. s == 0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时，不选择任何物品即可，解为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true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869950" lvl="1" indent="-469900" eaLnBrk="1" hangingPunct="1">
              <a:lnSpc>
                <a:spcPct val="100000"/>
              </a:lnSpc>
              <a:spcBef>
                <a:spcPct val="30000"/>
              </a:spcBef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2. s &gt; 0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且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n &lt; 1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时，无物品可选，解为</a:t>
            </a:r>
            <a:r>
              <a:rPr lang="en-US" altLang="zh-CN">
                <a:latin typeface="华文中宋" panose="02010600040101010101" pitchFamily="2" charset="-122"/>
                <a:ea typeface="华文中宋" panose="02010600040101010101" pitchFamily="2" charset="-122"/>
              </a:rPr>
              <a:t>false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469900" indent="-469900" eaLnBrk="1" hangingPunct="1">
              <a:lnSpc>
                <a:spcPct val="100000"/>
              </a:lnSpc>
              <a:spcBef>
                <a:spcPct val="30000"/>
              </a:spcBef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递归规则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869950" lvl="1" indent="-469900" eaLnBrk="1" hangingPunct="1">
              <a:lnSpc>
                <a:spcPct val="100000"/>
              </a:lnSpc>
              <a:spcBef>
                <a:spcPct val="30000"/>
              </a:spcBef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1. w[n-1]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包含在解中，求解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knap(s – w[n-1], n-1)</a:t>
            </a:r>
          </a:p>
          <a:p>
            <a:pPr marL="869950" lvl="1" indent="-469900" eaLnBrk="1" hangingPunct="1">
              <a:lnSpc>
                <a:spcPct val="100000"/>
              </a:lnSpc>
              <a:spcBef>
                <a:spcPct val="30000"/>
              </a:spcBef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2. w[n-1]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不包含在解中，求解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knap(s, n-1)</a:t>
            </a:r>
            <a:endParaRPr lang="zh-CN" altLang="en-US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1659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ABD764EA-4726-4654-9239-B77E38ACDA6C}" type="slidenum">
              <a:rPr lang="ar-SA" altLang="zh-CN" sz="1400">
                <a:solidFill>
                  <a:srgbClr val="FFFFFF"/>
                </a:solidFill>
              </a:rPr>
              <a:pPr/>
              <a:t>15</a:t>
            </a:fld>
            <a:endParaRPr lang="zh-CN" altLang="en-US" sz="14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机械的递归转换 </a:t>
            </a:r>
            <a:r>
              <a:rPr lang="en-US" altLang="zh-CN" dirty="0"/>
              <a:t>– </a:t>
            </a:r>
            <a:r>
              <a:rPr lang="zh-CN" altLang="en-US" dirty="0"/>
              <a:t>以背包问题为例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851" y="981076"/>
            <a:ext cx="9656794" cy="5256213"/>
          </a:xfrm>
        </p:spPr>
        <p:txBody>
          <a:bodyPr/>
          <a:lstStyle/>
          <a:p>
            <a:pPr marL="469900" indent="-469900" eaLnBrk="1" hangingPunct="1">
              <a:lnSpc>
                <a:spcPct val="140000"/>
              </a:lnSpc>
              <a:spcBef>
                <a:spcPct val="30000"/>
              </a:spcBef>
            </a:pP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递归返回的三种情况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869950" lvl="1" indent="-469900" eaLnBrk="1" hangingPunct="1">
              <a:lnSpc>
                <a:spcPct val="100000"/>
              </a:lnSpc>
              <a:spcBef>
                <a:spcPct val="30000"/>
              </a:spcBef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1.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计算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knap(s, n)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完毕，返回到调用本函数的其他函数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869950" lvl="1" indent="-469900" eaLnBrk="1" hangingPunct="1">
              <a:lnSpc>
                <a:spcPct val="100000"/>
              </a:lnSpc>
              <a:spcBef>
                <a:spcPct val="30000"/>
              </a:spcBef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2.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计算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knap(s – w[n-1], n-1)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完毕，返回到本调用函数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869950" lvl="1" indent="-469900" eaLnBrk="1" hangingPunct="1">
              <a:lnSpc>
                <a:spcPct val="100000"/>
              </a:lnSpc>
              <a:spcBef>
                <a:spcPct val="30000"/>
              </a:spcBef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3.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计算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knap(s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，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n-1)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完毕，返回到本调用函数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869950" lvl="1" indent="-469900" eaLnBrk="1" hangingPunct="1">
              <a:lnSpc>
                <a:spcPct val="100000"/>
              </a:lnSpc>
              <a:spcBef>
                <a:spcPct val="30000"/>
              </a:spcBef>
            </a:pP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6997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ABD764EA-4726-4654-9239-B77E38ACDA6C}" type="slidenum">
              <a:rPr lang="ar-SA" altLang="zh-CN" sz="1400">
                <a:solidFill>
                  <a:srgbClr val="FFFFFF"/>
                </a:solidFill>
              </a:rPr>
              <a:pPr/>
              <a:t>16</a:t>
            </a:fld>
            <a:endParaRPr lang="zh-CN" altLang="en-US" sz="14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机械的递归转换 </a:t>
            </a:r>
            <a:r>
              <a:rPr lang="en-US" altLang="zh-CN" dirty="0"/>
              <a:t>– </a:t>
            </a:r>
            <a:r>
              <a:rPr lang="zh-CN" altLang="en-US" dirty="0"/>
              <a:t>以背包问题为例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850" y="981077"/>
            <a:ext cx="9924019" cy="2890708"/>
          </a:xfrm>
        </p:spPr>
        <p:txBody>
          <a:bodyPr/>
          <a:lstStyle/>
          <a:p>
            <a:pPr marL="469900" indent="-469900" eaLnBrk="1" hangingPunct="1">
              <a:lnSpc>
                <a:spcPct val="140000"/>
              </a:lnSpc>
              <a:spcBef>
                <a:spcPct val="30000"/>
              </a:spcBef>
            </a:pP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1. 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设置一工作栈保存当前工作记录</a:t>
            </a:r>
            <a:endParaRPr lang="en-US" altLang="zh-CN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869950" lvl="1" indent="-469900" eaLnBrk="1" hangingPunct="1">
              <a:lnSpc>
                <a:spcPct val="140000"/>
              </a:lnSpc>
              <a:spcBef>
                <a:spcPct val="30000"/>
              </a:spcBef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在函数中出现的所有参数和局部变量都必须用栈中的数据成员代替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270000" lvl="2" indent="-469900" eaLnBrk="1" hangingPunct="1">
              <a:lnSpc>
                <a:spcPct val="140000"/>
              </a:lnSpc>
              <a:spcBef>
                <a:spcPct val="30000"/>
              </a:spcBef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返回情况标号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270000" lvl="2" indent="-469900" eaLnBrk="1" hangingPunct="1">
              <a:lnSpc>
                <a:spcPct val="140000"/>
              </a:lnSpc>
              <a:spcBef>
                <a:spcPct val="30000"/>
              </a:spcBef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函数参数（值参、引用型）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270000" lvl="2" indent="-469900" eaLnBrk="1" hangingPunct="1">
              <a:lnSpc>
                <a:spcPct val="140000"/>
              </a:lnSpc>
              <a:spcBef>
                <a:spcPct val="30000"/>
              </a:spcBef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局部变量</a:t>
            </a:r>
          </a:p>
          <a:p>
            <a:pPr marL="0" indent="0" eaLnBrk="1" hangingPunct="1">
              <a:lnSpc>
                <a:spcPct val="140000"/>
              </a:lnSpc>
              <a:spcBef>
                <a:spcPct val="30000"/>
              </a:spcBef>
              <a:buNone/>
            </a:pP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222740" y="2685538"/>
            <a:ext cx="4549129" cy="305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2"/>
              </a:buBlip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 sz="1800" kern="0" dirty="0" err="1">
                <a:latin typeface="Garamond" panose="02020404030301010803" pitchFamily="18" charset="0"/>
              </a:rPr>
              <a:t>enum</a:t>
            </a:r>
            <a:r>
              <a:rPr kumimoji="1" lang="en-US" altLang="zh-CN" sz="1800" kern="0" dirty="0">
                <a:latin typeface="Garamond" panose="02020404030301010803" pitchFamily="18" charset="0"/>
              </a:rPr>
              <a:t> </a:t>
            </a:r>
            <a:r>
              <a:rPr kumimoji="1" lang="en-US" altLang="zh-CN" sz="1800" kern="0" dirty="0" err="1">
                <a:latin typeface="Garamond" panose="02020404030301010803" pitchFamily="18" charset="0"/>
              </a:rPr>
              <a:t>rdType</a:t>
            </a:r>
            <a:r>
              <a:rPr kumimoji="1" lang="en-US" altLang="zh-CN" sz="1800" kern="0" dirty="0">
                <a:latin typeface="Garamond" panose="02020404030301010803" pitchFamily="18" charset="0"/>
              </a:rPr>
              <a:t> {0, 1, 2}; //</a:t>
            </a:r>
            <a:r>
              <a:rPr kumimoji="1" lang="zh-CN" altLang="en-US" sz="1800" kern="0" dirty="0">
                <a:latin typeface="Garamond" panose="02020404030301010803" pitchFamily="18" charset="0"/>
              </a:rPr>
              <a:t>对应三种返回情况</a:t>
            </a:r>
            <a:endParaRPr kumimoji="1" lang="en-US" altLang="zh-CN" sz="1800" kern="0" dirty="0">
              <a:latin typeface="Garamond" panose="02020404030301010803" pitchFamily="18" charset="0"/>
            </a:endParaRPr>
          </a:p>
          <a:p>
            <a:pPr eaLnBrk="1" hangingPunct="1">
              <a:lnSpc>
                <a:spcPct val="14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 sz="1800" kern="0" dirty="0">
                <a:latin typeface="Garamond" panose="02020404030301010803" pitchFamily="18" charset="0"/>
              </a:rPr>
              <a:t>public class </a:t>
            </a:r>
            <a:r>
              <a:rPr kumimoji="1" lang="en-US" altLang="zh-CN" sz="1800" kern="0" dirty="0" err="1">
                <a:latin typeface="Garamond" panose="02020404030301010803" pitchFamily="18" charset="0"/>
              </a:rPr>
              <a:t>knapNode</a:t>
            </a:r>
            <a:r>
              <a:rPr kumimoji="1" lang="en-US" altLang="zh-CN" sz="1800" kern="0" dirty="0">
                <a:latin typeface="Garamond" panose="02020404030301010803" pitchFamily="18" charset="0"/>
              </a:rPr>
              <a:t>{</a:t>
            </a:r>
          </a:p>
          <a:p>
            <a:pPr eaLnBrk="1" hangingPunct="1">
              <a:lnSpc>
                <a:spcPct val="14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 sz="1800" kern="0" dirty="0">
                <a:latin typeface="Garamond" panose="02020404030301010803" pitchFamily="18" charset="0"/>
              </a:rPr>
              <a:t>	</a:t>
            </a:r>
            <a:r>
              <a:rPr kumimoji="1" lang="en-US" altLang="zh-CN" sz="1800" kern="0" dirty="0" err="1">
                <a:latin typeface="Garamond" panose="02020404030301010803" pitchFamily="18" charset="0"/>
              </a:rPr>
              <a:t>int</a:t>
            </a:r>
            <a:r>
              <a:rPr kumimoji="1" lang="en-US" altLang="zh-CN" sz="1800" kern="0" dirty="0">
                <a:latin typeface="Garamond" panose="02020404030301010803" pitchFamily="18" charset="0"/>
              </a:rPr>
              <a:t> s, n;         // </a:t>
            </a:r>
            <a:r>
              <a:rPr kumimoji="1" lang="zh-CN" altLang="en-US" sz="1800" kern="0" dirty="0">
                <a:latin typeface="Garamond" panose="02020404030301010803" pitchFamily="18" charset="0"/>
              </a:rPr>
              <a:t>背包容量和物品数目</a:t>
            </a:r>
            <a:endParaRPr kumimoji="1" lang="en-US" altLang="zh-CN" sz="1800" kern="0" dirty="0">
              <a:latin typeface="Garamond" panose="02020404030301010803" pitchFamily="18" charset="0"/>
            </a:endParaRPr>
          </a:p>
          <a:p>
            <a:pPr eaLnBrk="1" hangingPunct="1">
              <a:lnSpc>
                <a:spcPct val="14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 sz="1800" kern="0" dirty="0">
                <a:latin typeface="Garamond" panose="02020404030301010803" pitchFamily="18" charset="0"/>
              </a:rPr>
              <a:t>	</a:t>
            </a:r>
            <a:r>
              <a:rPr kumimoji="1" lang="en-US" altLang="zh-CN" sz="1800" kern="0" dirty="0" err="1">
                <a:latin typeface="Garamond" panose="02020404030301010803" pitchFamily="18" charset="0"/>
              </a:rPr>
              <a:t>rdType</a:t>
            </a:r>
            <a:r>
              <a:rPr kumimoji="1" lang="en-US" altLang="zh-CN" sz="1800" kern="0" dirty="0">
                <a:latin typeface="Garamond" panose="02020404030301010803" pitchFamily="18" charset="0"/>
              </a:rPr>
              <a:t> </a:t>
            </a:r>
            <a:r>
              <a:rPr kumimoji="1" lang="en-US" altLang="zh-CN" sz="1800" kern="0" dirty="0" err="1">
                <a:latin typeface="Garamond" panose="02020404030301010803" pitchFamily="18" charset="0"/>
              </a:rPr>
              <a:t>rd</a:t>
            </a:r>
            <a:r>
              <a:rPr kumimoji="1" lang="en-US" altLang="zh-CN" sz="1800" kern="0" dirty="0">
                <a:latin typeface="Garamond" panose="02020404030301010803" pitchFamily="18" charset="0"/>
              </a:rPr>
              <a:t>;    // </a:t>
            </a:r>
            <a:r>
              <a:rPr kumimoji="1" lang="zh-CN" altLang="en-US" sz="1800" kern="0" dirty="0">
                <a:latin typeface="Garamond" panose="02020404030301010803" pitchFamily="18" charset="0"/>
              </a:rPr>
              <a:t>返回情况标号</a:t>
            </a:r>
            <a:endParaRPr kumimoji="1" lang="en-US" altLang="zh-CN" sz="1800" kern="0" dirty="0">
              <a:latin typeface="Garamond" panose="02020404030301010803" pitchFamily="18" charset="0"/>
            </a:endParaRPr>
          </a:p>
          <a:p>
            <a:pPr eaLnBrk="1" hangingPunct="1">
              <a:lnSpc>
                <a:spcPct val="14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 sz="1800" kern="0" dirty="0">
                <a:latin typeface="Garamond" panose="02020404030301010803" pitchFamily="18" charset="0"/>
              </a:rPr>
              <a:t>	bool k;           // </a:t>
            </a:r>
            <a:r>
              <a:rPr kumimoji="1" lang="zh-CN" altLang="en-US" sz="1800" kern="0" dirty="0">
                <a:latin typeface="Garamond" panose="02020404030301010803" pitchFamily="18" charset="0"/>
              </a:rPr>
              <a:t>结果单元</a:t>
            </a:r>
            <a:endParaRPr kumimoji="1" lang="en-US" altLang="zh-CN" sz="1800" kern="0" dirty="0">
              <a:latin typeface="Garamond" panose="02020404030301010803" pitchFamily="18" charset="0"/>
            </a:endParaRPr>
          </a:p>
          <a:p>
            <a:pPr eaLnBrk="1" hangingPunct="1">
              <a:lnSpc>
                <a:spcPct val="14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 sz="1800" kern="0" dirty="0">
                <a:latin typeface="Garamond" panose="02020404030301010803" pitchFamily="18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1694242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ABD764EA-4726-4654-9239-B77E38ACDA6C}" type="slidenum">
              <a:rPr lang="ar-SA" altLang="zh-CN" sz="1400">
                <a:solidFill>
                  <a:srgbClr val="FFFFFF"/>
                </a:solidFill>
              </a:rPr>
              <a:pPr/>
              <a:t>17</a:t>
            </a:fld>
            <a:endParaRPr lang="zh-CN" altLang="en-US" sz="14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机械的递归转换 </a:t>
            </a:r>
            <a:r>
              <a:rPr lang="en-US" altLang="zh-CN" dirty="0"/>
              <a:t>– </a:t>
            </a:r>
            <a:r>
              <a:rPr lang="zh-CN" altLang="en-US" dirty="0"/>
              <a:t>以背包问题为例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850" y="981077"/>
            <a:ext cx="9924019" cy="2890708"/>
          </a:xfrm>
        </p:spPr>
        <p:txBody>
          <a:bodyPr/>
          <a:lstStyle/>
          <a:p>
            <a:pPr marL="469900" indent="-469900" eaLnBrk="1" hangingPunct="1">
              <a:lnSpc>
                <a:spcPct val="140000"/>
              </a:lnSpc>
              <a:spcBef>
                <a:spcPct val="30000"/>
              </a:spcBef>
            </a:pP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2. 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设置</a:t>
            </a: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t+2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个语句标号</a:t>
            </a:r>
            <a:endParaRPr lang="en-US" altLang="zh-CN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869950" lvl="1" indent="-469900" eaLnBrk="1" hangingPunct="1">
              <a:lnSpc>
                <a:spcPct val="140000"/>
              </a:lnSpc>
              <a:spcBef>
                <a:spcPct val="30000"/>
              </a:spcBef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label 0: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第一个可执行语句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869950" lvl="1" indent="-469900" eaLnBrk="1" hangingPunct="1">
              <a:lnSpc>
                <a:spcPct val="140000"/>
              </a:lnSpc>
              <a:spcBef>
                <a:spcPct val="30000"/>
              </a:spcBef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label t+1: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设置在函数体结束处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869950" lvl="1" indent="-469900" eaLnBrk="1" hangingPunct="1">
              <a:lnSpc>
                <a:spcPct val="140000"/>
              </a:lnSpc>
              <a:spcBef>
                <a:spcPct val="30000"/>
              </a:spcBef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label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i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(1 &lt;=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i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&lt;= t):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第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i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个递归返回处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 eaLnBrk="1" hangingPunct="1">
              <a:lnSpc>
                <a:spcPct val="140000"/>
              </a:lnSpc>
              <a:spcBef>
                <a:spcPct val="30000"/>
              </a:spcBef>
              <a:buNone/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9550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ABD764EA-4726-4654-9239-B77E38ACDA6C}" type="slidenum">
              <a:rPr lang="ar-SA" altLang="zh-CN" sz="1400">
                <a:solidFill>
                  <a:srgbClr val="FFFFFF"/>
                </a:solidFill>
              </a:rPr>
              <a:pPr/>
              <a:t>18</a:t>
            </a:fld>
            <a:endParaRPr lang="zh-CN" altLang="en-US" sz="14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机械的递归转换 </a:t>
            </a:r>
            <a:r>
              <a:rPr lang="en-US" altLang="zh-CN" dirty="0"/>
              <a:t>– </a:t>
            </a:r>
            <a:r>
              <a:rPr lang="zh-CN" altLang="en-US" dirty="0"/>
              <a:t>以背包问题为例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850" y="981077"/>
            <a:ext cx="9924019" cy="897150"/>
          </a:xfrm>
        </p:spPr>
        <p:txBody>
          <a:bodyPr/>
          <a:lstStyle/>
          <a:p>
            <a:pPr marL="469900" indent="-469900" eaLnBrk="1" hangingPunct="1">
              <a:lnSpc>
                <a:spcPct val="140000"/>
              </a:lnSpc>
              <a:spcBef>
                <a:spcPct val="30000"/>
              </a:spcBef>
            </a:pP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3. 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增加非递归入口</a:t>
            </a:r>
            <a:endParaRPr lang="en-US" altLang="zh-CN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869950" lvl="1" indent="-469900" eaLnBrk="1" hangingPunct="1">
              <a:lnSpc>
                <a:spcPct val="140000"/>
              </a:lnSpc>
              <a:spcBef>
                <a:spcPct val="30000"/>
              </a:spcBef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将第一个数据成员（递归起点）压入栈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27413" y="2364262"/>
            <a:ext cx="7737173" cy="305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2"/>
              </a:buBlip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 sz="1800" kern="0" dirty="0">
                <a:latin typeface="Garamond" panose="02020404030301010803" pitchFamily="18" charset="0"/>
              </a:rPr>
              <a:t>Stack&lt;</a:t>
            </a:r>
            <a:r>
              <a:rPr kumimoji="1" lang="en-US" altLang="zh-CN" sz="1800" kern="0" dirty="0" err="1">
                <a:latin typeface="Garamond" panose="02020404030301010803" pitchFamily="18" charset="0"/>
              </a:rPr>
              <a:t>knapNode</a:t>
            </a:r>
            <a:r>
              <a:rPr kumimoji="1" lang="en-US" altLang="zh-CN" sz="1800" kern="0" dirty="0">
                <a:latin typeface="Garamond" panose="02020404030301010803" pitchFamily="18" charset="0"/>
              </a:rPr>
              <a:t>&gt; stack;</a:t>
            </a:r>
          </a:p>
          <a:p>
            <a:pPr eaLnBrk="1" hangingPunct="1">
              <a:lnSpc>
                <a:spcPct val="14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 sz="1800" kern="0" dirty="0" err="1">
                <a:latin typeface="Garamond" panose="02020404030301010803" pitchFamily="18" charset="0"/>
              </a:rPr>
              <a:t>knapNode</a:t>
            </a:r>
            <a:r>
              <a:rPr kumimoji="1" lang="en-US" altLang="zh-CN" sz="1800" kern="0" dirty="0">
                <a:latin typeface="Garamond" panose="02020404030301010803" pitchFamily="18" charset="0"/>
              </a:rPr>
              <a:t> </a:t>
            </a:r>
            <a:r>
              <a:rPr kumimoji="1" lang="en-US" altLang="zh-CN" sz="1800" kern="0" dirty="0" err="1">
                <a:latin typeface="Garamond" panose="02020404030301010803" pitchFamily="18" charset="0"/>
              </a:rPr>
              <a:t>tmp</a:t>
            </a:r>
            <a:r>
              <a:rPr kumimoji="1" lang="en-US" altLang="zh-CN" sz="1800" kern="0" dirty="0">
                <a:latin typeface="Garamond" panose="02020404030301010803" pitchFamily="18" charset="0"/>
              </a:rPr>
              <a:t>;</a:t>
            </a:r>
          </a:p>
          <a:p>
            <a:pPr eaLnBrk="1" hangingPunct="1">
              <a:lnSpc>
                <a:spcPct val="14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 sz="1800" kern="0" dirty="0" err="1">
                <a:latin typeface="Garamond" panose="02020404030301010803" pitchFamily="18" charset="0"/>
              </a:rPr>
              <a:t>tmp.s</a:t>
            </a:r>
            <a:r>
              <a:rPr kumimoji="1" lang="en-US" altLang="zh-CN" sz="1800" kern="0" dirty="0">
                <a:latin typeface="Garamond" panose="02020404030301010803" pitchFamily="18" charset="0"/>
              </a:rPr>
              <a:t> = s; </a:t>
            </a:r>
            <a:r>
              <a:rPr kumimoji="1" lang="en-US" altLang="zh-CN" sz="1800" kern="0" dirty="0" err="1">
                <a:latin typeface="Garamond" panose="02020404030301010803" pitchFamily="18" charset="0"/>
              </a:rPr>
              <a:t>tmp.n</a:t>
            </a:r>
            <a:r>
              <a:rPr kumimoji="1" lang="en-US" altLang="zh-CN" sz="1800" kern="0" dirty="0">
                <a:latin typeface="Garamond" panose="02020404030301010803" pitchFamily="18" charset="0"/>
              </a:rPr>
              <a:t> = n, </a:t>
            </a:r>
            <a:r>
              <a:rPr kumimoji="1" lang="en-US" altLang="zh-CN" sz="1800" kern="0" dirty="0" err="1">
                <a:latin typeface="Garamond" panose="02020404030301010803" pitchFamily="18" charset="0"/>
              </a:rPr>
              <a:t>tmp.rd</a:t>
            </a:r>
            <a:r>
              <a:rPr kumimoji="1" lang="en-US" altLang="zh-CN" sz="1800" kern="0" dirty="0">
                <a:latin typeface="Garamond" panose="02020404030301010803" pitchFamily="18" charset="0"/>
              </a:rPr>
              <a:t> = 0;</a:t>
            </a:r>
          </a:p>
          <a:p>
            <a:pPr eaLnBrk="1" hangingPunct="1">
              <a:lnSpc>
                <a:spcPct val="14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 sz="1800" kern="0" dirty="0" err="1">
                <a:latin typeface="Garamond" panose="02020404030301010803" pitchFamily="18" charset="0"/>
              </a:rPr>
              <a:t>stack.push</a:t>
            </a:r>
            <a:r>
              <a:rPr kumimoji="1" lang="en-US" altLang="zh-CN" sz="1800" kern="0" dirty="0">
                <a:latin typeface="Garamond" panose="02020404030301010803" pitchFamily="18" charset="0"/>
              </a:rPr>
              <a:t>(</a:t>
            </a:r>
            <a:r>
              <a:rPr kumimoji="1" lang="en-US" altLang="zh-CN" sz="1800" kern="0" dirty="0" err="1">
                <a:latin typeface="Garamond" panose="02020404030301010803" pitchFamily="18" charset="0"/>
              </a:rPr>
              <a:t>tmp</a:t>
            </a:r>
            <a:r>
              <a:rPr kumimoji="1" lang="en-US" altLang="zh-CN" sz="1800" kern="0" dirty="0">
                <a:latin typeface="Garamond" panose="02020404030301010803" pitchFamily="18" charset="0"/>
              </a:rPr>
              <a:t>);    // </a:t>
            </a:r>
            <a:r>
              <a:rPr kumimoji="1" lang="zh-CN" altLang="en-US" sz="1800" kern="0" dirty="0">
                <a:latin typeface="Garamond" panose="02020404030301010803" pitchFamily="18" charset="0"/>
              </a:rPr>
              <a:t>入栈</a:t>
            </a:r>
            <a:endParaRPr kumimoji="1" lang="en-US" altLang="zh-CN" sz="1800" kern="0" dirty="0">
              <a:latin typeface="Garamond" panose="02020404030301010803" pitchFamily="18" charset="0"/>
            </a:endParaRPr>
          </a:p>
          <a:p>
            <a:pPr eaLnBrk="1" hangingPunct="1">
              <a:lnSpc>
                <a:spcPct val="14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endParaRPr kumimoji="1" lang="en-US" altLang="zh-CN" sz="1800" kern="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8482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ABD764EA-4726-4654-9239-B77E38ACDA6C}" type="slidenum">
              <a:rPr lang="ar-SA" altLang="zh-CN" sz="1400">
                <a:solidFill>
                  <a:srgbClr val="FFFFFF"/>
                </a:solidFill>
              </a:rPr>
              <a:pPr/>
              <a:t>19</a:t>
            </a:fld>
            <a:endParaRPr lang="zh-CN" altLang="en-US" sz="14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机械的递归转换 </a:t>
            </a:r>
            <a:r>
              <a:rPr lang="en-US" altLang="zh-CN" dirty="0"/>
              <a:t>– </a:t>
            </a:r>
            <a:r>
              <a:rPr lang="zh-CN" altLang="en-US" dirty="0"/>
              <a:t>以背包问题为例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850" y="981077"/>
            <a:ext cx="9924019" cy="5362058"/>
          </a:xfrm>
        </p:spPr>
        <p:txBody>
          <a:bodyPr/>
          <a:lstStyle/>
          <a:p>
            <a:pPr marL="469900" indent="-469900" eaLnBrk="1" hangingPunct="1">
              <a:lnSpc>
                <a:spcPct val="140000"/>
              </a:lnSpc>
              <a:spcBef>
                <a:spcPct val="30000"/>
              </a:spcBef>
            </a:pP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4. 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替换第</a:t>
            </a:r>
            <a:r>
              <a:rPr lang="en-US" altLang="zh-CN" sz="32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i</a:t>
            </a: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 (</a:t>
            </a:r>
            <a:r>
              <a:rPr lang="en-US" altLang="zh-CN" sz="3200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i</a:t>
            </a: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=1, ..., t)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个递归规则</a:t>
            </a:r>
            <a:endParaRPr lang="en-US" altLang="zh-CN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869950" lvl="1" indent="-469900" eaLnBrk="1" hangingPunct="1">
              <a:lnSpc>
                <a:spcPct val="140000"/>
              </a:lnSpc>
              <a:spcBef>
                <a:spcPct val="30000"/>
              </a:spcBef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若函数体第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i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(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i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=1, ..., t)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个递归调用语句形如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recf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(a1, a2, …, am)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；则用以下语句替换：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270000" lvl="2" indent="-469900" eaLnBrk="1" hangingPunct="1">
              <a:lnSpc>
                <a:spcPct val="140000"/>
              </a:lnSpc>
              <a:spcBef>
                <a:spcPct val="30000"/>
              </a:spcBef>
            </a:pP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S.push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i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, a1, ..., am);</a:t>
            </a:r>
          </a:p>
          <a:p>
            <a:pPr marL="1270000" lvl="2" indent="-469900" eaLnBrk="1" hangingPunct="1">
              <a:lnSpc>
                <a:spcPct val="140000"/>
              </a:lnSpc>
              <a:spcBef>
                <a:spcPct val="30000"/>
              </a:spcBef>
            </a:pP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goto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 label0;</a:t>
            </a:r>
          </a:p>
          <a:p>
            <a:pPr marL="869950" lvl="1" indent="-469900" eaLnBrk="1" hangingPunct="1">
              <a:lnSpc>
                <a:spcPct val="140000"/>
              </a:lnSpc>
              <a:spcBef>
                <a:spcPct val="30000"/>
              </a:spcBef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并增加标号为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i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的退栈语句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270000" lvl="2" indent="-469900" eaLnBrk="1" hangingPunct="1">
              <a:lnSpc>
                <a:spcPct val="140000"/>
              </a:lnSpc>
              <a:spcBef>
                <a:spcPct val="30000"/>
              </a:spcBef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label i: 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S.pop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(&amp;x); </a:t>
            </a:r>
          </a:p>
          <a:p>
            <a:pPr marL="1270000" lvl="2" indent="-469900" eaLnBrk="1" hangingPunct="1">
              <a:lnSpc>
                <a:spcPct val="140000"/>
              </a:lnSpc>
              <a:spcBef>
                <a:spcPct val="30000"/>
              </a:spcBef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//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根据站定的工作记录的取值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x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进行相应的返回处理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0" indent="0" eaLnBrk="1" hangingPunct="1">
              <a:lnSpc>
                <a:spcPct val="140000"/>
              </a:lnSpc>
              <a:spcBef>
                <a:spcPct val="30000"/>
              </a:spcBef>
              <a:buNone/>
            </a:pP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34764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D961CB5B-45C7-4428-B01A-08EB24A5E06A}" type="slidenum">
              <a:rPr lang="ar-SA" altLang="zh-CN" sz="1400">
                <a:solidFill>
                  <a:srgbClr val="FFFFFF"/>
                </a:solidFill>
              </a:rPr>
              <a:pPr/>
              <a:t>2</a:t>
            </a:fld>
            <a:endParaRPr lang="zh-CN" altLang="en-US" sz="14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课程内容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sz="3600" dirty="0"/>
              <a:t>简单的递归转换</a:t>
            </a:r>
            <a:endParaRPr lang="en-US" altLang="zh-CN" sz="3600" dirty="0"/>
          </a:p>
          <a:p>
            <a:pPr eaLnBrk="1" hangingPunct="1"/>
            <a:r>
              <a:rPr lang="zh-CN" altLang="en-US" sz="3600" dirty="0"/>
              <a:t>递归函数调用原理</a:t>
            </a:r>
            <a:endParaRPr lang="en-US" altLang="zh-CN" sz="3600" dirty="0"/>
          </a:p>
          <a:p>
            <a:pPr eaLnBrk="1" hangingPunct="1"/>
            <a:r>
              <a:rPr lang="zh-CN" altLang="en-US" sz="3600" dirty="0"/>
              <a:t>机械的递归转换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29656813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ABD764EA-4726-4654-9239-B77E38ACDA6C}" type="slidenum">
              <a:rPr lang="ar-SA" altLang="zh-CN" sz="1400">
                <a:solidFill>
                  <a:srgbClr val="FFFFFF"/>
                </a:solidFill>
              </a:rPr>
              <a:pPr/>
              <a:t>20</a:t>
            </a:fld>
            <a:endParaRPr lang="zh-CN" altLang="en-US" sz="14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机械的递归转换 </a:t>
            </a:r>
            <a:r>
              <a:rPr lang="en-US" altLang="zh-CN" dirty="0"/>
              <a:t>– </a:t>
            </a:r>
            <a:r>
              <a:rPr lang="zh-CN" altLang="en-US" dirty="0"/>
              <a:t>以背包问题为例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850" y="981077"/>
            <a:ext cx="9924019" cy="897150"/>
          </a:xfrm>
        </p:spPr>
        <p:txBody>
          <a:bodyPr/>
          <a:lstStyle/>
          <a:p>
            <a:pPr marL="469900" indent="-469900" eaLnBrk="1" hangingPunct="1">
              <a:lnSpc>
                <a:spcPct val="140000"/>
              </a:lnSpc>
              <a:spcBef>
                <a:spcPct val="30000"/>
              </a:spcBef>
            </a:pP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5. 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所有递归出口处增加语句</a:t>
            </a:r>
            <a:endParaRPr lang="en-US" altLang="zh-CN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869950" lvl="1" indent="-469900" eaLnBrk="1" hangingPunct="1">
              <a:lnSpc>
                <a:spcPct val="140000"/>
              </a:lnSpc>
              <a:spcBef>
                <a:spcPct val="30000"/>
              </a:spcBef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递归出口增加跳转语句，以进行递归结束后的相关处理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270000" lvl="2" indent="-469900" eaLnBrk="1" hangingPunct="1">
              <a:lnSpc>
                <a:spcPct val="140000"/>
              </a:lnSpc>
              <a:spcBef>
                <a:spcPct val="30000"/>
              </a:spcBef>
            </a:pPr>
            <a:r>
              <a:rPr kumimoji="1" lang="en-US" altLang="zh-CN" kern="0" dirty="0" err="1">
                <a:latin typeface="Garamond" panose="02020404030301010803" pitchFamily="18" charset="0"/>
              </a:rPr>
              <a:t>goto</a:t>
            </a:r>
            <a:r>
              <a:rPr kumimoji="1" lang="en-US" altLang="zh-CN" kern="0" dirty="0">
                <a:latin typeface="Garamond" panose="02020404030301010803" pitchFamily="18" charset="0"/>
              </a:rPr>
              <a:t> label </a:t>
            </a:r>
            <a:r>
              <a:rPr kumimoji="1" lang="en-US" altLang="zh-CN" i="1" kern="0" dirty="0">
                <a:latin typeface="Garamond" panose="02020404030301010803" pitchFamily="18" charset="0"/>
              </a:rPr>
              <a:t>t+1</a:t>
            </a:r>
            <a:r>
              <a:rPr kumimoji="1" lang="en-US" altLang="zh-CN" kern="0" dirty="0">
                <a:latin typeface="Garamond" panose="02020404030301010803" pitchFamily="18" charset="0"/>
              </a:rPr>
              <a:t>;</a:t>
            </a:r>
          </a:p>
          <a:p>
            <a:pPr marL="800100" lvl="2" indent="0" eaLnBrk="1" hangingPunct="1">
              <a:lnSpc>
                <a:spcPct val="140000"/>
              </a:lnSpc>
              <a:spcBef>
                <a:spcPct val="30000"/>
              </a:spcBef>
              <a:buNone/>
            </a:pP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73452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ABD764EA-4726-4654-9239-B77E38ACDA6C}" type="slidenum">
              <a:rPr lang="ar-SA" altLang="zh-CN" sz="1400">
                <a:solidFill>
                  <a:srgbClr val="FFFFFF"/>
                </a:solidFill>
              </a:rPr>
              <a:pPr/>
              <a:t>21</a:t>
            </a:fld>
            <a:endParaRPr lang="zh-CN" altLang="en-US" sz="14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机械的递归转换 </a:t>
            </a:r>
            <a:r>
              <a:rPr lang="en-US" altLang="zh-CN" dirty="0"/>
              <a:t>– </a:t>
            </a:r>
            <a:r>
              <a:rPr lang="zh-CN" altLang="en-US" dirty="0"/>
              <a:t>以背包问题为例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850" y="981077"/>
            <a:ext cx="9924019" cy="897150"/>
          </a:xfrm>
        </p:spPr>
        <p:txBody>
          <a:bodyPr/>
          <a:lstStyle/>
          <a:p>
            <a:pPr marL="469900" indent="-469900" eaLnBrk="1" hangingPunct="1">
              <a:lnSpc>
                <a:spcPct val="140000"/>
              </a:lnSpc>
              <a:spcBef>
                <a:spcPct val="30000"/>
              </a:spcBef>
            </a:pP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6. 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标号为</a:t>
            </a: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t+1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的语句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869950" lvl="1" indent="-469900" eaLnBrk="1" hangingPunct="1">
              <a:lnSpc>
                <a:spcPct val="140000"/>
              </a:lnSpc>
              <a:spcBef>
                <a:spcPct val="30000"/>
              </a:spcBef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标号为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t+1 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的语句形如：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27413" y="2364262"/>
            <a:ext cx="7737173" cy="341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2"/>
              </a:buBlip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30000"/>
              </a:spcBef>
              <a:buNone/>
            </a:pPr>
            <a:r>
              <a:rPr kumimoji="1" lang="en-US" altLang="zh-CN" sz="1800" kern="0" dirty="0" err="1">
                <a:latin typeface="Garamond" panose="02020404030301010803" pitchFamily="18" charset="0"/>
              </a:rPr>
              <a:t>S.pop</a:t>
            </a:r>
            <a:r>
              <a:rPr kumimoji="1" lang="en-US" altLang="zh-CN" sz="1800" kern="0" dirty="0">
                <a:latin typeface="Garamond" panose="02020404030301010803" pitchFamily="18" charset="0"/>
              </a:rPr>
              <a:t>(&amp;</a:t>
            </a:r>
            <a:r>
              <a:rPr kumimoji="1" lang="en-US" altLang="zh-CN" sz="1800" kern="0" dirty="0" err="1">
                <a:latin typeface="Garamond" panose="02020404030301010803" pitchFamily="18" charset="0"/>
              </a:rPr>
              <a:t>tmp</a:t>
            </a:r>
            <a:r>
              <a:rPr kumimoji="1" lang="en-US" altLang="zh-CN" sz="1800" kern="0" dirty="0">
                <a:latin typeface="Garamond" panose="02020404030301010803" pitchFamily="18" charset="0"/>
              </a:rPr>
              <a:t>);</a:t>
            </a:r>
          </a:p>
          <a:p>
            <a:pPr eaLnBrk="1" hangingPunct="1">
              <a:lnSpc>
                <a:spcPct val="14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 sz="1800" kern="0" dirty="0">
                <a:latin typeface="Garamond" panose="02020404030301010803" pitchFamily="18" charset="0"/>
              </a:rPr>
              <a:t>switch (</a:t>
            </a:r>
            <a:r>
              <a:rPr kumimoji="1" lang="en-US" altLang="zh-CN" sz="1800" kern="0" dirty="0" err="1">
                <a:latin typeface="Garamond" panose="02020404030301010803" pitchFamily="18" charset="0"/>
              </a:rPr>
              <a:t>tmp.rd</a:t>
            </a:r>
            <a:r>
              <a:rPr kumimoji="1" lang="en-US" altLang="zh-CN" sz="1800" kern="0" dirty="0">
                <a:latin typeface="Garamond" panose="02020404030301010803" pitchFamily="18" charset="0"/>
              </a:rPr>
              <a:t>) {</a:t>
            </a:r>
          </a:p>
          <a:p>
            <a:pPr eaLnBrk="1" hangingPunct="1">
              <a:lnSpc>
                <a:spcPct val="14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 sz="1800" kern="0" dirty="0">
                <a:latin typeface="Garamond" panose="02020404030301010803" pitchFamily="18" charset="0"/>
              </a:rPr>
              <a:t>	case 0: return;</a:t>
            </a:r>
          </a:p>
          <a:p>
            <a:pPr eaLnBrk="1" hangingPunct="1">
              <a:lnSpc>
                <a:spcPct val="14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 sz="1800" kern="0" dirty="0">
                <a:latin typeface="Garamond" panose="02020404030301010803" pitchFamily="18" charset="0"/>
              </a:rPr>
              <a:t>	case 1: </a:t>
            </a:r>
            <a:r>
              <a:rPr kumimoji="1" lang="en-US" altLang="zh-CN" sz="1800" kern="0" dirty="0" err="1">
                <a:latin typeface="Garamond" panose="02020404030301010803" pitchFamily="18" charset="0"/>
              </a:rPr>
              <a:t>goto</a:t>
            </a:r>
            <a:r>
              <a:rPr kumimoji="1" lang="en-US" altLang="zh-CN" sz="1800" kern="0" dirty="0">
                <a:latin typeface="Garamond" panose="02020404030301010803" pitchFamily="18" charset="0"/>
              </a:rPr>
              <a:t> label1; break;</a:t>
            </a:r>
          </a:p>
          <a:p>
            <a:pPr eaLnBrk="1" hangingPunct="1">
              <a:lnSpc>
                <a:spcPct val="14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 sz="1800" kern="0" dirty="0">
                <a:latin typeface="Garamond" panose="02020404030301010803" pitchFamily="18" charset="0"/>
              </a:rPr>
              <a:t>	// ……</a:t>
            </a:r>
          </a:p>
          <a:p>
            <a:pPr eaLnBrk="1" hangingPunct="1">
              <a:lnSpc>
                <a:spcPct val="14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 sz="1800" kern="0" dirty="0">
                <a:latin typeface="Garamond" panose="02020404030301010803" pitchFamily="18" charset="0"/>
              </a:rPr>
              <a:t>	cast t: </a:t>
            </a:r>
            <a:r>
              <a:rPr kumimoji="1" lang="en-US" altLang="zh-CN" sz="1800" kern="0" dirty="0" err="1">
                <a:latin typeface="Garamond" panose="02020404030301010803" pitchFamily="18" charset="0"/>
              </a:rPr>
              <a:t>goto</a:t>
            </a:r>
            <a:r>
              <a:rPr kumimoji="1" lang="en-US" altLang="zh-CN" sz="1800" kern="0" dirty="0">
                <a:latin typeface="Garamond" panose="02020404030301010803" pitchFamily="18" charset="0"/>
              </a:rPr>
              <a:t> </a:t>
            </a:r>
            <a:r>
              <a:rPr kumimoji="1" lang="en-US" altLang="zh-CN" sz="1800" kern="0" dirty="0" err="1">
                <a:latin typeface="Garamond" panose="02020404030301010803" pitchFamily="18" charset="0"/>
              </a:rPr>
              <a:t>labelt</a:t>
            </a:r>
            <a:r>
              <a:rPr kumimoji="1" lang="en-US" altLang="zh-CN" sz="1800" kern="0" dirty="0">
                <a:latin typeface="Garamond" panose="02020404030301010803" pitchFamily="18" charset="0"/>
              </a:rPr>
              <a:t>; break;</a:t>
            </a:r>
          </a:p>
          <a:p>
            <a:pPr eaLnBrk="1" hangingPunct="1">
              <a:lnSpc>
                <a:spcPct val="14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 sz="1800" kern="0" dirty="0">
                <a:latin typeface="Garamond" panose="02020404030301010803" pitchFamily="18" charset="0"/>
              </a:rPr>
              <a:t>	default: break;</a:t>
            </a:r>
          </a:p>
          <a:p>
            <a:pPr eaLnBrk="1" hangingPunct="1">
              <a:lnSpc>
                <a:spcPct val="14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 sz="1800" kern="0" dirty="0">
                <a:latin typeface="Garamond" panose="02020404030301010803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25848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ABD764EA-4726-4654-9239-B77E38ACDA6C}" type="slidenum">
              <a:rPr lang="ar-SA" altLang="zh-CN" sz="1400">
                <a:solidFill>
                  <a:srgbClr val="FFFFFF"/>
                </a:solidFill>
              </a:rPr>
              <a:pPr/>
              <a:t>22</a:t>
            </a:fld>
            <a:endParaRPr lang="zh-CN" altLang="en-US" sz="14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机械的递归转换 </a:t>
            </a:r>
            <a:r>
              <a:rPr lang="en-US" altLang="zh-CN" dirty="0"/>
              <a:t>– </a:t>
            </a:r>
            <a:r>
              <a:rPr lang="zh-CN" altLang="en-US" dirty="0"/>
              <a:t>以背包问题为例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850" y="981077"/>
            <a:ext cx="9924019" cy="897150"/>
          </a:xfrm>
        </p:spPr>
        <p:txBody>
          <a:bodyPr/>
          <a:lstStyle/>
          <a:p>
            <a:pPr marL="469900" indent="-469900" eaLnBrk="1" hangingPunct="1">
              <a:lnSpc>
                <a:spcPct val="140000"/>
              </a:lnSpc>
              <a:spcBef>
                <a:spcPct val="30000"/>
              </a:spcBef>
            </a:pP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7. 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改写循环和嵌套中的递归</a:t>
            </a:r>
            <a:endParaRPr lang="en-US" altLang="zh-CN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869950" lvl="1" indent="-469900" eaLnBrk="1" hangingPunct="1">
              <a:lnSpc>
                <a:spcPct val="140000"/>
              </a:lnSpc>
              <a:spcBef>
                <a:spcPct val="30000"/>
              </a:spcBef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对于循环中的递归，改成等价的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goto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型循环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869950" lvl="1" indent="-469900" eaLnBrk="1" hangingPunct="1">
              <a:lnSpc>
                <a:spcPct val="140000"/>
              </a:lnSpc>
              <a:spcBef>
                <a:spcPct val="30000"/>
              </a:spcBef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对于嵌套递归调用，将嵌套展开，然后应用规则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496498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ABD764EA-4726-4654-9239-B77E38ACDA6C}" type="slidenum">
              <a:rPr lang="ar-SA" altLang="zh-CN" sz="1400">
                <a:solidFill>
                  <a:srgbClr val="FFFFFF"/>
                </a:solidFill>
              </a:rPr>
              <a:pPr/>
              <a:t>23</a:t>
            </a:fld>
            <a:endParaRPr lang="zh-CN" altLang="en-US" sz="14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机械的递归转换 </a:t>
            </a:r>
            <a:r>
              <a:rPr lang="en-US" altLang="zh-CN" dirty="0"/>
              <a:t>– </a:t>
            </a:r>
            <a:r>
              <a:rPr lang="zh-CN" altLang="en-US" dirty="0"/>
              <a:t>以背包问题为例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855" y="770709"/>
            <a:ext cx="4302006" cy="6033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2"/>
              </a:buBlip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None/>
            </a:pPr>
            <a:r>
              <a:rPr kumimoji="1" lang="en-US" altLang="zh-CN" sz="1500" kern="0" dirty="0">
                <a:latin typeface="Garamond" panose="02020404030301010803" pitchFamily="18" charset="0"/>
              </a:rPr>
              <a:t>bool </a:t>
            </a:r>
            <a:r>
              <a:rPr kumimoji="1" lang="en-US" altLang="zh-CN" sz="1500" kern="0" dirty="0" err="1">
                <a:latin typeface="Garamond" panose="02020404030301010803" pitchFamily="18" charset="0"/>
              </a:rPr>
              <a:t>nonRecKnap</a:t>
            </a:r>
            <a:r>
              <a:rPr kumimoji="1" lang="en-US" altLang="zh-CN" sz="1500" kern="0" dirty="0">
                <a:latin typeface="Garamond" panose="02020404030301010803" pitchFamily="18" charset="0"/>
              </a:rPr>
              <a:t>(</a:t>
            </a:r>
            <a:r>
              <a:rPr kumimoji="1" lang="en-US" altLang="zh-CN" sz="1500" kern="0" dirty="0" err="1">
                <a:latin typeface="Garamond" panose="02020404030301010803" pitchFamily="18" charset="0"/>
              </a:rPr>
              <a:t>int</a:t>
            </a:r>
            <a:r>
              <a:rPr kumimoji="1" lang="en-US" altLang="zh-CN" sz="1500" kern="0" dirty="0">
                <a:latin typeface="Garamond" panose="02020404030301010803" pitchFamily="18" charset="0"/>
              </a:rPr>
              <a:t> s, </a:t>
            </a:r>
            <a:r>
              <a:rPr kumimoji="1" lang="en-US" altLang="zh-CN" sz="1500" kern="0" dirty="0" err="1">
                <a:latin typeface="Garamond" panose="02020404030301010803" pitchFamily="18" charset="0"/>
              </a:rPr>
              <a:t>int</a:t>
            </a:r>
            <a:r>
              <a:rPr kumimoji="1" lang="en-US" altLang="zh-CN" sz="1500" kern="0" dirty="0">
                <a:latin typeface="Garamond" panose="02020404030301010803" pitchFamily="18" charset="0"/>
              </a:rPr>
              <a:t> n) {</a:t>
            </a:r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buNone/>
            </a:pPr>
            <a:r>
              <a:rPr kumimoji="1" lang="en-US" altLang="zh-CN" sz="1500" kern="0" dirty="0">
                <a:latin typeface="Garamond" panose="02020404030301010803" pitchFamily="18" charset="0"/>
              </a:rPr>
              <a:t>	</a:t>
            </a:r>
            <a:r>
              <a:rPr kumimoji="1" lang="en-US" altLang="zh-CN" sz="1500" kern="0" dirty="0" err="1">
                <a:latin typeface="Garamond" panose="02020404030301010803" pitchFamily="18" charset="0"/>
              </a:rPr>
              <a:t>tmp.s</a:t>
            </a:r>
            <a:r>
              <a:rPr kumimoji="1" lang="en-US" altLang="zh-CN" sz="1500" kern="0" dirty="0">
                <a:latin typeface="Garamond" panose="02020404030301010803" pitchFamily="18" charset="0"/>
              </a:rPr>
              <a:t> = s; </a:t>
            </a:r>
            <a:r>
              <a:rPr kumimoji="1" lang="en-US" altLang="zh-CN" sz="1500" kern="0" dirty="0" err="1">
                <a:latin typeface="Garamond" panose="02020404030301010803" pitchFamily="18" charset="0"/>
              </a:rPr>
              <a:t>tmp.n</a:t>
            </a:r>
            <a:r>
              <a:rPr kumimoji="1" lang="en-US" altLang="zh-CN" sz="1500" kern="0" dirty="0">
                <a:latin typeface="Garamond" panose="02020404030301010803" pitchFamily="18" charset="0"/>
              </a:rPr>
              <a:t> = n, </a:t>
            </a:r>
            <a:r>
              <a:rPr kumimoji="1" lang="en-US" altLang="zh-CN" sz="1500" kern="0" dirty="0" err="1">
                <a:latin typeface="Garamond" panose="02020404030301010803" pitchFamily="18" charset="0"/>
              </a:rPr>
              <a:t>tmp.rd</a:t>
            </a:r>
            <a:r>
              <a:rPr kumimoji="1" lang="en-US" altLang="zh-CN" sz="1500" kern="0" dirty="0">
                <a:latin typeface="Garamond" panose="02020404030301010803" pitchFamily="18" charset="0"/>
              </a:rPr>
              <a:t> = 0;</a:t>
            </a:r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buNone/>
            </a:pPr>
            <a:r>
              <a:rPr kumimoji="1" lang="en-US" altLang="zh-CN" sz="1500" kern="0" dirty="0">
                <a:latin typeface="Garamond" panose="02020404030301010803" pitchFamily="18" charset="0"/>
              </a:rPr>
              <a:t>	</a:t>
            </a:r>
            <a:r>
              <a:rPr kumimoji="1" lang="en-US" altLang="zh-CN" sz="1500" kern="0" dirty="0" err="1">
                <a:latin typeface="Garamond" panose="02020404030301010803" pitchFamily="18" charset="0"/>
              </a:rPr>
              <a:t>stack.push</a:t>
            </a:r>
            <a:r>
              <a:rPr kumimoji="1" lang="en-US" altLang="zh-CN" sz="1500" kern="0" dirty="0">
                <a:latin typeface="Garamond" panose="02020404030301010803" pitchFamily="18" charset="0"/>
              </a:rPr>
              <a:t>(</a:t>
            </a:r>
            <a:r>
              <a:rPr kumimoji="1" lang="en-US" altLang="zh-CN" sz="1500" kern="0" dirty="0" err="1">
                <a:latin typeface="Garamond" panose="02020404030301010803" pitchFamily="18" charset="0"/>
              </a:rPr>
              <a:t>tmp</a:t>
            </a:r>
            <a:r>
              <a:rPr kumimoji="1" lang="en-US" altLang="zh-CN" sz="1500" kern="0" dirty="0">
                <a:latin typeface="Garamond" panose="02020404030301010803" pitchFamily="18" charset="0"/>
              </a:rPr>
              <a:t>);     // </a:t>
            </a:r>
            <a:r>
              <a:rPr kumimoji="1" lang="zh-CN" altLang="en-US" sz="1500" kern="0" dirty="0">
                <a:latin typeface="Garamond" panose="02020404030301010803" pitchFamily="18" charset="0"/>
              </a:rPr>
              <a:t>非递归调用入口</a:t>
            </a:r>
            <a:endParaRPr kumimoji="1" lang="en-US" altLang="zh-CN" sz="1500" kern="0" dirty="0">
              <a:latin typeface="Garamond" panose="02020404030301010803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buNone/>
            </a:pPr>
            <a:r>
              <a:rPr kumimoji="1" lang="en-US" altLang="zh-CN" sz="1500" kern="0" dirty="0">
                <a:solidFill>
                  <a:srgbClr val="C00000"/>
                </a:solidFill>
                <a:latin typeface="Garamond" panose="02020404030301010803" pitchFamily="18" charset="0"/>
              </a:rPr>
              <a:t>label 0:                             </a:t>
            </a:r>
            <a:r>
              <a:rPr kumimoji="1" lang="en-US" altLang="zh-CN" sz="1500" kern="0" dirty="0">
                <a:latin typeface="Garamond" panose="02020404030301010803" pitchFamily="18" charset="0"/>
              </a:rPr>
              <a:t>// </a:t>
            </a:r>
            <a:r>
              <a:rPr kumimoji="1" lang="zh-CN" altLang="en-US" sz="1500" kern="0" dirty="0">
                <a:latin typeface="Garamond" panose="02020404030301010803" pitchFamily="18" charset="0"/>
              </a:rPr>
              <a:t>递归调用入口</a:t>
            </a:r>
            <a:endParaRPr kumimoji="1" lang="en-US" altLang="zh-CN" sz="1500" kern="0" dirty="0">
              <a:latin typeface="Garamond" panose="02020404030301010803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buNone/>
            </a:pPr>
            <a:r>
              <a:rPr kumimoji="1" lang="en-US" altLang="zh-CN" sz="1500" kern="0" dirty="0">
                <a:latin typeface="Garamond" panose="02020404030301010803" pitchFamily="18" charset="0"/>
              </a:rPr>
              <a:t>	</a:t>
            </a:r>
            <a:r>
              <a:rPr kumimoji="1" lang="en-US" altLang="zh-CN" sz="1500" kern="0" dirty="0" err="1">
                <a:latin typeface="Garamond" panose="02020404030301010803" pitchFamily="18" charset="0"/>
              </a:rPr>
              <a:t>stack.pop</a:t>
            </a:r>
            <a:r>
              <a:rPr kumimoji="1" lang="en-US" altLang="zh-CN" sz="1500" kern="0" dirty="0">
                <a:latin typeface="Garamond" panose="02020404030301010803" pitchFamily="18" charset="0"/>
              </a:rPr>
              <a:t>(&amp;</a:t>
            </a:r>
            <a:r>
              <a:rPr kumimoji="1" lang="en-US" altLang="zh-CN" sz="1500" kern="0" dirty="0" err="1">
                <a:latin typeface="Garamond" panose="02020404030301010803" pitchFamily="18" charset="0"/>
              </a:rPr>
              <a:t>tmp</a:t>
            </a:r>
            <a:r>
              <a:rPr kumimoji="1" lang="en-US" altLang="zh-CN" sz="1500" kern="0" dirty="0">
                <a:latin typeface="Garamond" panose="02020404030301010803" pitchFamily="18" charset="0"/>
              </a:rPr>
              <a:t>);   // </a:t>
            </a:r>
            <a:r>
              <a:rPr kumimoji="1" lang="zh-CN" altLang="en-US" sz="1500" kern="0" dirty="0">
                <a:latin typeface="Garamond" panose="02020404030301010803" pitchFamily="18" charset="0"/>
              </a:rPr>
              <a:t>查看栈顶并分情况处理</a:t>
            </a:r>
            <a:endParaRPr kumimoji="1" lang="en-US" altLang="zh-CN" sz="1500" kern="0" dirty="0">
              <a:latin typeface="Garamond" panose="02020404030301010803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buNone/>
            </a:pPr>
            <a:r>
              <a:rPr kumimoji="1" lang="en-US" altLang="zh-CN" sz="1500" kern="0" dirty="0">
                <a:latin typeface="Garamond" panose="02020404030301010803" pitchFamily="18" charset="0"/>
              </a:rPr>
              <a:t>	if (</a:t>
            </a:r>
            <a:r>
              <a:rPr kumimoji="1" lang="en-US" altLang="zh-CN" sz="1500" kern="0" dirty="0" err="1">
                <a:latin typeface="Garamond" panose="02020404030301010803" pitchFamily="18" charset="0"/>
              </a:rPr>
              <a:t>tmp.s</a:t>
            </a:r>
            <a:r>
              <a:rPr kumimoji="1" lang="en-US" altLang="zh-CN" sz="1500" kern="0" dirty="0">
                <a:latin typeface="Garamond" panose="02020404030301010803" pitchFamily="18" charset="0"/>
              </a:rPr>
              <a:t> == 0) {      // </a:t>
            </a:r>
            <a:r>
              <a:rPr kumimoji="1" lang="zh-CN" altLang="en-US" sz="1500" kern="0" dirty="0">
                <a:latin typeface="Garamond" panose="02020404030301010803" pitchFamily="18" charset="0"/>
              </a:rPr>
              <a:t>若满足递归出口条件</a:t>
            </a:r>
            <a:endParaRPr kumimoji="1" lang="en-US" altLang="zh-CN" sz="1500" kern="0" dirty="0">
              <a:latin typeface="Garamond" panose="02020404030301010803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buNone/>
            </a:pPr>
            <a:r>
              <a:rPr kumimoji="1" lang="en-US" altLang="zh-CN" sz="1500" kern="0" dirty="0">
                <a:latin typeface="Garamond" panose="02020404030301010803" pitchFamily="18" charset="0"/>
              </a:rPr>
              <a:t>	    </a:t>
            </a:r>
            <a:r>
              <a:rPr kumimoji="1" lang="en-US" altLang="zh-CN" sz="1500" kern="0" dirty="0" err="1">
                <a:latin typeface="Garamond" panose="02020404030301010803" pitchFamily="18" charset="0"/>
              </a:rPr>
              <a:t>tmp.k</a:t>
            </a:r>
            <a:r>
              <a:rPr kumimoji="1" lang="en-US" altLang="zh-CN" sz="1500" kern="0" dirty="0">
                <a:latin typeface="Garamond" panose="02020404030301010803" pitchFamily="18" charset="0"/>
              </a:rPr>
              <a:t> = true;</a:t>
            </a:r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buNone/>
            </a:pPr>
            <a:r>
              <a:rPr kumimoji="1" lang="en-US" altLang="zh-CN" sz="1500" kern="0" dirty="0">
                <a:latin typeface="Garamond" panose="02020404030301010803" pitchFamily="18" charset="0"/>
              </a:rPr>
              <a:t>	    </a:t>
            </a:r>
            <a:r>
              <a:rPr kumimoji="1" lang="en-US" altLang="zh-CN" sz="1500" kern="0" dirty="0" err="1">
                <a:latin typeface="Garamond" panose="02020404030301010803" pitchFamily="18" charset="0"/>
              </a:rPr>
              <a:t>stack.push</a:t>
            </a:r>
            <a:r>
              <a:rPr kumimoji="1" lang="en-US" altLang="zh-CN" sz="1500" kern="0" dirty="0">
                <a:latin typeface="Garamond" panose="02020404030301010803" pitchFamily="18" charset="0"/>
              </a:rPr>
              <a:t>(</a:t>
            </a:r>
            <a:r>
              <a:rPr kumimoji="1" lang="en-US" altLang="zh-CN" sz="1500" kern="0" dirty="0" err="1">
                <a:latin typeface="Garamond" panose="02020404030301010803" pitchFamily="18" charset="0"/>
              </a:rPr>
              <a:t>tmp</a:t>
            </a:r>
            <a:r>
              <a:rPr kumimoji="1" lang="en-US" altLang="zh-CN" sz="1500" kern="0" dirty="0">
                <a:latin typeface="Garamond" panose="02020404030301010803" pitchFamily="18" charset="0"/>
              </a:rPr>
              <a:t>);</a:t>
            </a:r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buNone/>
            </a:pPr>
            <a:r>
              <a:rPr kumimoji="1" lang="en-US" altLang="zh-CN" sz="1500" kern="0" dirty="0">
                <a:latin typeface="Garamond" panose="02020404030301010803" pitchFamily="18" charset="0"/>
              </a:rPr>
              <a:t>          </a:t>
            </a:r>
            <a:r>
              <a:rPr kumimoji="1" lang="en-US" altLang="zh-CN" sz="1500" kern="0" dirty="0" err="1">
                <a:latin typeface="Garamond" panose="02020404030301010803" pitchFamily="18" charset="0"/>
              </a:rPr>
              <a:t>goto</a:t>
            </a:r>
            <a:r>
              <a:rPr kumimoji="1" lang="en-US" altLang="zh-CN" sz="1500" kern="0" dirty="0">
                <a:latin typeface="Garamond" panose="02020404030301010803" pitchFamily="18" charset="0"/>
              </a:rPr>
              <a:t> label3;            // </a:t>
            </a:r>
            <a:r>
              <a:rPr kumimoji="1" lang="zh-CN" altLang="en-US" sz="1500" kern="0" dirty="0">
                <a:latin typeface="Garamond" panose="02020404030301010803" pitchFamily="18" charset="0"/>
              </a:rPr>
              <a:t>转向递归出口处理</a:t>
            </a:r>
            <a:endParaRPr kumimoji="1" lang="en-US" altLang="zh-CN" sz="1500" kern="0" dirty="0">
              <a:latin typeface="Garamond" panose="02020404030301010803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buNone/>
            </a:pPr>
            <a:r>
              <a:rPr kumimoji="1" lang="en-US" altLang="zh-CN" sz="1500" kern="0" dirty="0">
                <a:latin typeface="Garamond" panose="02020404030301010803" pitchFamily="18" charset="0"/>
              </a:rPr>
              <a:t>	}</a:t>
            </a:r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buNone/>
            </a:pPr>
            <a:r>
              <a:rPr kumimoji="1" lang="en-US" altLang="zh-CN" sz="1500" kern="0" dirty="0">
                <a:latin typeface="Garamond" panose="02020404030301010803" pitchFamily="18" charset="0"/>
              </a:rPr>
              <a:t>	if ((</a:t>
            </a:r>
            <a:r>
              <a:rPr kumimoji="1" lang="en-US" altLang="zh-CN" sz="1500" kern="0" dirty="0" err="1">
                <a:latin typeface="Garamond" panose="02020404030301010803" pitchFamily="18" charset="0"/>
              </a:rPr>
              <a:t>tmp.s</a:t>
            </a:r>
            <a:r>
              <a:rPr kumimoji="1" lang="en-US" altLang="zh-CN" sz="1500" kern="0" dirty="0">
                <a:latin typeface="Garamond" panose="02020404030301010803" pitchFamily="18" charset="0"/>
              </a:rPr>
              <a:t> &lt; 0) || (</a:t>
            </a:r>
            <a:r>
              <a:rPr kumimoji="1" lang="en-US" altLang="zh-CN" sz="1500" kern="0" dirty="0" err="1">
                <a:latin typeface="Garamond" panose="02020404030301010803" pitchFamily="18" charset="0"/>
              </a:rPr>
              <a:t>tmp.s</a:t>
            </a:r>
            <a:r>
              <a:rPr kumimoji="1" lang="en-US" altLang="zh-CN" sz="1500" kern="0" dirty="0">
                <a:latin typeface="Garamond" panose="02020404030301010803" pitchFamily="18" charset="0"/>
              </a:rPr>
              <a:t> &gt;0 &amp;&amp; </a:t>
            </a:r>
            <a:r>
              <a:rPr kumimoji="1" lang="en-US" altLang="zh-CN" sz="1500" kern="0" dirty="0" err="1">
                <a:latin typeface="Garamond" panose="02020404030301010803" pitchFamily="18" charset="0"/>
              </a:rPr>
              <a:t>tmp.n</a:t>
            </a:r>
            <a:r>
              <a:rPr kumimoji="1" lang="en-US" altLang="zh-CN" sz="1500" kern="0" dirty="0">
                <a:latin typeface="Garamond" panose="02020404030301010803" pitchFamily="18" charset="0"/>
              </a:rPr>
              <a:t> &lt; 1)) {</a:t>
            </a:r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buNone/>
            </a:pPr>
            <a:r>
              <a:rPr kumimoji="1" lang="en-US" altLang="zh-CN" sz="1500" kern="0" dirty="0">
                <a:latin typeface="Garamond" panose="02020404030301010803" pitchFamily="18" charset="0"/>
              </a:rPr>
              <a:t>	    </a:t>
            </a:r>
            <a:r>
              <a:rPr kumimoji="1" lang="en-US" altLang="zh-CN" sz="1500" kern="0" dirty="0" err="1">
                <a:latin typeface="Garamond" panose="02020404030301010803" pitchFamily="18" charset="0"/>
              </a:rPr>
              <a:t>tmp.k</a:t>
            </a:r>
            <a:r>
              <a:rPr kumimoji="1" lang="en-US" altLang="zh-CN" sz="1500" kern="0" dirty="0">
                <a:latin typeface="Garamond" panose="02020404030301010803" pitchFamily="18" charset="0"/>
              </a:rPr>
              <a:t> = false;</a:t>
            </a:r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buNone/>
            </a:pPr>
            <a:r>
              <a:rPr kumimoji="1" lang="en-US" altLang="zh-CN" sz="1500" kern="0" dirty="0">
                <a:latin typeface="Garamond" panose="02020404030301010803" pitchFamily="18" charset="0"/>
              </a:rPr>
              <a:t>	    </a:t>
            </a:r>
            <a:r>
              <a:rPr kumimoji="1" lang="en-US" altLang="zh-CN" sz="1500" kern="0" dirty="0" err="1">
                <a:latin typeface="Garamond" panose="02020404030301010803" pitchFamily="18" charset="0"/>
              </a:rPr>
              <a:t>stak.push</a:t>
            </a:r>
            <a:r>
              <a:rPr kumimoji="1" lang="en-US" altLang="zh-CN" sz="1500" kern="0" dirty="0">
                <a:latin typeface="Garamond" panose="02020404030301010803" pitchFamily="18" charset="0"/>
              </a:rPr>
              <a:t>(</a:t>
            </a:r>
            <a:r>
              <a:rPr kumimoji="1" lang="en-US" altLang="zh-CN" sz="1500" kern="0" dirty="0" err="1">
                <a:latin typeface="Garamond" panose="02020404030301010803" pitchFamily="18" charset="0"/>
              </a:rPr>
              <a:t>tmp</a:t>
            </a:r>
            <a:r>
              <a:rPr kumimoji="1" lang="en-US" altLang="zh-CN" sz="1500" kern="0" dirty="0">
                <a:latin typeface="Garamond" panose="02020404030301010803" pitchFamily="18" charset="0"/>
              </a:rPr>
              <a:t>);</a:t>
            </a:r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buNone/>
            </a:pPr>
            <a:r>
              <a:rPr kumimoji="1" lang="en-US" altLang="zh-CN" sz="1500" kern="0" dirty="0">
                <a:latin typeface="Garamond" panose="02020404030301010803" pitchFamily="18" charset="0"/>
              </a:rPr>
              <a:t>	    </a:t>
            </a:r>
            <a:r>
              <a:rPr kumimoji="1" lang="en-US" altLang="zh-CN" sz="1500" kern="0" dirty="0" err="1">
                <a:latin typeface="Garamond" panose="02020404030301010803" pitchFamily="18" charset="0"/>
              </a:rPr>
              <a:t>goto</a:t>
            </a:r>
            <a:r>
              <a:rPr kumimoji="1" lang="en-US" altLang="zh-CN" sz="1500" kern="0" dirty="0">
                <a:latin typeface="Garamond" panose="02020404030301010803" pitchFamily="18" charset="0"/>
              </a:rPr>
              <a:t> label3;</a:t>
            </a:r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buNone/>
            </a:pPr>
            <a:r>
              <a:rPr kumimoji="1" lang="en-US" altLang="zh-CN" sz="1500" kern="0" dirty="0">
                <a:latin typeface="Garamond" panose="02020404030301010803" pitchFamily="18" charset="0"/>
              </a:rPr>
              <a:t>       }</a:t>
            </a:r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buNone/>
            </a:pPr>
            <a:r>
              <a:rPr kumimoji="1" lang="en-US" altLang="zh-CN" sz="1500" kern="0" dirty="0">
                <a:latin typeface="Garamond" panose="02020404030301010803" pitchFamily="18" charset="0"/>
              </a:rPr>
              <a:t>	</a:t>
            </a:r>
            <a:r>
              <a:rPr kumimoji="1" lang="en-US" altLang="zh-CN" sz="1500" kern="0" dirty="0" err="1">
                <a:latin typeface="Garamond" panose="02020404030301010803" pitchFamily="18" charset="0"/>
              </a:rPr>
              <a:t>stack.push</a:t>
            </a:r>
            <a:r>
              <a:rPr kumimoji="1" lang="en-US" altLang="zh-CN" sz="1500" kern="0" dirty="0">
                <a:latin typeface="Garamond" panose="02020404030301010803" pitchFamily="18" charset="0"/>
              </a:rPr>
              <a:t>(</a:t>
            </a:r>
            <a:r>
              <a:rPr kumimoji="1" lang="en-US" altLang="zh-CN" sz="1500" kern="0" dirty="0" err="1">
                <a:latin typeface="Garamond" panose="02020404030301010803" pitchFamily="18" charset="0"/>
              </a:rPr>
              <a:t>tmp</a:t>
            </a:r>
            <a:r>
              <a:rPr kumimoji="1" lang="en-US" altLang="zh-CN" sz="1500" kern="0" dirty="0">
                <a:latin typeface="Garamond" panose="02020404030301010803" pitchFamily="18" charset="0"/>
              </a:rPr>
              <a:t>);    // </a:t>
            </a:r>
            <a:r>
              <a:rPr kumimoji="1" lang="zh-CN" altLang="en-US" sz="1500" kern="0" dirty="0">
                <a:latin typeface="Garamond" panose="02020404030301010803" pitchFamily="18" charset="0"/>
              </a:rPr>
              <a:t>尚未满足出口条件</a:t>
            </a:r>
            <a:endParaRPr kumimoji="1" lang="en-US" altLang="zh-CN" sz="1500" kern="0" dirty="0">
              <a:latin typeface="Garamond" panose="02020404030301010803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buNone/>
            </a:pPr>
            <a:r>
              <a:rPr kumimoji="1" lang="en-US" altLang="zh-CN" sz="1500" kern="0" dirty="0">
                <a:latin typeface="Garamond" panose="02020404030301010803" pitchFamily="18" charset="0"/>
              </a:rPr>
              <a:t>	</a:t>
            </a:r>
            <a:r>
              <a:rPr kumimoji="1" lang="en-US" altLang="zh-CN" sz="1500" kern="0" dirty="0" err="1">
                <a:latin typeface="Garamond" panose="02020404030301010803" pitchFamily="18" charset="0"/>
              </a:rPr>
              <a:t>x.s</a:t>
            </a:r>
            <a:r>
              <a:rPr kumimoji="1" lang="en-US" altLang="zh-CN" sz="1500" kern="0" dirty="0">
                <a:latin typeface="Garamond" panose="02020404030301010803" pitchFamily="18" charset="0"/>
              </a:rPr>
              <a:t> = </a:t>
            </a:r>
            <a:r>
              <a:rPr kumimoji="1" lang="en-US" altLang="zh-CN" sz="1500" kern="0" dirty="0" err="1">
                <a:latin typeface="Garamond" panose="02020404030301010803" pitchFamily="18" charset="0"/>
              </a:rPr>
              <a:t>tmp.s</a:t>
            </a:r>
            <a:r>
              <a:rPr kumimoji="1" lang="en-US" altLang="zh-CN" sz="1500" kern="0" dirty="0">
                <a:latin typeface="Garamond" panose="02020404030301010803" pitchFamily="18" charset="0"/>
              </a:rPr>
              <a:t> – w[tmp.n-1]; </a:t>
            </a:r>
            <a:r>
              <a:rPr kumimoji="1" lang="en-US" altLang="zh-CN" sz="1500" kern="0" dirty="0" err="1">
                <a:latin typeface="Garamond" panose="02020404030301010803" pitchFamily="18" charset="0"/>
              </a:rPr>
              <a:t>x.n</a:t>
            </a:r>
            <a:r>
              <a:rPr kumimoji="1" lang="en-US" altLang="zh-CN" sz="1500" kern="0" dirty="0">
                <a:latin typeface="Garamond" panose="02020404030301010803" pitchFamily="18" charset="0"/>
              </a:rPr>
              <a:t> = </a:t>
            </a:r>
            <a:r>
              <a:rPr kumimoji="1" lang="en-US" altLang="zh-CN" sz="1500" kern="0" dirty="0" err="1">
                <a:latin typeface="Garamond" panose="02020404030301010803" pitchFamily="18" charset="0"/>
              </a:rPr>
              <a:t>tmp.n</a:t>
            </a:r>
            <a:r>
              <a:rPr kumimoji="1" lang="en-US" altLang="zh-CN" sz="1500" kern="0" dirty="0">
                <a:latin typeface="Garamond" panose="02020404030301010803" pitchFamily="18" charset="0"/>
              </a:rPr>
              <a:t> – 1; </a:t>
            </a:r>
            <a:r>
              <a:rPr kumimoji="1" lang="en-US" altLang="zh-CN" sz="1500" kern="0" dirty="0" err="1">
                <a:latin typeface="Garamond" panose="02020404030301010803" pitchFamily="18" charset="0"/>
              </a:rPr>
              <a:t>x.rd</a:t>
            </a:r>
            <a:r>
              <a:rPr kumimoji="1" lang="en-US" altLang="zh-CN" sz="1500" kern="0" dirty="0">
                <a:latin typeface="Garamond" panose="02020404030301010803" pitchFamily="18" charset="0"/>
              </a:rPr>
              <a:t> = 1;</a:t>
            </a:r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buNone/>
            </a:pPr>
            <a:r>
              <a:rPr kumimoji="1" lang="en-US" altLang="zh-CN" sz="1500" kern="0" dirty="0">
                <a:latin typeface="Garamond" panose="02020404030301010803" pitchFamily="18" charset="0"/>
              </a:rPr>
              <a:t>	</a:t>
            </a:r>
            <a:r>
              <a:rPr kumimoji="1" lang="en-US" altLang="zh-CN" sz="1500" kern="0" dirty="0" err="1">
                <a:latin typeface="Garamond" panose="02020404030301010803" pitchFamily="18" charset="0"/>
              </a:rPr>
              <a:t>stack.push</a:t>
            </a:r>
            <a:r>
              <a:rPr kumimoji="1" lang="en-US" altLang="zh-CN" sz="1500" kern="0" dirty="0">
                <a:latin typeface="Garamond" panose="02020404030301010803" pitchFamily="18" charset="0"/>
              </a:rPr>
              <a:t>(x);        // </a:t>
            </a:r>
            <a:r>
              <a:rPr kumimoji="1" lang="zh-CN" altLang="en-US" sz="1500" kern="0" dirty="0">
                <a:latin typeface="Garamond" panose="02020404030301010803" pitchFamily="18" charset="0"/>
              </a:rPr>
              <a:t>按照规则</a:t>
            </a:r>
            <a:r>
              <a:rPr kumimoji="1" lang="en-US" altLang="zh-CN" sz="1500" kern="0" dirty="0">
                <a:latin typeface="Garamond" panose="02020404030301010803" pitchFamily="18" charset="0"/>
              </a:rPr>
              <a:t>1</a:t>
            </a:r>
            <a:r>
              <a:rPr kumimoji="1" lang="zh-CN" altLang="en-US" sz="1500" kern="0" dirty="0">
                <a:latin typeface="Garamond" panose="02020404030301010803" pitchFamily="18" charset="0"/>
              </a:rPr>
              <a:t>进行压栈</a:t>
            </a:r>
            <a:endParaRPr kumimoji="1" lang="en-US" altLang="zh-CN" sz="1500" kern="0" dirty="0">
              <a:latin typeface="Garamond" panose="02020404030301010803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buNone/>
            </a:pPr>
            <a:r>
              <a:rPr kumimoji="1" lang="en-US" altLang="zh-CN" sz="1500" kern="0" dirty="0">
                <a:latin typeface="Garamond" panose="02020404030301010803" pitchFamily="18" charset="0"/>
              </a:rPr>
              <a:t>	</a:t>
            </a:r>
            <a:r>
              <a:rPr kumimoji="1" lang="en-US" altLang="zh-CN" sz="1500" kern="0" dirty="0" err="1">
                <a:latin typeface="Garamond" panose="02020404030301010803" pitchFamily="18" charset="0"/>
              </a:rPr>
              <a:t>goto</a:t>
            </a:r>
            <a:r>
              <a:rPr kumimoji="1" lang="en-US" altLang="zh-CN" sz="1500" kern="0" dirty="0">
                <a:latin typeface="Garamond" panose="02020404030301010803" pitchFamily="18" charset="0"/>
              </a:rPr>
              <a:t> label0;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324861" y="770709"/>
            <a:ext cx="4129782" cy="6033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2"/>
              </a:buBlip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None/>
            </a:pPr>
            <a:r>
              <a:rPr kumimoji="1" lang="en-US" altLang="zh-CN" sz="1500" kern="0" dirty="0">
                <a:solidFill>
                  <a:srgbClr val="FF0000"/>
                </a:solidFill>
                <a:latin typeface="Garamond" panose="02020404030301010803" pitchFamily="18" charset="0"/>
              </a:rPr>
              <a:t>label1:</a:t>
            </a:r>
            <a:r>
              <a:rPr kumimoji="1" lang="en-US" altLang="zh-CN" sz="1500" kern="0" dirty="0">
                <a:latin typeface="Garamond" panose="02020404030301010803" pitchFamily="18" charset="0"/>
              </a:rPr>
              <a:t>                         // </a:t>
            </a:r>
            <a:r>
              <a:rPr kumimoji="1" lang="zh-CN" altLang="en-US" sz="1500" kern="0" dirty="0">
                <a:latin typeface="Garamond" panose="02020404030301010803" pitchFamily="18" charset="0"/>
              </a:rPr>
              <a:t>规则</a:t>
            </a:r>
            <a:r>
              <a:rPr kumimoji="1" lang="en-US" altLang="zh-CN" sz="1500" kern="0" dirty="0">
                <a:latin typeface="Garamond" panose="02020404030301010803" pitchFamily="18" charset="0"/>
              </a:rPr>
              <a:t>1</a:t>
            </a:r>
            <a:r>
              <a:rPr kumimoji="1" lang="zh-CN" altLang="en-US" sz="1500" kern="0" dirty="0">
                <a:latin typeface="Garamond" panose="02020404030301010803" pitchFamily="18" charset="0"/>
              </a:rPr>
              <a:t>对应的返回处理</a:t>
            </a:r>
            <a:endParaRPr kumimoji="1" lang="en-US" altLang="zh-CN" sz="1500" kern="0" dirty="0">
              <a:latin typeface="Garamond" panose="02020404030301010803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buNone/>
            </a:pPr>
            <a:r>
              <a:rPr kumimoji="1" lang="en-US" altLang="zh-CN" sz="1500" kern="0" dirty="0">
                <a:latin typeface="Garamond" panose="02020404030301010803" pitchFamily="18" charset="0"/>
              </a:rPr>
              <a:t>	</a:t>
            </a:r>
            <a:r>
              <a:rPr kumimoji="1" lang="en-US" altLang="zh-CN" sz="1500" kern="0" dirty="0" err="1">
                <a:latin typeface="Garamond" panose="02020404030301010803" pitchFamily="18" charset="0"/>
              </a:rPr>
              <a:t>stack.pop</a:t>
            </a:r>
            <a:r>
              <a:rPr kumimoji="1" lang="en-US" altLang="zh-CN" sz="1500" kern="0" dirty="0">
                <a:latin typeface="Garamond" panose="02020404030301010803" pitchFamily="18" charset="0"/>
              </a:rPr>
              <a:t>(&amp;x);  // </a:t>
            </a:r>
            <a:r>
              <a:rPr kumimoji="1" lang="zh-CN" altLang="en-US" sz="1500" kern="0" dirty="0">
                <a:latin typeface="Garamond" panose="02020404030301010803" pitchFamily="18" charset="0"/>
              </a:rPr>
              <a:t>查看栈顶并分情况处理</a:t>
            </a:r>
            <a:endParaRPr kumimoji="1" lang="en-US" altLang="zh-CN" sz="1500" kern="0" dirty="0">
              <a:latin typeface="Garamond" panose="02020404030301010803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buNone/>
            </a:pPr>
            <a:r>
              <a:rPr kumimoji="1" lang="en-US" altLang="zh-CN" sz="1500" kern="0" dirty="0">
                <a:latin typeface="Garamond" panose="02020404030301010803" pitchFamily="18" charset="0"/>
              </a:rPr>
              <a:t>	if (</a:t>
            </a:r>
            <a:r>
              <a:rPr kumimoji="1" lang="en-US" altLang="zh-CN" sz="1500" kern="0" dirty="0" err="1">
                <a:latin typeface="Garamond" panose="02020404030301010803" pitchFamily="18" charset="0"/>
              </a:rPr>
              <a:t>tmp.k</a:t>
            </a:r>
            <a:r>
              <a:rPr kumimoji="1" lang="en-US" altLang="zh-CN" sz="1500" kern="0" dirty="0">
                <a:latin typeface="Garamond" panose="02020404030301010803" pitchFamily="18" charset="0"/>
              </a:rPr>
              <a:t> == true) { // </a:t>
            </a:r>
            <a:r>
              <a:rPr kumimoji="1" lang="zh-CN" altLang="en-US" sz="1500" kern="0" dirty="0">
                <a:latin typeface="Garamond" panose="02020404030301010803" pitchFamily="18" charset="0"/>
              </a:rPr>
              <a:t>某层结果单元为</a:t>
            </a:r>
            <a:r>
              <a:rPr kumimoji="1" lang="en-US" altLang="zh-CN" sz="1500" kern="0" dirty="0">
                <a:latin typeface="Garamond" panose="02020404030301010803" pitchFamily="18" charset="0"/>
              </a:rPr>
              <a:t>true</a:t>
            </a:r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buNone/>
            </a:pPr>
            <a:r>
              <a:rPr kumimoji="1" lang="en-US" altLang="zh-CN" sz="1500" kern="0" dirty="0">
                <a:latin typeface="Garamond" panose="02020404030301010803" pitchFamily="18" charset="0"/>
              </a:rPr>
              <a:t>	    </a:t>
            </a:r>
            <a:r>
              <a:rPr kumimoji="1" lang="en-US" altLang="zh-CN" sz="1500" kern="0" dirty="0" err="1">
                <a:latin typeface="Garamond" panose="02020404030301010803" pitchFamily="18" charset="0"/>
              </a:rPr>
              <a:t>x.k</a:t>
            </a:r>
            <a:r>
              <a:rPr kumimoji="1" lang="en-US" altLang="zh-CN" sz="1500" kern="0" dirty="0">
                <a:latin typeface="Garamond" panose="02020404030301010803" pitchFamily="18" charset="0"/>
              </a:rPr>
              <a:t> = true;       // </a:t>
            </a:r>
            <a:r>
              <a:rPr kumimoji="1" lang="zh-CN" altLang="en-US" sz="1500" kern="0" dirty="0">
                <a:latin typeface="Garamond" panose="02020404030301010803" pitchFamily="18" charset="0"/>
              </a:rPr>
              <a:t>把</a:t>
            </a:r>
            <a:r>
              <a:rPr kumimoji="1" lang="en-US" altLang="zh-CN" sz="1500" kern="0" dirty="0">
                <a:latin typeface="Garamond" panose="02020404030301010803" pitchFamily="18" charset="0"/>
              </a:rPr>
              <a:t>true</a:t>
            </a:r>
            <a:r>
              <a:rPr kumimoji="1" lang="zh-CN" altLang="en-US" sz="1500" kern="0" dirty="0">
                <a:latin typeface="Garamond" panose="02020404030301010803" pitchFamily="18" charset="0"/>
              </a:rPr>
              <a:t>上传给调用层</a:t>
            </a:r>
            <a:endParaRPr kumimoji="1" lang="en-US" altLang="zh-CN" sz="1500" kern="0" dirty="0">
              <a:latin typeface="Garamond" panose="02020404030301010803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buNone/>
            </a:pPr>
            <a:r>
              <a:rPr kumimoji="1" lang="en-US" altLang="zh-CN" sz="1500" kern="0" dirty="0">
                <a:latin typeface="Garamond" panose="02020404030301010803" pitchFamily="18" charset="0"/>
              </a:rPr>
              <a:t>	    </a:t>
            </a:r>
            <a:r>
              <a:rPr kumimoji="1" lang="en-US" altLang="zh-CN" sz="1500" kern="0" dirty="0" err="1">
                <a:latin typeface="Garamond" panose="02020404030301010803" pitchFamily="18" charset="0"/>
              </a:rPr>
              <a:t>stack.push</a:t>
            </a:r>
            <a:r>
              <a:rPr kumimoji="1" lang="en-US" altLang="zh-CN" sz="1500" kern="0" dirty="0">
                <a:latin typeface="Garamond" panose="02020404030301010803" pitchFamily="18" charset="0"/>
              </a:rPr>
              <a:t>(x);</a:t>
            </a:r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buNone/>
            </a:pPr>
            <a:r>
              <a:rPr kumimoji="1" lang="en-US" altLang="zh-CN" sz="1500" kern="0" dirty="0">
                <a:latin typeface="Garamond" panose="02020404030301010803" pitchFamily="18" charset="0"/>
              </a:rPr>
              <a:t>	    </a:t>
            </a:r>
            <a:r>
              <a:rPr kumimoji="1" lang="en-US" altLang="zh-CN" sz="1500" kern="0" dirty="0" err="1">
                <a:latin typeface="Garamond" panose="02020404030301010803" pitchFamily="18" charset="0"/>
              </a:rPr>
              <a:t>cout</a:t>
            </a:r>
            <a:r>
              <a:rPr kumimoji="1" lang="en-US" altLang="zh-CN" sz="1500" kern="0" dirty="0">
                <a:latin typeface="Garamond" panose="02020404030301010803" pitchFamily="18" charset="0"/>
              </a:rPr>
              <a:t> &lt;&lt; w[x.n-1] &lt;&lt; </a:t>
            </a:r>
            <a:r>
              <a:rPr kumimoji="1" lang="en-US" altLang="zh-CN" sz="1500" kern="0" dirty="0" err="1">
                <a:latin typeface="Garamond" panose="02020404030301010803" pitchFamily="18" charset="0"/>
              </a:rPr>
              <a:t>endl</a:t>
            </a:r>
            <a:r>
              <a:rPr kumimoji="1" lang="en-US" altLang="zh-CN" sz="1500" kern="0" dirty="0">
                <a:latin typeface="Garamond" panose="02020404030301010803" pitchFamily="18" charset="0"/>
              </a:rPr>
              <a:t>; // </a:t>
            </a:r>
            <a:r>
              <a:rPr kumimoji="1" lang="zh-CN" altLang="en-US" sz="1500" kern="0" dirty="0">
                <a:latin typeface="Garamond" panose="02020404030301010803" pitchFamily="18" charset="0"/>
              </a:rPr>
              <a:t>输出物品</a:t>
            </a:r>
            <a:endParaRPr kumimoji="1" lang="en-US" altLang="zh-CN" sz="1500" kern="0" dirty="0">
              <a:latin typeface="Garamond" panose="02020404030301010803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buNone/>
            </a:pPr>
            <a:r>
              <a:rPr kumimoji="1" lang="en-US" altLang="zh-CN" sz="1500" kern="0" dirty="0">
                <a:latin typeface="Garamond" panose="02020404030301010803" pitchFamily="18" charset="0"/>
              </a:rPr>
              <a:t>	    </a:t>
            </a:r>
            <a:r>
              <a:rPr kumimoji="1" lang="en-US" altLang="zh-CN" sz="1500" kern="0" dirty="0" err="1">
                <a:latin typeface="Garamond" panose="02020404030301010803" pitchFamily="18" charset="0"/>
              </a:rPr>
              <a:t>goto</a:t>
            </a:r>
            <a:r>
              <a:rPr kumimoji="1" lang="en-US" altLang="zh-CN" sz="1500" kern="0" dirty="0">
                <a:latin typeface="Garamond" panose="02020404030301010803" pitchFamily="18" charset="0"/>
              </a:rPr>
              <a:t> label3;</a:t>
            </a:r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buNone/>
            </a:pPr>
            <a:r>
              <a:rPr kumimoji="1" lang="en-US" altLang="zh-CN" sz="1500" kern="0" dirty="0">
                <a:latin typeface="Garamond" panose="02020404030301010803" pitchFamily="18" charset="0"/>
              </a:rPr>
              <a:t>	}</a:t>
            </a:r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buNone/>
            </a:pPr>
            <a:r>
              <a:rPr kumimoji="1" lang="en-US" altLang="zh-CN" sz="1500" kern="0" dirty="0">
                <a:latin typeface="Garamond" panose="02020404030301010803" pitchFamily="18" charset="0"/>
              </a:rPr>
              <a:t>	</a:t>
            </a:r>
            <a:r>
              <a:rPr kumimoji="1" lang="en-US" altLang="zh-CN" sz="1500" kern="0" dirty="0" err="1">
                <a:latin typeface="Garamond" panose="02020404030301010803" pitchFamily="18" charset="0"/>
              </a:rPr>
              <a:t>stack.push</a:t>
            </a:r>
            <a:r>
              <a:rPr kumimoji="1" lang="en-US" altLang="zh-CN" sz="1500" kern="0" dirty="0">
                <a:latin typeface="Garamond" panose="02020404030301010803" pitchFamily="18" charset="0"/>
              </a:rPr>
              <a:t>(x);     // </a:t>
            </a:r>
            <a:r>
              <a:rPr kumimoji="1" lang="zh-CN" altLang="en-US" sz="1500" kern="0" dirty="0">
                <a:latin typeface="Garamond" panose="02020404030301010803" pitchFamily="18" charset="0"/>
              </a:rPr>
              <a:t>某层结果单元为</a:t>
            </a:r>
            <a:r>
              <a:rPr kumimoji="1" lang="en-US" altLang="zh-CN" sz="1500" kern="0" dirty="0">
                <a:latin typeface="Garamond" panose="02020404030301010803" pitchFamily="18" charset="0"/>
              </a:rPr>
              <a:t>false</a:t>
            </a:r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buNone/>
            </a:pPr>
            <a:r>
              <a:rPr kumimoji="1" lang="en-US" altLang="zh-CN" sz="1500" kern="0" dirty="0">
                <a:latin typeface="Garamond" panose="02020404030301010803" pitchFamily="18" charset="0"/>
              </a:rPr>
              <a:t>	</a:t>
            </a:r>
            <a:r>
              <a:rPr kumimoji="1" lang="en-US" altLang="zh-CN" sz="1500" kern="0" dirty="0" err="1">
                <a:latin typeface="Garamond" panose="02020404030301010803" pitchFamily="18" charset="0"/>
              </a:rPr>
              <a:t>tmp.s</a:t>
            </a:r>
            <a:r>
              <a:rPr kumimoji="1" lang="en-US" altLang="zh-CN" sz="1500" kern="0" dirty="0">
                <a:latin typeface="Garamond" panose="02020404030301010803" pitchFamily="18" charset="0"/>
              </a:rPr>
              <a:t> = </a:t>
            </a:r>
            <a:r>
              <a:rPr kumimoji="1" lang="en-US" altLang="zh-CN" sz="1500" kern="0" dirty="0" err="1">
                <a:latin typeface="Garamond" panose="02020404030301010803" pitchFamily="18" charset="0"/>
              </a:rPr>
              <a:t>x.s</a:t>
            </a:r>
            <a:r>
              <a:rPr kumimoji="1" lang="en-US" altLang="zh-CN" sz="1500" kern="0" dirty="0">
                <a:latin typeface="Garamond" panose="02020404030301010803" pitchFamily="18" charset="0"/>
              </a:rPr>
              <a:t>; </a:t>
            </a:r>
            <a:r>
              <a:rPr kumimoji="1" lang="en-US" altLang="zh-CN" sz="1500" kern="0" dirty="0" err="1">
                <a:latin typeface="Garamond" panose="02020404030301010803" pitchFamily="18" charset="0"/>
              </a:rPr>
              <a:t>tmp.n</a:t>
            </a:r>
            <a:r>
              <a:rPr kumimoji="1" lang="en-US" altLang="zh-CN" sz="1500" kern="0" dirty="0">
                <a:latin typeface="Garamond" panose="02020404030301010803" pitchFamily="18" charset="0"/>
              </a:rPr>
              <a:t> = </a:t>
            </a:r>
            <a:r>
              <a:rPr kumimoji="1" lang="en-US" altLang="zh-CN" sz="1500" kern="0" dirty="0" err="1">
                <a:latin typeface="Garamond" panose="02020404030301010803" pitchFamily="18" charset="0"/>
              </a:rPr>
              <a:t>x.n</a:t>
            </a:r>
            <a:r>
              <a:rPr kumimoji="1" lang="en-US" altLang="zh-CN" sz="1500" kern="0" dirty="0">
                <a:latin typeface="Garamond" panose="02020404030301010803" pitchFamily="18" charset="0"/>
              </a:rPr>
              <a:t> – 1; </a:t>
            </a:r>
            <a:r>
              <a:rPr kumimoji="1" lang="en-US" altLang="zh-CN" sz="1500" kern="0" dirty="0" err="1">
                <a:latin typeface="Garamond" panose="02020404030301010803" pitchFamily="18" charset="0"/>
              </a:rPr>
              <a:t>tmp.rd</a:t>
            </a:r>
            <a:r>
              <a:rPr kumimoji="1" lang="en-US" altLang="zh-CN" sz="1500" kern="0" dirty="0">
                <a:latin typeface="Garamond" panose="02020404030301010803" pitchFamily="18" charset="0"/>
              </a:rPr>
              <a:t> = 2;</a:t>
            </a:r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buNone/>
            </a:pPr>
            <a:r>
              <a:rPr kumimoji="1" lang="en-US" altLang="zh-CN" sz="1500" kern="0" dirty="0">
                <a:latin typeface="Garamond" panose="02020404030301010803" pitchFamily="18" charset="0"/>
              </a:rPr>
              <a:t>	</a:t>
            </a:r>
            <a:r>
              <a:rPr kumimoji="1" lang="en-US" altLang="zh-CN" sz="1500" kern="0" dirty="0" err="1">
                <a:latin typeface="Garamond" panose="02020404030301010803" pitchFamily="18" charset="0"/>
              </a:rPr>
              <a:t>stack.push</a:t>
            </a:r>
            <a:r>
              <a:rPr kumimoji="1" lang="en-US" altLang="zh-CN" sz="1500" kern="0" dirty="0">
                <a:latin typeface="Garamond" panose="02020404030301010803" pitchFamily="18" charset="0"/>
              </a:rPr>
              <a:t>(</a:t>
            </a:r>
            <a:r>
              <a:rPr kumimoji="1" lang="en-US" altLang="zh-CN" sz="1500" kern="0" dirty="0" err="1">
                <a:latin typeface="Garamond" panose="02020404030301010803" pitchFamily="18" charset="0"/>
              </a:rPr>
              <a:t>tmp</a:t>
            </a:r>
            <a:r>
              <a:rPr kumimoji="1" lang="en-US" altLang="zh-CN" sz="1500" kern="0" dirty="0">
                <a:latin typeface="Garamond" panose="02020404030301010803" pitchFamily="18" charset="0"/>
              </a:rPr>
              <a:t>);  // </a:t>
            </a:r>
            <a:r>
              <a:rPr kumimoji="1" lang="zh-CN" altLang="en-US" sz="1500" kern="0" dirty="0">
                <a:latin typeface="Garamond" panose="02020404030301010803" pitchFamily="18" charset="0"/>
              </a:rPr>
              <a:t>回溯，应用规则</a:t>
            </a:r>
            <a:r>
              <a:rPr kumimoji="1" lang="en-US" altLang="zh-CN" sz="1500" kern="0" dirty="0">
                <a:latin typeface="Garamond" panose="02020404030301010803" pitchFamily="18" charset="0"/>
              </a:rPr>
              <a:t>2 </a:t>
            </a:r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buNone/>
            </a:pPr>
            <a:r>
              <a:rPr kumimoji="1" lang="en-US" altLang="zh-CN" sz="1500" kern="0" dirty="0">
                <a:latin typeface="Garamond" panose="02020404030301010803" pitchFamily="18" charset="0"/>
              </a:rPr>
              <a:t>	</a:t>
            </a:r>
            <a:r>
              <a:rPr kumimoji="1" lang="en-US" altLang="zh-CN" sz="1500" kern="0" dirty="0" err="1">
                <a:latin typeface="Garamond" panose="02020404030301010803" pitchFamily="18" charset="0"/>
              </a:rPr>
              <a:t>goto</a:t>
            </a:r>
            <a:r>
              <a:rPr kumimoji="1" lang="en-US" altLang="zh-CN" sz="1500" kern="0" dirty="0">
                <a:latin typeface="Garamond" panose="02020404030301010803" pitchFamily="18" charset="0"/>
              </a:rPr>
              <a:t> label0;</a:t>
            </a:r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buNone/>
            </a:pPr>
            <a:r>
              <a:rPr kumimoji="1" lang="en-US" altLang="zh-CN" sz="1500" kern="0" dirty="0">
                <a:solidFill>
                  <a:srgbClr val="C00000"/>
                </a:solidFill>
                <a:latin typeface="Garamond" panose="02020404030301010803" pitchFamily="18" charset="0"/>
              </a:rPr>
              <a:t>label2:                         </a:t>
            </a:r>
            <a:r>
              <a:rPr kumimoji="1" lang="en-US" altLang="zh-CN" sz="1500" kern="0" dirty="0">
                <a:latin typeface="Garamond" panose="02020404030301010803" pitchFamily="18" charset="0"/>
              </a:rPr>
              <a:t>// </a:t>
            </a:r>
            <a:r>
              <a:rPr kumimoji="1" lang="zh-CN" altLang="en-US" sz="1500" kern="0" dirty="0">
                <a:latin typeface="Garamond" panose="02020404030301010803" pitchFamily="18" charset="0"/>
              </a:rPr>
              <a:t>规则</a:t>
            </a:r>
            <a:r>
              <a:rPr kumimoji="1" lang="en-US" altLang="zh-CN" sz="1500" kern="0" dirty="0">
                <a:latin typeface="Garamond" panose="02020404030301010803" pitchFamily="18" charset="0"/>
              </a:rPr>
              <a:t>2</a:t>
            </a:r>
            <a:r>
              <a:rPr kumimoji="1" lang="zh-CN" altLang="en-US" sz="1500" kern="0" dirty="0">
                <a:latin typeface="Garamond" panose="02020404030301010803" pitchFamily="18" charset="0"/>
              </a:rPr>
              <a:t>对应的返回处理</a:t>
            </a:r>
            <a:endParaRPr kumimoji="1" lang="en-US" altLang="zh-CN" sz="1500" kern="0" dirty="0">
              <a:latin typeface="Garamond" panose="02020404030301010803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buNone/>
            </a:pPr>
            <a:r>
              <a:rPr kumimoji="1" lang="en-US" altLang="zh-CN" sz="1500" kern="0" dirty="0">
                <a:latin typeface="Garamond" panose="02020404030301010803" pitchFamily="18" charset="0"/>
              </a:rPr>
              <a:t>	</a:t>
            </a:r>
            <a:r>
              <a:rPr kumimoji="1" lang="en-US" altLang="zh-CN" sz="1500" kern="0" dirty="0" err="1">
                <a:latin typeface="Garamond" panose="02020404030301010803" pitchFamily="18" charset="0"/>
              </a:rPr>
              <a:t>stack.pop</a:t>
            </a:r>
            <a:r>
              <a:rPr kumimoji="1" lang="en-US" altLang="zh-CN" sz="1500" kern="0" dirty="0">
                <a:latin typeface="Garamond" panose="02020404030301010803" pitchFamily="18" charset="0"/>
              </a:rPr>
              <a:t>(&amp;x);</a:t>
            </a:r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buNone/>
            </a:pPr>
            <a:r>
              <a:rPr kumimoji="1" lang="en-US" altLang="zh-CN" sz="1500" kern="0" dirty="0">
                <a:latin typeface="Garamond" panose="02020404030301010803" pitchFamily="18" charset="0"/>
              </a:rPr>
              <a:t>	</a:t>
            </a:r>
            <a:r>
              <a:rPr kumimoji="1" lang="en-US" altLang="zh-CN" sz="1500" kern="0" dirty="0" err="1">
                <a:latin typeface="Garamond" panose="02020404030301010803" pitchFamily="18" charset="0"/>
              </a:rPr>
              <a:t>x.k</a:t>
            </a:r>
            <a:r>
              <a:rPr kumimoji="1" lang="en-US" altLang="zh-CN" sz="1500" kern="0" dirty="0">
                <a:latin typeface="Garamond" panose="02020404030301010803" pitchFamily="18" charset="0"/>
              </a:rPr>
              <a:t> = </a:t>
            </a:r>
            <a:r>
              <a:rPr kumimoji="1" lang="en-US" altLang="zh-CN" sz="1500" kern="0" dirty="0" err="1">
                <a:latin typeface="Garamond" panose="02020404030301010803" pitchFamily="18" charset="0"/>
              </a:rPr>
              <a:t>tmp.k</a:t>
            </a:r>
            <a:r>
              <a:rPr kumimoji="1" lang="en-US" altLang="zh-CN" sz="1500" kern="0" dirty="0">
                <a:latin typeface="Garamond" panose="02020404030301010803" pitchFamily="18" charset="0"/>
              </a:rPr>
              <a:t>;        // </a:t>
            </a:r>
            <a:r>
              <a:rPr kumimoji="1" lang="zh-CN" altLang="en-US" sz="1500" kern="0" dirty="0">
                <a:latin typeface="Garamond" panose="02020404030301010803" pitchFamily="18" charset="0"/>
              </a:rPr>
              <a:t>结果单元上传给调用层</a:t>
            </a:r>
            <a:endParaRPr kumimoji="1" lang="en-US" altLang="zh-CN" sz="1500" kern="0" dirty="0">
              <a:latin typeface="Garamond" panose="02020404030301010803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buNone/>
            </a:pPr>
            <a:r>
              <a:rPr kumimoji="1" lang="en-US" altLang="zh-CN" sz="1500" kern="0" dirty="0">
                <a:latin typeface="Garamond" panose="02020404030301010803" pitchFamily="18" charset="0"/>
              </a:rPr>
              <a:t>	</a:t>
            </a:r>
            <a:r>
              <a:rPr kumimoji="1" lang="en-US" altLang="zh-CN" sz="1500" kern="0" dirty="0" err="1">
                <a:latin typeface="Garamond" panose="02020404030301010803" pitchFamily="18" charset="0"/>
              </a:rPr>
              <a:t>stack.push</a:t>
            </a:r>
            <a:r>
              <a:rPr kumimoji="1" lang="en-US" altLang="zh-CN" sz="1500" kern="0" dirty="0">
                <a:latin typeface="Garamond" panose="02020404030301010803" pitchFamily="18" charset="0"/>
              </a:rPr>
              <a:t>(x);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8396064" y="770708"/>
            <a:ext cx="3795936" cy="6033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2"/>
              </a:buBlip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30000"/>
              </a:spcBef>
              <a:buNone/>
            </a:pPr>
            <a:r>
              <a:rPr kumimoji="1" lang="en-US" altLang="zh-CN" sz="1500" kern="0" dirty="0">
                <a:solidFill>
                  <a:srgbClr val="C00000"/>
                </a:solidFill>
                <a:latin typeface="Garamond" panose="02020404030301010803" pitchFamily="18" charset="0"/>
              </a:rPr>
              <a:t>label3:                                   </a:t>
            </a:r>
            <a:r>
              <a:rPr kumimoji="1" lang="en-US" altLang="zh-CN" sz="1500" kern="0" dirty="0">
                <a:latin typeface="Garamond" panose="02020404030301010803" pitchFamily="18" charset="0"/>
              </a:rPr>
              <a:t>//</a:t>
            </a:r>
            <a:r>
              <a:rPr kumimoji="1" lang="zh-CN" altLang="en-US" sz="1500" kern="0" dirty="0">
                <a:latin typeface="Garamond" panose="02020404030301010803" pitchFamily="18" charset="0"/>
              </a:rPr>
              <a:t>递归出口处理</a:t>
            </a:r>
            <a:endParaRPr kumimoji="1" lang="en-US" altLang="zh-CN" sz="1500" kern="0" dirty="0">
              <a:latin typeface="Garamond" panose="02020404030301010803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buNone/>
            </a:pPr>
            <a:r>
              <a:rPr kumimoji="1" lang="en-US" altLang="zh-CN" sz="1500" kern="0" dirty="0">
                <a:latin typeface="Garamond" panose="02020404030301010803" pitchFamily="18" charset="0"/>
              </a:rPr>
              <a:t>	</a:t>
            </a:r>
            <a:r>
              <a:rPr kumimoji="1" lang="en-US" altLang="zh-CN" sz="1500" kern="0" dirty="0" err="1">
                <a:latin typeface="Garamond" panose="02020404030301010803" pitchFamily="18" charset="0"/>
              </a:rPr>
              <a:t>stack.pop</a:t>
            </a:r>
            <a:r>
              <a:rPr kumimoji="1" lang="en-US" altLang="zh-CN" sz="1500" kern="0" dirty="0">
                <a:latin typeface="Garamond" panose="02020404030301010803" pitchFamily="18" charset="0"/>
              </a:rPr>
              <a:t>(&amp;</a:t>
            </a:r>
            <a:r>
              <a:rPr kumimoji="1" lang="en-US" altLang="zh-CN" sz="1500" kern="0" dirty="0" err="1">
                <a:latin typeface="Garamond" panose="02020404030301010803" pitchFamily="18" charset="0"/>
              </a:rPr>
              <a:t>tmp</a:t>
            </a:r>
            <a:r>
              <a:rPr kumimoji="1" lang="en-US" altLang="zh-CN" sz="1500" kern="0" dirty="0">
                <a:latin typeface="Garamond" panose="02020404030301010803" pitchFamily="18" charset="0"/>
              </a:rPr>
              <a:t>);</a:t>
            </a:r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buNone/>
            </a:pPr>
            <a:r>
              <a:rPr kumimoji="1" lang="en-US" altLang="zh-CN" sz="1500" kern="0" dirty="0">
                <a:latin typeface="Garamond" panose="02020404030301010803" pitchFamily="18" charset="0"/>
              </a:rPr>
              <a:t>	switch(</a:t>
            </a:r>
            <a:r>
              <a:rPr kumimoji="1" lang="en-US" altLang="zh-CN" sz="1500" kern="0" dirty="0" err="1">
                <a:latin typeface="Garamond" panose="02020404030301010803" pitchFamily="18" charset="0"/>
              </a:rPr>
              <a:t>tmp.rd</a:t>
            </a:r>
            <a:r>
              <a:rPr kumimoji="1" lang="en-US" altLang="zh-CN" sz="1500" kern="0" dirty="0">
                <a:latin typeface="Garamond" panose="02020404030301010803" pitchFamily="18" charset="0"/>
              </a:rPr>
              <a:t>) {</a:t>
            </a:r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buNone/>
            </a:pPr>
            <a:r>
              <a:rPr kumimoji="1" lang="en-US" altLang="zh-CN" sz="1500" kern="0" dirty="0">
                <a:latin typeface="Garamond" panose="02020404030301010803" pitchFamily="18" charset="0"/>
              </a:rPr>
              <a:t>	    case 0: return </a:t>
            </a:r>
            <a:r>
              <a:rPr kumimoji="1" lang="en-US" altLang="zh-CN" sz="1500" kern="0" dirty="0" err="1">
                <a:latin typeface="Garamond" panose="02020404030301010803" pitchFamily="18" charset="0"/>
              </a:rPr>
              <a:t>tmp.k</a:t>
            </a:r>
            <a:r>
              <a:rPr kumimoji="1" lang="en-US" altLang="zh-CN" sz="1500" kern="0" dirty="0">
                <a:latin typeface="Garamond" panose="02020404030301010803" pitchFamily="18" charset="0"/>
              </a:rPr>
              <a:t>;  // </a:t>
            </a:r>
            <a:r>
              <a:rPr kumimoji="1" lang="zh-CN" altLang="en-US" sz="1500" kern="0" dirty="0">
                <a:latin typeface="Garamond" panose="02020404030301010803" pitchFamily="18" charset="0"/>
              </a:rPr>
              <a:t>算法结束</a:t>
            </a:r>
            <a:endParaRPr kumimoji="1" lang="en-US" altLang="zh-CN" sz="1500" kern="0" dirty="0">
              <a:latin typeface="Garamond" panose="02020404030301010803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buNone/>
            </a:pPr>
            <a:r>
              <a:rPr kumimoji="1" lang="en-US" altLang="zh-CN" sz="1500" kern="0" dirty="0">
                <a:latin typeface="Garamond" panose="02020404030301010803" pitchFamily="18" charset="0"/>
              </a:rPr>
              <a:t>	    case 1: </a:t>
            </a:r>
            <a:r>
              <a:rPr kumimoji="1" lang="en-US" altLang="zh-CN" sz="1500" kern="0" dirty="0" err="1">
                <a:latin typeface="Garamond" panose="02020404030301010803" pitchFamily="18" charset="0"/>
              </a:rPr>
              <a:t>goto</a:t>
            </a:r>
            <a:r>
              <a:rPr kumimoji="1" lang="en-US" altLang="zh-CN" sz="1500" kern="0" dirty="0">
                <a:latin typeface="Garamond" panose="02020404030301010803" pitchFamily="18" charset="0"/>
              </a:rPr>
              <a:t> label1;     </a:t>
            </a:r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buNone/>
            </a:pPr>
            <a:r>
              <a:rPr kumimoji="1" lang="en-US" altLang="zh-CN" sz="1500" kern="0" dirty="0">
                <a:latin typeface="Garamond" panose="02020404030301010803" pitchFamily="18" charset="0"/>
              </a:rPr>
              <a:t>	    case2: </a:t>
            </a:r>
            <a:r>
              <a:rPr kumimoji="1" lang="en-US" altLang="zh-CN" sz="1500" kern="0" dirty="0" err="1">
                <a:latin typeface="Garamond" panose="02020404030301010803" pitchFamily="18" charset="0"/>
              </a:rPr>
              <a:t>goto</a:t>
            </a:r>
            <a:r>
              <a:rPr kumimoji="1" lang="en-US" altLang="zh-CN" sz="1500" kern="0" dirty="0">
                <a:latin typeface="Garamond" panose="02020404030301010803" pitchFamily="18" charset="0"/>
              </a:rPr>
              <a:t> label2;</a:t>
            </a:r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buNone/>
            </a:pPr>
            <a:r>
              <a:rPr kumimoji="1" lang="en-US" altLang="zh-CN" sz="1500" kern="0" dirty="0">
                <a:latin typeface="Garamond" panose="02020404030301010803" pitchFamily="18" charset="0"/>
              </a:rPr>
              <a:t>	}</a:t>
            </a:r>
          </a:p>
          <a:p>
            <a:pPr eaLnBrk="1" hangingPunct="1">
              <a:lnSpc>
                <a:spcPct val="100000"/>
              </a:lnSpc>
              <a:spcBef>
                <a:spcPct val="30000"/>
              </a:spcBef>
              <a:buNone/>
            </a:pPr>
            <a:r>
              <a:rPr kumimoji="1" lang="en-US" altLang="zh-CN" sz="1500" kern="0" dirty="0">
                <a:latin typeface="Garamond" panose="02020404030301010803" pitchFamily="18" charset="0"/>
              </a:rPr>
              <a:t>} </a:t>
            </a: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4324861" y="810000"/>
            <a:ext cx="0" cy="5760000"/>
          </a:xfrm>
          <a:prstGeom prst="line">
            <a:avLst/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直接连接符 12"/>
          <p:cNvCxnSpPr/>
          <p:nvPr/>
        </p:nvCxnSpPr>
        <p:spPr bwMode="auto">
          <a:xfrm>
            <a:off x="8396064" y="810000"/>
            <a:ext cx="50" cy="5760000"/>
          </a:xfrm>
          <a:prstGeom prst="line">
            <a:avLst/>
          </a:prstGeom>
          <a:noFill/>
          <a:ln w="254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363319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ABD764EA-4726-4654-9239-B77E38ACDA6C}" type="slidenum">
              <a:rPr lang="ar-SA" altLang="zh-CN" sz="1400">
                <a:solidFill>
                  <a:srgbClr val="FFFFFF"/>
                </a:solidFill>
              </a:rPr>
              <a:pPr/>
              <a:t>24</a:t>
            </a:fld>
            <a:endParaRPr lang="zh-CN" altLang="en-US" sz="14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机械的递归转换 </a:t>
            </a:r>
            <a:r>
              <a:rPr lang="en-US" altLang="zh-CN" dirty="0"/>
              <a:t>– </a:t>
            </a:r>
            <a:r>
              <a:rPr lang="zh-CN" altLang="en-US" dirty="0"/>
              <a:t>以背包问题为例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684637" y="1126551"/>
                <a:ext cx="8822725" cy="1232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𝒌𝒏𝒂𝒑</m:t>
                      </m:r>
                      <m:d>
                        <m:dPr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zh-CN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𝒕𝒓𝒖𝒆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,                                                                                  </m:t>
                              </m:r>
                              <m:r>
                                <a:rPr lang="zh-CN" altLang="en-US" sz="2000" b="1" i="1" smtClean="0">
                                  <a:latin typeface="Cambria Math" panose="02040503050406030204" pitchFamily="18" charset="0"/>
                                </a:rPr>
                                <m:t>当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𝒇𝒂𝒍𝒔𝒆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,                                                   </m:t>
                              </m:r>
                              <m:r>
                                <a:rPr lang="zh-CN" altLang="en-US" sz="2000" b="1" i="1" smtClean="0">
                                  <a:latin typeface="Cambria Math" panose="02040503050406030204" pitchFamily="18" charset="0"/>
                                </a:rPr>
                                <m:t>当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zh-CN" altLang="en-US" sz="2000" b="1" i="1" smtClean="0">
                                  <a:latin typeface="Cambria Math" panose="02040503050406030204" pitchFamily="18" charset="0"/>
                                </a:rPr>
                                <m:t>或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zh-CN" altLang="en-US" sz="2000" b="1" i="1" smtClean="0">
                                  <a:latin typeface="Cambria Math" panose="02040503050406030204" pitchFamily="18" charset="0"/>
                                </a:rPr>
                                <m:t>且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𝒌𝒏𝒂𝒑</m:t>
                              </m:r>
                              <m:d>
                                <m:d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  <m:r>
                                        <a:rPr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0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e>
                                  </m:d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||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𝒌𝒏𝒂𝒑</m:t>
                              </m:r>
                              <m:d>
                                <m:dPr>
                                  <m:ctrlP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0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zh-CN" altLang="en-US" sz="2000" b="1" i="1" smtClean="0"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  <m:r>
                                <a:rPr lang="zh-CN" altLang="en-US" sz="2000" b="1" i="1" smtClean="0">
                                  <a:latin typeface="Cambria Math" panose="02040503050406030204" pitchFamily="18" charset="0"/>
                                </a:rPr>
                                <m:t>当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zh-CN" altLang="en-US" sz="2000" b="1" i="1" smtClean="0">
                                  <a:latin typeface="Cambria Math" panose="02040503050406030204" pitchFamily="18" charset="0"/>
                                </a:rPr>
                                <m:t>且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altLang="zh-CN" sz="20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𝟏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637" y="1126551"/>
                <a:ext cx="8822725" cy="123200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767015" y="2557894"/>
            <a:ext cx="8822725" cy="3838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3"/>
              </a:buBlip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 sz="1800" kern="0" dirty="0">
                <a:latin typeface="Garamond" panose="02020404030301010803" pitchFamily="18" charset="0"/>
              </a:rPr>
              <a:t>bool knap (</a:t>
            </a:r>
            <a:r>
              <a:rPr kumimoji="1" lang="en-US" altLang="zh-CN" sz="1800" kern="0" dirty="0" err="1">
                <a:latin typeface="Garamond" panose="02020404030301010803" pitchFamily="18" charset="0"/>
              </a:rPr>
              <a:t>int</a:t>
            </a:r>
            <a:r>
              <a:rPr kumimoji="1" lang="en-US" altLang="zh-CN" sz="1800" kern="0" dirty="0">
                <a:latin typeface="Garamond" panose="02020404030301010803" pitchFamily="18" charset="0"/>
              </a:rPr>
              <a:t> s, </a:t>
            </a:r>
            <a:r>
              <a:rPr kumimoji="1" lang="en-US" altLang="zh-CN" sz="1800" kern="0" dirty="0" err="1">
                <a:latin typeface="Garamond" panose="02020404030301010803" pitchFamily="18" charset="0"/>
              </a:rPr>
              <a:t>int</a:t>
            </a:r>
            <a:r>
              <a:rPr kumimoji="1" lang="en-US" altLang="zh-CN" sz="1800" kern="0" dirty="0">
                <a:latin typeface="Garamond" panose="02020404030301010803" pitchFamily="18" charset="0"/>
              </a:rPr>
              <a:t> n) {</a:t>
            </a:r>
          </a:p>
          <a:p>
            <a:pPr eaLnBrk="1" hangingPunct="1">
              <a:lnSpc>
                <a:spcPct val="14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 sz="1800" kern="0" dirty="0">
                <a:latin typeface="Garamond" panose="02020404030301010803" pitchFamily="18" charset="0"/>
              </a:rPr>
              <a:t>    if (s == 0) return true;                                         // </a:t>
            </a:r>
            <a:r>
              <a:rPr kumimoji="1" lang="en-US" altLang="zh-CN" sz="1800" kern="0" dirty="0">
                <a:solidFill>
                  <a:srgbClr val="C00000"/>
                </a:solidFill>
                <a:latin typeface="Garamond" panose="02020404030301010803" pitchFamily="18" charset="0"/>
              </a:rPr>
              <a:t>label0</a:t>
            </a:r>
          </a:p>
          <a:p>
            <a:pPr eaLnBrk="1" hangingPunct="1">
              <a:lnSpc>
                <a:spcPct val="14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 sz="1800" kern="0" dirty="0">
                <a:latin typeface="Garamond" panose="02020404030301010803" pitchFamily="18" charset="0"/>
              </a:rPr>
              <a:t>    if ((s &lt; 0) || (s &gt; 0 &amp;&amp; n &lt; 1)) return false;</a:t>
            </a:r>
          </a:p>
          <a:p>
            <a:pPr eaLnBrk="1" hangingPunct="1">
              <a:lnSpc>
                <a:spcPct val="14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 sz="1800" kern="0" dirty="0">
                <a:latin typeface="Garamond" panose="02020404030301010803" pitchFamily="18" charset="0"/>
              </a:rPr>
              <a:t>    if (knap(s - w[n-1], n-1)) {                                   // </a:t>
            </a:r>
            <a:r>
              <a:rPr kumimoji="1" lang="en-US" altLang="zh-CN" sz="1800" kern="0" dirty="0">
                <a:solidFill>
                  <a:srgbClr val="C00000"/>
                </a:solidFill>
                <a:latin typeface="Garamond" panose="02020404030301010803" pitchFamily="18" charset="0"/>
              </a:rPr>
              <a:t>label1</a:t>
            </a:r>
          </a:p>
          <a:p>
            <a:pPr eaLnBrk="1" hangingPunct="1">
              <a:lnSpc>
                <a:spcPct val="14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 sz="1800" kern="0" dirty="0">
                <a:latin typeface="Garamond" panose="02020404030301010803" pitchFamily="18" charset="0"/>
              </a:rPr>
              <a:t>        </a:t>
            </a:r>
            <a:r>
              <a:rPr kumimoji="1" lang="en-US" altLang="zh-CN" sz="1800" kern="0" dirty="0" err="1">
                <a:latin typeface="Garamond" panose="02020404030301010803" pitchFamily="18" charset="0"/>
              </a:rPr>
              <a:t>cout</a:t>
            </a:r>
            <a:r>
              <a:rPr kumimoji="1" lang="en-US" altLang="zh-CN" sz="1800" kern="0" dirty="0">
                <a:latin typeface="Garamond" panose="02020404030301010803" pitchFamily="18" charset="0"/>
              </a:rPr>
              <a:t> &lt;&lt; w[n-1];</a:t>
            </a:r>
          </a:p>
          <a:p>
            <a:pPr eaLnBrk="1" hangingPunct="1">
              <a:lnSpc>
                <a:spcPct val="14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 sz="1800" kern="0" dirty="0">
                <a:latin typeface="Garamond" panose="02020404030301010803" pitchFamily="18" charset="0"/>
              </a:rPr>
              <a:t>        return true;</a:t>
            </a:r>
          </a:p>
          <a:p>
            <a:pPr eaLnBrk="1" hangingPunct="1">
              <a:lnSpc>
                <a:spcPct val="14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 sz="1800" kern="0" dirty="0">
                <a:latin typeface="Garamond" panose="02020404030301010803" pitchFamily="18" charset="0"/>
              </a:rPr>
              <a:t>    }</a:t>
            </a:r>
          </a:p>
          <a:p>
            <a:pPr eaLnBrk="1" hangingPunct="1">
              <a:lnSpc>
                <a:spcPct val="14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 sz="1800" kern="0" dirty="0">
                <a:latin typeface="Garamond" panose="02020404030301010803" pitchFamily="18" charset="0"/>
              </a:rPr>
              <a:t>    else return knap(s, n-1);                                      // </a:t>
            </a:r>
            <a:r>
              <a:rPr kumimoji="1" lang="en-US" altLang="zh-CN" sz="1800" kern="0" dirty="0">
                <a:solidFill>
                  <a:srgbClr val="C00000"/>
                </a:solidFill>
                <a:latin typeface="Garamond" panose="02020404030301010803" pitchFamily="18" charset="0"/>
              </a:rPr>
              <a:t>label2</a:t>
            </a:r>
          </a:p>
          <a:p>
            <a:pPr eaLnBrk="1" hangingPunct="1">
              <a:lnSpc>
                <a:spcPct val="14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 sz="1800" kern="0" dirty="0">
                <a:latin typeface="Garamond" panose="02020404030301010803" pitchFamily="18" charset="0"/>
              </a:rPr>
              <a:t>}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551910" y="2358555"/>
            <a:ext cx="169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solidFill>
                  <a:srgbClr val="C00000"/>
                </a:solidFill>
              </a:rPr>
              <a:t>递归算法</a:t>
            </a:r>
          </a:p>
        </p:txBody>
      </p:sp>
    </p:spTree>
    <p:extLst>
      <p:ext uri="{BB962C8B-B14F-4D97-AF65-F5344CB8AC3E}">
        <p14:creationId xmlns:p14="http://schemas.microsoft.com/office/powerpoint/2010/main" val="2235753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ABD764EA-4726-4654-9239-B77E38ACDA6C}" type="slidenum">
              <a:rPr lang="ar-SA" altLang="zh-CN" sz="1400">
                <a:solidFill>
                  <a:srgbClr val="FFFFFF"/>
                </a:solidFill>
              </a:rPr>
              <a:pPr/>
              <a:t>25</a:t>
            </a:fld>
            <a:endParaRPr lang="zh-CN" altLang="en-US" sz="14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机械的递归转换 </a:t>
            </a:r>
            <a:r>
              <a:rPr lang="en-US" altLang="zh-CN" dirty="0"/>
              <a:t>– </a:t>
            </a:r>
            <a:r>
              <a:rPr lang="zh-CN" altLang="en-US" dirty="0"/>
              <a:t>以背包问题为例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850" y="981076"/>
            <a:ext cx="9924019" cy="4663943"/>
          </a:xfrm>
        </p:spPr>
        <p:txBody>
          <a:bodyPr/>
          <a:lstStyle/>
          <a:p>
            <a:pPr marL="469900" indent="-469900" eaLnBrk="1" hangingPunct="1">
              <a:lnSpc>
                <a:spcPct val="140000"/>
              </a:lnSpc>
              <a:spcBef>
                <a:spcPct val="30000"/>
              </a:spcBef>
            </a:pP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8. 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优化处理</a:t>
            </a:r>
            <a:endParaRPr lang="en-US" altLang="zh-CN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869950" lvl="1" indent="-469900" eaLnBrk="1" hangingPunct="1">
              <a:lnSpc>
                <a:spcPct val="140000"/>
              </a:lnSpc>
              <a:spcBef>
                <a:spcPct val="30000"/>
              </a:spcBef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分析程序结构，消除其中冗余的进栈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/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出栈操作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869950" lvl="1" indent="-469900" eaLnBrk="1" hangingPunct="1">
              <a:lnSpc>
                <a:spcPct val="140000"/>
              </a:lnSpc>
              <a:spcBef>
                <a:spcPct val="30000"/>
              </a:spcBef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找出相应的循环结构，消去</a:t>
            </a:r>
            <a:r>
              <a:rPr lang="en-US" altLang="zh-CN" dirty="0" err="1">
                <a:latin typeface="华文中宋" panose="02010600040101010101" pitchFamily="2" charset="-122"/>
                <a:ea typeface="华文中宋" panose="02010600040101010101" pitchFamily="2" charset="-122"/>
              </a:rPr>
              <a:t>goto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语句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270000" lvl="2" indent="-469900" eaLnBrk="1" hangingPunct="1">
              <a:lnSpc>
                <a:spcPct val="140000"/>
              </a:lnSpc>
              <a:spcBef>
                <a:spcPct val="30000"/>
              </a:spcBef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见课本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67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页 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【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算法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3.12】</a:t>
            </a:r>
          </a:p>
        </p:txBody>
      </p:sp>
    </p:spTree>
    <p:extLst>
      <p:ext uri="{BB962C8B-B14F-4D97-AF65-F5344CB8AC3E}">
        <p14:creationId xmlns:p14="http://schemas.microsoft.com/office/powerpoint/2010/main" val="34178730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8E58894A-0640-49D3-92A9-8E5276845DF1}" type="slidenum">
              <a:rPr lang="ar-SA" altLang="zh-CN" sz="1400">
                <a:solidFill>
                  <a:srgbClr val="FFFFFF"/>
                </a:solidFill>
              </a:rPr>
              <a:pPr/>
              <a:t>26</a:t>
            </a:fld>
            <a:endParaRPr lang="zh-CN" altLang="en-US" sz="14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648194" name="Rectangle 2"/>
          <p:cNvSpPr>
            <a:spLocks noChangeArrowheads="1"/>
          </p:cNvSpPr>
          <p:nvPr/>
        </p:nvSpPr>
        <p:spPr bwMode="auto">
          <a:xfrm>
            <a:off x="2782889" y="2205039"/>
            <a:ext cx="5113337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2880" rIns="274320" anchor="b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lang="zh-CN" altLang="en-GB" sz="480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</a:rPr>
              <a:t>再见</a:t>
            </a:r>
            <a:r>
              <a:rPr lang="en-GB" altLang="zh-CN" sz="480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…</a:t>
            </a:r>
            <a:endParaRPr lang="en-US" altLang="zh-CN" sz="4800">
              <a:solidFill>
                <a:srgbClr val="33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98307" name="Group 3"/>
          <p:cNvGrpSpPr>
            <a:grpSpLocks/>
          </p:cNvGrpSpPr>
          <p:nvPr/>
        </p:nvGrpSpPr>
        <p:grpSpPr bwMode="auto">
          <a:xfrm>
            <a:off x="1524001" y="2438401"/>
            <a:ext cx="9009063" cy="1052513"/>
            <a:chOff x="0" y="1536"/>
            <a:chExt cx="5675" cy="663"/>
          </a:xfrm>
        </p:grpSpPr>
        <p:grpSp>
          <p:nvGrpSpPr>
            <p:cNvPr id="98309" name="Group 4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98316" name="Rectangle 5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8317" name="Rectangle 6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98310" name="Group 7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98314" name="Rectangle 8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98315" name="Rectangle 9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itchFamily="49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endParaRPr lang="zh-CN" altLang="en-US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98311" name="Rectangle 10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12" name="Rectangle 11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  <p:sp>
          <p:nvSpPr>
            <p:cNvPr id="98313" name="Rectangle 12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itchFamily="49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endParaRPr lang="zh-CN" altLang="en-US">
                <a:solidFill>
                  <a:srgbClr val="000000"/>
                </a:solidFill>
              </a:endParaRPr>
            </a:p>
          </p:txBody>
        </p:sp>
      </p:grpSp>
      <p:sp>
        <p:nvSpPr>
          <p:cNvPr id="98308" name="Text Box 13"/>
          <p:cNvSpPr txBox="1">
            <a:spLocks noChangeArrowheads="1"/>
          </p:cNvSpPr>
          <p:nvPr/>
        </p:nvSpPr>
        <p:spPr bwMode="auto">
          <a:xfrm>
            <a:off x="3359151" y="3573463"/>
            <a:ext cx="626427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联系信息：</a:t>
            </a:r>
          </a:p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电子邮件：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hlinkClick r:id="rId2"/>
              </a:rPr>
              <a:t>hanshuo@pku.edu.cn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909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ABD764EA-4726-4654-9239-B77E38ACDA6C}" type="slidenum">
              <a:rPr lang="ar-SA" altLang="zh-CN" sz="1400">
                <a:solidFill>
                  <a:srgbClr val="FFFFFF"/>
                </a:solidFill>
              </a:rPr>
              <a:pPr/>
              <a:t>3</a:t>
            </a:fld>
            <a:endParaRPr lang="zh-CN" altLang="en-US" sz="14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简单的递归转换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847851" y="981076"/>
                <a:ext cx="9656794" cy="5256213"/>
              </a:xfrm>
            </p:spPr>
            <p:txBody>
              <a:bodyPr/>
              <a:lstStyle/>
              <a:p>
                <a:pPr marL="469900" indent="-469900" eaLnBrk="1" hangingPunct="1">
                  <a:lnSpc>
                    <a:spcPct val="140000"/>
                  </a:lnSpc>
                  <a:spcBef>
                    <a:spcPct val="30000"/>
                  </a:spcBef>
                </a:pPr>
                <a:r>
                  <a:rPr lang="zh-CN" altLang="en-US" sz="32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简单的递归函数转换</a:t>
                </a:r>
              </a:p>
              <a:p>
                <a:pPr marL="908050" lvl="1" indent="-436563" eaLnBrk="1" hangingPunct="1">
                  <a:lnSpc>
                    <a:spcPct val="140000"/>
                  </a:lnSpc>
                  <a:spcBef>
                    <a:spcPct val="30000"/>
                  </a:spcBef>
                </a:pPr>
                <a:r>
                  <a:rPr lang="zh-CN" altLang="en-US" sz="2800" dirty="0"/>
                  <a:t>容易写出递推（迭代）公式，即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</m:d>
                  </m:oMath>
                </a14:m>
                <a:endParaRPr lang="en-US" altLang="zh-CN" sz="2800" dirty="0"/>
              </a:p>
              <a:p>
                <a:pPr marL="1308100" lvl="2" indent="-436563" eaLnBrk="1" hangingPunct="1">
                  <a:lnSpc>
                    <a:spcPct val="140000"/>
                  </a:lnSpc>
                  <a:spcBef>
                    <a:spcPct val="30000"/>
                  </a:spcBef>
                </a:pPr>
                <a:r>
                  <a:rPr lang="zh-CN" altLang="en-US" sz="24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例如：阶乘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𝒇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i="1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eqArr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𝟏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,                      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𝒏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𝒏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e>
                        </m:eqArr>
                      </m:e>
                    </m:d>
                  </m:oMath>
                </a14:m>
                <a:endParaRPr lang="en-US" altLang="zh-CN" dirty="0"/>
              </a:p>
              <a:p>
                <a:pPr marL="908050" lvl="1" indent="-436563" eaLnBrk="1" hangingPunct="1">
                  <a:lnSpc>
                    <a:spcPct val="140000"/>
                  </a:lnSpc>
                  <a:spcBef>
                    <a:spcPct val="30000"/>
                  </a:spcBef>
                </a:pPr>
                <a:r>
                  <a:rPr lang="zh-CN" altLang="en-US" dirty="0"/>
                  <a:t>直接可以转为非递归形式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17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847851" y="981076"/>
                <a:ext cx="9656794" cy="5256213"/>
              </a:xfrm>
              <a:blipFill rotWithShape="0">
                <a:blip r:embed="rId2"/>
                <a:stretch>
                  <a:fillRect l="-1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0805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ABD764EA-4726-4654-9239-B77E38ACDA6C}" type="slidenum">
              <a:rPr lang="ar-SA" altLang="zh-CN" sz="1400">
                <a:solidFill>
                  <a:srgbClr val="FFFFFF"/>
                </a:solidFill>
              </a:rPr>
              <a:pPr/>
              <a:t>4</a:t>
            </a:fld>
            <a:endParaRPr lang="zh-CN" altLang="en-US" sz="14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简单的递归转换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847851" y="981077"/>
                <a:ext cx="9656794" cy="1655032"/>
              </a:xfrm>
            </p:spPr>
            <p:txBody>
              <a:bodyPr/>
              <a:lstStyle/>
              <a:p>
                <a:pPr marL="469900" indent="-469900" eaLnBrk="1" hangingPunct="1">
                  <a:lnSpc>
                    <a:spcPct val="140000"/>
                  </a:lnSpc>
                  <a:spcBef>
                    <a:spcPct val="30000"/>
                  </a:spcBef>
                </a:pPr>
                <a:r>
                  <a:rPr lang="zh-CN" altLang="en-US" sz="32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阶乘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eqArr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𝟏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,                       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𝒏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𝒏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e>
                        </m:eqArr>
                      </m:e>
                    </m:d>
                  </m:oMath>
                </a14:m>
                <a:endParaRPr lang="zh-CN" altLang="en-US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17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847851" y="981077"/>
                <a:ext cx="9656794" cy="1655032"/>
              </a:xfrm>
              <a:blipFill rotWithShape="0">
                <a:blip r:embed="rId2"/>
                <a:stretch>
                  <a:fillRect l="-1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703389" y="3435181"/>
            <a:ext cx="3486449" cy="305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3"/>
              </a:buBlip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 sz="1800" kern="0" dirty="0">
                <a:latin typeface="Garamond" panose="02020404030301010803" pitchFamily="18" charset="0"/>
              </a:rPr>
              <a:t>long factorial(long n)</a:t>
            </a:r>
          </a:p>
          <a:p>
            <a:pPr eaLnBrk="1" hangingPunct="1">
              <a:lnSpc>
                <a:spcPct val="14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 sz="1800" kern="0" dirty="0">
                <a:latin typeface="Garamond" panose="02020404030301010803" pitchFamily="18" charset="0"/>
              </a:rPr>
              <a:t>{</a:t>
            </a:r>
          </a:p>
          <a:p>
            <a:pPr eaLnBrk="1" hangingPunct="1">
              <a:lnSpc>
                <a:spcPct val="14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 sz="1800" kern="0" dirty="0">
                <a:latin typeface="Garamond" panose="02020404030301010803" pitchFamily="18" charset="0"/>
              </a:rPr>
              <a:t>    if (n &lt;= 0)</a:t>
            </a:r>
          </a:p>
          <a:p>
            <a:pPr eaLnBrk="1" hangingPunct="1">
              <a:lnSpc>
                <a:spcPct val="14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 sz="1800" kern="0" dirty="0">
                <a:latin typeface="Garamond" panose="02020404030301010803" pitchFamily="18" charset="0"/>
              </a:rPr>
              <a:t>        return 1;</a:t>
            </a:r>
          </a:p>
          <a:p>
            <a:pPr eaLnBrk="1" hangingPunct="1">
              <a:lnSpc>
                <a:spcPct val="140000"/>
              </a:lnSpc>
              <a:spcBef>
                <a:spcPct val="30000"/>
              </a:spcBef>
              <a:buNone/>
            </a:pPr>
            <a:r>
              <a:rPr kumimoji="1" lang="en-US" altLang="zh-CN" sz="1800" kern="0" dirty="0">
                <a:latin typeface="Garamond" panose="02020404030301010803" pitchFamily="18" charset="0"/>
              </a:rPr>
              <a:t>	return n * factorial(n-1);</a:t>
            </a:r>
          </a:p>
          <a:p>
            <a:pPr eaLnBrk="1" hangingPunct="1">
              <a:lnSpc>
                <a:spcPct val="14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 sz="1800" kern="0" dirty="0">
                <a:latin typeface="Garamond" panose="02020404030301010803" pitchFamily="18" charset="0"/>
              </a:rPr>
              <a:t>}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518393" y="3447535"/>
            <a:ext cx="3486449" cy="305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3"/>
              </a:buBlip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 sz="1800" kern="0" dirty="0">
                <a:latin typeface="Garamond" panose="02020404030301010803" pitchFamily="18" charset="0"/>
              </a:rPr>
              <a:t>long factorial(long n)</a:t>
            </a:r>
          </a:p>
          <a:p>
            <a:pPr eaLnBrk="1" hangingPunct="1">
              <a:lnSpc>
                <a:spcPct val="14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 sz="1800" kern="0" dirty="0">
                <a:latin typeface="Garamond" panose="02020404030301010803" pitchFamily="18" charset="0"/>
              </a:rPr>
              <a:t>{</a:t>
            </a:r>
          </a:p>
          <a:p>
            <a:pPr eaLnBrk="1" hangingPunct="1">
              <a:lnSpc>
                <a:spcPct val="14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 sz="1800" kern="0" dirty="0">
                <a:latin typeface="Garamond" panose="02020404030301010803" pitchFamily="18" charset="0"/>
              </a:rPr>
              <a:t>    long m = 1;</a:t>
            </a:r>
          </a:p>
          <a:p>
            <a:pPr eaLnBrk="1" hangingPunct="1">
              <a:lnSpc>
                <a:spcPct val="14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 sz="1800" kern="0" dirty="0">
                <a:latin typeface="Garamond" panose="02020404030301010803" pitchFamily="18" charset="0"/>
              </a:rPr>
              <a:t>    for (long </a:t>
            </a:r>
            <a:r>
              <a:rPr kumimoji="1" lang="en-US" altLang="zh-CN" sz="1800" kern="0" dirty="0" err="1">
                <a:latin typeface="Garamond" panose="02020404030301010803" pitchFamily="18" charset="0"/>
              </a:rPr>
              <a:t>i</a:t>
            </a:r>
            <a:r>
              <a:rPr kumimoji="1" lang="en-US" altLang="zh-CN" sz="1800" kern="0" dirty="0">
                <a:latin typeface="Garamond" panose="02020404030301010803" pitchFamily="18" charset="0"/>
              </a:rPr>
              <a:t> = 1; </a:t>
            </a:r>
            <a:r>
              <a:rPr kumimoji="1" lang="en-US" altLang="zh-CN" sz="1800" kern="0" dirty="0" err="1">
                <a:latin typeface="Garamond" panose="02020404030301010803" pitchFamily="18" charset="0"/>
              </a:rPr>
              <a:t>i</a:t>
            </a:r>
            <a:r>
              <a:rPr kumimoji="1" lang="en-US" altLang="zh-CN" sz="1800" kern="0" dirty="0">
                <a:latin typeface="Garamond" panose="02020404030301010803" pitchFamily="18" charset="0"/>
              </a:rPr>
              <a:t> &lt;= n; </a:t>
            </a:r>
            <a:r>
              <a:rPr kumimoji="1" lang="en-US" altLang="zh-CN" sz="1800" kern="0" dirty="0" err="1">
                <a:latin typeface="Garamond" panose="02020404030301010803" pitchFamily="18" charset="0"/>
              </a:rPr>
              <a:t>i</a:t>
            </a:r>
            <a:r>
              <a:rPr kumimoji="1" lang="en-US" altLang="zh-CN" sz="1800" kern="0" dirty="0">
                <a:latin typeface="Garamond" panose="02020404030301010803" pitchFamily="18" charset="0"/>
              </a:rPr>
              <a:t>++)</a:t>
            </a:r>
          </a:p>
          <a:p>
            <a:pPr eaLnBrk="1" hangingPunct="1">
              <a:lnSpc>
                <a:spcPct val="14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 sz="1800" kern="0" dirty="0">
                <a:latin typeface="Garamond" panose="02020404030301010803" pitchFamily="18" charset="0"/>
              </a:rPr>
              <a:t>	   m = m * </a:t>
            </a:r>
            <a:r>
              <a:rPr kumimoji="1" lang="en-US" altLang="zh-CN" sz="1800" kern="0" dirty="0" err="1">
                <a:latin typeface="Garamond" panose="02020404030301010803" pitchFamily="18" charset="0"/>
              </a:rPr>
              <a:t>i</a:t>
            </a:r>
            <a:r>
              <a:rPr kumimoji="1" lang="en-US" altLang="zh-CN" sz="1800" kern="0" dirty="0">
                <a:latin typeface="Garamond" panose="02020404030301010803" pitchFamily="18" charset="0"/>
              </a:rPr>
              <a:t>;</a:t>
            </a:r>
          </a:p>
          <a:p>
            <a:pPr eaLnBrk="1" hangingPunct="1">
              <a:lnSpc>
                <a:spcPct val="14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 sz="1800" kern="0" dirty="0">
                <a:latin typeface="Garamond" panose="02020404030301010803" pitchFamily="18" charset="0"/>
              </a:rPr>
              <a:t>    return m;</a:t>
            </a:r>
          </a:p>
          <a:p>
            <a:pPr eaLnBrk="1" hangingPunct="1">
              <a:lnSpc>
                <a:spcPct val="14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 sz="1800" kern="0" dirty="0">
                <a:latin typeface="Garamond" panose="02020404030301010803" pitchFamily="18" charset="0"/>
              </a:rPr>
              <a:t>}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598116" y="3078203"/>
            <a:ext cx="169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(a) </a:t>
            </a:r>
            <a:r>
              <a:rPr lang="zh-CN" altLang="en-US" b="1" dirty="0">
                <a:solidFill>
                  <a:srgbClr val="C00000"/>
                </a:solidFill>
              </a:rPr>
              <a:t>递归实现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413120" y="3078203"/>
            <a:ext cx="169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(b) </a:t>
            </a:r>
            <a:r>
              <a:rPr lang="zh-CN" altLang="en-US" b="1" dirty="0">
                <a:solidFill>
                  <a:srgbClr val="C00000"/>
                </a:solidFill>
              </a:rPr>
              <a:t>非递归实现</a:t>
            </a:r>
          </a:p>
        </p:txBody>
      </p:sp>
    </p:spTree>
    <p:extLst>
      <p:ext uri="{BB962C8B-B14F-4D97-AF65-F5344CB8AC3E}">
        <p14:creationId xmlns:p14="http://schemas.microsoft.com/office/powerpoint/2010/main" val="1945810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ABD764EA-4726-4654-9239-B77E38ACDA6C}" type="slidenum">
              <a:rPr lang="ar-SA" altLang="zh-CN" sz="1400">
                <a:solidFill>
                  <a:srgbClr val="FFFFFF"/>
                </a:solidFill>
              </a:rPr>
              <a:pPr/>
              <a:t>5</a:t>
            </a:fld>
            <a:endParaRPr lang="zh-CN" altLang="en-US" sz="14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简单的递归转换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851" y="981077"/>
            <a:ext cx="9656794" cy="2981324"/>
          </a:xfrm>
        </p:spPr>
        <p:txBody>
          <a:bodyPr/>
          <a:lstStyle/>
          <a:p>
            <a:pPr marL="469900" indent="-469900" eaLnBrk="1" hangingPunct="1">
              <a:lnSpc>
                <a:spcPct val="140000"/>
              </a:lnSpc>
              <a:spcBef>
                <a:spcPct val="30000"/>
              </a:spcBef>
            </a:pP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一类特殊的递归函数</a:t>
            </a: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—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尾递归</a:t>
            </a:r>
          </a:p>
          <a:p>
            <a:pPr marL="908050" lvl="1" indent="-436563" eaLnBrk="1" hangingPunct="1">
              <a:lnSpc>
                <a:spcPct val="140000"/>
              </a:lnSpc>
              <a:spcBef>
                <a:spcPct val="30000"/>
              </a:spcBef>
            </a:pPr>
            <a:r>
              <a:rPr lang="zh-CN" altLang="en-US" dirty="0"/>
              <a:t>指函数的最后一个动作是调用函数本身的递归函数，是递归的一种特殊情形</a:t>
            </a:r>
            <a:endParaRPr lang="en-US" altLang="zh-CN" dirty="0"/>
          </a:p>
          <a:p>
            <a:pPr marL="908050" lvl="1" indent="-436563" eaLnBrk="1" hangingPunct="1">
              <a:lnSpc>
                <a:spcPct val="140000"/>
              </a:lnSpc>
              <a:spcBef>
                <a:spcPct val="30000"/>
              </a:spcBef>
            </a:pPr>
            <a:r>
              <a:rPr lang="zh-CN" altLang="en-US" dirty="0"/>
              <a:t>尾递归的本质是：将单次计算的结果缓存起来，传递给下次调用，相当于自动累积</a:t>
            </a:r>
            <a:endParaRPr lang="en-US" altLang="zh-CN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794359" y="4106864"/>
            <a:ext cx="4985735" cy="2454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2"/>
              </a:buBlip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30000"/>
              </a:spcBef>
              <a:buNone/>
            </a:pPr>
            <a:r>
              <a:rPr kumimoji="1" lang="en-US" altLang="zh-CN" sz="1800" kern="0" dirty="0">
                <a:latin typeface="Garamond" panose="02020404030301010803" pitchFamily="18" charset="0"/>
              </a:rPr>
              <a:t>function story() {</a:t>
            </a:r>
          </a:p>
          <a:p>
            <a:pPr eaLnBrk="1" hangingPunct="1">
              <a:lnSpc>
                <a:spcPct val="140000"/>
              </a:lnSpc>
              <a:spcBef>
                <a:spcPct val="30000"/>
              </a:spcBef>
              <a:buNone/>
            </a:pPr>
            <a:r>
              <a:rPr kumimoji="1" lang="en-US" altLang="zh-CN" sz="1800" kern="0" dirty="0">
                <a:latin typeface="Garamond" panose="02020404030301010803" pitchFamily="18" charset="0"/>
              </a:rPr>
              <a:t>    </a:t>
            </a:r>
            <a:r>
              <a:rPr kumimoji="1" lang="zh-CN" altLang="en-US" sz="1600" kern="0" dirty="0">
                <a:latin typeface="Garamond" panose="02020404030301010803" pitchFamily="18" charset="0"/>
              </a:rPr>
              <a:t>从前有座山，山上有座庙，庙里有个老和尚，一天老和尚对小和尚讲故事：</a:t>
            </a:r>
            <a:r>
              <a:rPr kumimoji="1" lang="en-US" altLang="zh-CN" sz="1600" kern="0" dirty="0">
                <a:latin typeface="Garamond" panose="02020404030301010803" pitchFamily="18" charset="0"/>
              </a:rPr>
              <a:t>story() // </a:t>
            </a:r>
            <a:r>
              <a:rPr kumimoji="1" lang="zh-CN" altLang="en-US" sz="1600" kern="0" dirty="0">
                <a:latin typeface="Garamond" panose="02020404030301010803" pitchFamily="18" charset="0"/>
              </a:rPr>
              <a:t>尾递归，进入下一个函数不再需要上一个函数的环境了，得出结果以后直接返回。</a:t>
            </a:r>
          </a:p>
          <a:p>
            <a:pPr eaLnBrk="1" hangingPunct="1">
              <a:lnSpc>
                <a:spcPct val="140000"/>
              </a:lnSpc>
              <a:spcBef>
                <a:spcPct val="30000"/>
              </a:spcBef>
              <a:buNone/>
            </a:pPr>
            <a:r>
              <a:rPr kumimoji="1" lang="en-US" altLang="zh-CN" sz="1800" kern="0" dirty="0">
                <a:latin typeface="Garamond" panose="02020404030301010803" pitchFamily="18" charset="0"/>
              </a:rPr>
              <a:t>}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855257" y="4106864"/>
            <a:ext cx="4985735" cy="2454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2"/>
              </a:buBlip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30000"/>
              </a:spcBef>
              <a:buNone/>
            </a:pPr>
            <a:r>
              <a:rPr kumimoji="1" lang="en-US" altLang="zh-CN" sz="1800" kern="0" dirty="0">
                <a:latin typeface="Garamond" panose="02020404030301010803" pitchFamily="18" charset="0"/>
              </a:rPr>
              <a:t>function story() {</a:t>
            </a:r>
          </a:p>
          <a:p>
            <a:pPr eaLnBrk="1" hangingPunct="1">
              <a:lnSpc>
                <a:spcPct val="140000"/>
              </a:lnSpc>
              <a:spcBef>
                <a:spcPct val="30000"/>
              </a:spcBef>
              <a:buNone/>
            </a:pPr>
            <a:r>
              <a:rPr kumimoji="1" lang="zh-CN" altLang="en-US" sz="1600" kern="0" dirty="0">
                <a:latin typeface="Garamond" panose="02020404030301010803" pitchFamily="18" charset="0"/>
              </a:rPr>
              <a:t>从前有座山，山上有座庙，庙里有个老和尚，一天老和尚对小和尚讲故事：</a:t>
            </a:r>
            <a:r>
              <a:rPr kumimoji="1" lang="en-US" altLang="zh-CN" sz="1600" kern="0" dirty="0">
                <a:latin typeface="Garamond" panose="02020404030301010803" pitchFamily="18" charset="0"/>
              </a:rPr>
              <a:t>story()</a:t>
            </a:r>
            <a:r>
              <a:rPr kumimoji="1" lang="zh-CN" altLang="en-US" sz="1600" kern="0" dirty="0">
                <a:latin typeface="Garamond" panose="02020404030301010803" pitchFamily="18" charset="0"/>
              </a:rPr>
              <a:t>，小和尚听了，找了块豆腐撞死了 </a:t>
            </a:r>
            <a:r>
              <a:rPr kumimoji="1" lang="en-US" altLang="zh-CN" sz="1600" kern="0" dirty="0">
                <a:latin typeface="Garamond" panose="02020404030301010803" pitchFamily="18" charset="0"/>
              </a:rPr>
              <a:t>// </a:t>
            </a:r>
            <a:r>
              <a:rPr kumimoji="1" lang="zh-CN" altLang="en-US" sz="1600" kern="0" dirty="0">
                <a:latin typeface="Garamond" panose="02020404030301010803" pitchFamily="18" charset="0"/>
              </a:rPr>
              <a:t>非尾递归，下一个函数结束以后此函数还有后续，所以必须保存本身的环境以供处理返回值。</a:t>
            </a:r>
            <a:endParaRPr kumimoji="1" lang="en-US" altLang="zh-CN" sz="1600" kern="0" dirty="0">
              <a:latin typeface="Garamond" panose="02020404030301010803" pitchFamily="18" charset="0"/>
            </a:endParaRPr>
          </a:p>
          <a:p>
            <a:pPr eaLnBrk="1" hangingPunct="1">
              <a:lnSpc>
                <a:spcPct val="140000"/>
              </a:lnSpc>
              <a:spcBef>
                <a:spcPct val="30000"/>
              </a:spcBef>
              <a:buNone/>
            </a:pPr>
            <a:r>
              <a:rPr kumimoji="1" lang="en-US" altLang="zh-CN" sz="1800" kern="0" dirty="0">
                <a:latin typeface="Garamond" panose="02020404030301010803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5674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ABD764EA-4726-4654-9239-B77E38ACDA6C}" type="slidenum">
              <a:rPr lang="ar-SA" altLang="zh-CN" sz="1400">
                <a:solidFill>
                  <a:srgbClr val="FFFFFF"/>
                </a:solidFill>
              </a:rPr>
              <a:pPr/>
              <a:t>6</a:t>
            </a:fld>
            <a:endParaRPr lang="zh-CN" altLang="en-US" sz="14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简单的递归转换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74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847851" y="981077"/>
                <a:ext cx="9656794" cy="1655032"/>
              </a:xfrm>
            </p:spPr>
            <p:txBody>
              <a:bodyPr/>
              <a:lstStyle/>
              <a:p>
                <a:pPr marL="469900" indent="-469900" eaLnBrk="1" hangingPunct="1">
                  <a:lnSpc>
                    <a:spcPct val="140000"/>
                  </a:lnSpc>
                  <a:spcBef>
                    <a:spcPct val="30000"/>
                  </a:spcBef>
                </a:pPr>
                <a:r>
                  <a:rPr lang="zh-CN" altLang="en-US" sz="3200" dirty="0">
                    <a:latin typeface="华文中宋" panose="02010600040101010101" pitchFamily="2" charset="-122"/>
                    <a:ea typeface="华文中宋" panose="02010600040101010101" pitchFamily="2" charset="-122"/>
                  </a:rPr>
                  <a:t>阶乘 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𝒇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  <m:t>𝒏</m:t>
                        </m:r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  <a:ea typeface="华文中宋" panose="02010600040101010101" pitchFamily="2" charset="-122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b="1" i="1" smtClean="0">
                            <a:latin typeface="Cambria Math" panose="02040503050406030204" pitchFamily="18" charset="0"/>
                            <a:ea typeface="华文中宋" panose="02010600040101010101" pitchFamily="2" charset="-122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b="1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</m:ctrlPr>
                          </m:eqArrPr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𝟏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,                       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𝒏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华文中宋" panose="02010600040101010101" pitchFamily="2" charset="-122"/>
                              </a:rPr>
                              <m:t>𝒏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𝒇</m:t>
                            </m:r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𝒏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d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</m:e>
                        </m:eqArr>
                      </m:e>
                    </m:d>
                  </m:oMath>
                </a14:m>
                <a:endParaRPr lang="zh-CN" altLang="en-US" dirty="0">
                  <a:latin typeface="华文中宋" panose="02010600040101010101" pitchFamily="2" charset="-122"/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17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847851" y="981077"/>
                <a:ext cx="9656794" cy="1655032"/>
              </a:xfrm>
              <a:blipFill rotWithShape="0">
                <a:blip r:embed="rId2"/>
                <a:stretch>
                  <a:fillRect l="-1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703389" y="3435181"/>
            <a:ext cx="3486449" cy="305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3"/>
              </a:buBlip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 sz="1800" kern="0" dirty="0">
                <a:latin typeface="Garamond" panose="02020404030301010803" pitchFamily="18" charset="0"/>
              </a:rPr>
              <a:t>long factorial(long n)</a:t>
            </a:r>
          </a:p>
          <a:p>
            <a:pPr eaLnBrk="1" hangingPunct="1">
              <a:lnSpc>
                <a:spcPct val="14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 sz="1800" kern="0" dirty="0">
                <a:latin typeface="Garamond" panose="02020404030301010803" pitchFamily="18" charset="0"/>
              </a:rPr>
              <a:t>{</a:t>
            </a:r>
          </a:p>
          <a:p>
            <a:pPr eaLnBrk="1" hangingPunct="1">
              <a:lnSpc>
                <a:spcPct val="14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 sz="1800" kern="0" dirty="0">
                <a:latin typeface="Garamond" panose="02020404030301010803" pitchFamily="18" charset="0"/>
              </a:rPr>
              <a:t>    if (n &lt;= 0)</a:t>
            </a:r>
          </a:p>
          <a:p>
            <a:pPr eaLnBrk="1" hangingPunct="1">
              <a:lnSpc>
                <a:spcPct val="14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 sz="1800" kern="0" dirty="0">
                <a:latin typeface="Garamond" panose="02020404030301010803" pitchFamily="18" charset="0"/>
              </a:rPr>
              <a:t>        return 1;</a:t>
            </a:r>
          </a:p>
          <a:p>
            <a:pPr eaLnBrk="1" hangingPunct="1">
              <a:lnSpc>
                <a:spcPct val="140000"/>
              </a:lnSpc>
              <a:spcBef>
                <a:spcPct val="30000"/>
              </a:spcBef>
              <a:buNone/>
            </a:pPr>
            <a:r>
              <a:rPr kumimoji="1" lang="en-US" altLang="zh-CN" sz="1800" kern="0" dirty="0">
                <a:latin typeface="Garamond" panose="02020404030301010803" pitchFamily="18" charset="0"/>
              </a:rPr>
              <a:t>	return n * factorial(n-1);</a:t>
            </a:r>
          </a:p>
          <a:p>
            <a:pPr eaLnBrk="1" hangingPunct="1">
              <a:lnSpc>
                <a:spcPct val="14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 sz="1800" kern="0" dirty="0">
                <a:latin typeface="Garamond" panose="02020404030301010803" pitchFamily="18" charset="0"/>
              </a:rPr>
              <a:t>}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518393" y="3447535"/>
            <a:ext cx="3486449" cy="3056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3"/>
              </a:buBlip>
              <a:defRPr sz="24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Font typeface="Times New Roman" panose="02020603050405020304" pitchFamily="18" charset="0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fontAlgn="base">
              <a:lnSpc>
                <a:spcPct val="135000"/>
              </a:lnSpc>
              <a:spcBef>
                <a:spcPct val="2000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4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 sz="1800" kern="0" dirty="0">
                <a:latin typeface="Garamond" panose="02020404030301010803" pitchFamily="18" charset="0"/>
              </a:rPr>
              <a:t>long factorial(long n, long x)</a:t>
            </a:r>
          </a:p>
          <a:p>
            <a:pPr eaLnBrk="1" hangingPunct="1">
              <a:lnSpc>
                <a:spcPct val="14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 sz="1800" kern="0" dirty="0">
                <a:latin typeface="Garamond" panose="02020404030301010803" pitchFamily="18" charset="0"/>
              </a:rPr>
              <a:t>{</a:t>
            </a:r>
          </a:p>
          <a:p>
            <a:pPr eaLnBrk="1" hangingPunct="1">
              <a:lnSpc>
                <a:spcPct val="140000"/>
              </a:lnSpc>
              <a:spcBef>
                <a:spcPct val="30000"/>
              </a:spcBef>
              <a:buNone/>
            </a:pPr>
            <a:r>
              <a:rPr kumimoji="1" lang="en-US" altLang="zh-CN" sz="1800" kern="0" dirty="0">
                <a:latin typeface="Garamond" panose="02020404030301010803" pitchFamily="18" charset="0"/>
              </a:rPr>
              <a:t>	if (n &lt;= 0)</a:t>
            </a:r>
          </a:p>
          <a:p>
            <a:pPr eaLnBrk="1" hangingPunct="1">
              <a:lnSpc>
                <a:spcPct val="140000"/>
              </a:lnSpc>
              <a:spcBef>
                <a:spcPct val="30000"/>
              </a:spcBef>
              <a:buNone/>
            </a:pPr>
            <a:r>
              <a:rPr kumimoji="1" lang="en-US" altLang="zh-CN" sz="1800" kern="0" dirty="0">
                <a:latin typeface="Garamond" panose="02020404030301010803" pitchFamily="18" charset="0"/>
              </a:rPr>
              <a:t>        return x;</a:t>
            </a:r>
          </a:p>
          <a:p>
            <a:pPr eaLnBrk="1" hangingPunct="1">
              <a:lnSpc>
                <a:spcPct val="140000"/>
              </a:lnSpc>
              <a:spcBef>
                <a:spcPct val="30000"/>
              </a:spcBef>
              <a:buNone/>
            </a:pPr>
            <a:r>
              <a:rPr kumimoji="1" lang="en-US" altLang="zh-CN" sz="1800" kern="0" dirty="0">
                <a:latin typeface="Garamond" panose="02020404030301010803" pitchFamily="18" charset="0"/>
              </a:rPr>
              <a:t>	return factorial(n-1, x*n);</a:t>
            </a:r>
          </a:p>
          <a:p>
            <a:pPr eaLnBrk="1" hangingPunct="1">
              <a:lnSpc>
                <a:spcPct val="140000"/>
              </a:lnSpc>
              <a:spcBef>
                <a:spcPct val="30000"/>
              </a:spcBef>
              <a:buFont typeface="Wingdings" panose="05000000000000000000" pitchFamily="2" charset="2"/>
              <a:buNone/>
            </a:pPr>
            <a:r>
              <a:rPr kumimoji="1" lang="en-US" altLang="zh-CN" sz="1800" kern="0" dirty="0">
                <a:latin typeface="Garamond" panose="02020404030301010803" pitchFamily="18" charset="0"/>
              </a:rPr>
              <a:t>}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2598116" y="3078203"/>
            <a:ext cx="169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rgbClr val="C00000"/>
                </a:solidFill>
              </a:rPr>
              <a:t>(a) </a:t>
            </a:r>
            <a:r>
              <a:rPr lang="zh-CN" altLang="en-US" b="1" dirty="0">
                <a:solidFill>
                  <a:srgbClr val="C00000"/>
                </a:solidFill>
              </a:rPr>
              <a:t>递归实现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7413120" y="3078203"/>
            <a:ext cx="1696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(b) </a:t>
            </a:r>
            <a:r>
              <a:rPr lang="zh-CN" altLang="en-US" b="1" dirty="0">
                <a:solidFill>
                  <a:srgbClr val="C00000"/>
                </a:solidFill>
              </a:rPr>
              <a:t>尾递归实现</a:t>
            </a:r>
          </a:p>
        </p:txBody>
      </p:sp>
    </p:spTree>
    <p:extLst>
      <p:ext uri="{BB962C8B-B14F-4D97-AF65-F5344CB8AC3E}">
        <p14:creationId xmlns:p14="http://schemas.microsoft.com/office/powerpoint/2010/main" val="2595455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ABD764EA-4726-4654-9239-B77E38ACDA6C}" type="slidenum">
              <a:rPr lang="ar-SA" altLang="zh-CN" sz="1400">
                <a:solidFill>
                  <a:srgbClr val="FFFFFF"/>
                </a:solidFill>
              </a:rPr>
              <a:pPr/>
              <a:t>7</a:t>
            </a:fld>
            <a:endParaRPr lang="zh-CN" altLang="en-US" sz="14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简单的递归转换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851" y="981077"/>
            <a:ext cx="9656794" cy="2981324"/>
          </a:xfrm>
        </p:spPr>
        <p:txBody>
          <a:bodyPr/>
          <a:lstStyle/>
          <a:p>
            <a:pPr marL="469900" indent="-469900" eaLnBrk="1" hangingPunct="1">
              <a:lnSpc>
                <a:spcPct val="140000"/>
              </a:lnSpc>
              <a:spcBef>
                <a:spcPct val="30000"/>
              </a:spcBef>
            </a:pP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尾递归</a:t>
            </a: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?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伪递归？</a:t>
            </a:r>
          </a:p>
          <a:p>
            <a:pPr marL="908050" lvl="1" indent="-436563" eaLnBrk="1" hangingPunct="1">
              <a:lnSpc>
                <a:spcPct val="140000"/>
              </a:lnSpc>
              <a:spcBef>
                <a:spcPct val="30000"/>
              </a:spcBef>
            </a:pPr>
            <a:r>
              <a:rPr lang="zh-CN" altLang="en-US" dirty="0"/>
              <a:t>计算仅占用常量栈空间</a:t>
            </a:r>
            <a:endParaRPr lang="en-US" altLang="zh-CN" dirty="0"/>
          </a:p>
          <a:p>
            <a:pPr marL="908050" lvl="1" indent="-436563" eaLnBrk="1" hangingPunct="1">
              <a:lnSpc>
                <a:spcPct val="140000"/>
              </a:lnSpc>
              <a:spcBef>
                <a:spcPct val="30000"/>
              </a:spcBef>
            </a:pPr>
            <a:r>
              <a:rPr lang="zh-CN" altLang="en-US" dirty="0"/>
              <a:t>命令式语言：编译器可以对尾递归进行优化，没有必要存储函数调用栈信息，不会出现栈溢出 （例如 </a:t>
            </a:r>
            <a:r>
              <a:rPr lang="en-US" altLang="zh-CN" dirty="0" err="1"/>
              <a:t>gcc</a:t>
            </a:r>
            <a:r>
              <a:rPr lang="en-US" altLang="zh-CN" dirty="0"/>
              <a:t> –O2</a:t>
            </a:r>
            <a:r>
              <a:rPr lang="zh-CN" altLang="en-US" dirty="0"/>
              <a:t>）</a:t>
            </a:r>
            <a:endParaRPr lang="en-US" altLang="zh-CN" dirty="0"/>
          </a:p>
          <a:p>
            <a:pPr marL="908050" lvl="1" indent="-436563" eaLnBrk="1" hangingPunct="1">
              <a:lnSpc>
                <a:spcPct val="140000"/>
              </a:lnSpc>
              <a:spcBef>
                <a:spcPct val="30000"/>
              </a:spcBef>
            </a:pPr>
            <a:r>
              <a:rPr lang="zh-CN" altLang="en-US" dirty="0"/>
              <a:t>函数式语言：靠尾递归来实现循环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96882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ABD764EA-4726-4654-9239-B77E38ACDA6C}" type="slidenum">
              <a:rPr lang="ar-SA" altLang="zh-CN" sz="1400">
                <a:solidFill>
                  <a:srgbClr val="FFFFFF"/>
                </a:solidFill>
              </a:rPr>
              <a:pPr/>
              <a:t>8</a:t>
            </a:fld>
            <a:endParaRPr lang="zh-CN" altLang="en-US" sz="14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递归函数调用原理</a:t>
            </a:r>
            <a:endParaRPr lang="en-US" altLang="zh-CN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851" y="981076"/>
            <a:ext cx="9656794" cy="5256213"/>
          </a:xfrm>
        </p:spPr>
        <p:txBody>
          <a:bodyPr/>
          <a:lstStyle/>
          <a:p>
            <a:pPr marL="469900" indent="-469900" eaLnBrk="1" hangingPunct="1">
              <a:lnSpc>
                <a:spcPct val="140000"/>
              </a:lnSpc>
              <a:spcBef>
                <a:spcPct val="30000"/>
              </a:spcBef>
            </a:pP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递归出口</a:t>
            </a:r>
          </a:p>
          <a:p>
            <a:pPr marL="908050" lvl="1" indent="-436563" eaLnBrk="1" hangingPunct="1">
              <a:lnSpc>
                <a:spcPct val="140000"/>
              </a:lnSpc>
              <a:spcBef>
                <a:spcPct val="30000"/>
              </a:spcBef>
            </a:pPr>
            <a:r>
              <a:rPr lang="zh-CN" altLang="en-US" sz="2800" dirty="0"/>
              <a:t>递归终止的条件，即最小子问题的求解</a:t>
            </a:r>
            <a:endParaRPr lang="en-US" altLang="zh-CN" sz="2800" dirty="0"/>
          </a:p>
          <a:p>
            <a:pPr marL="908050" lvl="1" indent="-436563" eaLnBrk="1" hangingPunct="1">
              <a:lnSpc>
                <a:spcPct val="140000"/>
              </a:lnSpc>
              <a:spcBef>
                <a:spcPct val="30000"/>
              </a:spcBef>
            </a:pPr>
            <a:r>
              <a:rPr lang="zh-CN" altLang="en-US" sz="2800" dirty="0"/>
              <a:t>可以允许多个出口</a:t>
            </a:r>
            <a:endParaRPr lang="en-US" altLang="zh-CN" sz="2800" dirty="0"/>
          </a:p>
          <a:p>
            <a:pPr marL="508000" indent="-436563" eaLnBrk="1" hangingPunct="1">
              <a:lnSpc>
                <a:spcPct val="140000"/>
              </a:lnSpc>
              <a:spcBef>
                <a:spcPct val="30000"/>
              </a:spcBef>
            </a:pP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递归规则（递归体</a:t>
            </a:r>
            <a:r>
              <a:rPr lang="en-US" altLang="zh-CN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+</a:t>
            </a: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界函数）</a:t>
            </a:r>
            <a:endParaRPr lang="en-US" altLang="zh-CN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908050" lvl="1" indent="-436563" eaLnBrk="1" hangingPunct="1">
              <a:lnSpc>
                <a:spcPct val="140000"/>
              </a:lnSpc>
              <a:spcBef>
                <a:spcPct val="30000"/>
              </a:spcBef>
            </a:pPr>
            <a:r>
              <a:rPr lang="zh-CN" altLang="en-US" sz="2800" dirty="0"/>
              <a:t>将原问题划分成子问题</a:t>
            </a:r>
            <a:endParaRPr lang="en-US" altLang="zh-CN" sz="2800" dirty="0"/>
          </a:p>
          <a:p>
            <a:pPr marL="908050" lvl="1" indent="-436563" eaLnBrk="1" hangingPunct="1">
              <a:lnSpc>
                <a:spcPct val="140000"/>
              </a:lnSpc>
              <a:spcBef>
                <a:spcPct val="30000"/>
              </a:spcBef>
            </a:pPr>
            <a:r>
              <a:rPr lang="zh-CN" altLang="en-US" sz="2800" dirty="0"/>
              <a:t>保证递归的规模向出口条件靠拢</a:t>
            </a:r>
          </a:p>
        </p:txBody>
      </p:sp>
    </p:spTree>
    <p:extLst>
      <p:ext uri="{BB962C8B-B14F-4D97-AF65-F5344CB8AC3E}">
        <p14:creationId xmlns:p14="http://schemas.microsoft.com/office/powerpoint/2010/main" val="1687809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灯片编号占位符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ABD764EA-4726-4654-9239-B77E38ACDA6C}" type="slidenum">
              <a:rPr lang="ar-SA" altLang="zh-CN" sz="1400">
                <a:solidFill>
                  <a:srgbClr val="FFFFFF"/>
                </a:solidFill>
              </a:rPr>
              <a:pPr/>
              <a:t>9</a:t>
            </a:fld>
            <a:endParaRPr lang="zh-CN" altLang="en-US" sz="1400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递归函数调用原理</a:t>
            </a:r>
            <a:endParaRPr lang="en-US" altLang="zh-CN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851" y="981076"/>
            <a:ext cx="9656794" cy="5256213"/>
          </a:xfrm>
        </p:spPr>
        <p:txBody>
          <a:bodyPr/>
          <a:lstStyle/>
          <a:p>
            <a:pPr marL="469900" indent="-469900" eaLnBrk="1" hangingPunct="1">
              <a:lnSpc>
                <a:spcPct val="140000"/>
              </a:lnSpc>
              <a:spcBef>
                <a:spcPct val="30000"/>
              </a:spcBef>
            </a:pPr>
            <a:r>
              <a:rPr lang="zh-CN" altLang="en-US" sz="3200" dirty="0">
                <a:latin typeface="华文中宋" panose="02010600040101010101" pitchFamily="2" charset="-122"/>
                <a:ea typeface="华文中宋" panose="02010600040101010101" pitchFamily="2" charset="-122"/>
              </a:rPr>
              <a:t>函数运行时的动态存储分配</a:t>
            </a:r>
            <a:endParaRPr lang="en-US" altLang="zh-CN" sz="32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869950" lvl="1" indent="-469900" eaLnBrk="1" hangingPunct="1">
              <a:lnSpc>
                <a:spcPct val="140000"/>
              </a:lnSpc>
              <a:spcBef>
                <a:spcPct val="30000"/>
              </a:spcBef>
            </a:pPr>
            <a:r>
              <a:rPr lang="zh-CN" altLang="en-US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栈（</a:t>
            </a:r>
            <a:r>
              <a:rPr lang="en-US" altLang="zh-CN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stack</a:t>
            </a:r>
            <a:r>
              <a:rPr lang="zh-CN" altLang="en-US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用于分配后进先出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LIFO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的数据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270000" lvl="2" indent="-469900" eaLnBrk="1" hangingPunct="1">
              <a:lnSpc>
                <a:spcPct val="140000"/>
              </a:lnSpc>
              <a:spcBef>
                <a:spcPct val="30000"/>
              </a:spcBef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如函数调用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869950" lvl="1" indent="-469900" eaLnBrk="1" hangingPunct="1">
              <a:lnSpc>
                <a:spcPct val="140000"/>
              </a:lnSpc>
              <a:spcBef>
                <a:spcPct val="30000"/>
              </a:spcBef>
            </a:pPr>
            <a:r>
              <a:rPr lang="zh-CN" altLang="en-US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堆（</a:t>
            </a:r>
            <a:r>
              <a:rPr lang="en-US" altLang="zh-CN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heap</a:t>
            </a:r>
            <a:r>
              <a:rPr lang="zh-CN" altLang="en-US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）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用于不符合</a:t>
            </a:r>
            <a:r>
              <a:rPr lang="en-US" altLang="zh-CN" dirty="0">
                <a:latin typeface="华文中宋" panose="02010600040101010101" pitchFamily="2" charset="-122"/>
                <a:ea typeface="华文中宋" panose="02010600040101010101" pitchFamily="2" charset="-122"/>
              </a:rPr>
              <a:t>LIFO</a:t>
            </a: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的</a:t>
            </a:r>
            <a:endParaRPr lang="en-US" altLang="zh-CN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1270000" lvl="2" indent="-469900" eaLnBrk="1" hangingPunct="1">
              <a:lnSpc>
                <a:spcPct val="140000"/>
              </a:lnSpc>
              <a:spcBef>
                <a:spcPct val="30000"/>
              </a:spcBef>
            </a:pPr>
            <a:r>
              <a:rPr lang="zh-CN" altLang="en-US" dirty="0">
                <a:latin typeface="华文中宋" panose="02010600040101010101" pitchFamily="2" charset="-122"/>
                <a:ea typeface="华文中宋" panose="02010600040101010101" pitchFamily="2" charset="-122"/>
              </a:rPr>
              <a:t>如指针所指向空间的分配、全局变量</a:t>
            </a:r>
          </a:p>
        </p:txBody>
      </p:sp>
      <p:sp>
        <p:nvSpPr>
          <p:cNvPr id="6" name="object 14"/>
          <p:cNvSpPr/>
          <p:nvPr/>
        </p:nvSpPr>
        <p:spPr>
          <a:xfrm>
            <a:off x="8103201" y="5518536"/>
            <a:ext cx="2215896" cy="449262"/>
          </a:xfrm>
          <a:custGeom>
            <a:avLst/>
            <a:gdLst/>
            <a:ahLst/>
            <a:cxnLst/>
            <a:rect l="l" t="t" r="r" b="b"/>
            <a:pathLst>
              <a:path w="2215896" h="449262">
                <a:moveTo>
                  <a:pt x="0" y="449262"/>
                </a:moveTo>
                <a:lnTo>
                  <a:pt x="2215896" y="449262"/>
                </a:lnTo>
                <a:lnTo>
                  <a:pt x="2215896" y="0"/>
                </a:lnTo>
                <a:lnTo>
                  <a:pt x="0" y="0"/>
                </a:lnTo>
                <a:lnTo>
                  <a:pt x="0" y="449262"/>
                </a:lnTo>
                <a:close/>
              </a:path>
            </a:pathLst>
          </a:custGeom>
          <a:ln w="1428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15"/>
          <p:cNvSpPr txBox="1"/>
          <p:nvPr/>
        </p:nvSpPr>
        <p:spPr>
          <a:xfrm>
            <a:off x="8103201" y="5661856"/>
            <a:ext cx="2216150" cy="3060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16510" algn="ctr">
              <a:lnSpc>
                <a:spcPct val="100000"/>
              </a:lnSpc>
            </a:pPr>
            <a:r>
              <a:rPr sz="1400" dirty="0">
                <a:latin typeface="Arial Unicode MS"/>
                <a:cs typeface="Arial Unicode MS"/>
              </a:rPr>
              <a:t>堆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8" name="object 16"/>
          <p:cNvSpPr/>
          <p:nvPr/>
        </p:nvSpPr>
        <p:spPr>
          <a:xfrm>
            <a:off x="8103201" y="4540572"/>
            <a:ext cx="2215896" cy="977900"/>
          </a:xfrm>
          <a:custGeom>
            <a:avLst/>
            <a:gdLst/>
            <a:ahLst/>
            <a:cxnLst/>
            <a:rect l="l" t="t" r="r" b="b"/>
            <a:pathLst>
              <a:path w="2215896" h="977900">
                <a:moveTo>
                  <a:pt x="0" y="977900"/>
                </a:moveTo>
                <a:lnTo>
                  <a:pt x="2215896" y="977900"/>
                </a:lnTo>
                <a:lnTo>
                  <a:pt x="2215896" y="0"/>
                </a:lnTo>
                <a:lnTo>
                  <a:pt x="0" y="0"/>
                </a:lnTo>
                <a:lnTo>
                  <a:pt x="0" y="977900"/>
                </a:lnTo>
                <a:close/>
              </a:path>
            </a:pathLst>
          </a:custGeom>
          <a:ln w="1428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17"/>
          <p:cNvSpPr txBox="1"/>
          <p:nvPr/>
        </p:nvSpPr>
        <p:spPr>
          <a:xfrm>
            <a:off x="8103201" y="4950402"/>
            <a:ext cx="2216150" cy="5683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16280">
              <a:lnSpc>
                <a:spcPct val="100000"/>
              </a:lnSpc>
            </a:pPr>
            <a:r>
              <a:rPr sz="1400" spc="10" dirty="0">
                <a:latin typeface="Arial Unicode MS"/>
                <a:cs typeface="Arial Unicode MS"/>
              </a:rPr>
              <a:t>自由</a:t>
            </a:r>
            <a:r>
              <a:rPr sz="1400" spc="0" dirty="0">
                <a:latin typeface="Arial Unicode MS"/>
                <a:cs typeface="Arial Unicode MS"/>
              </a:rPr>
              <a:t>空间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10" name="object 18"/>
          <p:cNvSpPr/>
          <p:nvPr/>
        </p:nvSpPr>
        <p:spPr>
          <a:xfrm>
            <a:off x="8103201" y="3184847"/>
            <a:ext cx="2215896" cy="527050"/>
          </a:xfrm>
          <a:custGeom>
            <a:avLst/>
            <a:gdLst/>
            <a:ahLst/>
            <a:cxnLst/>
            <a:rect l="l" t="t" r="r" b="b"/>
            <a:pathLst>
              <a:path w="2215896" h="527050">
                <a:moveTo>
                  <a:pt x="0" y="527050"/>
                </a:moveTo>
                <a:lnTo>
                  <a:pt x="2215896" y="527050"/>
                </a:lnTo>
                <a:lnTo>
                  <a:pt x="2215896" y="0"/>
                </a:lnTo>
                <a:lnTo>
                  <a:pt x="0" y="0"/>
                </a:lnTo>
                <a:lnTo>
                  <a:pt x="0" y="527050"/>
                </a:lnTo>
                <a:close/>
              </a:path>
            </a:pathLst>
          </a:custGeom>
          <a:ln w="1428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9"/>
          <p:cNvSpPr txBox="1"/>
          <p:nvPr/>
        </p:nvSpPr>
        <p:spPr>
          <a:xfrm>
            <a:off x="8103201" y="3368870"/>
            <a:ext cx="2216150" cy="3435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716280">
              <a:lnSpc>
                <a:spcPct val="100000"/>
              </a:lnSpc>
            </a:pPr>
            <a:r>
              <a:rPr sz="1400" spc="10" dirty="0">
                <a:latin typeface="Arial Unicode MS"/>
                <a:cs typeface="Arial Unicode MS"/>
              </a:rPr>
              <a:t>代码</a:t>
            </a:r>
            <a:r>
              <a:rPr sz="1400" spc="0" dirty="0">
                <a:latin typeface="Arial Unicode MS"/>
                <a:cs typeface="Arial Unicode MS"/>
              </a:rPr>
              <a:t>区域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12" name="object 20"/>
          <p:cNvSpPr/>
          <p:nvPr/>
        </p:nvSpPr>
        <p:spPr>
          <a:xfrm>
            <a:off x="8103201" y="3637285"/>
            <a:ext cx="2215896" cy="449262"/>
          </a:xfrm>
          <a:custGeom>
            <a:avLst/>
            <a:gdLst/>
            <a:ahLst/>
            <a:cxnLst/>
            <a:rect l="l" t="t" r="r" b="b"/>
            <a:pathLst>
              <a:path w="2215896" h="449262">
                <a:moveTo>
                  <a:pt x="0" y="449262"/>
                </a:moveTo>
                <a:lnTo>
                  <a:pt x="2215896" y="449262"/>
                </a:lnTo>
                <a:lnTo>
                  <a:pt x="2215896" y="0"/>
                </a:lnTo>
                <a:lnTo>
                  <a:pt x="0" y="0"/>
                </a:lnTo>
                <a:lnTo>
                  <a:pt x="0" y="449262"/>
                </a:lnTo>
                <a:close/>
              </a:path>
            </a:pathLst>
          </a:custGeom>
          <a:ln w="1428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21"/>
          <p:cNvSpPr txBox="1"/>
          <p:nvPr/>
        </p:nvSpPr>
        <p:spPr>
          <a:xfrm>
            <a:off x="8103201" y="3772350"/>
            <a:ext cx="2216150" cy="3143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95934">
              <a:lnSpc>
                <a:spcPct val="100000"/>
              </a:lnSpc>
            </a:pPr>
            <a:r>
              <a:rPr sz="1400" spc="10" dirty="0">
                <a:latin typeface="Arial Unicode MS"/>
                <a:cs typeface="Arial Unicode MS"/>
              </a:rPr>
              <a:t>全</a:t>
            </a:r>
            <a:r>
              <a:rPr sz="1400" spc="0" dirty="0">
                <a:latin typeface="Arial Unicode MS"/>
                <a:cs typeface="Arial Unicode MS"/>
              </a:rPr>
              <a:t>程</a:t>
            </a:r>
            <a:r>
              <a:rPr sz="1400" spc="-150" dirty="0">
                <a:latin typeface="Arial Unicode MS"/>
                <a:cs typeface="Arial Unicode MS"/>
              </a:rPr>
              <a:t> </a:t>
            </a:r>
            <a:r>
              <a:rPr sz="2100" b="1" spc="44" baseline="1984" dirty="0">
                <a:latin typeface="Arial"/>
                <a:cs typeface="Arial"/>
              </a:rPr>
              <a:t>/</a:t>
            </a:r>
            <a:r>
              <a:rPr sz="1400" spc="10" dirty="0">
                <a:latin typeface="Arial Unicode MS"/>
                <a:cs typeface="Arial Unicode MS"/>
              </a:rPr>
              <a:t>静态</a:t>
            </a:r>
            <a:r>
              <a:rPr sz="1400" spc="0" dirty="0">
                <a:latin typeface="Arial Unicode MS"/>
                <a:cs typeface="Arial Unicode MS"/>
              </a:rPr>
              <a:t>区域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14" name="object 22"/>
          <p:cNvSpPr/>
          <p:nvPr/>
        </p:nvSpPr>
        <p:spPr>
          <a:xfrm>
            <a:off x="9150823" y="5293047"/>
            <a:ext cx="117475" cy="233425"/>
          </a:xfrm>
          <a:custGeom>
            <a:avLst/>
            <a:gdLst/>
            <a:ahLst/>
            <a:cxnLst/>
            <a:rect l="l" t="t" r="r" b="b"/>
            <a:pathLst>
              <a:path w="117475" h="233425">
                <a:moveTo>
                  <a:pt x="68326" y="104647"/>
                </a:moveTo>
                <a:lnTo>
                  <a:pt x="49022" y="104647"/>
                </a:lnTo>
                <a:lnTo>
                  <a:pt x="49022" y="229488"/>
                </a:lnTo>
                <a:lnTo>
                  <a:pt x="53467" y="233425"/>
                </a:lnTo>
                <a:lnTo>
                  <a:pt x="64262" y="233425"/>
                </a:lnTo>
                <a:lnTo>
                  <a:pt x="68326" y="229488"/>
                </a:lnTo>
                <a:lnTo>
                  <a:pt x="68326" y="104647"/>
                </a:lnTo>
                <a:close/>
              </a:path>
              <a:path w="117475" h="233425">
                <a:moveTo>
                  <a:pt x="58674" y="0"/>
                </a:moveTo>
                <a:lnTo>
                  <a:pt x="0" y="104647"/>
                </a:lnTo>
                <a:lnTo>
                  <a:pt x="49022" y="104647"/>
                </a:lnTo>
                <a:lnTo>
                  <a:pt x="49022" y="82422"/>
                </a:lnTo>
                <a:lnTo>
                  <a:pt x="53467" y="78485"/>
                </a:lnTo>
                <a:lnTo>
                  <a:pt x="102774" y="78485"/>
                </a:lnTo>
                <a:lnTo>
                  <a:pt x="58674" y="0"/>
                </a:lnTo>
                <a:close/>
              </a:path>
              <a:path w="117475" h="233425">
                <a:moveTo>
                  <a:pt x="102774" y="78485"/>
                </a:moveTo>
                <a:lnTo>
                  <a:pt x="64262" y="78485"/>
                </a:lnTo>
                <a:lnTo>
                  <a:pt x="68326" y="82422"/>
                </a:lnTo>
                <a:lnTo>
                  <a:pt x="68326" y="104647"/>
                </a:lnTo>
                <a:lnTo>
                  <a:pt x="117475" y="104647"/>
                </a:lnTo>
                <a:lnTo>
                  <a:pt x="102774" y="784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23"/>
          <p:cNvSpPr/>
          <p:nvPr/>
        </p:nvSpPr>
        <p:spPr>
          <a:xfrm>
            <a:off x="9199845" y="5371533"/>
            <a:ext cx="19303" cy="154940"/>
          </a:xfrm>
          <a:custGeom>
            <a:avLst/>
            <a:gdLst/>
            <a:ahLst/>
            <a:cxnLst/>
            <a:rect l="l" t="t" r="r" b="b"/>
            <a:pathLst>
              <a:path w="19303" h="154940">
                <a:moveTo>
                  <a:pt x="0" y="146304"/>
                </a:moveTo>
                <a:lnTo>
                  <a:pt x="0" y="9017"/>
                </a:lnTo>
                <a:lnTo>
                  <a:pt x="0" y="3937"/>
                </a:lnTo>
                <a:lnTo>
                  <a:pt x="4445" y="0"/>
                </a:lnTo>
                <a:lnTo>
                  <a:pt x="9652" y="0"/>
                </a:lnTo>
                <a:lnTo>
                  <a:pt x="15240" y="0"/>
                </a:lnTo>
                <a:lnTo>
                  <a:pt x="19304" y="3937"/>
                </a:lnTo>
                <a:lnTo>
                  <a:pt x="19304" y="9017"/>
                </a:lnTo>
                <a:lnTo>
                  <a:pt x="19304" y="146304"/>
                </a:lnTo>
                <a:lnTo>
                  <a:pt x="19304" y="151003"/>
                </a:lnTo>
                <a:lnTo>
                  <a:pt x="15240" y="154940"/>
                </a:lnTo>
                <a:lnTo>
                  <a:pt x="9652" y="154940"/>
                </a:lnTo>
                <a:lnTo>
                  <a:pt x="4445" y="154940"/>
                </a:lnTo>
                <a:lnTo>
                  <a:pt x="0" y="151003"/>
                </a:lnTo>
                <a:lnTo>
                  <a:pt x="0" y="14630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24"/>
          <p:cNvSpPr/>
          <p:nvPr/>
        </p:nvSpPr>
        <p:spPr>
          <a:xfrm>
            <a:off x="9150823" y="5293047"/>
            <a:ext cx="117475" cy="104647"/>
          </a:xfrm>
          <a:custGeom>
            <a:avLst/>
            <a:gdLst/>
            <a:ahLst/>
            <a:cxnLst/>
            <a:rect l="l" t="t" r="r" b="b"/>
            <a:pathLst>
              <a:path w="117475" h="104648">
                <a:moveTo>
                  <a:pt x="0" y="104647"/>
                </a:moveTo>
                <a:lnTo>
                  <a:pt x="58674" y="0"/>
                </a:lnTo>
                <a:lnTo>
                  <a:pt x="117475" y="104647"/>
                </a:lnTo>
                <a:lnTo>
                  <a:pt x="0" y="10464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25"/>
          <p:cNvSpPr/>
          <p:nvPr/>
        </p:nvSpPr>
        <p:spPr>
          <a:xfrm>
            <a:off x="9150823" y="4605724"/>
            <a:ext cx="117475" cy="233299"/>
          </a:xfrm>
          <a:custGeom>
            <a:avLst/>
            <a:gdLst/>
            <a:ahLst/>
            <a:cxnLst/>
            <a:rect l="l" t="t" r="r" b="b"/>
            <a:pathLst>
              <a:path w="117475" h="233299">
                <a:moveTo>
                  <a:pt x="49021" y="128651"/>
                </a:moveTo>
                <a:lnTo>
                  <a:pt x="0" y="128651"/>
                </a:lnTo>
                <a:lnTo>
                  <a:pt x="58673" y="233299"/>
                </a:lnTo>
                <a:lnTo>
                  <a:pt x="102774" y="154813"/>
                </a:lnTo>
                <a:lnTo>
                  <a:pt x="53466" y="154813"/>
                </a:lnTo>
                <a:lnTo>
                  <a:pt x="49021" y="151130"/>
                </a:lnTo>
                <a:lnTo>
                  <a:pt x="49021" y="128651"/>
                </a:lnTo>
                <a:close/>
              </a:path>
              <a:path w="117475" h="233299">
                <a:moveTo>
                  <a:pt x="117474" y="128651"/>
                </a:moveTo>
                <a:lnTo>
                  <a:pt x="68325" y="128651"/>
                </a:lnTo>
                <a:lnTo>
                  <a:pt x="68325" y="151130"/>
                </a:lnTo>
                <a:lnTo>
                  <a:pt x="64261" y="154813"/>
                </a:lnTo>
                <a:lnTo>
                  <a:pt x="102774" y="154813"/>
                </a:lnTo>
                <a:lnTo>
                  <a:pt x="117474" y="128651"/>
                </a:lnTo>
                <a:close/>
              </a:path>
              <a:path w="117475" h="233299">
                <a:moveTo>
                  <a:pt x="64261" y="0"/>
                </a:moveTo>
                <a:lnTo>
                  <a:pt x="53466" y="0"/>
                </a:lnTo>
                <a:lnTo>
                  <a:pt x="49021" y="3937"/>
                </a:lnTo>
                <a:lnTo>
                  <a:pt x="49021" y="128651"/>
                </a:lnTo>
                <a:lnTo>
                  <a:pt x="68325" y="128651"/>
                </a:lnTo>
                <a:lnTo>
                  <a:pt x="68325" y="3937"/>
                </a:lnTo>
                <a:lnTo>
                  <a:pt x="642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26"/>
          <p:cNvSpPr/>
          <p:nvPr/>
        </p:nvSpPr>
        <p:spPr>
          <a:xfrm>
            <a:off x="9199845" y="4605724"/>
            <a:ext cx="19303" cy="154812"/>
          </a:xfrm>
          <a:custGeom>
            <a:avLst/>
            <a:gdLst/>
            <a:ahLst/>
            <a:cxnLst/>
            <a:rect l="l" t="t" r="r" b="b"/>
            <a:pathLst>
              <a:path w="19303" h="154812">
                <a:moveTo>
                  <a:pt x="19303" y="8636"/>
                </a:moveTo>
                <a:lnTo>
                  <a:pt x="19303" y="146177"/>
                </a:lnTo>
                <a:lnTo>
                  <a:pt x="19303" y="151130"/>
                </a:lnTo>
                <a:lnTo>
                  <a:pt x="15239" y="154813"/>
                </a:lnTo>
                <a:lnTo>
                  <a:pt x="9651" y="154813"/>
                </a:lnTo>
                <a:lnTo>
                  <a:pt x="4444" y="154813"/>
                </a:lnTo>
                <a:lnTo>
                  <a:pt x="0" y="151130"/>
                </a:lnTo>
                <a:lnTo>
                  <a:pt x="0" y="146177"/>
                </a:lnTo>
                <a:lnTo>
                  <a:pt x="0" y="8636"/>
                </a:lnTo>
                <a:lnTo>
                  <a:pt x="0" y="3937"/>
                </a:lnTo>
                <a:lnTo>
                  <a:pt x="4444" y="0"/>
                </a:lnTo>
                <a:lnTo>
                  <a:pt x="9651" y="0"/>
                </a:lnTo>
                <a:lnTo>
                  <a:pt x="15239" y="0"/>
                </a:lnTo>
                <a:lnTo>
                  <a:pt x="19303" y="3937"/>
                </a:lnTo>
                <a:lnTo>
                  <a:pt x="19303" y="863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27"/>
          <p:cNvSpPr/>
          <p:nvPr/>
        </p:nvSpPr>
        <p:spPr>
          <a:xfrm>
            <a:off x="9150823" y="4734375"/>
            <a:ext cx="117475" cy="104648"/>
          </a:xfrm>
          <a:custGeom>
            <a:avLst/>
            <a:gdLst/>
            <a:ahLst/>
            <a:cxnLst/>
            <a:rect l="l" t="t" r="r" b="b"/>
            <a:pathLst>
              <a:path w="117475" h="104648">
                <a:moveTo>
                  <a:pt x="117474" y="0"/>
                </a:moveTo>
                <a:lnTo>
                  <a:pt x="58673" y="104648"/>
                </a:lnTo>
                <a:lnTo>
                  <a:pt x="0" y="0"/>
                </a:lnTo>
                <a:lnTo>
                  <a:pt x="117474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8"/>
          <p:cNvSpPr/>
          <p:nvPr/>
        </p:nvSpPr>
        <p:spPr>
          <a:xfrm>
            <a:off x="8103201" y="4089722"/>
            <a:ext cx="2215896" cy="447675"/>
          </a:xfrm>
          <a:custGeom>
            <a:avLst/>
            <a:gdLst/>
            <a:ahLst/>
            <a:cxnLst/>
            <a:rect l="l" t="t" r="r" b="b"/>
            <a:pathLst>
              <a:path w="2215896" h="447675">
                <a:moveTo>
                  <a:pt x="0" y="447675"/>
                </a:moveTo>
                <a:lnTo>
                  <a:pt x="2215896" y="447675"/>
                </a:lnTo>
                <a:lnTo>
                  <a:pt x="2215896" y="0"/>
                </a:lnTo>
                <a:lnTo>
                  <a:pt x="0" y="0"/>
                </a:lnTo>
                <a:lnTo>
                  <a:pt x="0" y="447675"/>
                </a:lnTo>
                <a:close/>
              </a:path>
            </a:pathLst>
          </a:custGeom>
          <a:ln w="1428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9"/>
          <p:cNvSpPr txBox="1"/>
          <p:nvPr/>
        </p:nvSpPr>
        <p:spPr>
          <a:xfrm>
            <a:off x="8103201" y="4232597"/>
            <a:ext cx="2216150" cy="3048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16510" algn="ctr">
              <a:lnSpc>
                <a:spcPct val="100000"/>
              </a:lnSpc>
            </a:pPr>
            <a:r>
              <a:rPr sz="1400" dirty="0">
                <a:latin typeface="Arial Unicode MS"/>
                <a:cs typeface="Arial Unicode MS"/>
              </a:rPr>
              <a:t>栈</a:t>
            </a:r>
            <a:endParaRPr sz="1400">
              <a:latin typeface="Arial Unicode MS"/>
              <a:cs typeface="Arial Unicode MS"/>
            </a:endParaRPr>
          </a:p>
        </p:txBody>
      </p:sp>
      <p:sp>
        <p:nvSpPr>
          <p:cNvPr id="22" name="object 30"/>
          <p:cNvSpPr/>
          <p:nvPr/>
        </p:nvSpPr>
        <p:spPr>
          <a:xfrm>
            <a:off x="8103201" y="5518536"/>
            <a:ext cx="2215896" cy="449262"/>
          </a:xfrm>
          <a:custGeom>
            <a:avLst/>
            <a:gdLst/>
            <a:ahLst/>
            <a:cxnLst/>
            <a:rect l="l" t="t" r="r" b="b"/>
            <a:pathLst>
              <a:path w="2215896" h="449262">
                <a:moveTo>
                  <a:pt x="0" y="449262"/>
                </a:moveTo>
                <a:lnTo>
                  <a:pt x="2215896" y="449262"/>
                </a:lnTo>
                <a:lnTo>
                  <a:pt x="2215896" y="0"/>
                </a:lnTo>
                <a:lnTo>
                  <a:pt x="0" y="0"/>
                </a:lnTo>
                <a:lnTo>
                  <a:pt x="0" y="4492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31"/>
          <p:cNvSpPr/>
          <p:nvPr/>
        </p:nvSpPr>
        <p:spPr>
          <a:xfrm>
            <a:off x="8103201" y="5518536"/>
            <a:ext cx="2215896" cy="449262"/>
          </a:xfrm>
          <a:custGeom>
            <a:avLst/>
            <a:gdLst/>
            <a:ahLst/>
            <a:cxnLst/>
            <a:rect l="l" t="t" r="r" b="b"/>
            <a:pathLst>
              <a:path w="2215896" h="449262">
                <a:moveTo>
                  <a:pt x="0" y="449262"/>
                </a:moveTo>
                <a:lnTo>
                  <a:pt x="2215896" y="449262"/>
                </a:lnTo>
                <a:lnTo>
                  <a:pt x="2215896" y="0"/>
                </a:lnTo>
                <a:lnTo>
                  <a:pt x="0" y="0"/>
                </a:lnTo>
                <a:lnTo>
                  <a:pt x="0" y="449262"/>
                </a:lnTo>
                <a:close/>
              </a:path>
            </a:pathLst>
          </a:custGeom>
          <a:ln w="1428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32"/>
          <p:cNvSpPr/>
          <p:nvPr/>
        </p:nvSpPr>
        <p:spPr>
          <a:xfrm>
            <a:off x="8103201" y="4540572"/>
            <a:ext cx="2215896" cy="977900"/>
          </a:xfrm>
          <a:custGeom>
            <a:avLst/>
            <a:gdLst/>
            <a:ahLst/>
            <a:cxnLst/>
            <a:rect l="l" t="t" r="r" b="b"/>
            <a:pathLst>
              <a:path w="2215896" h="977900">
                <a:moveTo>
                  <a:pt x="0" y="977900"/>
                </a:moveTo>
                <a:lnTo>
                  <a:pt x="2215896" y="977900"/>
                </a:lnTo>
                <a:lnTo>
                  <a:pt x="2215896" y="0"/>
                </a:lnTo>
                <a:lnTo>
                  <a:pt x="0" y="0"/>
                </a:lnTo>
                <a:lnTo>
                  <a:pt x="0" y="977900"/>
                </a:lnTo>
                <a:close/>
              </a:path>
            </a:pathLst>
          </a:custGeom>
          <a:solidFill>
            <a:srgbClr val="DDDDDD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33"/>
          <p:cNvSpPr/>
          <p:nvPr/>
        </p:nvSpPr>
        <p:spPr>
          <a:xfrm>
            <a:off x="8103201" y="4540572"/>
            <a:ext cx="2215896" cy="977900"/>
          </a:xfrm>
          <a:custGeom>
            <a:avLst/>
            <a:gdLst/>
            <a:ahLst/>
            <a:cxnLst/>
            <a:rect l="l" t="t" r="r" b="b"/>
            <a:pathLst>
              <a:path w="2215896" h="977900">
                <a:moveTo>
                  <a:pt x="0" y="977900"/>
                </a:moveTo>
                <a:lnTo>
                  <a:pt x="2215896" y="977900"/>
                </a:lnTo>
                <a:lnTo>
                  <a:pt x="2215896" y="0"/>
                </a:lnTo>
                <a:lnTo>
                  <a:pt x="0" y="0"/>
                </a:lnTo>
                <a:lnTo>
                  <a:pt x="0" y="977900"/>
                </a:lnTo>
                <a:close/>
              </a:path>
            </a:pathLst>
          </a:custGeom>
          <a:ln w="1428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34"/>
          <p:cNvSpPr/>
          <p:nvPr/>
        </p:nvSpPr>
        <p:spPr>
          <a:xfrm>
            <a:off x="8103201" y="3184847"/>
            <a:ext cx="2215896" cy="452437"/>
          </a:xfrm>
          <a:custGeom>
            <a:avLst/>
            <a:gdLst/>
            <a:ahLst/>
            <a:cxnLst/>
            <a:rect l="l" t="t" r="r" b="b"/>
            <a:pathLst>
              <a:path w="2215896" h="452437">
                <a:moveTo>
                  <a:pt x="0" y="452437"/>
                </a:moveTo>
                <a:lnTo>
                  <a:pt x="2215896" y="452437"/>
                </a:lnTo>
                <a:lnTo>
                  <a:pt x="2215896" y="0"/>
                </a:lnTo>
                <a:lnTo>
                  <a:pt x="0" y="0"/>
                </a:lnTo>
                <a:lnTo>
                  <a:pt x="0" y="45243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35"/>
          <p:cNvSpPr/>
          <p:nvPr/>
        </p:nvSpPr>
        <p:spPr>
          <a:xfrm>
            <a:off x="8103201" y="3184847"/>
            <a:ext cx="2215896" cy="527050"/>
          </a:xfrm>
          <a:custGeom>
            <a:avLst/>
            <a:gdLst/>
            <a:ahLst/>
            <a:cxnLst/>
            <a:rect l="l" t="t" r="r" b="b"/>
            <a:pathLst>
              <a:path w="2215896" h="527050">
                <a:moveTo>
                  <a:pt x="0" y="527050"/>
                </a:moveTo>
                <a:lnTo>
                  <a:pt x="2215896" y="527050"/>
                </a:lnTo>
                <a:lnTo>
                  <a:pt x="2215896" y="0"/>
                </a:lnTo>
                <a:lnTo>
                  <a:pt x="0" y="0"/>
                </a:lnTo>
                <a:lnTo>
                  <a:pt x="0" y="527050"/>
                </a:lnTo>
                <a:close/>
              </a:path>
            </a:pathLst>
          </a:custGeom>
          <a:ln w="1428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36"/>
          <p:cNvSpPr/>
          <p:nvPr/>
        </p:nvSpPr>
        <p:spPr>
          <a:xfrm>
            <a:off x="8103201" y="3637285"/>
            <a:ext cx="2215896" cy="449262"/>
          </a:xfrm>
          <a:custGeom>
            <a:avLst/>
            <a:gdLst/>
            <a:ahLst/>
            <a:cxnLst/>
            <a:rect l="l" t="t" r="r" b="b"/>
            <a:pathLst>
              <a:path w="2215896" h="449262">
                <a:moveTo>
                  <a:pt x="0" y="449262"/>
                </a:moveTo>
                <a:lnTo>
                  <a:pt x="2215896" y="449262"/>
                </a:lnTo>
                <a:lnTo>
                  <a:pt x="2215896" y="0"/>
                </a:lnTo>
                <a:lnTo>
                  <a:pt x="0" y="0"/>
                </a:lnTo>
                <a:lnTo>
                  <a:pt x="0" y="44926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37"/>
          <p:cNvSpPr/>
          <p:nvPr/>
        </p:nvSpPr>
        <p:spPr>
          <a:xfrm>
            <a:off x="8103201" y="3637285"/>
            <a:ext cx="2215896" cy="449262"/>
          </a:xfrm>
          <a:custGeom>
            <a:avLst/>
            <a:gdLst/>
            <a:ahLst/>
            <a:cxnLst/>
            <a:rect l="l" t="t" r="r" b="b"/>
            <a:pathLst>
              <a:path w="2215896" h="449262">
                <a:moveTo>
                  <a:pt x="0" y="449262"/>
                </a:moveTo>
                <a:lnTo>
                  <a:pt x="2215896" y="449262"/>
                </a:lnTo>
                <a:lnTo>
                  <a:pt x="2215896" y="0"/>
                </a:lnTo>
                <a:lnTo>
                  <a:pt x="0" y="0"/>
                </a:lnTo>
                <a:lnTo>
                  <a:pt x="0" y="449262"/>
                </a:lnTo>
                <a:close/>
              </a:path>
            </a:pathLst>
          </a:custGeom>
          <a:ln w="1428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8"/>
          <p:cNvSpPr/>
          <p:nvPr/>
        </p:nvSpPr>
        <p:spPr>
          <a:xfrm>
            <a:off x="9150823" y="5293047"/>
            <a:ext cx="117475" cy="233425"/>
          </a:xfrm>
          <a:custGeom>
            <a:avLst/>
            <a:gdLst/>
            <a:ahLst/>
            <a:cxnLst/>
            <a:rect l="l" t="t" r="r" b="b"/>
            <a:pathLst>
              <a:path w="117475" h="233425">
                <a:moveTo>
                  <a:pt x="68326" y="104647"/>
                </a:moveTo>
                <a:lnTo>
                  <a:pt x="49022" y="104647"/>
                </a:lnTo>
                <a:lnTo>
                  <a:pt x="49022" y="229488"/>
                </a:lnTo>
                <a:lnTo>
                  <a:pt x="53467" y="233425"/>
                </a:lnTo>
                <a:lnTo>
                  <a:pt x="64262" y="233425"/>
                </a:lnTo>
                <a:lnTo>
                  <a:pt x="68326" y="229488"/>
                </a:lnTo>
                <a:lnTo>
                  <a:pt x="68326" y="104647"/>
                </a:lnTo>
                <a:close/>
              </a:path>
              <a:path w="117475" h="233425">
                <a:moveTo>
                  <a:pt x="58674" y="0"/>
                </a:moveTo>
                <a:lnTo>
                  <a:pt x="0" y="104647"/>
                </a:lnTo>
                <a:lnTo>
                  <a:pt x="49022" y="104647"/>
                </a:lnTo>
                <a:lnTo>
                  <a:pt x="49022" y="82422"/>
                </a:lnTo>
                <a:lnTo>
                  <a:pt x="53467" y="78485"/>
                </a:lnTo>
                <a:lnTo>
                  <a:pt x="102774" y="78485"/>
                </a:lnTo>
                <a:lnTo>
                  <a:pt x="58674" y="0"/>
                </a:lnTo>
                <a:close/>
              </a:path>
              <a:path w="117475" h="233425">
                <a:moveTo>
                  <a:pt x="102774" y="78485"/>
                </a:moveTo>
                <a:lnTo>
                  <a:pt x="64262" y="78485"/>
                </a:lnTo>
                <a:lnTo>
                  <a:pt x="68326" y="82422"/>
                </a:lnTo>
                <a:lnTo>
                  <a:pt x="68326" y="104647"/>
                </a:lnTo>
                <a:lnTo>
                  <a:pt x="117475" y="104647"/>
                </a:lnTo>
                <a:lnTo>
                  <a:pt x="102774" y="784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9"/>
          <p:cNvSpPr/>
          <p:nvPr/>
        </p:nvSpPr>
        <p:spPr>
          <a:xfrm>
            <a:off x="9199845" y="5371533"/>
            <a:ext cx="19303" cy="154940"/>
          </a:xfrm>
          <a:custGeom>
            <a:avLst/>
            <a:gdLst/>
            <a:ahLst/>
            <a:cxnLst/>
            <a:rect l="l" t="t" r="r" b="b"/>
            <a:pathLst>
              <a:path w="19303" h="154940">
                <a:moveTo>
                  <a:pt x="0" y="146304"/>
                </a:moveTo>
                <a:lnTo>
                  <a:pt x="0" y="9017"/>
                </a:lnTo>
                <a:lnTo>
                  <a:pt x="0" y="3937"/>
                </a:lnTo>
                <a:lnTo>
                  <a:pt x="4445" y="0"/>
                </a:lnTo>
                <a:lnTo>
                  <a:pt x="9652" y="0"/>
                </a:lnTo>
                <a:lnTo>
                  <a:pt x="15240" y="0"/>
                </a:lnTo>
                <a:lnTo>
                  <a:pt x="19304" y="3937"/>
                </a:lnTo>
                <a:lnTo>
                  <a:pt x="19304" y="9017"/>
                </a:lnTo>
                <a:lnTo>
                  <a:pt x="19304" y="146304"/>
                </a:lnTo>
                <a:lnTo>
                  <a:pt x="19304" y="151003"/>
                </a:lnTo>
                <a:lnTo>
                  <a:pt x="15240" y="154940"/>
                </a:lnTo>
                <a:lnTo>
                  <a:pt x="9652" y="154940"/>
                </a:lnTo>
                <a:lnTo>
                  <a:pt x="4445" y="154940"/>
                </a:lnTo>
                <a:lnTo>
                  <a:pt x="0" y="151003"/>
                </a:lnTo>
                <a:lnTo>
                  <a:pt x="0" y="14630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40"/>
          <p:cNvSpPr/>
          <p:nvPr/>
        </p:nvSpPr>
        <p:spPr>
          <a:xfrm>
            <a:off x="9150823" y="5293047"/>
            <a:ext cx="117475" cy="104647"/>
          </a:xfrm>
          <a:custGeom>
            <a:avLst/>
            <a:gdLst/>
            <a:ahLst/>
            <a:cxnLst/>
            <a:rect l="l" t="t" r="r" b="b"/>
            <a:pathLst>
              <a:path w="117475" h="104648">
                <a:moveTo>
                  <a:pt x="0" y="104647"/>
                </a:moveTo>
                <a:lnTo>
                  <a:pt x="58674" y="0"/>
                </a:lnTo>
                <a:lnTo>
                  <a:pt x="117475" y="104647"/>
                </a:lnTo>
                <a:lnTo>
                  <a:pt x="0" y="10464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41"/>
          <p:cNvSpPr/>
          <p:nvPr/>
        </p:nvSpPr>
        <p:spPr>
          <a:xfrm>
            <a:off x="9150823" y="4605724"/>
            <a:ext cx="117475" cy="233299"/>
          </a:xfrm>
          <a:custGeom>
            <a:avLst/>
            <a:gdLst/>
            <a:ahLst/>
            <a:cxnLst/>
            <a:rect l="l" t="t" r="r" b="b"/>
            <a:pathLst>
              <a:path w="117475" h="233299">
                <a:moveTo>
                  <a:pt x="49021" y="128651"/>
                </a:moveTo>
                <a:lnTo>
                  <a:pt x="0" y="128651"/>
                </a:lnTo>
                <a:lnTo>
                  <a:pt x="58673" y="233299"/>
                </a:lnTo>
                <a:lnTo>
                  <a:pt x="102774" y="154813"/>
                </a:lnTo>
                <a:lnTo>
                  <a:pt x="53466" y="154813"/>
                </a:lnTo>
                <a:lnTo>
                  <a:pt x="49021" y="151130"/>
                </a:lnTo>
                <a:lnTo>
                  <a:pt x="49021" y="128651"/>
                </a:lnTo>
                <a:close/>
              </a:path>
              <a:path w="117475" h="233299">
                <a:moveTo>
                  <a:pt x="117474" y="128651"/>
                </a:moveTo>
                <a:lnTo>
                  <a:pt x="68325" y="128651"/>
                </a:lnTo>
                <a:lnTo>
                  <a:pt x="68325" y="151130"/>
                </a:lnTo>
                <a:lnTo>
                  <a:pt x="64261" y="154813"/>
                </a:lnTo>
                <a:lnTo>
                  <a:pt x="102774" y="154813"/>
                </a:lnTo>
                <a:lnTo>
                  <a:pt x="117474" y="128651"/>
                </a:lnTo>
                <a:close/>
              </a:path>
              <a:path w="117475" h="233299">
                <a:moveTo>
                  <a:pt x="64261" y="0"/>
                </a:moveTo>
                <a:lnTo>
                  <a:pt x="53466" y="0"/>
                </a:lnTo>
                <a:lnTo>
                  <a:pt x="49021" y="3937"/>
                </a:lnTo>
                <a:lnTo>
                  <a:pt x="49021" y="128651"/>
                </a:lnTo>
                <a:lnTo>
                  <a:pt x="68325" y="128651"/>
                </a:lnTo>
                <a:lnTo>
                  <a:pt x="68325" y="3937"/>
                </a:lnTo>
                <a:lnTo>
                  <a:pt x="642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42"/>
          <p:cNvSpPr/>
          <p:nvPr/>
        </p:nvSpPr>
        <p:spPr>
          <a:xfrm>
            <a:off x="9199845" y="4605724"/>
            <a:ext cx="19303" cy="154812"/>
          </a:xfrm>
          <a:custGeom>
            <a:avLst/>
            <a:gdLst/>
            <a:ahLst/>
            <a:cxnLst/>
            <a:rect l="l" t="t" r="r" b="b"/>
            <a:pathLst>
              <a:path w="19303" h="154812">
                <a:moveTo>
                  <a:pt x="19303" y="8636"/>
                </a:moveTo>
                <a:lnTo>
                  <a:pt x="19303" y="146177"/>
                </a:lnTo>
                <a:lnTo>
                  <a:pt x="19303" y="151130"/>
                </a:lnTo>
                <a:lnTo>
                  <a:pt x="15239" y="154813"/>
                </a:lnTo>
                <a:lnTo>
                  <a:pt x="9651" y="154813"/>
                </a:lnTo>
                <a:lnTo>
                  <a:pt x="4444" y="154813"/>
                </a:lnTo>
                <a:lnTo>
                  <a:pt x="0" y="151130"/>
                </a:lnTo>
                <a:lnTo>
                  <a:pt x="0" y="146177"/>
                </a:lnTo>
                <a:lnTo>
                  <a:pt x="0" y="8636"/>
                </a:lnTo>
                <a:lnTo>
                  <a:pt x="0" y="3937"/>
                </a:lnTo>
                <a:lnTo>
                  <a:pt x="4444" y="0"/>
                </a:lnTo>
                <a:lnTo>
                  <a:pt x="9651" y="0"/>
                </a:lnTo>
                <a:lnTo>
                  <a:pt x="15239" y="0"/>
                </a:lnTo>
                <a:lnTo>
                  <a:pt x="19303" y="3937"/>
                </a:lnTo>
                <a:lnTo>
                  <a:pt x="19303" y="863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43"/>
          <p:cNvSpPr/>
          <p:nvPr/>
        </p:nvSpPr>
        <p:spPr>
          <a:xfrm>
            <a:off x="9150823" y="4734375"/>
            <a:ext cx="117475" cy="104648"/>
          </a:xfrm>
          <a:custGeom>
            <a:avLst/>
            <a:gdLst/>
            <a:ahLst/>
            <a:cxnLst/>
            <a:rect l="l" t="t" r="r" b="b"/>
            <a:pathLst>
              <a:path w="117475" h="104648">
                <a:moveTo>
                  <a:pt x="117474" y="0"/>
                </a:moveTo>
                <a:lnTo>
                  <a:pt x="58673" y="104648"/>
                </a:lnTo>
                <a:lnTo>
                  <a:pt x="0" y="0"/>
                </a:lnTo>
                <a:lnTo>
                  <a:pt x="117474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44"/>
          <p:cNvSpPr/>
          <p:nvPr/>
        </p:nvSpPr>
        <p:spPr>
          <a:xfrm>
            <a:off x="8103201" y="4089722"/>
            <a:ext cx="2215896" cy="447675"/>
          </a:xfrm>
          <a:custGeom>
            <a:avLst/>
            <a:gdLst/>
            <a:ahLst/>
            <a:cxnLst/>
            <a:rect l="l" t="t" r="r" b="b"/>
            <a:pathLst>
              <a:path w="2215896" h="447675">
                <a:moveTo>
                  <a:pt x="0" y="447675"/>
                </a:moveTo>
                <a:lnTo>
                  <a:pt x="2215896" y="447675"/>
                </a:lnTo>
                <a:lnTo>
                  <a:pt x="2215896" y="0"/>
                </a:lnTo>
                <a:lnTo>
                  <a:pt x="0" y="0"/>
                </a:lnTo>
                <a:lnTo>
                  <a:pt x="0" y="4476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45"/>
          <p:cNvSpPr/>
          <p:nvPr/>
        </p:nvSpPr>
        <p:spPr>
          <a:xfrm>
            <a:off x="8103201" y="4089722"/>
            <a:ext cx="2215896" cy="447675"/>
          </a:xfrm>
          <a:custGeom>
            <a:avLst/>
            <a:gdLst/>
            <a:ahLst/>
            <a:cxnLst/>
            <a:rect l="l" t="t" r="r" b="b"/>
            <a:pathLst>
              <a:path w="2215896" h="447675">
                <a:moveTo>
                  <a:pt x="0" y="447675"/>
                </a:moveTo>
                <a:lnTo>
                  <a:pt x="2215896" y="447675"/>
                </a:lnTo>
                <a:lnTo>
                  <a:pt x="2215896" y="0"/>
                </a:lnTo>
                <a:lnTo>
                  <a:pt x="0" y="0"/>
                </a:lnTo>
                <a:lnTo>
                  <a:pt x="0" y="447675"/>
                </a:lnTo>
                <a:close/>
              </a:path>
            </a:pathLst>
          </a:custGeom>
          <a:ln w="14287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46"/>
          <p:cNvSpPr txBox="1"/>
          <p:nvPr/>
        </p:nvSpPr>
        <p:spPr>
          <a:xfrm>
            <a:off x="8699466" y="4189926"/>
            <a:ext cx="1047115" cy="17475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R="11430" algn="ctr">
              <a:lnSpc>
                <a:spcPct val="100000"/>
              </a:lnSpc>
            </a:pPr>
            <a:r>
              <a:rPr sz="2000" dirty="0">
                <a:latin typeface="Arial Unicode MS"/>
                <a:cs typeface="Arial Unicode MS"/>
              </a:rPr>
              <a:t>栈</a:t>
            </a:r>
            <a:endParaRPr sz="2000">
              <a:latin typeface="Arial Unicode MS"/>
              <a:cs typeface="Arial Unicode M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100"/>
              </a:lnSpc>
              <a:spcBef>
                <a:spcPts val="77"/>
              </a:spcBef>
            </a:pPr>
            <a:endParaRPr sz="1100"/>
          </a:p>
          <a:p>
            <a:pPr algn="ctr">
              <a:lnSpc>
                <a:spcPct val="100000"/>
              </a:lnSpc>
            </a:pPr>
            <a:r>
              <a:rPr sz="2000" spc="5" dirty="0">
                <a:latin typeface="Arial Unicode MS"/>
                <a:cs typeface="Arial Unicode MS"/>
              </a:rPr>
              <a:t>自由</a:t>
            </a:r>
            <a:r>
              <a:rPr sz="2000" spc="0" dirty="0">
                <a:latin typeface="Arial Unicode MS"/>
                <a:cs typeface="Arial Unicode MS"/>
              </a:rPr>
              <a:t>空间</a:t>
            </a:r>
            <a:endParaRPr sz="2000">
              <a:latin typeface="Arial Unicode MS"/>
              <a:cs typeface="Arial Unicode MS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200"/>
              </a:lnSpc>
              <a:spcBef>
                <a:spcPts val="75"/>
              </a:spcBef>
            </a:pPr>
            <a:endParaRPr sz="1200"/>
          </a:p>
          <a:p>
            <a:pPr marR="11430" algn="ctr">
              <a:lnSpc>
                <a:spcPct val="100000"/>
              </a:lnSpc>
            </a:pPr>
            <a:r>
              <a:rPr sz="2000" dirty="0">
                <a:latin typeface="Arial Unicode MS"/>
                <a:cs typeface="Arial Unicode MS"/>
              </a:rPr>
              <a:t>堆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39" name="object 47"/>
          <p:cNvSpPr txBox="1"/>
          <p:nvPr/>
        </p:nvSpPr>
        <p:spPr>
          <a:xfrm>
            <a:off x="8699466" y="3241997"/>
            <a:ext cx="1046480" cy="3187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10" dirty="0">
                <a:latin typeface="Arial Unicode MS"/>
                <a:cs typeface="Arial Unicode MS"/>
              </a:rPr>
              <a:t>代码</a:t>
            </a:r>
            <a:r>
              <a:rPr sz="2000" spc="0" dirty="0">
                <a:latin typeface="Arial Unicode MS"/>
                <a:cs typeface="Arial Unicode MS"/>
              </a:rPr>
              <a:t>区域</a:t>
            </a:r>
            <a:endParaRPr sz="2000">
              <a:latin typeface="Arial Unicode MS"/>
              <a:cs typeface="Arial Unicode MS"/>
            </a:endParaRPr>
          </a:p>
        </p:txBody>
      </p:sp>
      <p:sp>
        <p:nvSpPr>
          <p:cNvPr id="40" name="object 48"/>
          <p:cNvSpPr txBox="1"/>
          <p:nvPr/>
        </p:nvSpPr>
        <p:spPr>
          <a:xfrm>
            <a:off x="8429336" y="3718375"/>
            <a:ext cx="1554480" cy="3187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spc="10" dirty="0">
                <a:latin typeface="Arial Unicode MS"/>
                <a:cs typeface="Arial Unicode MS"/>
              </a:rPr>
              <a:t>全程</a:t>
            </a:r>
            <a:r>
              <a:rPr sz="2000" spc="0" dirty="0">
                <a:latin typeface="Arial Unicode MS"/>
                <a:cs typeface="Arial Unicode MS"/>
              </a:rPr>
              <a:t>静态</a:t>
            </a:r>
            <a:r>
              <a:rPr sz="2000" spc="-15" dirty="0">
                <a:latin typeface="Arial Unicode MS"/>
                <a:cs typeface="Arial Unicode MS"/>
              </a:rPr>
              <a:t>区</a:t>
            </a:r>
            <a:r>
              <a:rPr sz="2000" spc="0" dirty="0">
                <a:latin typeface="Arial Unicode MS"/>
                <a:cs typeface="Arial Unicode MS"/>
              </a:rPr>
              <a:t>域</a:t>
            </a:r>
            <a:endParaRPr sz="2000">
              <a:latin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305911625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华文中宋"/>
        <a:ea typeface="华文中宋"/>
        <a:cs typeface="Times New Roman"/>
      </a:majorFont>
      <a:minorFont>
        <a:latin typeface="Times New Roman"/>
        <a:ea typeface="楷体_GB2312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cmpd="sng">
          <a:solidFill>
            <a:srgbClr val="FF0000"/>
          </a:solidFill>
          <a:headEnd type="none" w="med" len="med"/>
          <a:tailEnd type="none" w="med" len="med"/>
        </a:ln>
      </a:spPr>
      <a:bodyPr vert="horz" wrap="square" lIns="91440" tIns="45720" rIns="91440" bIns="45720" numCol="1" rtlCol="0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  <a:style>
        <a:lnRef idx="2">
          <a:schemeClr val="accent3">
            <a:shade val="50000"/>
          </a:schemeClr>
        </a:lnRef>
        <a:fillRef idx="1">
          <a:schemeClr val="accent3"/>
        </a:fillRef>
        <a:effectRef idx="0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1742</TotalTime>
  <Words>2226</Words>
  <Application>Microsoft Macintosh PowerPoint</Application>
  <PresentationFormat>宽屏</PresentationFormat>
  <Paragraphs>282</Paragraphs>
  <Slides>26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9" baseType="lpstr">
      <vt:lpstr>华文中宋</vt:lpstr>
      <vt:lpstr>宋体</vt:lpstr>
      <vt:lpstr>微软雅黑</vt:lpstr>
      <vt:lpstr>Arial Unicode MS</vt:lpstr>
      <vt:lpstr>Arial</vt:lpstr>
      <vt:lpstr>Calibri</vt:lpstr>
      <vt:lpstr>Cambria Math</vt:lpstr>
      <vt:lpstr>Garamond</vt:lpstr>
      <vt:lpstr>Times New Roman</vt:lpstr>
      <vt:lpstr>Wingdings</vt:lpstr>
      <vt:lpstr>Custom Design</vt:lpstr>
      <vt:lpstr>2_Default Design</vt:lpstr>
      <vt:lpstr>Clip</vt:lpstr>
      <vt:lpstr>补充课  递归转非递归</vt:lpstr>
      <vt:lpstr>课程内容</vt:lpstr>
      <vt:lpstr>简单的递归转换</vt:lpstr>
      <vt:lpstr>简单的递归转换</vt:lpstr>
      <vt:lpstr>简单的递归转换</vt:lpstr>
      <vt:lpstr>简单的递归转换</vt:lpstr>
      <vt:lpstr>简单的递归转换</vt:lpstr>
      <vt:lpstr>递归函数调用原理</vt:lpstr>
      <vt:lpstr>递归函数调用原理</vt:lpstr>
      <vt:lpstr>递归函数调用原理</vt:lpstr>
      <vt:lpstr>机械的递归转换</vt:lpstr>
      <vt:lpstr>机械的递归转换 – 以背包问题为例</vt:lpstr>
      <vt:lpstr>机械的递归转换 – 以背包问题为例</vt:lpstr>
      <vt:lpstr>机械的递归转换</vt:lpstr>
      <vt:lpstr>机械的递归转换 – 以背包问题为例</vt:lpstr>
      <vt:lpstr>机械的递归转换 – 以背包问题为例</vt:lpstr>
      <vt:lpstr>机械的递归转换 – 以背包问题为例</vt:lpstr>
      <vt:lpstr>机械的递归转换 – 以背包问题为例</vt:lpstr>
      <vt:lpstr>机械的递归转换 – 以背包问题为例</vt:lpstr>
      <vt:lpstr>机械的递归转换 – 以背包问题为例</vt:lpstr>
      <vt:lpstr>机械的递归转换 – 以背包问题为例</vt:lpstr>
      <vt:lpstr>机械的递归转换 – 以背包问题为例</vt:lpstr>
      <vt:lpstr>机械的递归转换 – 以背包问题为例</vt:lpstr>
      <vt:lpstr>机械的递归转换 – 以背包问题为例</vt:lpstr>
      <vt:lpstr>机械的递归转换 – 以背包问题为例</vt:lpstr>
      <vt:lpstr>PowerPoint 演示文稿</vt:lpstr>
    </vt:vector>
  </TitlesOfParts>
  <Company>PKU-ICST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补充课  递归转非递归</dc:title>
  <dc:creator>Han Shuo</dc:creator>
  <cp:lastModifiedBy>zoulei@pku.edu.cn</cp:lastModifiedBy>
  <cp:revision>85</cp:revision>
  <dcterms:created xsi:type="dcterms:W3CDTF">2017-10-09T01:18:31Z</dcterms:created>
  <dcterms:modified xsi:type="dcterms:W3CDTF">2024-09-10T12:07:07Z</dcterms:modified>
</cp:coreProperties>
</file>