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notesMasterIdLst>
    <p:notesMasterId r:id="rId13"/>
  </p:notesMasterIdLst>
  <p:sldIdLst>
    <p:sldId id="256" r:id="rId3"/>
    <p:sldId id="257" r:id="rId4"/>
    <p:sldId id="258" r:id="rId5"/>
    <p:sldId id="262" r:id="rId6"/>
    <p:sldId id="259" r:id="rId7"/>
    <p:sldId id="263" r:id="rId8"/>
    <p:sldId id="265" r:id="rId9"/>
    <p:sldId id="264" r:id="rId10"/>
    <p:sldId id="260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3890F-0F57-4200-BAF7-F4386C08390D}" type="datetimeFigureOut">
              <a:rPr lang="ca-ES" smtClean="0"/>
              <a:t>4/7/2025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17F84-70EF-4319-A240-24793746A420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594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17F84-70EF-4319-A240-24793746A420}" type="slidenum">
              <a:rPr lang="ca-ES" smtClean="0"/>
              <a:t>6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2849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17F84-70EF-4319-A240-24793746A420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14191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794767" y="173933"/>
            <a:ext cx="6518800" cy="65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" name="Google Shape;10;p2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49500" y="2226951"/>
            <a:ext cx="7863200" cy="18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449500" y="3996651"/>
            <a:ext cx="7863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886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4563967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1" name="Google Shape;81;p11"/>
          <p:cNvGrpSpPr/>
          <p:nvPr/>
        </p:nvGrpSpPr>
        <p:grpSpPr>
          <a:xfrm>
            <a:off x="969900" y="-510200"/>
            <a:ext cx="10271200" cy="78764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3470733" y="2474817"/>
            <a:ext cx="7770400" cy="1366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533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3470733" y="3840784"/>
            <a:ext cx="7770400" cy="5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60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080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1255900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0" name="Google Shape;90;p13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884267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1051567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1051567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4558000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4558000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1226100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46787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1226100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4704367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8064433" y="5030069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8064433" y="2807833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82633" y="3970100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82633" y="1759533"/>
            <a:ext cx="487600" cy="487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1051567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1051567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4558000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4558000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8064433" y="4670697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8064433" y="2465033"/>
            <a:ext cx="3074000" cy="5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375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834067" y="4024833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969900" y="-39000"/>
            <a:ext cx="11400733" cy="6183767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949500" y="3286200"/>
            <a:ext cx="78852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949500" y="1117800"/>
            <a:ext cx="7885200" cy="216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97068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47371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67299" y="310400"/>
            <a:ext cx="11948900" cy="62460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960000" y="1605200"/>
            <a:ext cx="4264400" cy="20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960000" y="3608083"/>
            <a:ext cx="4264400" cy="19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5992067" y="0"/>
            <a:ext cx="6200000" cy="685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6609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1230667" y="-12607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25399" y="310400"/>
            <a:ext cx="12235033" cy="62460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171833" y="2044167"/>
            <a:ext cx="4033200" cy="8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71833" y="2900400"/>
            <a:ext cx="4033200" cy="16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65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309600" y="310401"/>
            <a:ext cx="11917200" cy="6577167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951000" y="1356967"/>
            <a:ext cx="10290000" cy="1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8567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9425967" y="4376967"/>
            <a:ext cx="4935600" cy="4935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25400" y="310400"/>
            <a:ext cx="11907000" cy="682300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963101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950900" y="1895367"/>
            <a:ext cx="7927200" cy="34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61766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1303735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4600997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7898264" y="3352300"/>
            <a:ext cx="2990000" cy="13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1303737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4600996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7898263" y="3047500"/>
            <a:ext cx="2990000" cy="4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05415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967" y="1955901"/>
            <a:ext cx="1253200" cy="3102500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2308067" y="2187427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2308067" y="3733813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2308067" y="5276600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2308067" y="1655033"/>
            <a:ext cx="8817600" cy="7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2308067" y="3193867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2308067" y="4729101"/>
            <a:ext cx="88176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267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8578300" y="0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" name="Google Shape;18;p3"/>
          <p:cNvGrpSpPr/>
          <p:nvPr/>
        </p:nvGrpSpPr>
        <p:grpSpPr>
          <a:xfrm>
            <a:off x="950967" y="-83400"/>
            <a:ext cx="10290400" cy="69468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1967" y="2636200"/>
            <a:ext cx="6756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711400"/>
            <a:ext cx="1099200" cy="940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621967" y="3641000"/>
            <a:ext cx="67568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842104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Title and three columns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309600" y="-80133"/>
            <a:ext cx="12093600" cy="6636533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709800" y="2087500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3522609" y="3631417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4335409" y="5175333"/>
            <a:ext cx="6502400" cy="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709800" y="1671500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3522600" y="3216367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4335400" y="4761233"/>
            <a:ext cx="6502400" cy="5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3467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616212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2350095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6843556" y="2336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2350095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6843556" y="4448967"/>
            <a:ext cx="3583200" cy="12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2350095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6843556" y="2032267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2350095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6843556" y="4122451"/>
            <a:ext cx="3583200" cy="47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06020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309600" y="310400"/>
            <a:ext cx="11984400" cy="66668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1165512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4426400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1165512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4426400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7687288" y="2861305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7687288" y="4847700"/>
            <a:ext cx="29328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1163112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4424000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7684888" y="2359100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1163112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4424000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7684888" y="4345235"/>
            <a:ext cx="2937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32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94747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8412233" y="3315967"/>
            <a:ext cx="5657600" cy="565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92700" y="719333"/>
            <a:ext cx="12607333" cy="54256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943433" y="719333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943433" y="1744523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943433" y="2535132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943433" y="3560327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943433" y="4350931"/>
            <a:ext cx="5401600" cy="102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943433" y="5376131"/>
            <a:ext cx="5401600" cy="5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2927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10987533" y="-12353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25400" y="310400"/>
            <a:ext cx="12252200" cy="62460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964783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1232467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309600" y="310400"/>
            <a:ext cx="11984400" cy="6619067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963168" y="593367"/>
            <a:ext cx="10278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50136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8902800" y="-12067"/>
            <a:ext cx="6882000" cy="68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950964" y="-105400"/>
            <a:ext cx="11721467" cy="6250167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459017" y="1037767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7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458967" y="2202016"/>
            <a:ext cx="5930800" cy="16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458967" y="4511767"/>
            <a:ext cx="77296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icons, infographics &amp; images by 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6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055518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2569409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10855967" y="-1182100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309600" y="310400"/>
            <a:ext cx="12060000" cy="66340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78456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7" name="Google Shape;27;p4"/>
          <p:cNvGrpSpPr/>
          <p:nvPr/>
        </p:nvGrpSpPr>
        <p:grpSpPr>
          <a:xfrm>
            <a:off x="-25400" y="310400"/>
            <a:ext cx="11907000" cy="67032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4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72524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90799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3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5"/>
          <p:cNvGrpSpPr/>
          <p:nvPr/>
        </p:nvGrpSpPr>
        <p:grpSpPr>
          <a:xfrm>
            <a:off x="-102800" y="310400"/>
            <a:ext cx="11984400" cy="6619067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6201691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960000" y="2315404"/>
            <a:ext cx="5030400" cy="36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733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733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960000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201691" y="1935000"/>
            <a:ext cx="5030400" cy="4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533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88572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" name="Google Shape;46;p6"/>
          <p:cNvGrpSpPr/>
          <p:nvPr/>
        </p:nvGrpSpPr>
        <p:grpSpPr>
          <a:xfrm>
            <a:off x="309600" y="-65867"/>
            <a:ext cx="11572000" cy="7001067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90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10987533" y="5605767"/>
            <a:ext cx="2482000" cy="248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55" name="Google Shape;55;p7"/>
          <p:cNvGrpSpPr/>
          <p:nvPr/>
        </p:nvGrpSpPr>
        <p:grpSpPr>
          <a:xfrm>
            <a:off x="-25400" y="-21333"/>
            <a:ext cx="11907000" cy="6577733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960000" y="597400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2311500" y="1814700"/>
            <a:ext cx="8773600" cy="3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52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676500" y="3702533"/>
            <a:ext cx="6858000" cy="685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8"/>
          <p:cNvGrpSpPr/>
          <p:nvPr/>
        </p:nvGrpSpPr>
        <p:grpSpPr>
          <a:xfrm>
            <a:off x="-33" y="711401"/>
            <a:ext cx="12361300" cy="5433367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67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2192600" y="2311200"/>
            <a:ext cx="78068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7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7607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3484600" y="-168033"/>
            <a:ext cx="7202800" cy="7202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0" name="Google Shape;70;p9"/>
          <p:cNvGrpSpPr/>
          <p:nvPr/>
        </p:nvGrpSpPr>
        <p:grpSpPr>
          <a:xfrm>
            <a:off x="969900" y="-65699"/>
            <a:ext cx="10271200" cy="6991100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4662467" y="1362351"/>
            <a:ext cx="5726400" cy="27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4662467" y="4156051"/>
            <a:ext cx="5726400" cy="13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039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960000" y="5393567"/>
            <a:ext cx="10281200" cy="751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482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200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876727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8801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E3CDD-CD2C-7748-A7A1-5003C9AB5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500" y="2252973"/>
            <a:ext cx="7863200" cy="1856800"/>
          </a:xfrm>
        </p:spPr>
        <p:txBody>
          <a:bodyPr/>
          <a:lstStyle/>
          <a:p>
            <a:r>
              <a:rPr lang="ca-ES" noProof="0" dirty="0"/>
              <a:t>Interacció entre </a:t>
            </a:r>
            <a:r>
              <a:rPr lang="ca-ES" noProof="0" dirty="0" err="1"/>
              <a:t>ssDNA</a:t>
            </a:r>
            <a:r>
              <a:rPr lang="ca-ES" noProof="0" dirty="0"/>
              <a:t> i un </a:t>
            </a:r>
            <a:r>
              <a:rPr lang="ca-ES" noProof="0" dirty="0" err="1"/>
              <a:t>nanoporus</a:t>
            </a:r>
            <a:r>
              <a:rPr lang="ca-ES" noProof="0" dirty="0"/>
              <a:t> de </a:t>
            </a:r>
            <a:r>
              <a:rPr lang="ca-ES" noProof="0" dirty="0" err="1"/>
              <a:t>Si₃N</a:t>
            </a:r>
            <a:r>
              <a:rPr lang="ca-ES" noProof="0" dirty="0"/>
              <a:t>₄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38B4D-E272-BAD7-FC1D-E4284D3AB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500" y="4109773"/>
            <a:ext cx="7863200" cy="6344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ca-ES" noProof="0" dirty="0"/>
              <a:t>Jonathan Barrientos</a:t>
            </a:r>
          </a:p>
          <a:p>
            <a:pPr algn="ctr">
              <a:lnSpc>
                <a:spcPct val="150000"/>
              </a:lnSpc>
            </a:pPr>
            <a:r>
              <a:rPr lang="ca-ES" noProof="0" dirty="0"/>
              <a:t>Simulació de Sistemes </a:t>
            </a:r>
            <a:r>
              <a:rPr lang="ca-ES" noProof="0" dirty="0" err="1"/>
              <a:t>Nanomètrics</a:t>
            </a:r>
            <a:endParaRPr lang="ca-ES" noProof="0" dirty="0"/>
          </a:p>
        </p:txBody>
      </p:sp>
    </p:spTree>
    <p:extLst>
      <p:ext uri="{BB962C8B-B14F-4D97-AF65-F5344CB8AC3E}">
        <p14:creationId xmlns:p14="http://schemas.microsoft.com/office/powerpoint/2010/main" val="153542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048CD-E87D-BF61-B0CB-5A344EB66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2645464"/>
            <a:ext cx="10272000" cy="1567072"/>
          </a:xfrm>
        </p:spPr>
        <p:txBody>
          <a:bodyPr/>
          <a:lstStyle/>
          <a:p>
            <a:pPr algn="ctr"/>
            <a:r>
              <a:rPr lang="ca-ES" sz="4400" noProof="0" dirty="0"/>
              <a:t>GRÀCIES PER LA</a:t>
            </a:r>
            <a:br>
              <a:rPr lang="ca-ES" sz="4400" noProof="0" dirty="0"/>
            </a:br>
            <a:r>
              <a:rPr lang="ca-ES" sz="4400" noProof="0" dirty="0"/>
              <a:t>VOSTRA ATENCIÓ</a:t>
            </a:r>
          </a:p>
        </p:txBody>
      </p:sp>
    </p:spTree>
    <p:extLst>
      <p:ext uri="{BB962C8B-B14F-4D97-AF65-F5344CB8AC3E}">
        <p14:creationId xmlns:p14="http://schemas.microsoft.com/office/powerpoint/2010/main" val="29976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01A3A-061A-DE64-6B1B-75D1007E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1. Introducció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469ADE-CEEE-49BC-E9FC-3EA7E6A6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356967"/>
            <a:ext cx="10272000" cy="431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ca-ES" noProof="0" dirty="0"/>
              <a:t>Nanoporus (biològics) </a:t>
            </a:r>
            <a:r>
              <a:rPr lang="ca-ES" noProof="0" dirty="0">
                <a:sym typeface="Wingdings" panose="05000000000000000000" pitchFamily="2" charset="2"/>
              </a:rPr>
              <a:t> </a:t>
            </a:r>
            <a:r>
              <a:rPr lang="ca-ES" noProof="0" dirty="0"/>
              <a:t>seqüenciació d’ADN (3a generació)</a:t>
            </a:r>
          </a:p>
          <a:p>
            <a:pPr>
              <a:lnSpc>
                <a:spcPct val="150000"/>
              </a:lnSpc>
            </a:pPr>
            <a:r>
              <a:rPr lang="ca-ES" noProof="0" dirty="0"/>
              <a:t>Interacció amb la cavitat </a:t>
            </a:r>
            <a:r>
              <a:rPr lang="ca-ES" noProof="0" dirty="0">
                <a:sym typeface="Wingdings" panose="05000000000000000000" pitchFamily="2" charset="2"/>
              </a:rPr>
              <a:t> bloqueig parcial, disminució de corrent iònic</a:t>
            </a:r>
          </a:p>
          <a:p>
            <a:pPr>
              <a:lnSpc>
                <a:spcPct val="150000"/>
              </a:lnSpc>
            </a:pPr>
            <a:r>
              <a:rPr lang="ca-ES" dirty="0">
                <a:sym typeface="Wingdings" panose="05000000000000000000" pitchFamily="2" charset="2"/>
              </a:rPr>
              <a:t>“Tutorial de bionanotecnologia”, A. </a:t>
            </a:r>
            <a:r>
              <a:rPr lang="ca-ES" dirty="0" err="1">
                <a:sym typeface="Wingdings" panose="05000000000000000000" pitchFamily="2" charset="2"/>
              </a:rPr>
              <a:t>Aksimentiev</a:t>
            </a:r>
            <a:r>
              <a:rPr lang="ca-ES" dirty="0">
                <a:sym typeface="Wingdings" panose="05000000000000000000" pitchFamily="2" charset="2"/>
              </a:rPr>
              <a:t>, J. </a:t>
            </a:r>
            <a:r>
              <a:rPr lang="ca-ES" dirty="0" err="1">
                <a:sym typeface="Wingdings" panose="05000000000000000000" pitchFamily="2" charset="2"/>
              </a:rPr>
              <a:t>Comer</a:t>
            </a:r>
            <a:r>
              <a:rPr lang="ca-ES" dirty="0">
                <a:sym typeface="Wingdings" panose="05000000000000000000" pitchFamily="2" charset="2"/>
              </a:rPr>
              <a:t> (Universitat d’Illinois, 2011)</a:t>
            </a:r>
          </a:p>
          <a:p>
            <a:pPr>
              <a:lnSpc>
                <a:spcPct val="150000"/>
              </a:lnSpc>
            </a:pPr>
            <a:r>
              <a:rPr lang="ca-ES" noProof="0" dirty="0">
                <a:sym typeface="Wingdings" panose="05000000000000000000" pitchFamily="2" charset="2"/>
              </a:rPr>
              <a:t>NAMD + VMD. Interacció ADN-</a:t>
            </a:r>
            <a:r>
              <a:rPr lang="ca-ES" noProof="0" dirty="0" err="1">
                <a:sym typeface="Wingdings" panose="05000000000000000000" pitchFamily="2" charset="2"/>
              </a:rPr>
              <a:t>nanoporus</a:t>
            </a:r>
            <a:r>
              <a:rPr lang="ca-ES" noProof="0" dirty="0">
                <a:sym typeface="Wingdings" panose="05000000000000000000" pitchFamily="2" charset="2"/>
              </a:rPr>
              <a:t> nitrur de silici</a:t>
            </a:r>
          </a:p>
          <a:p>
            <a:pPr>
              <a:lnSpc>
                <a:spcPct val="150000"/>
              </a:lnSpc>
            </a:pPr>
            <a:endParaRPr lang="ca-ES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2461C-65FA-8959-BB88-7F75521727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8" r="4990"/>
          <a:stretch>
            <a:fillRect/>
          </a:stretch>
        </p:blipFill>
        <p:spPr>
          <a:xfrm>
            <a:off x="7915630" y="3334363"/>
            <a:ext cx="3008741" cy="29148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C334FC-2BFA-0BDF-FB07-D7726C2B1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71" y="3334363"/>
            <a:ext cx="3283657" cy="2975990"/>
          </a:xfrm>
          <a:prstGeom prst="rect">
            <a:avLst/>
          </a:prstGeom>
        </p:spPr>
      </p:pic>
      <p:pic>
        <p:nvPicPr>
          <p:cNvPr id="1026" name="Picture 2" descr="Comparison of the geometries of alpha hemolysin and MspA. | Download  Scientific Diagram">
            <a:extLst>
              <a:ext uri="{FF2B5EF4-FFF2-40B4-BE49-F238E27FC236}">
                <a16:creationId xmlns:a16="http://schemas.microsoft.com/office/drawing/2014/main" id="{7E217B6D-872E-6157-3B02-4A3A56801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802" y="3334363"/>
            <a:ext cx="3138567" cy="297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44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E278B-AE59-AA60-D792-2CBE6678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2. Metodologia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F8EBC0-E243-F84A-289C-F4B23E420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lnSpc>
                <a:spcPct val="150000"/>
              </a:lnSpc>
              <a:buNone/>
            </a:pPr>
            <a:r>
              <a:rPr lang="ca-ES" b="1" noProof="0" dirty="0" err="1"/>
              <a:t>Run.namd</a:t>
            </a:r>
            <a:r>
              <a:rPr lang="ca-ES" b="1" noProof="0" dirty="0"/>
              <a:t>: NAMD </a:t>
            </a:r>
            <a:r>
              <a:rPr lang="ca-ES" b="1" noProof="0" dirty="0" err="1"/>
              <a:t>configuration</a:t>
            </a:r>
            <a:r>
              <a:rPr lang="ca-ES" b="1" noProof="0" dirty="0"/>
              <a:t> </a:t>
            </a:r>
            <a:r>
              <a:rPr lang="ca-ES" b="1" noProof="0" dirty="0" err="1"/>
              <a:t>file</a:t>
            </a:r>
            <a:endParaRPr lang="ca-ES" b="1" noProof="0" dirty="0"/>
          </a:p>
          <a:p>
            <a:pPr>
              <a:lnSpc>
                <a:spcPct val="150000"/>
              </a:lnSpc>
            </a:pPr>
            <a:r>
              <a:rPr lang="ca-ES" noProof="0" dirty="0"/>
              <a:t>sample.pdb, </a:t>
            </a:r>
            <a:r>
              <a:rPr lang="ca-ES" noProof="0" dirty="0" err="1"/>
              <a:t>sample.psf</a:t>
            </a:r>
            <a:r>
              <a:rPr lang="ca-ES" noProof="0" dirty="0"/>
              <a:t> (coordenades, estructura)</a:t>
            </a:r>
          </a:p>
          <a:p>
            <a:pPr>
              <a:lnSpc>
                <a:spcPct val="150000"/>
              </a:lnSpc>
            </a:pPr>
            <a:r>
              <a:rPr lang="ca-ES" noProof="0" dirty="0" err="1"/>
              <a:t>sample.coor</a:t>
            </a:r>
            <a:r>
              <a:rPr lang="ca-ES" noProof="0" dirty="0"/>
              <a:t>, .vel, .</a:t>
            </a:r>
            <a:r>
              <a:rPr lang="ca-ES" noProof="0" dirty="0" err="1"/>
              <a:t>xsc</a:t>
            </a:r>
            <a:r>
              <a:rPr lang="ca-ES" noProof="0" dirty="0"/>
              <a:t> (de l’equilibrat)</a:t>
            </a:r>
          </a:p>
          <a:p>
            <a:pPr>
              <a:lnSpc>
                <a:spcPct val="150000"/>
              </a:lnSpc>
            </a:pPr>
            <a:r>
              <a:rPr lang="ca-ES" noProof="0" dirty="0" err="1"/>
              <a:t>cornell.prm</a:t>
            </a:r>
            <a:r>
              <a:rPr lang="ca-ES" noProof="0" dirty="0"/>
              <a:t>, par_silicon_ions_NEW5.inp (paràmetres)</a:t>
            </a:r>
          </a:p>
          <a:p>
            <a:pPr>
              <a:lnSpc>
                <a:spcPct val="150000"/>
              </a:lnSpc>
            </a:pPr>
            <a:r>
              <a:rPr lang="ca-ES" noProof="0" dirty="0"/>
              <a:t>Termòstat Langevin, </a:t>
            </a:r>
            <a:r>
              <a:rPr lang="ca-ES" b="1" noProof="0" dirty="0"/>
              <a:t>295 K</a:t>
            </a:r>
          </a:p>
          <a:p>
            <a:pPr>
              <a:lnSpc>
                <a:spcPct val="150000"/>
              </a:lnSpc>
            </a:pPr>
            <a:r>
              <a:rPr lang="ca-ES" dirty="0"/>
              <a:t>Camp elèctric</a:t>
            </a:r>
            <a:r>
              <a:rPr lang="ca-ES" noProof="0" dirty="0"/>
              <a:t> 0.0 0.0 </a:t>
            </a:r>
            <a:r>
              <a:rPr lang="ca-ES" b="1" noProof="0" dirty="0" err="1"/>
              <a:t>Ez</a:t>
            </a:r>
            <a:endParaRPr lang="ca-ES" b="1" noProof="0" dirty="0"/>
          </a:p>
          <a:p>
            <a:pPr>
              <a:lnSpc>
                <a:spcPct val="150000"/>
              </a:lnSpc>
            </a:pPr>
            <a:endParaRPr lang="ca-ES" noProof="0" dirty="0"/>
          </a:p>
          <a:p>
            <a:pPr marL="237061" indent="0">
              <a:lnSpc>
                <a:spcPct val="150000"/>
              </a:lnSpc>
              <a:buNone/>
            </a:pPr>
            <a:endParaRPr lang="ca-ES" noProof="0" dirty="0"/>
          </a:p>
          <a:p>
            <a:pPr marL="237061" indent="0">
              <a:lnSpc>
                <a:spcPct val="150000"/>
              </a:lnSpc>
              <a:buNone/>
            </a:pPr>
            <a:r>
              <a:rPr lang="ca-ES" b="1" noProof="0" dirty="0"/>
              <a:t>20 V (300 </a:t>
            </a:r>
            <a:r>
              <a:rPr lang="ca-ES" b="1" noProof="0" dirty="0" err="1"/>
              <a:t>ps</a:t>
            </a:r>
            <a:r>
              <a:rPr lang="ca-ES" b="1" noProof="0" dirty="0"/>
              <a:t>), 10 V, 5 V (1 </a:t>
            </a:r>
            <a:r>
              <a:rPr lang="ca-ES" b="1" noProof="0" dirty="0" err="1"/>
              <a:t>ns</a:t>
            </a:r>
            <a:r>
              <a:rPr lang="ca-ES" b="1" noProof="0" dirty="0"/>
              <a:t>) amb/sense ADN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996847-E382-EB23-466B-93B24CFD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856" y="1621000"/>
            <a:ext cx="3667464" cy="436275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CEB8A4-CB33-67CB-279B-E4C48E2FB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4309826"/>
            <a:ext cx="4830597" cy="856534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77EAEBA-35BA-8328-E284-CCCD7CC9F643}"/>
              </a:ext>
            </a:extLst>
          </p:cNvPr>
          <p:cNvSpPr txBox="1"/>
          <p:nvPr/>
        </p:nvSpPr>
        <p:spPr>
          <a:xfrm>
            <a:off x="7982712" y="5596128"/>
            <a:ext cx="234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noProof="0" dirty="0"/>
              <a:t>5545 àtoms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4D5F4C-9AC0-CD21-BA48-852E2F081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396" y="3257526"/>
            <a:ext cx="190527" cy="3429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C31288F-2445-5E79-0703-557A914952CE}"/>
              </a:ext>
            </a:extLst>
          </p:cNvPr>
          <p:cNvCxnSpPr/>
          <p:nvPr/>
        </p:nvCxnSpPr>
        <p:spPr>
          <a:xfrm flipV="1">
            <a:off x="10764820" y="2871216"/>
            <a:ext cx="0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B8591-FCC0-DDD9-929F-39202CC0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E5D67-3BC5-BEAB-FE88-350C3789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2. Metodologia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6FDF04-DDB2-BA66-8C18-F40E0BF47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7061" indent="0">
              <a:lnSpc>
                <a:spcPct val="150000"/>
              </a:lnSpc>
              <a:buNone/>
            </a:pPr>
            <a:r>
              <a:rPr lang="ca-ES" b="1" noProof="0" dirty="0" err="1"/>
              <a:t>Run.namd</a:t>
            </a:r>
            <a:r>
              <a:rPr lang="ca-ES" b="1" noProof="0" dirty="0"/>
              <a:t>: NAMD </a:t>
            </a:r>
            <a:r>
              <a:rPr lang="ca-ES" b="1" noProof="0" dirty="0" err="1"/>
              <a:t>configuration</a:t>
            </a:r>
            <a:r>
              <a:rPr lang="ca-ES" b="1" noProof="0" dirty="0"/>
              <a:t> </a:t>
            </a:r>
            <a:r>
              <a:rPr lang="ca-ES" b="1" noProof="0" dirty="0" err="1"/>
              <a:t>file</a:t>
            </a:r>
            <a:endParaRPr lang="ca-ES" b="1" noProof="0" dirty="0"/>
          </a:p>
          <a:p>
            <a:pPr>
              <a:lnSpc>
                <a:spcPct val="150000"/>
              </a:lnSpc>
            </a:pPr>
            <a:r>
              <a:rPr lang="ca-ES" noProof="0" dirty="0"/>
              <a:t>sample.pdb, </a:t>
            </a:r>
            <a:r>
              <a:rPr lang="ca-ES" noProof="0" dirty="0" err="1"/>
              <a:t>sample.psf</a:t>
            </a:r>
            <a:r>
              <a:rPr lang="ca-ES" noProof="0" dirty="0"/>
              <a:t> (coordenades, estructura)</a:t>
            </a:r>
          </a:p>
          <a:p>
            <a:pPr>
              <a:lnSpc>
                <a:spcPct val="150000"/>
              </a:lnSpc>
            </a:pPr>
            <a:r>
              <a:rPr lang="ca-ES" noProof="0" dirty="0" err="1"/>
              <a:t>sample.coor</a:t>
            </a:r>
            <a:r>
              <a:rPr lang="ca-ES" noProof="0" dirty="0"/>
              <a:t>, .vel, .</a:t>
            </a:r>
            <a:r>
              <a:rPr lang="ca-ES" noProof="0" dirty="0" err="1"/>
              <a:t>xsc</a:t>
            </a:r>
            <a:r>
              <a:rPr lang="ca-ES" noProof="0" dirty="0"/>
              <a:t> (de l’equilibrat)</a:t>
            </a:r>
          </a:p>
          <a:p>
            <a:pPr>
              <a:lnSpc>
                <a:spcPct val="150000"/>
              </a:lnSpc>
            </a:pPr>
            <a:r>
              <a:rPr lang="ca-ES" noProof="0" dirty="0" err="1"/>
              <a:t>cornell.prm</a:t>
            </a:r>
            <a:r>
              <a:rPr lang="ca-ES" noProof="0" dirty="0"/>
              <a:t>, par_silicon_ions_NEW5.inp (paràmetres)</a:t>
            </a:r>
          </a:p>
          <a:p>
            <a:pPr>
              <a:lnSpc>
                <a:spcPct val="150000"/>
              </a:lnSpc>
            </a:pPr>
            <a:r>
              <a:rPr lang="ca-ES" noProof="0" dirty="0"/>
              <a:t>Termòstat Langevin, 295 K</a:t>
            </a:r>
          </a:p>
          <a:p>
            <a:pPr>
              <a:lnSpc>
                <a:spcPct val="150000"/>
              </a:lnSpc>
            </a:pPr>
            <a:r>
              <a:rPr lang="ca-ES" dirty="0"/>
              <a:t>Camp elèctric</a:t>
            </a:r>
            <a:r>
              <a:rPr lang="ca-ES" noProof="0" dirty="0"/>
              <a:t> 0.0 0.0 </a:t>
            </a:r>
            <a:r>
              <a:rPr lang="ca-ES" b="1" noProof="0" dirty="0" err="1"/>
              <a:t>Ez</a:t>
            </a:r>
            <a:endParaRPr lang="ca-ES" b="1" noProof="0" dirty="0"/>
          </a:p>
          <a:p>
            <a:pPr marL="237061" indent="0">
              <a:lnSpc>
                <a:spcPct val="150000"/>
              </a:lnSpc>
              <a:buNone/>
            </a:pPr>
            <a:r>
              <a:rPr lang="ca-ES" b="1" dirty="0" err="1"/>
              <a:t>ssDNA</a:t>
            </a:r>
            <a:r>
              <a:rPr lang="ca-ES" b="1" dirty="0"/>
              <a:t>: 5’-AATTGTGA-3’</a:t>
            </a:r>
            <a:endParaRPr lang="ca-ES" noProof="0" dirty="0"/>
          </a:p>
          <a:p>
            <a:pPr marL="237061" indent="0">
              <a:lnSpc>
                <a:spcPct val="150000"/>
              </a:lnSpc>
              <a:buNone/>
            </a:pPr>
            <a:r>
              <a:rPr lang="ca-ES" noProof="0" dirty="0"/>
              <a:t>A </a:t>
            </a:r>
            <a:r>
              <a:rPr lang="ca-ES" noProof="0" dirty="0">
                <a:sym typeface="Wingdings" panose="05000000000000000000" pitchFamily="2" charset="2"/>
              </a:rPr>
              <a:t> blau, T  violeta, G  groc</a:t>
            </a:r>
            <a:endParaRPr lang="ca-ES" noProof="0" dirty="0"/>
          </a:p>
          <a:p>
            <a:pPr marL="237061" indent="0">
              <a:lnSpc>
                <a:spcPct val="150000"/>
              </a:lnSpc>
              <a:buNone/>
            </a:pPr>
            <a:r>
              <a:rPr lang="ca-ES" b="1" noProof="0" dirty="0"/>
              <a:t>20 V (300 </a:t>
            </a:r>
            <a:r>
              <a:rPr lang="ca-ES" b="1" noProof="0" dirty="0" err="1"/>
              <a:t>ps</a:t>
            </a:r>
            <a:r>
              <a:rPr lang="ca-ES" b="1" noProof="0" dirty="0"/>
              <a:t>), 10 V, 5 V (1 </a:t>
            </a:r>
            <a:r>
              <a:rPr lang="ca-ES" b="1" noProof="0" dirty="0" err="1"/>
              <a:t>ns</a:t>
            </a:r>
            <a:r>
              <a:rPr lang="ca-ES" b="1" noProof="0" dirty="0"/>
              <a:t>) amb/sense ADN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34C7A4-00E9-E0B1-3EC5-6686F31E7779}"/>
              </a:ext>
            </a:extLst>
          </p:cNvPr>
          <p:cNvSpPr txBox="1"/>
          <p:nvPr/>
        </p:nvSpPr>
        <p:spPr>
          <a:xfrm>
            <a:off x="7973568" y="5916828"/>
            <a:ext cx="2340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a-ES" sz="1600" dirty="0"/>
              <a:t>7832</a:t>
            </a:r>
            <a:r>
              <a:rPr lang="ca-ES" sz="1600" noProof="0" dirty="0"/>
              <a:t> àtoms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84FA67-6643-B609-CD3C-3E275CDE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500" y="3540990"/>
            <a:ext cx="190527" cy="342948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B112EDF-3434-FFFB-3F6D-A98029EE32B3}"/>
              </a:ext>
            </a:extLst>
          </p:cNvPr>
          <p:cNvCxnSpPr/>
          <p:nvPr/>
        </p:nvCxnSpPr>
        <p:spPr>
          <a:xfrm flipV="1">
            <a:off x="10453924" y="3154680"/>
            <a:ext cx="0" cy="11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8CE9E522-891A-B146-FF5D-35F3146E6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957" y="1356967"/>
            <a:ext cx="3025384" cy="458998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DD140B1-3E21-BF2D-7746-96CC3F0ABFD7}"/>
              </a:ext>
            </a:extLst>
          </p:cNvPr>
          <p:cNvSpPr/>
          <p:nvPr/>
        </p:nvSpPr>
        <p:spPr>
          <a:xfrm>
            <a:off x="1216152" y="4288536"/>
            <a:ext cx="3264408" cy="87782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68689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14BCA-BF4A-BDD7-E583-8CE6A2F8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3. Resultats (1): Control de la temperatura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6ED8FD-D101-4224-8835-6ECB3A0D8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14" y="1588866"/>
            <a:ext cx="5371285" cy="40019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7B19EC1-3AC1-3D9E-1279-BD5BC2C85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88866"/>
            <a:ext cx="5489093" cy="40019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2F8F709-5EDB-F354-B5EC-4C990349B0B6}"/>
              </a:ext>
            </a:extLst>
          </p:cNvPr>
          <p:cNvSpPr txBox="1"/>
          <p:nvPr/>
        </p:nvSpPr>
        <p:spPr>
          <a:xfrm>
            <a:off x="2733701" y="5822725"/>
            <a:ext cx="157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20 V, 1 </a:t>
            </a:r>
            <a:r>
              <a:rPr lang="es-ES" b="1" dirty="0" err="1"/>
              <a:t>ps</a:t>
            </a:r>
            <a:endParaRPr lang="ca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950C0E-7431-6A4A-D7EE-825805777CCA}"/>
              </a:ext>
            </a:extLst>
          </p:cNvPr>
          <p:cNvSpPr txBox="1"/>
          <p:nvPr/>
        </p:nvSpPr>
        <p:spPr>
          <a:xfrm>
            <a:off x="8328481" y="5822724"/>
            <a:ext cx="157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10 V vs 5 V, 1 </a:t>
            </a:r>
            <a:r>
              <a:rPr lang="es-ES" b="1" dirty="0" err="1"/>
              <a:t>ns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1097521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00911-046E-693C-EB9C-FCC140641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03BFD-63F7-9A5E-1555-65E74612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3. Resultats</a:t>
            </a:r>
            <a:r>
              <a:rPr lang="ca-ES" dirty="0"/>
              <a:t> (2): Comparació de corrent iònic</a:t>
            </a:r>
            <a:endParaRPr lang="ca-ES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8C47BD-A986-B848-CB50-7FC0DCC1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07" y="1356967"/>
            <a:ext cx="5588193" cy="41458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5724938-0C46-5F64-80FC-48667D1C0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31460"/>
            <a:ext cx="5588193" cy="419508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5157A1B-3756-5836-8259-3D8D1D86E78A}"/>
              </a:ext>
            </a:extLst>
          </p:cNvPr>
          <p:cNvSpPr txBox="1"/>
          <p:nvPr/>
        </p:nvSpPr>
        <p:spPr>
          <a:xfrm>
            <a:off x="2386228" y="5795293"/>
            <a:ext cx="2240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Amb</a:t>
            </a:r>
            <a:r>
              <a:rPr lang="es-ES" b="1" dirty="0"/>
              <a:t> ADN &gt; </a:t>
            </a:r>
            <a:r>
              <a:rPr lang="es-ES" b="1" dirty="0" err="1"/>
              <a:t>Sense</a:t>
            </a:r>
            <a:r>
              <a:rPr lang="es-ES" b="1" dirty="0"/>
              <a:t> ADN</a:t>
            </a:r>
            <a:endParaRPr lang="ca-ES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A14AB4-9074-531E-4A51-AD36497BB55B}"/>
              </a:ext>
            </a:extLst>
          </p:cNvPr>
          <p:cNvSpPr txBox="1"/>
          <p:nvPr/>
        </p:nvSpPr>
        <p:spPr>
          <a:xfrm>
            <a:off x="8052460" y="5795292"/>
            <a:ext cx="2240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/>
              <a:t>Amb</a:t>
            </a:r>
            <a:r>
              <a:rPr lang="es-ES" b="1" dirty="0"/>
              <a:t> ADN &lt; </a:t>
            </a:r>
            <a:r>
              <a:rPr lang="es-ES" b="1" dirty="0" err="1"/>
              <a:t>Sense</a:t>
            </a:r>
            <a:r>
              <a:rPr lang="es-ES" b="1" dirty="0"/>
              <a:t> ADN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263656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D9D0-0DE0-B419-84C2-6C5012E1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2800" dirty="0"/>
              <a:t>3. Resultats (3): Comparació de corrent iònic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522739-3F4F-A7FD-BE80-9EA4E03C4C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54" r="635" b="3779"/>
          <a:stretch>
            <a:fillRect/>
          </a:stretch>
        </p:blipFill>
        <p:spPr>
          <a:xfrm>
            <a:off x="2355780" y="1654465"/>
            <a:ext cx="7480433" cy="22676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C5A9605-F9A5-2187-B3E5-7F0EC2062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781" y="4219660"/>
            <a:ext cx="7480433" cy="19308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032E5CF-9381-74DF-E210-A5B082A458DE}"/>
              </a:ext>
            </a:extLst>
          </p:cNvPr>
          <p:cNvSpPr txBox="1"/>
          <p:nvPr/>
        </p:nvSpPr>
        <p:spPr>
          <a:xfrm>
            <a:off x="877824" y="1654468"/>
            <a:ext cx="107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10 V, 1 </a:t>
            </a:r>
            <a:r>
              <a:rPr lang="es-ES" b="1" dirty="0" err="1"/>
              <a:t>ns</a:t>
            </a:r>
            <a:endParaRPr lang="ca-ES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B8105D3-C2EC-C7F1-23B5-E73ADB91B278}"/>
              </a:ext>
            </a:extLst>
          </p:cNvPr>
          <p:cNvSpPr txBox="1"/>
          <p:nvPr/>
        </p:nvSpPr>
        <p:spPr>
          <a:xfrm>
            <a:off x="877824" y="4219660"/>
            <a:ext cx="1078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5 V, 1 </a:t>
            </a:r>
            <a:r>
              <a:rPr lang="es-ES" b="1" dirty="0" err="1"/>
              <a:t>ns</a:t>
            </a:r>
            <a:endParaRPr lang="ca-ES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AB26F2-0D66-8096-50CA-3DAD89F64DBE}"/>
              </a:ext>
            </a:extLst>
          </p:cNvPr>
          <p:cNvSpPr txBox="1"/>
          <p:nvPr/>
        </p:nvSpPr>
        <p:spPr>
          <a:xfrm>
            <a:off x="2134639" y="1654466"/>
            <a:ext cx="442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(0)</a:t>
            </a:r>
            <a:endParaRPr lang="ca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06BC83-B915-45B8-4D6F-3B2F6FB23206}"/>
              </a:ext>
            </a:extLst>
          </p:cNvPr>
          <p:cNvSpPr txBox="1"/>
          <p:nvPr/>
        </p:nvSpPr>
        <p:spPr>
          <a:xfrm>
            <a:off x="4899497" y="1654466"/>
            <a:ext cx="442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(7)</a:t>
            </a:r>
            <a:endParaRPr lang="ca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788F61-E30F-CAED-4397-D14F51D2696A}"/>
              </a:ext>
            </a:extLst>
          </p:cNvPr>
          <p:cNvSpPr txBox="1"/>
          <p:nvPr/>
        </p:nvSpPr>
        <p:spPr>
          <a:xfrm>
            <a:off x="7507221" y="1654466"/>
            <a:ext cx="5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(80)</a:t>
            </a:r>
            <a:endParaRPr lang="ca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44F1127-F960-28FB-6A7A-5436123A6B31}"/>
              </a:ext>
            </a:extLst>
          </p:cNvPr>
          <p:cNvSpPr txBox="1"/>
          <p:nvPr/>
        </p:nvSpPr>
        <p:spPr>
          <a:xfrm>
            <a:off x="2134639" y="4219659"/>
            <a:ext cx="442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(7)</a:t>
            </a:r>
            <a:endParaRPr lang="ca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2BA68A-1762-7AFE-1CF7-870E92FCBF7E}"/>
              </a:ext>
            </a:extLst>
          </p:cNvPr>
          <p:cNvSpPr txBox="1"/>
          <p:nvPr/>
        </p:nvSpPr>
        <p:spPr>
          <a:xfrm>
            <a:off x="4852417" y="4219653"/>
            <a:ext cx="5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(45)</a:t>
            </a:r>
            <a:endParaRPr lang="ca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4976081-67B9-ED7C-B7E8-02A5BFDD2546}"/>
              </a:ext>
            </a:extLst>
          </p:cNvPr>
          <p:cNvSpPr txBox="1"/>
          <p:nvPr/>
        </p:nvSpPr>
        <p:spPr>
          <a:xfrm>
            <a:off x="7507221" y="4211659"/>
            <a:ext cx="5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(90)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7171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12D4E-85FB-D627-4089-8C7ACACBD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3639C-34C2-8E53-6EE6-7D7E0793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3. Resultats</a:t>
            </a:r>
            <a:r>
              <a:rPr lang="ca-ES" dirty="0"/>
              <a:t> (4): Comparació de corrent iònic</a:t>
            </a:r>
            <a:endParaRPr lang="ca-ES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91C829-7FA5-5A23-4D8B-8EA0C3E6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00" y="1356967"/>
            <a:ext cx="6513067" cy="477865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B958E2E-C0A0-9C82-82A5-B7670B69F7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4941" b="30887"/>
          <a:stretch>
            <a:fillRect/>
          </a:stretch>
        </p:blipFill>
        <p:spPr>
          <a:xfrm>
            <a:off x="7884942" y="497346"/>
            <a:ext cx="2145923" cy="19874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7EDC78-8C4C-73D7-45B1-67CEA1A71B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164" t="12267" r="37485" b="30419"/>
          <a:stretch>
            <a:fillRect/>
          </a:stretch>
        </p:blipFill>
        <p:spPr>
          <a:xfrm>
            <a:off x="7884942" y="2590129"/>
            <a:ext cx="2145923" cy="16960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BB09B9-72B3-8263-0A58-240E9BCEAF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649" t="30887"/>
          <a:stretch>
            <a:fillRect/>
          </a:stretch>
        </p:blipFill>
        <p:spPr>
          <a:xfrm>
            <a:off x="7884941" y="4391527"/>
            <a:ext cx="2145924" cy="20451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5315BE9-09D5-CBDF-8988-E4BA9FA683BE}"/>
              </a:ext>
            </a:extLst>
          </p:cNvPr>
          <p:cNvSpPr txBox="1"/>
          <p:nvPr/>
        </p:nvSpPr>
        <p:spPr>
          <a:xfrm>
            <a:off x="7884941" y="1058334"/>
            <a:ext cx="442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(7)</a:t>
            </a:r>
            <a:endParaRPr lang="ca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115D92-1438-B3D9-0765-965A8A18495F}"/>
              </a:ext>
            </a:extLst>
          </p:cNvPr>
          <p:cNvSpPr txBox="1"/>
          <p:nvPr/>
        </p:nvSpPr>
        <p:spPr>
          <a:xfrm>
            <a:off x="7837861" y="2724930"/>
            <a:ext cx="5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(45)</a:t>
            </a:r>
            <a:endParaRPr lang="ca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1387A5B-4A1B-148C-279D-CE717595515B}"/>
              </a:ext>
            </a:extLst>
          </p:cNvPr>
          <p:cNvSpPr txBox="1"/>
          <p:nvPr/>
        </p:nvSpPr>
        <p:spPr>
          <a:xfrm>
            <a:off x="7837861" y="5966000"/>
            <a:ext cx="53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(53)</a:t>
            </a:r>
            <a:endParaRPr lang="ca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30181C-E478-2916-5C2D-09BBCD892A00}"/>
              </a:ext>
            </a:extLst>
          </p:cNvPr>
          <p:cNvSpPr txBox="1"/>
          <p:nvPr/>
        </p:nvSpPr>
        <p:spPr>
          <a:xfrm>
            <a:off x="10186416" y="3284254"/>
            <a:ext cx="1225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20 V, 300 </a:t>
            </a:r>
            <a:r>
              <a:rPr lang="es-ES" b="1" dirty="0" err="1"/>
              <a:t>ps</a:t>
            </a:r>
            <a:endParaRPr lang="ca-ES" b="1" dirty="0"/>
          </a:p>
        </p:txBody>
      </p:sp>
    </p:spTree>
    <p:extLst>
      <p:ext uri="{BB962C8B-B14F-4D97-AF65-F5344CB8AC3E}">
        <p14:creationId xmlns:p14="http://schemas.microsoft.com/office/powerpoint/2010/main" val="2582297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F7E39-4EBE-C830-219E-860EF27A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4. Conclusions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C61BE-9F24-1E1E-7557-F4B809C4B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s-ES" noProof="0" dirty="0"/>
              <a:t>Dades </a:t>
            </a:r>
            <a:r>
              <a:rPr lang="es-ES" noProof="0" dirty="0" err="1"/>
              <a:t>preliminars</a:t>
            </a:r>
            <a:r>
              <a:rPr lang="es-ES" noProof="0" dirty="0"/>
              <a:t>, </a:t>
            </a:r>
            <a:r>
              <a:rPr lang="es-ES" noProof="0" dirty="0" err="1"/>
              <a:t>esdeveniment</a:t>
            </a:r>
            <a:r>
              <a:rPr lang="es-ES" dirty="0"/>
              <a:t>s no </a:t>
            </a:r>
            <a:r>
              <a:rPr lang="es-ES" dirty="0" err="1"/>
              <a:t>trivials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/>
              <a:t>A 10 V i 5 V </a:t>
            </a:r>
            <a:r>
              <a:rPr lang="es-ES" dirty="0" err="1"/>
              <a:t>l’ADN</a:t>
            </a:r>
            <a:r>
              <a:rPr lang="es-ES" dirty="0"/>
              <a:t> es </a:t>
            </a:r>
            <a:r>
              <a:rPr lang="es-ES" dirty="0" err="1"/>
              <a:t>desplaça</a:t>
            </a:r>
            <a:r>
              <a:rPr lang="es-ES" dirty="0"/>
              <a:t> i no </a:t>
            </a:r>
            <a:r>
              <a:rPr lang="es-ES" dirty="0" err="1"/>
              <a:t>obstrueix</a:t>
            </a:r>
            <a:r>
              <a:rPr lang="es-ES" dirty="0"/>
              <a:t> el </a:t>
            </a:r>
            <a:r>
              <a:rPr lang="es-ES" dirty="0" err="1"/>
              <a:t>porus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/>
              <a:t>A 20 V el </a:t>
            </a:r>
            <a:r>
              <a:rPr lang="es-ES" dirty="0" err="1"/>
              <a:t>travessa</a:t>
            </a:r>
            <a:r>
              <a:rPr lang="es-ES" dirty="0"/>
              <a:t> </a:t>
            </a:r>
            <a:r>
              <a:rPr lang="es-ES" dirty="0" err="1"/>
              <a:t>completament</a:t>
            </a:r>
            <a:r>
              <a:rPr lang="es-ES" dirty="0"/>
              <a:t>, camp </a:t>
            </a:r>
            <a:r>
              <a:rPr lang="es-ES" dirty="0" err="1"/>
              <a:t>elèctric</a:t>
            </a:r>
            <a:r>
              <a:rPr lang="es-ES" dirty="0"/>
              <a:t> </a:t>
            </a:r>
            <a:r>
              <a:rPr lang="es-ES" dirty="0" err="1"/>
              <a:t>llindar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temps</a:t>
            </a:r>
            <a:r>
              <a:rPr lang="es-ES" dirty="0"/>
              <a:t> de </a:t>
            </a:r>
            <a:r>
              <a:rPr lang="es-ES" dirty="0" err="1"/>
              <a:t>simulació</a:t>
            </a:r>
            <a:r>
              <a:rPr lang="es-ES" dirty="0"/>
              <a:t>, </a:t>
            </a:r>
            <a:r>
              <a:rPr lang="es-ES" dirty="0" err="1"/>
              <a:t>camps</a:t>
            </a:r>
            <a:r>
              <a:rPr lang="es-ES" dirty="0"/>
              <a:t> encara </a:t>
            </a:r>
            <a:r>
              <a:rPr lang="es-ES" dirty="0" err="1"/>
              <a:t>més</a:t>
            </a:r>
            <a:r>
              <a:rPr lang="es-ES" dirty="0"/>
              <a:t> </a:t>
            </a:r>
            <a:r>
              <a:rPr lang="es-ES" dirty="0" err="1"/>
              <a:t>baixos</a:t>
            </a:r>
            <a:endParaRPr lang="es-ES" dirty="0"/>
          </a:p>
          <a:p>
            <a:pPr>
              <a:lnSpc>
                <a:spcPct val="250000"/>
              </a:lnSpc>
            </a:pPr>
            <a:r>
              <a:rPr lang="es-ES" dirty="0"/>
              <a:t>Sensor de </a:t>
            </a:r>
            <a:r>
              <a:rPr lang="es-ES" dirty="0" err="1"/>
              <a:t>presència</a:t>
            </a:r>
            <a:r>
              <a:rPr lang="es-ES" dirty="0"/>
              <a:t> </a:t>
            </a:r>
            <a:r>
              <a:rPr lang="es-ES" dirty="0" err="1"/>
              <a:t>d’ADN</a:t>
            </a:r>
            <a:r>
              <a:rPr lang="es-ES" dirty="0"/>
              <a:t> o </a:t>
            </a:r>
            <a:r>
              <a:rPr lang="es-ES" dirty="0" err="1"/>
              <a:t>altres</a:t>
            </a:r>
            <a:r>
              <a:rPr lang="es-ES" dirty="0"/>
              <a:t> </a:t>
            </a:r>
            <a:r>
              <a:rPr lang="es-ES" dirty="0" err="1"/>
              <a:t>biomolècules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7530591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 Black &amp; White Thesis Defense by Slidesgo</Template>
  <TotalTime>460</TotalTime>
  <Words>413</Words>
  <Application>Microsoft Office PowerPoint</Application>
  <PresentationFormat>Panorámica</PresentationFormat>
  <Paragraphs>59</Paragraphs>
  <Slides>10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0" baseType="lpstr">
      <vt:lpstr>Aptos</vt:lpstr>
      <vt:lpstr>Arial</vt:lpstr>
      <vt:lpstr>Figtree Black</vt:lpstr>
      <vt:lpstr>Hanken Grotesk</vt:lpstr>
      <vt:lpstr>Lato</vt:lpstr>
      <vt:lpstr>Nunito Light</vt:lpstr>
      <vt:lpstr>Proxima Nova</vt:lpstr>
      <vt:lpstr>Wingdings</vt:lpstr>
      <vt:lpstr>Elegant Black &amp; White Thesis Defense by Slidesgo</vt:lpstr>
      <vt:lpstr>Slidesgo Final Pages</vt:lpstr>
      <vt:lpstr>Interacció entre ssDNA i un nanoporus de Si₃N₄</vt:lpstr>
      <vt:lpstr>1. Introducció</vt:lpstr>
      <vt:lpstr>2. Metodologia</vt:lpstr>
      <vt:lpstr>2. Metodologia</vt:lpstr>
      <vt:lpstr>3. Resultats (1): Control de la temperatura</vt:lpstr>
      <vt:lpstr>3. Resultats (2): Comparació de corrent iònic</vt:lpstr>
      <vt:lpstr>3. Resultats (3): Comparació de corrent iònic</vt:lpstr>
      <vt:lpstr>3. Resultats (4): Comparació de corrent iònic</vt:lpstr>
      <vt:lpstr>4. Conclusions</vt:lpstr>
      <vt:lpstr>GRÀCIES PER LA VOSTRA ATENCIÓ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Barrientos Andrade</dc:creator>
  <cp:lastModifiedBy>Jonathan Barrientos Andrade</cp:lastModifiedBy>
  <cp:revision>21</cp:revision>
  <dcterms:created xsi:type="dcterms:W3CDTF">2025-07-03T07:38:51Z</dcterms:created>
  <dcterms:modified xsi:type="dcterms:W3CDTF">2025-07-03T22:32:05Z</dcterms:modified>
</cp:coreProperties>
</file>