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60" r:id="rId3"/>
    <p:sldId id="265" r:id="rId4"/>
    <p:sldId id="270" r:id="rId5"/>
    <p:sldId id="271" r:id="rId6"/>
    <p:sldId id="272" r:id="rId7"/>
    <p:sldId id="281" r:id="rId8"/>
    <p:sldId id="268" r:id="rId9"/>
    <p:sldId id="277" r:id="rId10"/>
    <p:sldId id="280" r:id="rId11"/>
    <p:sldId id="269" r:id="rId12"/>
    <p:sldId id="27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2BD"/>
    <a:srgbClr val="F6F7FA"/>
    <a:srgbClr val="AD92ED"/>
    <a:srgbClr val="4FC1E9"/>
    <a:srgbClr val="C4C7CE"/>
    <a:srgbClr val="CDD0DA"/>
    <a:srgbClr val="FA8150"/>
    <a:srgbClr val="E37553"/>
    <a:srgbClr val="E0653F"/>
    <a:srgbClr val="959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74" autoAdjust="0"/>
  </p:normalViewPr>
  <p:slideViewPr>
    <p:cSldViewPr>
      <p:cViewPr varScale="1">
        <p:scale>
          <a:sx n="119" d="100"/>
          <a:sy n="119" d="100"/>
        </p:scale>
        <p:origin x="108" y="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hemistry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1652E31-B052-4413-AF74-A7ED05A63496}"/>
              </a:ext>
            </a:extLst>
          </p:cNvPr>
          <p:cNvSpPr>
            <a:spLocks/>
          </p:cNvSpPr>
          <p:nvPr userDrawn="1"/>
        </p:nvSpPr>
        <p:spPr bwMode="auto">
          <a:xfrm>
            <a:off x="4763" y="3175"/>
            <a:ext cx="9134475" cy="3489325"/>
          </a:xfrm>
          <a:custGeom>
            <a:avLst/>
            <a:gdLst>
              <a:gd name="T0" fmla="*/ 11506 w 11506"/>
              <a:gd name="T1" fmla="*/ 0 h 4396"/>
              <a:gd name="T2" fmla="*/ 11506 w 11506"/>
              <a:gd name="T3" fmla="*/ 3890 h 4396"/>
              <a:gd name="T4" fmla="*/ 0 w 11506"/>
              <a:gd name="T5" fmla="*/ 4396 h 4396"/>
              <a:gd name="T6" fmla="*/ 0 w 11506"/>
              <a:gd name="T7" fmla="*/ 0 h 4396"/>
              <a:gd name="T8" fmla="*/ 11506 w 11506"/>
              <a:gd name="T9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6" h="4396">
                <a:moveTo>
                  <a:pt x="11506" y="0"/>
                </a:moveTo>
                <a:lnTo>
                  <a:pt x="11506" y="3890"/>
                </a:lnTo>
                <a:lnTo>
                  <a:pt x="0" y="4396"/>
                </a:lnTo>
                <a:lnTo>
                  <a:pt x="0" y="0"/>
                </a:lnTo>
                <a:lnTo>
                  <a:pt x="11506" y="0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63B2125-E33A-4FD4-854A-2E97B9BCF9BD}"/>
              </a:ext>
            </a:extLst>
          </p:cNvPr>
          <p:cNvGrpSpPr/>
          <p:nvPr userDrawn="1"/>
        </p:nvGrpSpPr>
        <p:grpSpPr>
          <a:xfrm>
            <a:off x="4763" y="279400"/>
            <a:ext cx="9134475" cy="1611313"/>
            <a:chOff x="4763" y="279400"/>
            <a:chExt cx="9134475" cy="1611313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AD6E46E-D1CE-47DE-B2BF-03D422184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3" y="460375"/>
              <a:ext cx="5397500" cy="1430338"/>
            </a:xfrm>
            <a:custGeom>
              <a:avLst/>
              <a:gdLst>
                <a:gd name="T0" fmla="*/ 6799 w 6799"/>
                <a:gd name="T1" fmla="*/ 1072 h 1801"/>
                <a:gd name="T2" fmla="*/ 6417 w 6799"/>
                <a:gd name="T3" fmla="*/ 1484 h 1801"/>
                <a:gd name="T4" fmla="*/ 6145 w 6799"/>
                <a:gd name="T5" fmla="*/ 1438 h 1801"/>
                <a:gd name="T6" fmla="*/ 6109 w 6799"/>
                <a:gd name="T7" fmla="*/ 1511 h 1801"/>
                <a:gd name="T8" fmla="*/ 5941 w 6799"/>
                <a:gd name="T9" fmla="*/ 1622 h 1801"/>
                <a:gd name="T10" fmla="*/ 5896 w 6799"/>
                <a:gd name="T11" fmla="*/ 1446 h 1801"/>
                <a:gd name="T12" fmla="*/ 5709 w 6799"/>
                <a:gd name="T13" fmla="*/ 279 h 1801"/>
                <a:gd name="T14" fmla="*/ 5671 w 6799"/>
                <a:gd name="T15" fmla="*/ 139 h 1801"/>
                <a:gd name="T16" fmla="*/ 5383 w 6799"/>
                <a:gd name="T17" fmla="*/ 35 h 1801"/>
                <a:gd name="T18" fmla="*/ 5289 w 6799"/>
                <a:gd name="T19" fmla="*/ 0 h 1801"/>
                <a:gd name="T20" fmla="*/ 5113 w 6799"/>
                <a:gd name="T21" fmla="*/ 35 h 1801"/>
                <a:gd name="T22" fmla="*/ 5095 w 6799"/>
                <a:gd name="T23" fmla="*/ 215 h 1801"/>
                <a:gd name="T24" fmla="*/ 4954 w 6799"/>
                <a:gd name="T25" fmla="*/ 1241 h 1801"/>
                <a:gd name="T26" fmla="*/ 4945 w 6799"/>
                <a:gd name="T27" fmla="*/ 942 h 1801"/>
                <a:gd name="T28" fmla="*/ 4898 w 6799"/>
                <a:gd name="T29" fmla="*/ 934 h 1801"/>
                <a:gd name="T30" fmla="*/ 4890 w 6799"/>
                <a:gd name="T31" fmla="*/ 611 h 1801"/>
                <a:gd name="T32" fmla="*/ 4667 w 6799"/>
                <a:gd name="T33" fmla="*/ 620 h 1801"/>
                <a:gd name="T34" fmla="*/ 4656 w 6799"/>
                <a:gd name="T35" fmla="*/ 662 h 1801"/>
                <a:gd name="T36" fmla="*/ 4638 w 6799"/>
                <a:gd name="T37" fmla="*/ 934 h 1801"/>
                <a:gd name="T38" fmla="*/ 4592 w 6799"/>
                <a:gd name="T39" fmla="*/ 960 h 1801"/>
                <a:gd name="T40" fmla="*/ 4534 w 6799"/>
                <a:gd name="T41" fmla="*/ 1353 h 1801"/>
                <a:gd name="T42" fmla="*/ 4462 w 6799"/>
                <a:gd name="T43" fmla="*/ 1316 h 1801"/>
                <a:gd name="T44" fmla="*/ 4369 w 6799"/>
                <a:gd name="T45" fmla="*/ 1165 h 1801"/>
                <a:gd name="T46" fmla="*/ 3894 w 6799"/>
                <a:gd name="T47" fmla="*/ 813 h 1801"/>
                <a:gd name="T48" fmla="*/ 3614 w 6799"/>
                <a:gd name="T49" fmla="*/ 756 h 1801"/>
                <a:gd name="T50" fmla="*/ 3409 w 6799"/>
                <a:gd name="T51" fmla="*/ 1157 h 1801"/>
                <a:gd name="T52" fmla="*/ 3250 w 6799"/>
                <a:gd name="T53" fmla="*/ 1139 h 1801"/>
                <a:gd name="T54" fmla="*/ 3204 w 6799"/>
                <a:gd name="T55" fmla="*/ 1511 h 1801"/>
                <a:gd name="T56" fmla="*/ 3168 w 6799"/>
                <a:gd name="T57" fmla="*/ 565 h 1801"/>
                <a:gd name="T58" fmla="*/ 2989 w 6799"/>
                <a:gd name="T59" fmla="*/ 471 h 1801"/>
                <a:gd name="T60" fmla="*/ 2925 w 6799"/>
                <a:gd name="T61" fmla="*/ 378 h 1801"/>
                <a:gd name="T62" fmla="*/ 2748 w 6799"/>
                <a:gd name="T63" fmla="*/ 341 h 1801"/>
                <a:gd name="T64" fmla="*/ 2729 w 6799"/>
                <a:gd name="T65" fmla="*/ 593 h 1801"/>
                <a:gd name="T66" fmla="*/ 2702 w 6799"/>
                <a:gd name="T67" fmla="*/ 1165 h 1801"/>
                <a:gd name="T68" fmla="*/ 2673 w 6799"/>
                <a:gd name="T69" fmla="*/ 1324 h 1801"/>
                <a:gd name="T70" fmla="*/ 2654 w 6799"/>
                <a:gd name="T71" fmla="*/ 1428 h 1801"/>
                <a:gd name="T72" fmla="*/ 2572 w 6799"/>
                <a:gd name="T73" fmla="*/ 1697 h 1801"/>
                <a:gd name="T74" fmla="*/ 2450 w 6799"/>
                <a:gd name="T75" fmla="*/ 1576 h 1801"/>
                <a:gd name="T76" fmla="*/ 2348 w 6799"/>
                <a:gd name="T77" fmla="*/ 642 h 1801"/>
                <a:gd name="T78" fmla="*/ 2162 w 6799"/>
                <a:gd name="T79" fmla="*/ 547 h 1801"/>
                <a:gd name="T80" fmla="*/ 2069 w 6799"/>
                <a:gd name="T81" fmla="*/ 684 h 1801"/>
                <a:gd name="T82" fmla="*/ 2022 w 6799"/>
                <a:gd name="T83" fmla="*/ 1550 h 1801"/>
                <a:gd name="T84" fmla="*/ 1939 w 6799"/>
                <a:gd name="T85" fmla="*/ 1651 h 1801"/>
                <a:gd name="T86" fmla="*/ 1900 w 6799"/>
                <a:gd name="T87" fmla="*/ 1744 h 1801"/>
                <a:gd name="T88" fmla="*/ 1863 w 6799"/>
                <a:gd name="T89" fmla="*/ 1801 h 1801"/>
                <a:gd name="T90" fmla="*/ 1575 w 6799"/>
                <a:gd name="T91" fmla="*/ 1773 h 1801"/>
                <a:gd name="T92" fmla="*/ 1490 w 6799"/>
                <a:gd name="T93" fmla="*/ 1464 h 1801"/>
                <a:gd name="T94" fmla="*/ 1472 w 6799"/>
                <a:gd name="T95" fmla="*/ 1511 h 1801"/>
                <a:gd name="T96" fmla="*/ 1426 w 6799"/>
                <a:gd name="T97" fmla="*/ 1399 h 1801"/>
                <a:gd name="T98" fmla="*/ 1324 w 6799"/>
                <a:gd name="T99" fmla="*/ 1474 h 1801"/>
                <a:gd name="T100" fmla="*/ 1165 w 6799"/>
                <a:gd name="T101" fmla="*/ 1689 h 1801"/>
                <a:gd name="T102" fmla="*/ 1109 w 6799"/>
                <a:gd name="T103" fmla="*/ 1558 h 1801"/>
                <a:gd name="T104" fmla="*/ 913 w 6799"/>
                <a:gd name="T105" fmla="*/ 1521 h 1801"/>
                <a:gd name="T106" fmla="*/ 857 w 6799"/>
                <a:gd name="T107" fmla="*/ 1558 h 1801"/>
                <a:gd name="T108" fmla="*/ 746 w 6799"/>
                <a:gd name="T109" fmla="*/ 1726 h 1801"/>
                <a:gd name="T110" fmla="*/ 717 w 6799"/>
                <a:gd name="T111" fmla="*/ 1661 h 1801"/>
                <a:gd name="T112" fmla="*/ 681 w 6799"/>
                <a:gd name="T113" fmla="*/ 1585 h 1801"/>
                <a:gd name="T114" fmla="*/ 597 w 6799"/>
                <a:gd name="T115" fmla="*/ 1345 h 1801"/>
                <a:gd name="T116" fmla="*/ 569 w 6799"/>
                <a:gd name="T117" fmla="*/ 1258 h 1801"/>
                <a:gd name="T118" fmla="*/ 439 w 6799"/>
                <a:gd name="T119" fmla="*/ 1233 h 1801"/>
                <a:gd name="T120" fmla="*/ 411 w 6799"/>
                <a:gd name="T121" fmla="*/ 1353 h 1801"/>
                <a:gd name="T122" fmla="*/ 365 w 6799"/>
                <a:gd name="T123" fmla="*/ 1484 h 1801"/>
                <a:gd name="T124" fmla="*/ 0 w 6799"/>
                <a:gd name="T125" fmla="*/ 110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9" h="1801">
                  <a:moveTo>
                    <a:pt x="6799" y="58"/>
                  </a:moveTo>
                  <a:lnTo>
                    <a:pt x="6799" y="1072"/>
                  </a:lnTo>
                  <a:lnTo>
                    <a:pt x="6417" y="1072"/>
                  </a:lnTo>
                  <a:lnTo>
                    <a:pt x="6417" y="1484"/>
                  </a:lnTo>
                  <a:lnTo>
                    <a:pt x="6145" y="1484"/>
                  </a:lnTo>
                  <a:lnTo>
                    <a:pt x="6145" y="1438"/>
                  </a:lnTo>
                  <a:lnTo>
                    <a:pt x="6109" y="1438"/>
                  </a:lnTo>
                  <a:lnTo>
                    <a:pt x="6109" y="1511"/>
                  </a:lnTo>
                  <a:lnTo>
                    <a:pt x="5941" y="1511"/>
                  </a:lnTo>
                  <a:lnTo>
                    <a:pt x="5941" y="1622"/>
                  </a:lnTo>
                  <a:lnTo>
                    <a:pt x="5896" y="1622"/>
                  </a:lnTo>
                  <a:lnTo>
                    <a:pt x="5896" y="1446"/>
                  </a:lnTo>
                  <a:lnTo>
                    <a:pt x="5709" y="1446"/>
                  </a:lnTo>
                  <a:lnTo>
                    <a:pt x="5709" y="279"/>
                  </a:lnTo>
                  <a:lnTo>
                    <a:pt x="5671" y="279"/>
                  </a:lnTo>
                  <a:lnTo>
                    <a:pt x="5671" y="139"/>
                  </a:lnTo>
                  <a:lnTo>
                    <a:pt x="5476" y="56"/>
                  </a:lnTo>
                  <a:lnTo>
                    <a:pt x="5383" y="35"/>
                  </a:lnTo>
                  <a:lnTo>
                    <a:pt x="5383" y="0"/>
                  </a:lnTo>
                  <a:lnTo>
                    <a:pt x="5289" y="0"/>
                  </a:lnTo>
                  <a:lnTo>
                    <a:pt x="5289" y="35"/>
                  </a:lnTo>
                  <a:lnTo>
                    <a:pt x="5113" y="35"/>
                  </a:lnTo>
                  <a:lnTo>
                    <a:pt x="5113" y="215"/>
                  </a:lnTo>
                  <a:lnTo>
                    <a:pt x="5095" y="215"/>
                  </a:lnTo>
                  <a:lnTo>
                    <a:pt x="5095" y="1241"/>
                  </a:lnTo>
                  <a:lnTo>
                    <a:pt x="4954" y="1241"/>
                  </a:lnTo>
                  <a:lnTo>
                    <a:pt x="4954" y="952"/>
                  </a:lnTo>
                  <a:lnTo>
                    <a:pt x="4945" y="942"/>
                  </a:lnTo>
                  <a:lnTo>
                    <a:pt x="4919" y="942"/>
                  </a:lnTo>
                  <a:lnTo>
                    <a:pt x="4898" y="934"/>
                  </a:lnTo>
                  <a:lnTo>
                    <a:pt x="4898" y="620"/>
                  </a:lnTo>
                  <a:lnTo>
                    <a:pt x="4890" y="611"/>
                  </a:lnTo>
                  <a:lnTo>
                    <a:pt x="4685" y="611"/>
                  </a:lnTo>
                  <a:lnTo>
                    <a:pt x="4667" y="620"/>
                  </a:lnTo>
                  <a:lnTo>
                    <a:pt x="4667" y="654"/>
                  </a:lnTo>
                  <a:lnTo>
                    <a:pt x="4656" y="662"/>
                  </a:lnTo>
                  <a:lnTo>
                    <a:pt x="4656" y="914"/>
                  </a:lnTo>
                  <a:lnTo>
                    <a:pt x="4638" y="934"/>
                  </a:lnTo>
                  <a:lnTo>
                    <a:pt x="4592" y="934"/>
                  </a:lnTo>
                  <a:lnTo>
                    <a:pt x="4592" y="960"/>
                  </a:lnTo>
                  <a:lnTo>
                    <a:pt x="4534" y="960"/>
                  </a:lnTo>
                  <a:lnTo>
                    <a:pt x="4534" y="1353"/>
                  </a:lnTo>
                  <a:lnTo>
                    <a:pt x="4462" y="1353"/>
                  </a:lnTo>
                  <a:lnTo>
                    <a:pt x="4462" y="1316"/>
                  </a:lnTo>
                  <a:lnTo>
                    <a:pt x="4369" y="1316"/>
                  </a:lnTo>
                  <a:lnTo>
                    <a:pt x="4369" y="1165"/>
                  </a:lnTo>
                  <a:lnTo>
                    <a:pt x="3894" y="1165"/>
                  </a:lnTo>
                  <a:lnTo>
                    <a:pt x="3894" y="813"/>
                  </a:lnTo>
                  <a:lnTo>
                    <a:pt x="3614" y="813"/>
                  </a:lnTo>
                  <a:lnTo>
                    <a:pt x="3614" y="756"/>
                  </a:lnTo>
                  <a:lnTo>
                    <a:pt x="3409" y="756"/>
                  </a:lnTo>
                  <a:lnTo>
                    <a:pt x="3409" y="1157"/>
                  </a:lnTo>
                  <a:lnTo>
                    <a:pt x="3250" y="1157"/>
                  </a:lnTo>
                  <a:lnTo>
                    <a:pt x="3250" y="1139"/>
                  </a:lnTo>
                  <a:lnTo>
                    <a:pt x="3204" y="1139"/>
                  </a:lnTo>
                  <a:lnTo>
                    <a:pt x="3204" y="1511"/>
                  </a:lnTo>
                  <a:lnTo>
                    <a:pt x="3168" y="1492"/>
                  </a:lnTo>
                  <a:lnTo>
                    <a:pt x="3168" y="565"/>
                  </a:lnTo>
                  <a:lnTo>
                    <a:pt x="2989" y="565"/>
                  </a:lnTo>
                  <a:lnTo>
                    <a:pt x="2989" y="471"/>
                  </a:lnTo>
                  <a:lnTo>
                    <a:pt x="2925" y="471"/>
                  </a:lnTo>
                  <a:lnTo>
                    <a:pt x="2925" y="378"/>
                  </a:lnTo>
                  <a:lnTo>
                    <a:pt x="2813" y="303"/>
                  </a:lnTo>
                  <a:lnTo>
                    <a:pt x="2748" y="341"/>
                  </a:lnTo>
                  <a:lnTo>
                    <a:pt x="2748" y="593"/>
                  </a:lnTo>
                  <a:lnTo>
                    <a:pt x="2729" y="593"/>
                  </a:lnTo>
                  <a:lnTo>
                    <a:pt x="2729" y="1165"/>
                  </a:lnTo>
                  <a:lnTo>
                    <a:pt x="2702" y="1165"/>
                  </a:lnTo>
                  <a:lnTo>
                    <a:pt x="2702" y="1324"/>
                  </a:lnTo>
                  <a:lnTo>
                    <a:pt x="2673" y="1324"/>
                  </a:lnTo>
                  <a:lnTo>
                    <a:pt x="2673" y="1428"/>
                  </a:lnTo>
                  <a:lnTo>
                    <a:pt x="2654" y="1428"/>
                  </a:lnTo>
                  <a:lnTo>
                    <a:pt x="2654" y="1697"/>
                  </a:lnTo>
                  <a:lnTo>
                    <a:pt x="2572" y="1697"/>
                  </a:lnTo>
                  <a:lnTo>
                    <a:pt x="2572" y="1576"/>
                  </a:lnTo>
                  <a:lnTo>
                    <a:pt x="2450" y="1576"/>
                  </a:lnTo>
                  <a:lnTo>
                    <a:pt x="2450" y="642"/>
                  </a:lnTo>
                  <a:lnTo>
                    <a:pt x="2348" y="642"/>
                  </a:lnTo>
                  <a:lnTo>
                    <a:pt x="2348" y="547"/>
                  </a:lnTo>
                  <a:lnTo>
                    <a:pt x="2162" y="547"/>
                  </a:lnTo>
                  <a:lnTo>
                    <a:pt x="2162" y="684"/>
                  </a:lnTo>
                  <a:lnTo>
                    <a:pt x="2069" y="684"/>
                  </a:lnTo>
                  <a:lnTo>
                    <a:pt x="2069" y="1550"/>
                  </a:lnTo>
                  <a:lnTo>
                    <a:pt x="2022" y="1550"/>
                  </a:lnTo>
                  <a:lnTo>
                    <a:pt x="2022" y="1651"/>
                  </a:lnTo>
                  <a:lnTo>
                    <a:pt x="1939" y="1651"/>
                  </a:lnTo>
                  <a:lnTo>
                    <a:pt x="1939" y="1744"/>
                  </a:lnTo>
                  <a:lnTo>
                    <a:pt x="1900" y="1744"/>
                  </a:lnTo>
                  <a:lnTo>
                    <a:pt x="1900" y="1801"/>
                  </a:lnTo>
                  <a:lnTo>
                    <a:pt x="1863" y="1801"/>
                  </a:lnTo>
                  <a:lnTo>
                    <a:pt x="1863" y="1773"/>
                  </a:lnTo>
                  <a:lnTo>
                    <a:pt x="1575" y="1773"/>
                  </a:lnTo>
                  <a:lnTo>
                    <a:pt x="1575" y="1464"/>
                  </a:lnTo>
                  <a:lnTo>
                    <a:pt x="1490" y="1464"/>
                  </a:lnTo>
                  <a:lnTo>
                    <a:pt x="1490" y="1511"/>
                  </a:lnTo>
                  <a:lnTo>
                    <a:pt x="1472" y="1511"/>
                  </a:lnTo>
                  <a:lnTo>
                    <a:pt x="1426" y="1484"/>
                  </a:lnTo>
                  <a:lnTo>
                    <a:pt x="1426" y="1399"/>
                  </a:lnTo>
                  <a:lnTo>
                    <a:pt x="1324" y="1399"/>
                  </a:lnTo>
                  <a:lnTo>
                    <a:pt x="1324" y="1474"/>
                  </a:lnTo>
                  <a:lnTo>
                    <a:pt x="1165" y="1474"/>
                  </a:lnTo>
                  <a:lnTo>
                    <a:pt x="1165" y="1689"/>
                  </a:lnTo>
                  <a:lnTo>
                    <a:pt x="1109" y="1689"/>
                  </a:lnTo>
                  <a:lnTo>
                    <a:pt x="1109" y="1558"/>
                  </a:lnTo>
                  <a:lnTo>
                    <a:pt x="932" y="1558"/>
                  </a:lnTo>
                  <a:lnTo>
                    <a:pt x="913" y="1521"/>
                  </a:lnTo>
                  <a:lnTo>
                    <a:pt x="895" y="1521"/>
                  </a:lnTo>
                  <a:lnTo>
                    <a:pt x="857" y="1558"/>
                  </a:lnTo>
                  <a:lnTo>
                    <a:pt x="746" y="1558"/>
                  </a:lnTo>
                  <a:lnTo>
                    <a:pt x="746" y="1726"/>
                  </a:lnTo>
                  <a:lnTo>
                    <a:pt x="717" y="1726"/>
                  </a:lnTo>
                  <a:lnTo>
                    <a:pt x="717" y="1661"/>
                  </a:lnTo>
                  <a:lnTo>
                    <a:pt x="681" y="1661"/>
                  </a:lnTo>
                  <a:lnTo>
                    <a:pt x="681" y="1585"/>
                  </a:lnTo>
                  <a:lnTo>
                    <a:pt x="597" y="1585"/>
                  </a:lnTo>
                  <a:lnTo>
                    <a:pt x="597" y="1345"/>
                  </a:lnTo>
                  <a:lnTo>
                    <a:pt x="569" y="1345"/>
                  </a:lnTo>
                  <a:lnTo>
                    <a:pt x="569" y="1258"/>
                  </a:lnTo>
                  <a:lnTo>
                    <a:pt x="533" y="1233"/>
                  </a:lnTo>
                  <a:lnTo>
                    <a:pt x="439" y="1233"/>
                  </a:lnTo>
                  <a:lnTo>
                    <a:pt x="439" y="1353"/>
                  </a:lnTo>
                  <a:lnTo>
                    <a:pt x="411" y="1353"/>
                  </a:lnTo>
                  <a:lnTo>
                    <a:pt x="411" y="1484"/>
                  </a:lnTo>
                  <a:lnTo>
                    <a:pt x="365" y="1484"/>
                  </a:lnTo>
                  <a:lnTo>
                    <a:pt x="365" y="1101"/>
                  </a:lnTo>
                  <a:lnTo>
                    <a:pt x="0" y="1101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5350E35D-897D-46B2-ACCF-ADE7703D6F4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4022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5F78C5B8-5AA2-4714-B5D8-CB7C87D167A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16576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8E7968BC-9F7A-4DF5-B96D-F0B524B0186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30863" y="279400"/>
              <a:ext cx="0" cy="22860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E0198AA4-A532-4767-A696-39B2C5E8A18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308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0F4A59F8-6E28-4E7B-BD5E-D8A00B3765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02263" y="508000"/>
              <a:ext cx="3736975" cy="1322388"/>
            </a:xfrm>
            <a:custGeom>
              <a:avLst/>
              <a:gdLst>
                <a:gd name="T0" fmla="*/ 4562 w 4707"/>
                <a:gd name="T1" fmla="*/ 801 h 1668"/>
                <a:gd name="T2" fmla="*/ 4498 w 4707"/>
                <a:gd name="T3" fmla="*/ 708 h 1668"/>
                <a:gd name="T4" fmla="*/ 4386 w 4707"/>
                <a:gd name="T5" fmla="*/ 540 h 1668"/>
                <a:gd name="T6" fmla="*/ 4320 w 4707"/>
                <a:gd name="T7" fmla="*/ 830 h 1668"/>
                <a:gd name="T8" fmla="*/ 4301 w 4707"/>
                <a:gd name="T9" fmla="*/ 1107 h 1668"/>
                <a:gd name="T10" fmla="*/ 4274 w 4707"/>
                <a:gd name="T11" fmla="*/ 1266 h 1668"/>
                <a:gd name="T12" fmla="*/ 4246 w 4707"/>
                <a:gd name="T13" fmla="*/ 1370 h 1668"/>
                <a:gd name="T14" fmla="*/ 4227 w 4707"/>
                <a:gd name="T15" fmla="*/ 1639 h 1668"/>
                <a:gd name="T16" fmla="*/ 4142 w 4707"/>
                <a:gd name="T17" fmla="*/ 1518 h 1668"/>
                <a:gd name="T18" fmla="*/ 4022 w 4707"/>
                <a:gd name="T19" fmla="*/ 913 h 1668"/>
                <a:gd name="T20" fmla="*/ 3919 w 4707"/>
                <a:gd name="T21" fmla="*/ 820 h 1668"/>
                <a:gd name="T22" fmla="*/ 3733 w 4707"/>
                <a:gd name="T23" fmla="*/ 1072 h 1668"/>
                <a:gd name="T24" fmla="*/ 3639 w 4707"/>
                <a:gd name="T25" fmla="*/ 1492 h 1668"/>
                <a:gd name="T26" fmla="*/ 3594 w 4707"/>
                <a:gd name="T27" fmla="*/ 1593 h 1668"/>
                <a:gd name="T28" fmla="*/ 3146 w 4707"/>
                <a:gd name="T29" fmla="*/ 1587 h 1668"/>
                <a:gd name="T30" fmla="*/ 3063 w 4707"/>
                <a:gd name="T31" fmla="*/ 1406 h 1668"/>
                <a:gd name="T32" fmla="*/ 3044 w 4707"/>
                <a:gd name="T33" fmla="*/ 1453 h 1668"/>
                <a:gd name="T34" fmla="*/ 2998 w 4707"/>
                <a:gd name="T35" fmla="*/ 1341 h 1668"/>
                <a:gd name="T36" fmla="*/ 2895 w 4707"/>
                <a:gd name="T37" fmla="*/ 1416 h 1668"/>
                <a:gd name="T38" fmla="*/ 2736 w 4707"/>
                <a:gd name="T39" fmla="*/ 1631 h 1668"/>
                <a:gd name="T40" fmla="*/ 2682 w 4707"/>
                <a:gd name="T41" fmla="*/ 1500 h 1668"/>
                <a:gd name="T42" fmla="*/ 2485 w 4707"/>
                <a:gd name="T43" fmla="*/ 1463 h 1668"/>
                <a:gd name="T44" fmla="*/ 2430 w 4707"/>
                <a:gd name="T45" fmla="*/ 1500 h 1668"/>
                <a:gd name="T46" fmla="*/ 2318 w 4707"/>
                <a:gd name="T47" fmla="*/ 1668 h 1668"/>
                <a:gd name="T48" fmla="*/ 2290 w 4707"/>
                <a:gd name="T49" fmla="*/ 1603 h 1668"/>
                <a:gd name="T50" fmla="*/ 2254 w 4707"/>
                <a:gd name="T51" fmla="*/ 1527 h 1668"/>
                <a:gd name="T52" fmla="*/ 2169 w 4707"/>
                <a:gd name="T53" fmla="*/ 1287 h 1668"/>
                <a:gd name="T54" fmla="*/ 2140 w 4707"/>
                <a:gd name="T55" fmla="*/ 1200 h 1668"/>
                <a:gd name="T56" fmla="*/ 2010 w 4707"/>
                <a:gd name="T57" fmla="*/ 1175 h 1668"/>
                <a:gd name="T58" fmla="*/ 1981 w 4707"/>
                <a:gd name="T59" fmla="*/ 1295 h 1668"/>
                <a:gd name="T60" fmla="*/ 1935 w 4707"/>
                <a:gd name="T61" fmla="*/ 1426 h 1668"/>
                <a:gd name="T62" fmla="*/ 1470 w 4707"/>
                <a:gd name="T63" fmla="*/ 1043 h 1668"/>
                <a:gd name="T64" fmla="*/ 1424 w 4707"/>
                <a:gd name="T65" fmla="*/ 1136 h 1668"/>
                <a:gd name="T66" fmla="*/ 1359 w 4707"/>
                <a:gd name="T67" fmla="*/ 600 h 1668"/>
                <a:gd name="T68" fmla="*/ 1322 w 4707"/>
                <a:gd name="T69" fmla="*/ 488 h 1668"/>
                <a:gd name="T70" fmla="*/ 1125 w 4707"/>
                <a:gd name="T71" fmla="*/ 507 h 1668"/>
                <a:gd name="T72" fmla="*/ 1079 w 4707"/>
                <a:gd name="T73" fmla="*/ 581 h 1668"/>
                <a:gd name="T74" fmla="*/ 1061 w 4707"/>
                <a:gd name="T75" fmla="*/ 1053 h 1668"/>
                <a:gd name="T76" fmla="*/ 633 w 4707"/>
                <a:gd name="T77" fmla="*/ 1006 h 1668"/>
                <a:gd name="T78" fmla="*/ 558 w 4707"/>
                <a:gd name="T79" fmla="*/ 960 h 1668"/>
                <a:gd name="T80" fmla="*/ 0 w 4707"/>
                <a:gd name="T81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07" h="1668">
                  <a:moveTo>
                    <a:pt x="4707" y="801"/>
                  </a:moveTo>
                  <a:lnTo>
                    <a:pt x="4562" y="801"/>
                  </a:lnTo>
                  <a:lnTo>
                    <a:pt x="4562" y="708"/>
                  </a:lnTo>
                  <a:lnTo>
                    <a:pt x="4498" y="708"/>
                  </a:lnTo>
                  <a:lnTo>
                    <a:pt x="4498" y="615"/>
                  </a:lnTo>
                  <a:lnTo>
                    <a:pt x="4386" y="540"/>
                  </a:lnTo>
                  <a:lnTo>
                    <a:pt x="4320" y="578"/>
                  </a:lnTo>
                  <a:lnTo>
                    <a:pt x="4320" y="830"/>
                  </a:lnTo>
                  <a:lnTo>
                    <a:pt x="4301" y="830"/>
                  </a:lnTo>
                  <a:lnTo>
                    <a:pt x="4301" y="1107"/>
                  </a:lnTo>
                  <a:lnTo>
                    <a:pt x="4274" y="1107"/>
                  </a:lnTo>
                  <a:lnTo>
                    <a:pt x="4274" y="1266"/>
                  </a:lnTo>
                  <a:lnTo>
                    <a:pt x="4246" y="1266"/>
                  </a:lnTo>
                  <a:lnTo>
                    <a:pt x="4246" y="1370"/>
                  </a:lnTo>
                  <a:lnTo>
                    <a:pt x="4227" y="1370"/>
                  </a:lnTo>
                  <a:lnTo>
                    <a:pt x="4227" y="1639"/>
                  </a:lnTo>
                  <a:lnTo>
                    <a:pt x="4142" y="1639"/>
                  </a:lnTo>
                  <a:lnTo>
                    <a:pt x="4142" y="1518"/>
                  </a:lnTo>
                  <a:lnTo>
                    <a:pt x="4022" y="1518"/>
                  </a:lnTo>
                  <a:lnTo>
                    <a:pt x="4022" y="913"/>
                  </a:lnTo>
                  <a:lnTo>
                    <a:pt x="3919" y="913"/>
                  </a:lnTo>
                  <a:lnTo>
                    <a:pt x="3919" y="820"/>
                  </a:lnTo>
                  <a:lnTo>
                    <a:pt x="3733" y="820"/>
                  </a:lnTo>
                  <a:lnTo>
                    <a:pt x="3733" y="1072"/>
                  </a:lnTo>
                  <a:lnTo>
                    <a:pt x="3639" y="1072"/>
                  </a:lnTo>
                  <a:lnTo>
                    <a:pt x="3639" y="1492"/>
                  </a:lnTo>
                  <a:lnTo>
                    <a:pt x="3594" y="1492"/>
                  </a:lnTo>
                  <a:lnTo>
                    <a:pt x="3594" y="1593"/>
                  </a:lnTo>
                  <a:lnTo>
                    <a:pt x="3509" y="1593"/>
                  </a:lnTo>
                  <a:lnTo>
                    <a:pt x="3146" y="1587"/>
                  </a:lnTo>
                  <a:lnTo>
                    <a:pt x="3146" y="1406"/>
                  </a:lnTo>
                  <a:lnTo>
                    <a:pt x="3063" y="1406"/>
                  </a:lnTo>
                  <a:lnTo>
                    <a:pt x="3063" y="1453"/>
                  </a:lnTo>
                  <a:lnTo>
                    <a:pt x="3044" y="1453"/>
                  </a:lnTo>
                  <a:lnTo>
                    <a:pt x="2998" y="1426"/>
                  </a:lnTo>
                  <a:lnTo>
                    <a:pt x="2998" y="1341"/>
                  </a:lnTo>
                  <a:lnTo>
                    <a:pt x="2895" y="1341"/>
                  </a:lnTo>
                  <a:lnTo>
                    <a:pt x="2895" y="1416"/>
                  </a:lnTo>
                  <a:lnTo>
                    <a:pt x="2736" y="1416"/>
                  </a:lnTo>
                  <a:lnTo>
                    <a:pt x="2736" y="1631"/>
                  </a:lnTo>
                  <a:lnTo>
                    <a:pt x="2682" y="1631"/>
                  </a:lnTo>
                  <a:lnTo>
                    <a:pt x="2682" y="1500"/>
                  </a:lnTo>
                  <a:lnTo>
                    <a:pt x="2504" y="1500"/>
                  </a:lnTo>
                  <a:lnTo>
                    <a:pt x="2485" y="1463"/>
                  </a:lnTo>
                  <a:lnTo>
                    <a:pt x="2467" y="1463"/>
                  </a:lnTo>
                  <a:lnTo>
                    <a:pt x="2430" y="1500"/>
                  </a:lnTo>
                  <a:lnTo>
                    <a:pt x="2318" y="1500"/>
                  </a:lnTo>
                  <a:lnTo>
                    <a:pt x="2318" y="1668"/>
                  </a:lnTo>
                  <a:lnTo>
                    <a:pt x="2290" y="1668"/>
                  </a:lnTo>
                  <a:lnTo>
                    <a:pt x="2290" y="1603"/>
                  </a:lnTo>
                  <a:lnTo>
                    <a:pt x="2254" y="1603"/>
                  </a:lnTo>
                  <a:lnTo>
                    <a:pt x="2254" y="1527"/>
                  </a:lnTo>
                  <a:lnTo>
                    <a:pt x="2169" y="1527"/>
                  </a:lnTo>
                  <a:lnTo>
                    <a:pt x="2169" y="1287"/>
                  </a:lnTo>
                  <a:lnTo>
                    <a:pt x="2140" y="1287"/>
                  </a:lnTo>
                  <a:lnTo>
                    <a:pt x="2140" y="1200"/>
                  </a:lnTo>
                  <a:lnTo>
                    <a:pt x="2103" y="1175"/>
                  </a:lnTo>
                  <a:lnTo>
                    <a:pt x="2010" y="1175"/>
                  </a:lnTo>
                  <a:lnTo>
                    <a:pt x="2010" y="1295"/>
                  </a:lnTo>
                  <a:lnTo>
                    <a:pt x="1981" y="1295"/>
                  </a:lnTo>
                  <a:lnTo>
                    <a:pt x="1981" y="1426"/>
                  </a:lnTo>
                  <a:lnTo>
                    <a:pt x="1935" y="1426"/>
                  </a:lnTo>
                  <a:lnTo>
                    <a:pt x="1935" y="1043"/>
                  </a:lnTo>
                  <a:lnTo>
                    <a:pt x="1470" y="1043"/>
                  </a:lnTo>
                  <a:lnTo>
                    <a:pt x="1424" y="1061"/>
                  </a:lnTo>
                  <a:lnTo>
                    <a:pt x="1424" y="1136"/>
                  </a:lnTo>
                  <a:lnTo>
                    <a:pt x="1359" y="1136"/>
                  </a:lnTo>
                  <a:lnTo>
                    <a:pt x="1359" y="600"/>
                  </a:lnTo>
                  <a:lnTo>
                    <a:pt x="1322" y="571"/>
                  </a:lnTo>
                  <a:lnTo>
                    <a:pt x="1322" y="488"/>
                  </a:lnTo>
                  <a:lnTo>
                    <a:pt x="1164" y="488"/>
                  </a:lnTo>
                  <a:lnTo>
                    <a:pt x="1125" y="507"/>
                  </a:lnTo>
                  <a:lnTo>
                    <a:pt x="1125" y="581"/>
                  </a:lnTo>
                  <a:lnTo>
                    <a:pt x="1079" y="581"/>
                  </a:lnTo>
                  <a:lnTo>
                    <a:pt x="1079" y="1053"/>
                  </a:lnTo>
                  <a:lnTo>
                    <a:pt x="1061" y="1053"/>
                  </a:lnTo>
                  <a:lnTo>
                    <a:pt x="996" y="1006"/>
                  </a:lnTo>
                  <a:lnTo>
                    <a:pt x="633" y="1006"/>
                  </a:lnTo>
                  <a:lnTo>
                    <a:pt x="633" y="960"/>
                  </a:lnTo>
                  <a:lnTo>
                    <a:pt x="558" y="960"/>
                  </a:lnTo>
                  <a:lnTo>
                    <a:pt x="55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7449BD0-5CDC-466F-9129-961153EC9167}"/>
              </a:ext>
            </a:extLst>
          </p:cNvPr>
          <p:cNvGrpSpPr/>
          <p:nvPr userDrawn="1"/>
        </p:nvGrpSpPr>
        <p:grpSpPr>
          <a:xfrm>
            <a:off x="6113463" y="2967038"/>
            <a:ext cx="806450" cy="806450"/>
            <a:chOff x="6113463" y="2967038"/>
            <a:chExt cx="806450" cy="806450"/>
          </a:xfrm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FC77AD4D-965D-45BD-8D44-7CF2337ED2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A9B6D931-82AA-4120-B217-6561B9E3DA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D513EEF1-F1E7-467F-A710-D1D71E5982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E59E6EF4-D669-4C1C-B92C-C70438FD5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E88ABCC-71E3-43F7-9137-2C693BEDA2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CEF38961-E389-433E-A3ED-11D77619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06017E22-B126-4165-A010-2FF6D5A9C8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81138E2-1C12-44AE-8605-904EC891D8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5AD069C7-B904-4811-B4C5-A8934082A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6C1B1191-A8B5-4FE2-8889-C7C04AC3D7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5924AE4-F13E-4D48-A477-051FDAA254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8AF0A4DC-8CCD-4313-99E4-F9CCA52483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382549-3556-4DA2-9B4C-7A5CEE4FB6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3E43EFA5-86B6-497F-92C1-05CEB94258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F962D70A-D1F3-4D96-AD89-D8F90968B9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9BEEA208-8F31-4821-93C1-25DCC50DDA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id="{0FA8B9D4-9EAF-41AE-BBDF-CC23EA6973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id="{460A5E7F-27B6-46BD-A4A1-79ED358B2F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3">
              <a:extLst>
                <a:ext uri="{FF2B5EF4-FFF2-40B4-BE49-F238E27FC236}">
                  <a16:creationId xmlns:a16="http://schemas.microsoft.com/office/drawing/2014/main" id="{19D9F7AF-0B95-4FE8-BDB6-6706DCC2E6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4">
              <a:extLst>
                <a:ext uri="{FF2B5EF4-FFF2-40B4-BE49-F238E27FC236}">
                  <a16:creationId xmlns:a16="http://schemas.microsoft.com/office/drawing/2014/main" id="{2501DEC0-0B02-4E0E-9D4C-FFEC8D6E45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5">
              <a:extLst>
                <a:ext uri="{FF2B5EF4-FFF2-40B4-BE49-F238E27FC236}">
                  <a16:creationId xmlns:a16="http://schemas.microsoft.com/office/drawing/2014/main" id="{9870EE68-95BB-42E1-9D2B-2EED231FD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5DA809F1-BA69-4E2B-BFCB-8EAB70918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30BDA951-D35A-4F83-9664-4A3CF9F604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8E3FEE05-491D-4C2B-9CB5-6A292AB5E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9732302F-B6A5-40CF-9FE7-9B47BC8529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0">
              <a:extLst>
                <a:ext uri="{FF2B5EF4-FFF2-40B4-BE49-F238E27FC236}">
                  <a16:creationId xmlns:a16="http://schemas.microsoft.com/office/drawing/2014/main" id="{6EF4B0C9-E403-40CF-9DAE-970AA4CDC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74FACD56-540C-4115-A4F1-B3421F3228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C9E3BE7-47A1-489E-A616-B6700F4A1F26}"/>
              </a:ext>
            </a:extLst>
          </p:cNvPr>
          <p:cNvGrpSpPr/>
          <p:nvPr userDrawn="1"/>
        </p:nvGrpSpPr>
        <p:grpSpPr>
          <a:xfrm>
            <a:off x="725488" y="1358900"/>
            <a:ext cx="3781425" cy="2967038"/>
            <a:chOff x="725488" y="1358900"/>
            <a:chExt cx="3781425" cy="2967038"/>
          </a:xfrm>
        </p:grpSpPr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D3CFAFCB-4BEC-4932-A600-75DF1368C7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7">
              <a:extLst>
                <a:ext uri="{FF2B5EF4-FFF2-40B4-BE49-F238E27FC236}">
                  <a16:creationId xmlns:a16="http://schemas.microsoft.com/office/drawing/2014/main" id="{1ABB05C0-A50C-4D44-8263-69AA492BE3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8">
              <a:extLst>
                <a:ext uri="{FF2B5EF4-FFF2-40B4-BE49-F238E27FC236}">
                  <a16:creationId xmlns:a16="http://schemas.microsoft.com/office/drawing/2014/main" id="{007FA74F-EAEB-4513-83D4-2F1ED839A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ADD698D6-EAA0-4A94-9FB2-CC6FAAC6C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D8CC6CC5-737D-40CE-AF10-830021D952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404A0709-EDA9-4D01-98C0-239C6BE142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8A298B0E-7435-46C7-ADB8-CAE6C3320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8A469FD9-E280-4082-8FD1-9398806F6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D3A63A5C-86C5-43B8-BC5F-AE2D74DA46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56373422-2030-4D8C-9FF8-5638048992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D1C8013E-62C8-45A7-91CE-11FA975153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F820380-0F4E-4238-8C02-D0AFACE8F3A6}"/>
              </a:ext>
            </a:extLst>
          </p:cNvPr>
          <p:cNvGrpSpPr/>
          <p:nvPr userDrawn="1"/>
        </p:nvGrpSpPr>
        <p:grpSpPr>
          <a:xfrm>
            <a:off x="7102476" y="2967038"/>
            <a:ext cx="806450" cy="806450"/>
            <a:chOff x="7102476" y="2967038"/>
            <a:chExt cx="806450" cy="806450"/>
          </a:xfrm>
        </p:grpSpPr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9585B0EE-B977-4A2D-A2B9-834E835B89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608C375E-D925-4A97-8CAF-775C107C39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44F4E666-420D-4642-87EA-A6E7AD3539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FB81FBBF-5D18-4778-9237-1611BFD54D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A6B0104E-3702-4790-81F6-F576CA7D8C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197814BF-E2EA-4C4F-B16C-E718AB9EF2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9">
              <a:extLst>
                <a:ext uri="{FF2B5EF4-FFF2-40B4-BE49-F238E27FC236}">
                  <a16:creationId xmlns:a16="http://schemas.microsoft.com/office/drawing/2014/main" id="{7F76DC09-1F7A-47AE-993A-F49EE25EFF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FA8DA4A-AC5B-4BF8-B74F-64876D3F33A8}"/>
              </a:ext>
            </a:extLst>
          </p:cNvPr>
          <p:cNvGrpSpPr/>
          <p:nvPr userDrawn="1"/>
        </p:nvGrpSpPr>
        <p:grpSpPr>
          <a:xfrm>
            <a:off x="5124451" y="2967038"/>
            <a:ext cx="808038" cy="806450"/>
            <a:chOff x="5124451" y="2967038"/>
            <a:chExt cx="808038" cy="806450"/>
          </a:xfrm>
        </p:grpSpPr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919FE221-B9CE-4D3E-A086-9FA23805D0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138BCD0E-59B4-48DC-BF1D-A246B7689D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0">
              <a:extLst>
                <a:ext uri="{FF2B5EF4-FFF2-40B4-BE49-F238E27FC236}">
                  <a16:creationId xmlns:a16="http://schemas.microsoft.com/office/drawing/2014/main" id="{4276A755-97AC-4666-80A6-1612111BF6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61">
              <a:extLst>
                <a:ext uri="{FF2B5EF4-FFF2-40B4-BE49-F238E27FC236}">
                  <a16:creationId xmlns:a16="http://schemas.microsoft.com/office/drawing/2014/main" id="{88875F79-69DC-475F-B90F-A74BCA29EF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2">
              <a:extLst>
                <a:ext uri="{FF2B5EF4-FFF2-40B4-BE49-F238E27FC236}">
                  <a16:creationId xmlns:a16="http://schemas.microsoft.com/office/drawing/2014/main" id="{D9CF2B88-5EC8-47B8-B0D3-E4A15D641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37163" y="1779662"/>
            <a:ext cx="3771160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Security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D9D68A-C66B-4C2E-9E8C-4D63ED5E152A}"/>
              </a:ext>
            </a:extLst>
          </p:cNvPr>
          <p:cNvGrpSpPr/>
          <p:nvPr userDrawn="1"/>
        </p:nvGrpSpPr>
        <p:grpSpPr>
          <a:xfrm>
            <a:off x="3913966" y="1496981"/>
            <a:ext cx="1316068" cy="1316068"/>
            <a:chOff x="6113463" y="2967038"/>
            <a:chExt cx="806450" cy="806450"/>
          </a:xfrm>
        </p:grpSpPr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811938E9-516C-48D2-B679-977E84CDE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5A920B34-DBC7-41AC-8544-10A76030A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217AA9B2-8E40-4000-BDA9-3B1A496B26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019EB95B-F7FA-477C-92A9-6D7C80B250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50444A3F-E0EF-4D95-88E3-AB8C890D8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E23BA774-8C73-476B-8593-92A512CBF2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6A7A1ACC-4C2C-48E7-A3C4-25A3602AD5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51476FFB-725B-4CAE-AF0B-26D74E351A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045ACD1A-57F4-45D3-95F9-457E9D9DEC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849044FE-4E6F-4F05-B67A-AA0D8D74BD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AFA16948-715C-4CB3-9D2F-C4B8D1D870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2287615F-3341-49AD-A555-D7C7D1878D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97C09CF0-160E-44CF-B711-183C56C4A8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879345D3-E5AD-4A1F-B604-F7A27E8F50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4DF3B908-3A6B-4E2C-B931-6E730DF7CC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FDF9CDCF-4E5F-401B-BD70-DA1FCA5EDB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1E7399C7-34C8-4EF0-99DC-099C27B7BA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771C2CEF-C23E-43D7-92EE-2D0A2021AB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DACAF7B3-56EA-4575-B21E-9271AD9DD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>
              <a:extLst>
                <a:ext uri="{FF2B5EF4-FFF2-40B4-BE49-F238E27FC236}">
                  <a16:creationId xmlns:a16="http://schemas.microsoft.com/office/drawing/2014/main" id="{E40A33CF-3FFE-4E13-92CB-06EF8877B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>
              <a:extLst>
                <a:ext uri="{FF2B5EF4-FFF2-40B4-BE49-F238E27FC236}">
                  <a16:creationId xmlns:a16="http://schemas.microsoft.com/office/drawing/2014/main" id="{3F0BC643-1453-4F2A-BFB8-2E18E3EFA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>
              <a:extLst>
                <a:ext uri="{FF2B5EF4-FFF2-40B4-BE49-F238E27FC236}">
                  <a16:creationId xmlns:a16="http://schemas.microsoft.com/office/drawing/2014/main" id="{6AC4346A-87B1-4C27-9D12-FC698CB15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>
              <a:extLst>
                <a:ext uri="{FF2B5EF4-FFF2-40B4-BE49-F238E27FC236}">
                  <a16:creationId xmlns:a16="http://schemas.microsoft.com/office/drawing/2014/main" id="{E63E31E1-726C-42B6-A96C-5A4B29284B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>
              <a:extLst>
                <a:ext uri="{FF2B5EF4-FFF2-40B4-BE49-F238E27FC236}">
                  <a16:creationId xmlns:a16="http://schemas.microsoft.com/office/drawing/2014/main" id="{C9B572BB-3FEF-4959-8F23-7FEFE35E2C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>
              <a:extLst>
                <a:ext uri="{FF2B5EF4-FFF2-40B4-BE49-F238E27FC236}">
                  <a16:creationId xmlns:a16="http://schemas.microsoft.com/office/drawing/2014/main" id="{0F010C65-59F2-4776-BDE0-80870B87FE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>
              <a:extLst>
                <a:ext uri="{FF2B5EF4-FFF2-40B4-BE49-F238E27FC236}">
                  <a16:creationId xmlns:a16="http://schemas.microsoft.com/office/drawing/2014/main" id="{FF721B81-0A3B-4974-9CB5-1FD631E44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>
              <a:extLst>
                <a:ext uri="{FF2B5EF4-FFF2-40B4-BE49-F238E27FC236}">
                  <a16:creationId xmlns:a16="http://schemas.microsoft.com/office/drawing/2014/main" id="{A2FA3651-C3A6-4557-9A2E-13522A2F8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9845AEC-F87C-4F00-BAF4-3ABFA8F2ED71}"/>
              </a:ext>
            </a:extLst>
          </p:cNvPr>
          <p:cNvGrpSpPr/>
          <p:nvPr userDrawn="1"/>
        </p:nvGrpSpPr>
        <p:grpSpPr>
          <a:xfrm>
            <a:off x="6600711" y="1496981"/>
            <a:ext cx="1316068" cy="1316068"/>
            <a:chOff x="7102476" y="2967038"/>
            <a:chExt cx="806450" cy="806450"/>
          </a:xfrm>
        </p:grpSpPr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3FBA37DB-EE34-479C-915F-B2C8747B8B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3">
              <a:extLst>
                <a:ext uri="{FF2B5EF4-FFF2-40B4-BE49-F238E27FC236}">
                  <a16:creationId xmlns:a16="http://schemas.microsoft.com/office/drawing/2014/main" id="{30B0E055-4829-42B9-B72B-D22CE9FC64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4">
              <a:extLst>
                <a:ext uri="{FF2B5EF4-FFF2-40B4-BE49-F238E27FC236}">
                  <a16:creationId xmlns:a16="http://schemas.microsoft.com/office/drawing/2014/main" id="{2BBFF117-A5C5-427E-91D5-4D3BF5F5C0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5">
              <a:extLst>
                <a:ext uri="{FF2B5EF4-FFF2-40B4-BE49-F238E27FC236}">
                  <a16:creationId xmlns:a16="http://schemas.microsoft.com/office/drawing/2014/main" id="{6B3BBFDF-B072-45A0-BD90-71F889D7D4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85A9A3B9-5913-446A-8C37-462B613697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8">
              <a:extLst>
                <a:ext uri="{FF2B5EF4-FFF2-40B4-BE49-F238E27FC236}">
                  <a16:creationId xmlns:a16="http://schemas.microsoft.com/office/drawing/2014/main" id="{8F96F133-4F95-406D-80DC-03FF8AADB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9">
              <a:extLst>
                <a:ext uri="{FF2B5EF4-FFF2-40B4-BE49-F238E27FC236}">
                  <a16:creationId xmlns:a16="http://schemas.microsoft.com/office/drawing/2014/main" id="{8FBF250B-CCFF-4796-A06B-2E2231926A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BB2EAC9-2B53-4ED6-89B3-B18AB7F8982F}"/>
              </a:ext>
            </a:extLst>
          </p:cNvPr>
          <p:cNvGrpSpPr/>
          <p:nvPr userDrawn="1"/>
        </p:nvGrpSpPr>
        <p:grpSpPr>
          <a:xfrm>
            <a:off x="1226575" y="1496981"/>
            <a:ext cx="1318660" cy="1316068"/>
            <a:chOff x="5124451" y="2967038"/>
            <a:chExt cx="808038" cy="806450"/>
          </a:xfrm>
        </p:grpSpPr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1A2B6C2F-261D-4E5C-98B2-7F67EEA2C7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2CCD6046-8A8F-4857-B2EB-EAB54E5B24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0">
              <a:extLst>
                <a:ext uri="{FF2B5EF4-FFF2-40B4-BE49-F238E27FC236}">
                  <a16:creationId xmlns:a16="http://schemas.microsoft.com/office/drawing/2014/main" id="{D46053C5-582E-4170-8E91-B52B0B3A0D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61">
              <a:extLst>
                <a:ext uri="{FF2B5EF4-FFF2-40B4-BE49-F238E27FC236}">
                  <a16:creationId xmlns:a16="http://schemas.microsoft.com/office/drawing/2014/main" id="{D93AA6D1-07C3-40A3-92C8-DEA6A2658A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2">
              <a:extLst>
                <a:ext uri="{FF2B5EF4-FFF2-40B4-BE49-F238E27FC236}">
                  <a16:creationId xmlns:a16="http://schemas.microsoft.com/office/drawing/2014/main" id="{9B40658D-C999-4BD3-9E26-C2CFCA5258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6B8A3B-999F-4E12-BF12-D141D669CE21}"/>
              </a:ext>
            </a:extLst>
          </p:cNvPr>
          <p:cNvGrpSpPr/>
          <p:nvPr userDrawn="1"/>
        </p:nvGrpSpPr>
        <p:grpSpPr>
          <a:xfrm>
            <a:off x="671897" y="1779662"/>
            <a:ext cx="3061628" cy="2402260"/>
            <a:chOff x="725488" y="1358900"/>
            <a:chExt cx="3781425" cy="2967038"/>
          </a:xfrm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907A1A0-9942-4D93-A80D-459836DD83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CF95A856-D37F-4715-B8E6-409D284A8F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F01A3B8C-CB69-42CD-927B-06281C4E81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840A3FE-B55A-4468-AAE1-DB2BCC59DD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D13DF797-453A-419B-9221-1A2CCD1CC6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50AAED87-41E3-4735-9992-FD4C068990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240D3E89-0207-4699-87CC-BB0BABD6B2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658C7A60-17F2-43C0-9137-39C6CB9CD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FAF6AD5A-1095-4B28-9824-DC31EAB9F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9967FAC7-6FA4-4E17-9261-77F7D3B5D6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02E4E3CB-8EFC-4E19-B2A9-0D9A76493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velog.io/@dd9s2/%EB%B3%B4%EC%95%88-%EC%95%94%ED%98%B8-%EC%95%8C%EA%B3%A0%EB%A6%AC%EC%A6%98-Encryption-Algorithm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149" y="1131590"/>
            <a:ext cx="4536504" cy="1361306"/>
          </a:xfrm>
        </p:spPr>
        <p:txBody>
          <a:bodyPr>
            <a:normAutofit/>
          </a:bodyPr>
          <a:lstStyle/>
          <a:p>
            <a:r>
              <a:rPr lang="ko-KR" altLang="en-US" sz="3600" dirty="0" err="1">
                <a:solidFill>
                  <a:schemeClr val="tx1">
                    <a:lumMod val="50000"/>
                  </a:schemeClr>
                </a:solidFill>
              </a:rPr>
              <a:t>대칭키</a:t>
            </a:r>
            <a:r>
              <a:rPr lang="ko-KR" altLang="en-US" sz="3600" dirty="0">
                <a:solidFill>
                  <a:schemeClr val="tx1">
                    <a:lumMod val="50000"/>
                  </a:schemeClr>
                </a:solidFill>
              </a:rPr>
              <a:t> 암호 알고리즘</a:t>
            </a:r>
            <a:endParaRPr lang="en-US" sz="3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컴퓨터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SW 18017103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황제현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85606-1260-4D13-8AAA-80226E1F6554}"/>
              </a:ext>
            </a:extLst>
          </p:cNvPr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B2BFB3-55DC-D48B-DFBC-4505DF09B45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1520" y="1563638"/>
            <a:ext cx="2952328" cy="72008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altLang="ko-KR" sz="1200" dirty="0"/>
              <a:t> G r ­  # ¡ t - $   ª </a:t>
            </a:r>
          </a:p>
          <a:p>
            <a:r>
              <a:rPr lang="en-US" altLang="ko-KR" sz="1200" dirty="0"/>
              <a:t>Key = </a:t>
            </a:r>
            <a:r>
              <a:rPr lang="pt-BR" altLang="ko-KR" sz="1200" dirty="0"/>
              <a:t>41 76 47 15 0 114 31 110 23 41 67 77</a:t>
            </a:r>
          </a:p>
          <a:p>
            <a:r>
              <a:rPr lang="ko-KR" altLang="en-US" sz="1200" dirty="0"/>
              <a:t>진법 </a:t>
            </a:r>
            <a:r>
              <a:rPr lang="en-US" altLang="ko-KR" sz="1200" dirty="0"/>
              <a:t>= 8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158BF6B-54C7-376C-72FD-51F5A02A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05978"/>
            <a:ext cx="7632848" cy="53370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2.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</a:rPr>
              <a:t>프로그램 흐름도 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</a:rPr>
              <a:t>복호화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28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23295C9-C253-7294-C8B1-9952222FA9F1}"/>
              </a:ext>
            </a:extLst>
          </p:cNvPr>
          <p:cNvSpPr txBox="1">
            <a:spLocks/>
          </p:cNvSpPr>
          <p:nvPr/>
        </p:nvSpPr>
        <p:spPr>
          <a:xfrm>
            <a:off x="251520" y="843558"/>
            <a:ext cx="2952328" cy="43204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1.</a:t>
            </a:r>
            <a:r>
              <a:rPr lang="ko-KR" altLang="en-US" sz="1600" dirty="0"/>
              <a:t>변환된 문자열과 키를 전달받는다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764CB79-B469-4F2B-4DF0-FE38B3A7515E}"/>
              </a:ext>
            </a:extLst>
          </p:cNvPr>
          <p:cNvSpPr txBox="1">
            <a:spLocks/>
          </p:cNvSpPr>
          <p:nvPr/>
        </p:nvSpPr>
        <p:spPr>
          <a:xfrm>
            <a:off x="3996812" y="1563638"/>
            <a:ext cx="3455507" cy="7200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/>
              <a:t>132 71 114 173 151 35 161 116 45 36 160 170 </a:t>
            </a:r>
            <a:endParaRPr lang="ko-KR" altLang="en-US" sz="1050" dirty="0"/>
          </a:p>
          <a:p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FFA5B43C-B232-049E-17CD-5997A9892437}"/>
              </a:ext>
            </a:extLst>
          </p:cNvPr>
          <p:cNvSpPr txBox="1">
            <a:spLocks/>
          </p:cNvSpPr>
          <p:nvPr/>
        </p:nvSpPr>
        <p:spPr>
          <a:xfrm>
            <a:off x="3995936" y="907359"/>
            <a:ext cx="3107368" cy="42665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2.  </a:t>
            </a:r>
            <a:r>
              <a:rPr lang="ko-KR" altLang="en-US" sz="1600" dirty="0"/>
              <a:t>문자열을 다시 유니코드로 변환한다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034D85EB-BEEA-B0EE-87EB-1184517949C7}"/>
              </a:ext>
            </a:extLst>
          </p:cNvPr>
          <p:cNvSpPr txBox="1">
            <a:spLocks/>
          </p:cNvSpPr>
          <p:nvPr/>
        </p:nvSpPr>
        <p:spPr>
          <a:xfrm>
            <a:off x="2806246" y="3363552"/>
            <a:ext cx="3744416" cy="115212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/>
              <a:t>90 57 76 123 105 29 113 78 37 30 112 120</a:t>
            </a:r>
            <a:endParaRPr lang="en-US" altLang="ko-KR" sz="1200" dirty="0"/>
          </a:p>
          <a:p>
            <a:r>
              <a:rPr lang="en-US" altLang="ko-KR" sz="1200" dirty="0"/>
              <a:t>XOR</a:t>
            </a:r>
          </a:p>
          <a:p>
            <a:r>
              <a:rPr lang="pt-BR" altLang="ko-KR" sz="1200" dirty="0"/>
              <a:t>41 76 47 15 0 114 31 110 23 41 67 77</a:t>
            </a:r>
          </a:p>
          <a:p>
            <a:r>
              <a:rPr lang="pt-BR" altLang="ko-KR" sz="1200" dirty="0"/>
              <a:t>=</a:t>
            </a:r>
          </a:p>
          <a:p>
            <a:r>
              <a:rPr lang="en-US" altLang="ko-KR" sz="1200" dirty="0"/>
              <a:t>115 117 99 116 105 111 110 32 50 55 51 53</a:t>
            </a:r>
            <a:endParaRPr lang="ko-KR" altLang="en-US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CF55DA5-2DD3-B30C-2444-543D621C371B}"/>
              </a:ext>
            </a:extLst>
          </p:cNvPr>
          <p:cNvSpPr txBox="1">
            <a:spLocks/>
          </p:cNvSpPr>
          <p:nvPr/>
        </p:nvSpPr>
        <p:spPr>
          <a:xfrm>
            <a:off x="292891" y="2422363"/>
            <a:ext cx="1800200" cy="8748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3. </a:t>
            </a:r>
            <a:r>
              <a:rPr lang="ko-KR" altLang="en-US" sz="1200" dirty="0"/>
              <a:t>유니코드는 </a:t>
            </a:r>
            <a:r>
              <a:rPr lang="en-US" altLang="ko-KR" sz="1200" dirty="0"/>
              <a:t>8</a:t>
            </a:r>
            <a:r>
              <a:rPr lang="ko-KR" altLang="en-US" sz="1200" dirty="0"/>
              <a:t>진법으로 변환된 상태이므로 </a:t>
            </a:r>
            <a:r>
              <a:rPr lang="en-US" altLang="ko-KR" sz="1200" dirty="0"/>
              <a:t>10</a:t>
            </a:r>
            <a:r>
              <a:rPr lang="ko-KR" altLang="en-US" sz="1200" dirty="0"/>
              <a:t>진수로 다시 변환한다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FA4E75AC-A6A2-41B2-8E4A-8EF6775550EA}"/>
              </a:ext>
            </a:extLst>
          </p:cNvPr>
          <p:cNvSpPr txBox="1">
            <a:spLocks/>
          </p:cNvSpPr>
          <p:nvPr/>
        </p:nvSpPr>
        <p:spPr>
          <a:xfrm>
            <a:off x="454908" y="3345037"/>
            <a:ext cx="1476167" cy="115212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/>
              <a:t>90 57 76 123 105 29 113 78 37 30 112 120</a:t>
            </a:r>
            <a:endParaRPr lang="en-US" altLang="ko-KR" sz="1200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B757FCB0-B9DF-7EEA-8472-04884951FFC0}"/>
              </a:ext>
            </a:extLst>
          </p:cNvPr>
          <p:cNvSpPr txBox="1">
            <a:spLocks/>
          </p:cNvSpPr>
          <p:nvPr/>
        </p:nvSpPr>
        <p:spPr>
          <a:xfrm>
            <a:off x="7103304" y="2830104"/>
            <a:ext cx="1891312" cy="3508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5. </a:t>
            </a:r>
            <a:r>
              <a:rPr lang="ko-KR" altLang="en-US" sz="1400" dirty="0"/>
              <a:t>문자열로 변환한다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DFC2640-D9EC-4182-C794-189E5DC4A9B3}"/>
              </a:ext>
            </a:extLst>
          </p:cNvPr>
          <p:cNvSpPr/>
          <p:nvPr/>
        </p:nvSpPr>
        <p:spPr>
          <a:xfrm>
            <a:off x="3409690" y="1765295"/>
            <a:ext cx="381280" cy="3167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44F7606-E847-C971-1395-E383844EC860}"/>
              </a:ext>
            </a:extLst>
          </p:cNvPr>
          <p:cNvSpPr/>
          <p:nvPr/>
        </p:nvSpPr>
        <p:spPr>
          <a:xfrm>
            <a:off x="7633215" y="1765294"/>
            <a:ext cx="1224136" cy="3167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02CC189-6667-D411-CEA0-B8D4931515D1}"/>
              </a:ext>
            </a:extLst>
          </p:cNvPr>
          <p:cNvSpPr txBox="1">
            <a:spLocks/>
          </p:cNvSpPr>
          <p:nvPr/>
        </p:nvSpPr>
        <p:spPr>
          <a:xfrm>
            <a:off x="7291736" y="3363810"/>
            <a:ext cx="1476167" cy="115212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suction 2735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24CF49B-BD67-282F-75D9-22CE0FAD9F66}"/>
              </a:ext>
            </a:extLst>
          </p:cNvPr>
          <p:cNvSpPr/>
          <p:nvPr/>
        </p:nvSpPr>
        <p:spPr>
          <a:xfrm>
            <a:off x="2148534" y="3667220"/>
            <a:ext cx="381280" cy="3167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229CEE0-4A5C-8E35-12CC-B8CDBCD69DAE}"/>
              </a:ext>
            </a:extLst>
          </p:cNvPr>
          <p:cNvSpPr/>
          <p:nvPr/>
        </p:nvSpPr>
        <p:spPr>
          <a:xfrm>
            <a:off x="6775564" y="3762718"/>
            <a:ext cx="381280" cy="3167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F681A4-9F25-98D5-9987-4AF4C876AB22}"/>
              </a:ext>
            </a:extLst>
          </p:cNvPr>
          <p:cNvSpPr txBox="1">
            <a:spLocks/>
          </p:cNvSpPr>
          <p:nvPr/>
        </p:nvSpPr>
        <p:spPr>
          <a:xfrm>
            <a:off x="3464278" y="2858782"/>
            <a:ext cx="2428352" cy="4284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4. </a:t>
            </a:r>
            <a:r>
              <a:rPr lang="ko-KR" altLang="en-US" sz="1400" dirty="0"/>
              <a:t>키와 다시 </a:t>
            </a:r>
            <a:r>
              <a:rPr lang="en-US" altLang="ko-KR" sz="1400" dirty="0"/>
              <a:t>XOR</a:t>
            </a:r>
            <a:r>
              <a:rPr lang="ko-KR" altLang="en-US" sz="1400" dirty="0"/>
              <a:t>연산한다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7C918886-9680-5238-8DCD-5A9B9FB96D58}"/>
              </a:ext>
            </a:extLst>
          </p:cNvPr>
          <p:cNvSpPr txBox="1">
            <a:spLocks/>
          </p:cNvSpPr>
          <p:nvPr/>
        </p:nvSpPr>
        <p:spPr>
          <a:xfrm>
            <a:off x="7256645" y="205978"/>
            <a:ext cx="1631082" cy="3508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800" dirty="0"/>
              <a:t>과정 도식화를 위해 연출한 실행결과로</a:t>
            </a:r>
            <a:r>
              <a:rPr lang="en-US" altLang="ko-KR" sz="800" dirty="0"/>
              <a:t>, </a:t>
            </a:r>
            <a:r>
              <a:rPr lang="ko-KR" altLang="en-US" sz="800" dirty="0"/>
              <a:t>실제와 다를 수 있음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9502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000" y="2142000"/>
            <a:ext cx="6120680" cy="85725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3.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bg2">
                    <a:lumMod val="10000"/>
                  </a:schemeClr>
                </a:solidFill>
              </a:rPr>
              <a:t>기대 효과</a:t>
            </a:r>
            <a:endParaRPr 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4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8A73E-A1F2-9B0E-A23A-EA883BD9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3.</a:t>
            </a:r>
            <a:r>
              <a:rPr lang="en-US" altLang="ko-KR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4400" dirty="0">
                <a:solidFill>
                  <a:schemeClr val="bg2">
                    <a:lumMod val="10000"/>
                  </a:schemeClr>
                </a:solidFill>
              </a:rPr>
              <a:t>기대 효과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69198-8C9E-43E9-286B-072E242B18E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7200" y="1203598"/>
            <a:ext cx="3754760" cy="2982516"/>
          </a:xfrm>
        </p:spPr>
        <p:txBody>
          <a:bodyPr/>
          <a:lstStyle/>
          <a:p>
            <a:pPr algn="l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•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역량 강화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암호 알고리즘의 원리를 이해하고  직접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파이썬으로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구현함으로써 관련 지식을 학습하고 개발 역량을 강화할 수 있다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800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C9E43AB9-CE6C-D3D9-E916-599EF2F40E8D}"/>
              </a:ext>
            </a:extLst>
          </p:cNvPr>
          <p:cNvSpPr txBox="1">
            <a:spLocks/>
          </p:cNvSpPr>
          <p:nvPr/>
        </p:nvSpPr>
        <p:spPr>
          <a:xfrm>
            <a:off x="4932040" y="1203598"/>
            <a:ext cx="3754760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•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이식성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자체를 암호화하는 방법을 제공하므로 데이터를 다루는 모든 분야에서 광범위하게 활용할 수 있다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4554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FDC2-331B-4EC8-8BDC-D4816A14D1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443527" y="3303784"/>
            <a:ext cx="2256946" cy="417031"/>
          </a:xfrm>
        </p:spPr>
        <p:txBody>
          <a:bodyPr/>
          <a:lstStyle/>
          <a:p>
            <a:r>
              <a:rPr lang="ko-KR" altLang="en-US" dirty="0"/>
              <a:t>프로그램 흐름도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B9FBC-F2B3-4AD2-A6CD-9D9D33149A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29105" y="3303783"/>
            <a:ext cx="2256946" cy="417031"/>
          </a:xfrm>
        </p:spPr>
        <p:txBody>
          <a:bodyPr/>
          <a:lstStyle/>
          <a:p>
            <a:r>
              <a:rPr lang="ko-KR" altLang="en-US" dirty="0"/>
              <a:t>기대 효과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4E2141-CD40-4CB3-A583-A8D31B831E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55576" y="3303785"/>
            <a:ext cx="2256946" cy="417031"/>
          </a:xfrm>
        </p:spPr>
        <p:txBody>
          <a:bodyPr/>
          <a:lstStyle/>
          <a:p>
            <a:r>
              <a:rPr lang="ko-KR" altLang="en-US" dirty="0"/>
              <a:t>아이디어 개요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0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143125"/>
            <a:ext cx="6120680" cy="85725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1.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bg2">
                    <a:lumMod val="10000"/>
                  </a:schemeClr>
                </a:solidFill>
              </a:rPr>
              <a:t>아이디어 개요</a:t>
            </a:r>
            <a:endParaRPr 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5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D393-4058-2557-980C-2EF31D0D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03435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아이디어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5CD64-6BC7-17E3-05AE-EB066262321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8452" y="771550"/>
            <a:ext cx="8415643" cy="1022919"/>
          </a:xfrm>
        </p:spPr>
        <p:txBody>
          <a:bodyPr/>
          <a:lstStyle/>
          <a:p>
            <a:pPr algn="l"/>
            <a:r>
              <a:rPr lang="en-US" altLang="ko-KR" sz="1600" dirty="0"/>
              <a:t>4</a:t>
            </a:r>
            <a:r>
              <a:rPr lang="ko-KR" altLang="en-US" sz="2000" dirty="0"/>
              <a:t>차 산업혁명</a:t>
            </a:r>
            <a:r>
              <a:rPr lang="en-US" altLang="ko-KR" sz="2000" dirty="0"/>
              <a:t>, </a:t>
            </a:r>
            <a:r>
              <a:rPr lang="ko-KR" altLang="en-US" sz="2000" dirty="0"/>
              <a:t>코로나 등으로 인한 디지털 전환 가속으로 </a:t>
            </a:r>
            <a:r>
              <a:rPr lang="en-US" altLang="ko-KR" sz="2000" dirty="0"/>
              <a:t>IT</a:t>
            </a:r>
            <a:r>
              <a:rPr lang="ko-KR" altLang="en-US" sz="2000" dirty="0"/>
              <a:t>산업의 규모가  커짐에 따라</a:t>
            </a:r>
            <a:r>
              <a:rPr lang="en-US" altLang="ko-KR" sz="2000" dirty="0"/>
              <a:t>, </a:t>
            </a:r>
            <a:r>
              <a:rPr lang="ko-KR" altLang="en-US" sz="2000" b="1" dirty="0"/>
              <a:t>정보보안의 중요성 </a:t>
            </a:r>
            <a:r>
              <a:rPr lang="ko-KR" altLang="en-US" sz="2000" dirty="0"/>
              <a:t>또한 날로 증대하고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BB8BE6-5480-A030-DBB4-25C52D89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7694"/>
            <a:ext cx="3945068" cy="2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BC1FAB37-219B-1500-E5D6-184F0E1A904A}"/>
              </a:ext>
            </a:extLst>
          </p:cNvPr>
          <p:cNvSpPr txBox="1">
            <a:spLocks/>
          </p:cNvSpPr>
          <p:nvPr/>
        </p:nvSpPr>
        <p:spPr>
          <a:xfrm>
            <a:off x="683568" y="4498742"/>
            <a:ext cx="3513020" cy="438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국내 정보보호산업 매출액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백만원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sz="1000" dirty="0">
              <a:solidFill>
                <a:schemeClr val="tx1">
                  <a:lumMod val="50000"/>
                </a:schemeClr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(2020 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국내정보보호산업 실태조사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50000"/>
                  </a:schemeClr>
                </a:solidFill>
              </a:rPr>
              <a:t>한국정보보호산업협회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98C8D3-42BD-E611-7065-38726BB4A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31" y="2056094"/>
            <a:ext cx="3945600" cy="2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BE398F0-684E-B9FE-E2B2-C0096A2CCC16}"/>
              </a:ext>
            </a:extLst>
          </p:cNvPr>
          <p:cNvSpPr txBox="1">
            <a:spLocks/>
          </p:cNvSpPr>
          <p:nvPr/>
        </p:nvSpPr>
        <p:spPr>
          <a:xfrm>
            <a:off x="5076056" y="4498742"/>
            <a:ext cx="3438075" cy="438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국내 정보보호산업 인력현황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명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sz="1000" dirty="0">
              <a:solidFill>
                <a:schemeClr val="tx1">
                  <a:lumMod val="50000"/>
                </a:schemeClr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(2020 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국내정보보호산업 실태조사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50000"/>
                  </a:schemeClr>
                </a:solidFill>
              </a:rPr>
              <a:t>한국정보보호산업협회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4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D393-4058-2557-980C-2EF31D0D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03435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아이디어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5CD64-6BC7-17E3-05AE-EB066262321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11960" y="2859782"/>
            <a:ext cx="3888432" cy="1584175"/>
          </a:xfrm>
        </p:spPr>
        <p:txBody>
          <a:bodyPr/>
          <a:lstStyle/>
          <a:p>
            <a:pPr algn="l"/>
            <a:r>
              <a:rPr lang="ko-KR" altLang="en-US" sz="1600" dirty="0"/>
              <a:t>우리가 이용하는 보안제품이나 각종 서비스의 보안 기능의 핵심은 </a:t>
            </a:r>
            <a:r>
              <a:rPr lang="ko-KR" altLang="en-US" sz="1600" b="1" dirty="0"/>
              <a:t>데이터 암호화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/>
              <a:t>여러가지 기법이 존재한다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E1776B-D4A9-4E24-1138-CB9C74C51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84" y="2859782"/>
            <a:ext cx="3447537" cy="1764215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75370050-5199-E209-B34C-7D58791868EC}"/>
              </a:ext>
            </a:extLst>
          </p:cNvPr>
          <p:cNvSpPr txBox="1">
            <a:spLocks/>
          </p:cNvSpPr>
          <p:nvPr/>
        </p:nvSpPr>
        <p:spPr>
          <a:xfrm>
            <a:off x="4139952" y="916333"/>
            <a:ext cx="3888432" cy="14412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/>
              <a:t>기업</a:t>
            </a:r>
            <a:r>
              <a:rPr lang="en-US" altLang="ko-KR" sz="1600" dirty="0"/>
              <a:t>, </a:t>
            </a:r>
            <a:r>
              <a:rPr lang="ko-KR" altLang="en-US" sz="1600" dirty="0"/>
              <a:t>단체</a:t>
            </a:r>
            <a:r>
              <a:rPr lang="en-US" altLang="ko-KR" sz="1600" dirty="0"/>
              <a:t>, </a:t>
            </a:r>
            <a:r>
              <a:rPr lang="ko-KR" altLang="en-US" sz="1600" dirty="0"/>
              <a:t>개인 상관없이 자신의 정보를 지키는 것은 선택이 아닌 </a:t>
            </a:r>
            <a:r>
              <a:rPr lang="ko-KR" altLang="en-US" sz="1600" b="1" dirty="0"/>
              <a:t>필수</a:t>
            </a:r>
            <a:r>
              <a:rPr lang="ko-KR" altLang="en-US" sz="1600" dirty="0"/>
              <a:t>가 되었다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6AA324-C598-8CD7-A8B1-ECCED8393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16333"/>
            <a:ext cx="3312369" cy="1441260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748432F0-58BF-A18A-E755-6517C539428E}"/>
              </a:ext>
            </a:extLst>
          </p:cNvPr>
          <p:cNvSpPr txBox="1">
            <a:spLocks/>
          </p:cNvSpPr>
          <p:nvPr/>
        </p:nvSpPr>
        <p:spPr>
          <a:xfrm>
            <a:off x="692416" y="2393690"/>
            <a:ext cx="3159506" cy="3922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>
                <a:solidFill>
                  <a:schemeClr val="tx1">
                    <a:lumMod val="50000"/>
                  </a:schemeClr>
                </a:solidFill>
              </a:rPr>
              <a:t>정보보호 제품 이용률</a:t>
            </a:r>
            <a:endParaRPr lang="en-US" altLang="ko-KR" sz="800" dirty="0">
              <a:solidFill>
                <a:schemeClr val="tx1">
                  <a:lumMod val="50000"/>
                </a:schemeClr>
              </a:solidFill>
            </a:endParaRPr>
          </a:p>
          <a:p>
            <a:pPr algn="r"/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</a:rPr>
              <a:t>(2020 </a:t>
            </a:r>
            <a:r>
              <a:rPr lang="ko-KR" altLang="en-US" sz="800" dirty="0">
                <a:solidFill>
                  <a:schemeClr val="tx1">
                    <a:lumMod val="50000"/>
                  </a:schemeClr>
                </a:solidFill>
              </a:rPr>
              <a:t>정보보호 실태조사</a:t>
            </a:r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tx1">
                    <a:lumMod val="50000"/>
                  </a:schemeClr>
                </a:solidFill>
              </a:rPr>
              <a:t>한국정보보호산업협회</a:t>
            </a:r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CF39D26-D897-F5DB-4FFD-E66CABE5F5C0}"/>
              </a:ext>
            </a:extLst>
          </p:cNvPr>
          <p:cNvSpPr txBox="1">
            <a:spLocks/>
          </p:cNvSpPr>
          <p:nvPr/>
        </p:nvSpPr>
        <p:spPr>
          <a:xfrm>
            <a:off x="702433" y="4623996"/>
            <a:ext cx="3159506" cy="311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>
                <a:solidFill>
                  <a:schemeClr val="tx1">
                    <a:lumMod val="50000"/>
                  </a:schemeClr>
                </a:solidFill>
              </a:rPr>
              <a:t>여러가지 암호화 방식</a:t>
            </a:r>
            <a:endParaRPr lang="en-US" altLang="ko-KR" sz="800" dirty="0">
              <a:solidFill>
                <a:schemeClr val="tx1">
                  <a:lumMod val="50000"/>
                </a:schemeClr>
              </a:solidFill>
            </a:endParaRPr>
          </a:p>
          <a:p>
            <a:pPr algn="r"/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ko-KR" sz="800" dirty="0">
                <a:hlinkClick r:id="rId4"/>
              </a:rPr>
              <a:t>[</a:t>
            </a:r>
            <a:r>
              <a:rPr lang="ko-KR" altLang="en-US" sz="800" dirty="0">
                <a:hlinkClick r:id="rId4"/>
              </a:rPr>
              <a:t>보안</a:t>
            </a:r>
            <a:r>
              <a:rPr lang="en-US" altLang="ko-KR" sz="800" dirty="0">
                <a:hlinkClick r:id="rId4"/>
              </a:rPr>
              <a:t>] </a:t>
            </a:r>
            <a:r>
              <a:rPr lang="ko-KR" altLang="en-US" sz="800" dirty="0">
                <a:hlinkClick r:id="rId4"/>
              </a:rPr>
              <a:t>암호 알고리즘 </a:t>
            </a:r>
            <a:r>
              <a:rPr lang="en-US" altLang="ko-KR" sz="800" dirty="0">
                <a:hlinkClick r:id="rId4"/>
              </a:rPr>
              <a:t>(Encryption Algorithms) (velog.io)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4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D393-4058-2557-980C-2EF31D0D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03435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아이디어 개요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75370050-5199-E209-B34C-7D58791868EC}"/>
              </a:ext>
            </a:extLst>
          </p:cNvPr>
          <p:cNvSpPr txBox="1">
            <a:spLocks/>
          </p:cNvSpPr>
          <p:nvPr/>
        </p:nvSpPr>
        <p:spPr>
          <a:xfrm>
            <a:off x="463951" y="885147"/>
            <a:ext cx="8229600" cy="12422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이번 프로젝트의 목표는 </a:t>
            </a:r>
            <a:r>
              <a:rPr lang="ko-KR" altLang="en-US" sz="1800" dirty="0" err="1"/>
              <a:t>대칭키</a:t>
            </a:r>
            <a:r>
              <a:rPr lang="ko-KR" altLang="en-US" sz="1800" dirty="0"/>
              <a:t> 암호 알고리즘을 이용하여 간단한 </a:t>
            </a:r>
            <a:r>
              <a:rPr lang="ko-KR" altLang="en-US" sz="1800" b="1" dirty="0"/>
              <a:t>암호화 프로그램</a:t>
            </a:r>
            <a:r>
              <a:rPr lang="ko-KR" altLang="en-US" sz="1800" dirty="0"/>
              <a:t>을 구현하는 것이다</a:t>
            </a:r>
            <a:r>
              <a:rPr lang="en-US" altLang="ko-KR" sz="1800" dirty="0"/>
              <a:t>.</a:t>
            </a:r>
          </a:p>
          <a:p>
            <a:pPr algn="l"/>
            <a:r>
              <a:rPr lang="ko-KR" altLang="en-US" sz="1800" dirty="0" err="1"/>
              <a:t>대칭키</a:t>
            </a:r>
            <a:r>
              <a:rPr lang="ko-KR" altLang="en-US" sz="1800" dirty="0"/>
              <a:t> 암호 알고리즘은 데이터를 암호화</a:t>
            </a:r>
            <a:r>
              <a:rPr lang="en-US" altLang="ko-KR" sz="1800" dirty="0"/>
              <a:t>, </a:t>
            </a:r>
            <a:r>
              <a:rPr lang="ko-KR" altLang="en-US" sz="1800" dirty="0"/>
              <a:t>복호화 할 때 </a:t>
            </a:r>
            <a:r>
              <a:rPr lang="ko-KR" altLang="en-US" sz="1800" b="1" dirty="0"/>
              <a:t>동일한 키</a:t>
            </a:r>
            <a:r>
              <a:rPr lang="ko-KR" altLang="en-US" sz="1800" dirty="0"/>
              <a:t>를 사용하는 방식이며</a:t>
            </a:r>
            <a:r>
              <a:rPr lang="en-US" altLang="ko-KR" sz="1800" dirty="0"/>
              <a:t>, </a:t>
            </a:r>
            <a:r>
              <a:rPr lang="ko-KR" altLang="en-US" sz="1800" dirty="0"/>
              <a:t>특징은 다음과 같다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ko-KR" altLang="en-US" sz="200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2F458FA0-D1C6-286A-2CAB-F6D9E51F9DB2}"/>
              </a:ext>
            </a:extLst>
          </p:cNvPr>
          <p:cNvSpPr txBox="1">
            <a:spLocks/>
          </p:cNvSpPr>
          <p:nvPr/>
        </p:nvSpPr>
        <p:spPr>
          <a:xfrm>
            <a:off x="4078288" y="2403138"/>
            <a:ext cx="3466728" cy="2145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단점</a:t>
            </a:r>
          </a:p>
          <a:p>
            <a:pPr marL="342900" indent="-342900" algn="l">
              <a:buFontTx/>
              <a:buChar char="-"/>
            </a:pPr>
            <a:r>
              <a:rPr lang="ko-KR" altLang="en-US" sz="1800" dirty="0"/>
              <a:t>사용자가 많아지면 관리해야 할 키도 늘어남</a:t>
            </a:r>
            <a:endParaRPr lang="en-US" altLang="ko-KR" sz="1800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F39902B3-D037-5CF3-13CB-A0BD9C0E8640}"/>
              </a:ext>
            </a:extLst>
          </p:cNvPr>
          <p:cNvSpPr txBox="1">
            <a:spLocks/>
          </p:cNvSpPr>
          <p:nvPr/>
        </p:nvSpPr>
        <p:spPr>
          <a:xfrm>
            <a:off x="611560" y="2403138"/>
            <a:ext cx="3466728" cy="2145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장점</a:t>
            </a:r>
            <a:endParaRPr lang="en-US" altLang="ko-KR" sz="1800" dirty="0"/>
          </a:p>
          <a:p>
            <a:pPr marL="342900" indent="-342900" algn="l">
              <a:buFontTx/>
              <a:buChar char="-"/>
            </a:pPr>
            <a:r>
              <a:rPr lang="ko-KR" altLang="en-US" sz="1800" dirty="0"/>
              <a:t>암호</a:t>
            </a:r>
            <a:r>
              <a:rPr lang="en-US" altLang="ko-KR" sz="1800" dirty="0"/>
              <a:t>/</a:t>
            </a:r>
            <a:r>
              <a:rPr lang="ko-KR" altLang="en-US" sz="1800" dirty="0"/>
              <a:t>복호화 속도가 빠름</a:t>
            </a:r>
            <a:endParaRPr lang="en-US" altLang="ko-KR" sz="1800" dirty="0"/>
          </a:p>
          <a:p>
            <a:pPr marL="342900" indent="-342900" algn="l">
              <a:buFontTx/>
              <a:buChar char="-"/>
            </a:pPr>
            <a:r>
              <a:rPr lang="ko-KR" altLang="en-US" sz="1800" dirty="0"/>
              <a:t>알고리즘이 단순함</a:t>
            </a:r>
            <a:endParaRPr lang="en-US" altLang="ko-KR" sz="1800" dirty="0"/>
          </a:p>
          <a:p>
            <a:pPr marL="342900" indent="-342900" algn="l">
              <a:buFontTx/>
              <a:buChar char="-"/>
            </a:pPr>
            <a:r>
              <a:rPr lang="ko-KR" altLang="en-US" sz="1800" dirty="0"/>
              <a:t>파일의 크기가 작음</a:t>
            </a:r>
          </a:p>
        </p:txBody>
      </p:sp>
    </p:spTree>
    <p:extLst>
      <p:ext uri="{BB962C8B-B14F-4D97-AF65-F5344CB8AC3E}">
        <p14:creationId xmlns:p14="http://schemas.microsoft.com/office/powerpoint/2010/main" val="124203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71883-F93B-5334-C3CF-4D1BF8F086F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370660" y="1170938"/>
            <a:ext cx="4392488" cy="1224136"/>
          </a:xfrm>
        </p:spPr>
        <p:txBody>
          <a:bodyPr/>
          <a:lstStyle/>
          <a:p>
            <a:pPr algn="l"/>
            <a:r>
              <a:rPr lang="ko-KR" altLang="en-US" sz="1600" dirty="0"/>
              <a:t>아무리 알고리즘을 강력하게 설계해도</a:t>
            </a:r>
            <a:r>
              <a:rPr lang="en-US" altLang="ko-KR" sz="1600" dirty="0"/>
              <a:t>, </a:t>
            </a:r>
            <a:r>
              <a:rPr lang="ko-KR" altLang="en-US" sz="1600" dirty="0"/>
              <a:t>암호화의 핵심인 </a:t>
            </a:r>
            <a:r>
              <a:rPr lang="ko-KR" altLang="en-US" sz="1600" b="1" dirty="0"/>
              <a:t>키를 도난 </a:t>
            </a:r>
            <a:r>
              <a:rPr lang="ko-KR" altLang="en-US" sz="1600" dirty="0"/>
              <a:t>당하면 아무 소용이 없다</a:t>
            </a:r>
            <a:r>
              <a:rPr lang="en-US" altLang="ko-KR" sz="1600" dirty="0"/>
              <a:t>.</a:t>
            </a:r>
          </a:p>
          <a:p>
            <a:pPr algn="l"/>
            <a:r>
              <a:rPr lang="ko-KR" altLang="en-US" sz="1600" dirty="0"/>
              <a:t>따라서 </a:t>
            </a:r>
            <a:r>
              <a:rPr lang="ko-KR" altLang="en-US" sz="1600" b="1" dirty="0"/>
              <a:t>키를 안전하게 전달하는 것이 중요</a:t>
            </a:r>
            <a:r>
              <a:rPr lang="ko-KR" altLang="en-US" sz="1600" dirty="0"/>
              <a:t>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DC33CB4-1556-633A-BF53-C9C4874A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03435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아이디어 개요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CCEA5D6-25FE-9EEE-3792-32718BF42A06}"/>
              </a:ext>
            </a:extLst>
          </p:cNvPr>
          <p:cNvSpPr txBox="1">
            <a:spLocks/>
          </p:cNvSpPr>
          <p:nvPr/>
        </p:nvSpPr>
        <p:spPr>
          <a:xfrm>
            <a:off x="2375052" y="771550"/>
            <a:ext cx="4392488" cy="403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/>
              <a:t>문제점 </a:t>
            </a:r>
            <a:r>
              <a:rPr lang="en-US" altLang="ko-KR" sz="1800" dirty="0"/>
              <a:t>- </a:t>
            </a:r>
            <a:r>
              <a:rPr lang="ko-KR" altLang="en-US" sz="1800" dirty="0"/>
              <a:t>키의 배송 문제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93FBF9-7301-6D7D-6761-A62501621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85" y="771550"/>
            <a:ext cx="1619476" cy="1619476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D49C3627-0694-A677-83FF-BCEF5A312DB6}"/>
              </a:ext>
            </a:extLst>
          </p:cNvPr>
          <p:cNvSpPr txBox="1">
            <a:spLocks/>
          </p:cNvSpPr>
          <p:nvPr/>
        </p:nvSpPr>
        <p:spPr>
          <a:xfrm>
            <a:off x="1115616" y="3082369"/>
            <a:ext cx="4392488" cy="15884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ko-KR" altLang="en-US" sz="1600" b="1" dirty="0"/>
              <a:t>키를 별도로 암호화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방식을 발전시키면 공개키 암호화 방식이 된다</a:t>
            </a:r>
            <a:r>
              <a:rPr lang="en-US" altLang="ko-KR" sz="1600" dirty="0"/>
              <a:t>.</a:t>
            </a:r>
          </a:p>
          <a:p>
            <a:pPr marL="342900" indent="-342900" algn="l">
              <a:buAutoNum type="arabicPeriod"/>
            </a:pPr>
            <a:endParaRPr lang="en-US" altLang="ko-KR" sz="1600" dirty="0"/>
          </a:p>
          <a:p>
            <a:pPr marL="342900" indent="-342900" algn="l">
              <a:buAutoNum type="arabicPeriod"/>
            </a:pPr>
            <a:r>
              <a:rPr lang="ko-KR" altLang="en-US" sz="1600" dirty="0"/>
              <a:t>통신 시마다 </a:t>
            </a:r>
            <a:r>
              <a:rPr lang="ko-KR" altLang="en-US" sz="1600" b="1" dirty="0"/>
              <a:t>키를 새로 생성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  <a:r>
              <a:rPr lang="ko-KR" altLang="en-US" sz="1600" dirty="0"/>
              <a:t>       </a:t>
            </a: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일회성 </a:t>
            </a:r>
            <a:r>
              <a:rPr lang="ko-KR" altLang="en-US" sz="1600" dirty="0" err="1"/>
              <a:t>대칭키</a:t>
            </a:r>
            <a:r>
              <a:rPr lang="en-US" altLang="ko-KR" sz="1600" dirty="0"/>
              <a:t>) </a:t>
            </a:r>
            <a:r>
              <a:rPr lang="ko-KR" altLang="en-US" sz="1600" dirty="0"/>
              <a:t>유사한 개념으로 </a:t>
            </a:r>
            <a:r>
              <a:rPr lang="en-US" altLang="ko-KR" sz="1600" dirty="0"/>
              <a:t>OTP</a:t>
            </a:r>
            <a:r>
              <a:rPr lang="ko-KR" altLang="en-US" sz="1600" dirty="0"/>
              <a:t>가 있다</a:t>
            </a:r>
            <a:r>
              <a:rPr lang="en-US" altLang="ko-KR" sz="1600" dirty="0"/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381C3F5-FB0B-CF4E-DA82-7718D11C1905}"/>
              </a:ext>
            </a:extLst>
          </p:cNvPr>
          <p:cNvSpPr txBox="1">
            <a:spLocks/>
          </p:cNvSpPr>
          <p:nvPr/>
        </p:nvSpPr>
        <p:spPr>
          <a:xfrm>
            <a:off x="1115616" y="2660537"/>
            <a:ext cx="4392488" cy="403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/>
              <a:t>해결방안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2BC04D-0D83-AC75-29FD-9A0072C50B0D}"/>
              </a:ext>
            </a:extLst>
          </p:cNvPr>
          <p:cNvGrpSpPr/>
          <p:nvPr/>
        </p:nvGrpSpPr>
        <p:grpSpPr>
          <a:xfrm>
            <a:off x="5724128" y="3091208"/>
            <a:ext cx="2456607" cy="1596401"/>
            <a:chOff x="5724128" y="3091208"/>
            <a:chExt cx="2456607" cy="1596401"/>
          </a:xfrm>
        </p:grpSpPr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AB7C5011-C93F-63C0-13C4-4593FE3985F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3091208"/>
              <a:ext cx="2456607" cy="1367448"/>
            </a:xfrm>
            <a:prstGeom prst="rect">
              <a:avLst/>
            </a:prstGeom>
          </p:spPr>
        </p:pic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9CB852D8-B58C-CC7C-5BC8-DAE6E91530CC}"/>
                </a:ext>
              </a:extLst>
            </p:cNvPr>
            <p:cNvSpPr txBox="1">
              <a:spLocks/>
            </p:cNvSpPr>
            <p:nvPr/>
          </p:nvSpPr>
          <p:spPr>
            <a:xfrm>
              <a:off x="6308527" y="4458656"/>
              <a:ext cx="1872208" cy="2289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200" kern="12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algn="r"/>
              <a:r>
                <a:rPr lang="ko-KR" altLang="en-US" sz="1000" dirty="0"/>
                <a:t>예시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토큰 방식의 </a:t>
              </a:r>
              <a:r>
                <a:rPr lang="en-US" altLang="ko-KR" sz="1000" dirty="0"/>
                <a:t>OTP </a:t>
              </a:r>
              <a:r>
                <a:rPr lang="ko-KR" altLang="en-US" sz="1000" dirty="0" err="1"/>
                <a:t>발급기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572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143125"/>
            <a:ext cx="6696744" cy="85725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2.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bg2">
                    <a:lumMod val="10000"/>
                  </a:schemeClr>
                </a:solidFill>
              </a:rPr>
              <a:t>프로그램 흐름도</a:t>
            </a:r>
            <a:endParaRPr 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9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B2BFB3-55DC-D48B-DFBC-4505DF09B45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1520" y="1563638"/>
            <a:ext cx="1584176" cy="1008112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altLang="ko-KR" sz="2400" dirty="0"/>
              <a:t>suction 2735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158BF6B-54C7-376C-72FD-51F5A02A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05978"/>
            <a:ext cx="7632848" cy="53370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2.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</a:rPr>
              <a:t>프로그램 흐름도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</a:rPr>
              <a:t>암호화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28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23295C9-C253-7294-C8B1-9952222FA9F1}"/>
              </a:ext>
            </a:extLst>
          </p:cNvPr>
          <p:cNvSpPr txBox="1">
            <a:spLocks/>
          </p:cNvSpPr>
          <p:nvPr/>
        </p:nvSpPr>
        <p:spPr>
          <a:xfrm>
            <a:off x="251520" y="843558"/>
            <a:ext cx="1512168" cy="6565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1. </a:t>
            </a:r>
            <a:r>
              <a:rPr lang="ko-KR" altLang="en-US" sz="1600" dirty="0"/>
              <a:t>데이터를 </a:t>
            </a:r>
            <a:r>
              <a:rPr lang="ko-KR" altLang="en-US" sz="1600" dirty="0" err="1"/>
              <a:t>입력받는다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764CB79-B469-4F2B-4DF0-FE38B3A7515E}"/>
              </a:ext>
            </a:extLst>
          </p:cNvPr>
          <p:cNvSpPr txBox="1">
            <a:spLocks/>
          </p:cNvSpPr>
          <p:nvPr/>
        </p:nvSpPr>
        <p:spPr>
          <a:xfrm>
            <a:off x="2555844" y="1537288"/>
            <a:ext cx="2520000" cy="108012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115 117 99 116 105 111 110 32 50 55 51 53</a:t>
            </a:r>
            <a:endParaRPr lang="ko-KR" altLang="en-US" sz="16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FFA5B43C-B232-049E-17CD-5997A9892437}"/>
              </a:ext>
            </a:extLst>
          </p:cNvPr>
          <p:cNvSpPr txBox="1">
            <a:spLocks/>
          </p:cNvSpPr>
          <p:nvPr/>
        </p:nvSpPr>
        <p:spPr>
          <a:xfrm>
            <a:off x="2531245" y="838506"/>
            <a:ext cx="2520000" cy="5560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2. </a:t>
            </a:r>
            <a:r>
              <a:rPr lang="ko-KR" altLang="en-US" sz="1600" dirty="0"/>
              <a:t>데이터를 유니코드로 변환한다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B49E093B-8E4A-7D0C-4F34-1B74533F8B85}"/>
              </a:ext>
            </a:extLst>
          </p:cNvPr>
          <p:cNvSpPr txBox="1">
            <a:spLocks/>
          </p:cNvSpPr>
          <p:nvPr/>
        </p:nvSpPr>
        <p:spPr>
          <a:xfrm>
            <a:off x="755576" y="3596504"/>
            <a:ext cx="2520000" cy="107742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ex) 8</a:t>
            </a:r>
            <a:r>
              <a:rPr lang="ko-KR" altLang="en-US" sz="1200" dirty="0"/>
              <a:t>진법</a:t>
            </a:r>
            <a:endParaRPr lang="en-US" altLang="ko-KR" sz="1200" dirty="0"/>
          </a:p>
          <a:p>
            <a:pPr algn="l"/>
            <a:r>
              <a:rPr lang="pt-BR" altLang="ko-KR" sz="1200" dirty="0"/>
              <a:t>132 71 114 173 151 35 161 116 45 36 160 170 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ED1128B-84C7-2676-1A3D-EE369313D824}"/>
              </a:ext>
            </a:extLst>
          </p:cNvPr>
          <p:cNvSpPr txBox="1">
            <a:spLocks/>
          </p:cNvSpPr>
          <p:nvPr/>
        </p:nvSpPr>
        <p:spPr>
          <a:xfrm>
            <a:off x="5818802" y="827434"/>
            <a:ext cx="2520000" cy="5560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3. </a:t>
            </a:r>
            <a:r>
              <a:rPr lang="ko-KR" altLang="en-US" sz="1600" dirty="0"/>
              <a:t>키를 생성하고 </a:t>
            </a:r>
            <a:r>
              <a:rPr lang="en-US" altLang="ko-KR" sz="1600" dirty="0"/>
              <a:t>XOR</a:t>
            </a:r>
            <a:r>
              <a:rPr lang="ko-KR" altLang="en-US" sz="1600" dirty="0"/>
              <a:t>연산한다</a:t>
            </a:r>
            <a:r>
              <a:rPr lang="en-US" altLang="ko-KR" sz="1600" dirty="0"/>
              <a:t>.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034D85EB-BEEA-B0EE-87EB-1184517949C7}"/>
              </a:ext>
            </a:extLst>
          </p:cNvPr>
          <p:cNvSpPr txBox="1">
            <a:spLocks/>
          </p:cNvSpPr>
          <p:nvPr/>
        </p:nvSpPr>
        <p:spPr>
          <a:xfrm>
            <a:off x="5583071" y="1500058"/>
            <a:ext cx="3093104" cy="119428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/>
              <a:t>115 117 99 116 105 111 110 32 50 55 51 53</a:t>
            </a:r>
            <a:endParaRPr lang="ko-KR" altLang="en-US" sz="1050" dirty="0"/>
          </a:p>
          <a:p>
            <a:r>
              <a:rPr lang="en-US" altLang="ko-KR" sz="1050" dirty="0"/>
              <a:t>XOR</a:t>
            </a:r>
          </a:p>
          <a:p>
            <a:r>
              <a:rPr lang="en-US" altLang="ko-KR" sz="1050" dirty="0"/>
              <a:t>41 76  47 15 0 114  31  110 23 41 67 77</a:t>
            </a:r>
          </a:p>
          <a:p>
            <a:r>
              <a:rPr lang="en-US" altLang="ko-KR" sz="1050" dirty="0"/>
              <a:t>=</a:t>
            </a:r>
          </a:p>
          <a:p>
            <a:r>
              <a:rPr lang="pt-BR" altLang="ko-KR" sz="1050" dirty="0"/>
              <a:t>90 57 76 123 105 29 113 78 37 30 112 120</a:t>
            </a:r>
            <a:endParaRPr lang="en-US" altLang="ko-KR" sz="1050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CF55DA5-2DD3-B30C-2444-543D621C371B}"/>
              </a:ext>
            </a:extLst>
          </p:cNvPr>
          <p:cNvSpPr txBox="1">
            <a:spLocks/>
          </p:cNvSpPr>
          <p:nvPr/>
        </p:nvSpPr>
        <p:spPr>
          <a:xfrm>
            <a:off x="251519" y="2980990"/>
            <a:ext cx="3744416" cy="5698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3. XOR</a:t>
            </a:r>
            <a:r>
              <a:rPr lang="ko-KR" altLang="en-US" sz="1600" dirty="0"/>
              <a:t>연산 결과를 무작위 진법으로 변환한다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FA4E75AC-A6A2-41B2-8E4A-8EF6775550EA}"/>
              </a:ext>
            </a:extLst>
          </p:cNvPr>
          <p:cNvSpPr txBox="1">
            <a:spLocks/>
          </p:cNvSpPr>
          <p:nvPr/>
        </p:nvSpPr>
        <p:spPr>
          <a:xfrm>
            <a:off x="4732419" y="3475024"/>
            <a:ext cx="2215845" cy="11952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 G r ­  # ¡ t - $   ª 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B757FCB0-B9DF-7EEA-8472-04884951FFC0}"/>
              </a:ext>
            </a:extLst>
          </p:cNvPr>
          <p:cNvSpPr txBox="1">
            <a:spLocks/>
          </p:cNvSpPr>
          <p:nvPr/>
        </p:nvSpPr>
        <p:spPr>
          <a:xfrm>
            <a:off x="4572000" y="2870480"/>
            <a:ext cx="2808309" cy="5445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5. </a:t>
            </a:r>
            <a:r>
              <a:rPr lang="ko-KR" altLang="en-US" sz="1600" dirty="0"/>
              <a:t>연산결과를 다시 문자열로 변환한다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DFC2640-D9EC-4182-C794-189E5DC4A9B3}"/>
              </a:ext>
            </a:extLst>
          </p:cNvPr>
          <p:cNvSpPr/>
          <p:nvPr/>
        </p:nvSpPr>
        <p:spPr>
          <a:xfrm>
            <a:off x="2123515" y="1956484"/>
            <a:ext cx="337955" cy="2589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2D74FB9-F6CC-1125-2151-6F07C468182B}"/>
              </a:ext>
            </a:extLst>
          </p:cNvPr>
          <p:cNvSpPr/>
          <p:nvPr/>
        </p:nvSpPr>
        <p:spPr>
          <a:xfrm>
            <a:off x="5160480" y="1938238"/>
            <a:ext cx="337955" cy="2589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9C47A4F-1FA8-08EC-2105-18886C10CD8E}"/>
              </a:ext>
            </a:extLst>
          </p:cNvPr>
          <p:cNvSpPr/>
          <p:nvPr/>
        </p:nvSpPr>
        <p:spPr>
          <a:xfrm>
            <a:off x="3954573" y="3805290"/>
            <a:ext cx="457010" cy="3393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E098272-3E49-95BD-D836-71389839A3F1}"/>
              </a:ext>
            </a:extLst>
          </p:cNvPr>
          <p:cNvSpPr/>
          <p:nvPr/>
        </p:nvSpPr>
        <p:spPr>
          <a:xfrm>
            <a:off x="8718749" y="1938238"/>
            <a:ext cx="337955" cy="2589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A1A64FEB-4FC6-2350-D974-2CFE6A37083F}"/>
              </a:ext>
            </a:extLst>
          </p:cNvPr>
          <p:cNvSpPr txBox="1">
            <a:spLocks/>
          </p:cNvSpPr>
          <p:nvPr/>
        </p:nvSpPr>
        <p:spPr>
          <a:xfrm>
            <a:off x="7256645" y="205978"/>
            <a:ext cx="1631082" cy="3508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800" dirty="0"/>
              <a:t>과정 도식화를 위해 연출한 실행결과로</a:t>
            </a:r>
            <a:r>
              <a:rPr lang="en-US" altLang="ko-KR" sz="800" dirty="0"/>
              <a:t>, </a:t>
            </a:r>
            <a:r>
              <a:rPr lang="ko-KR" altLang="en-US" sz="800" dirty="0"/>
              <a:t>실제와 다를 수 있음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6256422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663.potx" id="{EAC6A8F2-7D88-4FC2-921B-39BA9063690D}" vid="{8AB41FA1-5850-4EA6-83DE-43357BD737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security temp</Template>
  <TotalTime>352</TotalTime>
  <Words>587</Words>
  <Application>Microsoft Office PowerPoint</Application>
  <PresentationFormat>화면 슬라이드 쇼(16:9)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함초롬돋움</vt:lpstr>
      <vt:lpstr>Arial</vt:lpstr>
      <vt:lpstr>Calibri</vt:lpstr>
      <vt:lpstr>1985</vt:lpstr>
      <vt:lpstr>대칭키 암호 알고리즘</vt:lpstr>
      <vt:lpstr>목 차</vt:lpstr>
      <vt:lpstr>1. 아이디어 개요</vt:lpstr>
      <vt:lpstr>1. 아이디어 개요</vt:lpstr>
      <vt:lpstr>1. 아이디어 개요</vt:lpstr>
      <vt:lpstr>1. 아이디어 개요</vt:lpstr>
      <vt:lpstr>1. 아이디어 개요</vt:lpstr>
      <vt:lpstr>2. 프로그램 흐름도</vt:lpstr>
      <vt:lpstr>2. 프로그램 흐름도 (암호화)</vt:lpstr>
      <vt:lpstr>2. 프로그램 흐름도 (복호화)</vt:lpstr>
      <vt:lpstr>3. 기대 효과</vt:lpstr>
      <vt:lpstr>3. 기대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황제현</dc:creator>
  <cp:lastModifiedBy>황제현</cp:lastModifiedBy>
  <cp:revision>247</cp:revision>
  <dcterms:created xsi:type="dcterms:W3CDTF">2022-05-12T06:07:15Z</dcterms:created>
  <dcterms:modified xsi:type="dcterms:W3CDTF">2022-06-10T12:12:02Z</dcterms:modified>
</cp:coreProperties>
</file>