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0" r:id="rId3"/>
    <p:sldId id="265" r:id="rId4"/>
    <p:sldId id="270" r:id="rId5"/>
    <p:sldId id="271" r:id="rId6"/>
    <p:sldId id="272" r:id="rId7"/>
    <p:sldId id="281" r:id="rId8"/>
    <p:sldId id="268" r:id="rId9"/>
    <p:sldId id="277" r:id="rId10"/>
    <p:sldId id="280" r:id="rId11"/>
    <p:sldId id="269" r:id="rId12"/>
    <p:sldId id="27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9" d="100"/>
          <a:sy n="119" d="100"/>
        </p:scale>
        <p:origin x="108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velog.io/@dd9s2/%EB%B3%B4%EC%95%88-%EC%95%94%ED%98%B8-%EC%95%8C%EA%B3%A0%EB%A6%AC%EC%A6%98-Encryption-Algorith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49" y="1131590"/>
            <a:ext cx="4536504" cy="1361306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</a:schemeClr>
                </a:solidFill>
              </a:rPr>
              <a:t>개인키 암호 알고리즘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컴퓨터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SW 18017103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황제현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2952328" cy="72008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1200" dirty="0"/>
              <a:t>ǌ Ǉ x Ƶ ƕ Ʊ ȅ  {  ¦</a:t>
            </a:r>
            <a:r>
              <a:rPr lang="en-US" altLang="ko-KR" sz="1050" dirty="0"/>
              <a:t> ®</a:t>
            </a:r>
            <a:endParaRPr lang="en-US" altLang="ko-KR" sz="1200" dirty="0"/>
          </a:p>
          <a:p>
            <a:r>
              <a:rPr lang="en-US" altLang="ko-KR" sz="1200" dirty="0"/>
              <a:t>Key = </a:t>
            </a:r>
            <a:r>
              <a:rPr lang="pt-BR" altLang="ko-KR" sz="1200" dirty="0"/>
              <a:t>41 76 47 15 0 114 31 110 23 41 67 77</a:t>
            </a:r>
          </a:p>
          <a:p>
            <a:r>
              <a:rPr lang="ko-KR" altLang="en-US" sz="1200" dirty="0"/>
              <a:t>진법 </a:t>
            </a:r>
            <a:r>
              <a:rPr lang="en-US" altLang="ko-KR" sz="1200" dirty="0"/>
              <a:t>= 8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구성 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복호화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2952328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</a:t>
            </a:r>
            <a:r>
              <a:rPr lang="ko-KR" altLang="en-US" sz="1600" dirty="0"/>
              <a:t>변환된 문자열과 키를 전달받는다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3996812" y="1563638"/>
            <a:ext cx="3455507" cy="72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460 455 120 437 405 433 517 154 123 144 166 174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3995936" y="907359"/>
            <a:ext cx="3107368" cy="426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 </a:t>
            </a:r>
            <a:r>
              <a:rPr lang="ko-KR" altLang="en-US" sz="1600" dirty="0"/>
              <a:t>문자열을 다시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251520" y="3345038"/>
            <a:ext cx="3744416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/>
              <a:t>460 455 120 437 405 433 517 154 123 144 166 174</a:t>
            </a:r>
            <a:endParaRPr lang="en-US" altLang="ko-KR" sz="1200" dirty="0"/>
          </a:p>
          <a:p>
            <a:r>
              <a:rPr lang="en-US" altLang="ko-KR" sz="1200" dirty="0"/>
              <a:t>XOR</a:t>
            </a:r>
          </a:p>
          <a:p>
            <a:r>
              <a:rPr lang="pt-BR" altLang="ko-KR" sz="1200" dirty="0"/>
              <a:t>41 76 47 15 0 114 31 110 23 41 67 77</a:t>
            </a:r>
          </a:p>
          <a:p>
            <a:r>
              <a:rPr lang="pt-BR" altLang="ko-KR" sz="1200" dirty="0"/>
              <a:t>=</a:t>
            </a:r>
          </a:p>
          <a:p>
            <a:r>
              <a:rPr lang="en-US" altLang="ko-KR" sz="1200" dirty="0"/>
              <a:t>111 113 77 112 105 157 156 24 40 45 41 43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51520" y="2750705"/>
            <a:ext cx="3744416" cy="3568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키와 </a:t>
            </a:r>
            <a:r>
              <a:rPr lang="en-US" altLang="ko-KR" sz="1600" dirty="0"/>
              <a:t>XOR</a:t>
            </a:r>
            <a:r>
              <a:rPr lang="ko-KR" altLang="en-US" sz="1600" dirty="0"/>
              <a:t>연산한다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4609677" y="3345038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73 75 63 74 69 6f 6e 20 32 37 33 35</a:t>
            </a:r>
            <a:endParaRPr lang="ko-KR" altLang="en-US" sz="12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6857152" y="2780292"/>
            <a:ext cx="1891312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5. </a:t>
            </a:r>
            <a:r>
              <a:rPr lang="ko-KR" altLang="en-US" sz="1400" dirty="0"/>
              <a:t>문자열로 변환한다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3409690" y="1765295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44F7606-E847-C971-1395-E383844EC860}"/>
              </a:ext>
            </a:extLst>
          </p:cNvPr>
          <p:cNvSpPr/>
          <p:nvPr/>
        </p:nvSpPr>
        <p:spPr>
          <a:xfrm>
            <a:off x="7633215" y="1765294"/>
            <a:ext cx="1224136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02CC189-6667-D411-CEA0-B8D4931515D1}"/>
              </a:ext>
            </a:extLst>
          </p:cNvPr>
          <p:cNvSpPr txBox="1">
            <a:spLocks/>
          </p:cNvSpPr>
          <p:nvPr/>
        </p:nvSpPr>
        <p:spPr>
          <a:xfrm>
            <a:off x="7020272" y="3345037"/>
            <a:ext cx="1476167" cy="11521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suction 2735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24CF49B-BD67-282F-75D9-22CE0FAD9F66}"/>
              </a:ext>
            </a:extLst>
          </p:cNvPr>
          <p:cNvSpPr/>
          <p:nvPr/>
        </p:nvSpPr>
        <p:spPr>
          <a:xfrm>
            <a:off x="4183371" y="3762719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229CEE0-4A5C-8E35-12CC-B8CDBCD69DAE}"/>
              </a:ext>
            </a:extLst>
          </p:cNvPr>
          <p:cNvSpPr/>
          <p:nvPr/>
        </p:nvSpPr>
        <p:spPr>
          <a:xfrm>
            <a:off x="6405052" y="3727314"/>
            <a:ext cx="381280" cy="316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F681A4-9F25-98D5-9987-4AF4C876AB22}"/>
              </a:ext>
            </a:extLst>
          </p:cNvPr>
          <p:cNvSpPr txBox="1">
            <a:spLocks/>
          </p:cNvSpPr>
          <p:nvPr/>
        </p:nvSpPr>
        <p:spPr>
          <a:xfrm>
            <a:off x="4355977" y="2551298"/>
            <a:ext cx="1971770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4. </a:t>
            </a:r>
            <a:r>
              <a:rPr lang="ko-KR" altLang="en-US" sz="1400" dirty="0"/>
              <a:t>연산 결과는</a:t>
            </a:r>
            <a:r>
              <a:rPr lang="en-US" altLang="ko-KR" sz="1400" dirty="0"/>
              <a:t> 8</a:t>
            </a:r>
            <a:r>
              <a:rPr lang="ko-KR" altLang="en-US" sz="1400" dirty="0"/>
              <a:t>진수이므로</a:t>
            </a:r>
            <a:r>
              <a:rPr lang="en-US" altLang="ko-KR" sz="1400" dirty="0"/>
              <a:t> 16</a:t>
            </a:r>
            <a:r>
              <a:rPr lang="ko-KR" altLang="en-US" sz="1400" dirty="0"/>
              <a:t>진수로 변환한다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C918886-9680-5238-8DCD-5A9B9FB96D58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0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000" y="2142000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A73E-A1F2-9B0E-A23A-EA883BD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3.</a:t>
            </a:r>
            <a:r>
              <a:rPr lang="en-US" altLang="ko-KR" sz="4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4400" dirty="0">
                <a:solidFill>
                  <a:schemeClr val="bg2">
                    <a:lumMod val="10000"/>
                  </a:schemeClr>
                </a:solidFill>
              </a:rPr>
              <a:t>기대 효과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69198-8C9E-43E9-286B-072E242B18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7200" y="1203598"/>
            <a:ext cx="3754760" cy="2982516"/>
          </a:xfrm>
        </p:spPr>
        <p:txBody>
          <a:bodyPr/>
          <a:lstStyle/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역량 강화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암호 알고리즘의 원리를 이해하고  직접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파이썬으로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구현함으로써 관련 지식을 학습하고 개발 역량을 강화할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9E43AB9-CE6C-D3D9-E916-599EF2F40E8D}"/>
              </a:ext>
            </a:extLst>
          </p:cNvPr>
          <p:cNvSpPr txBox="1">
            <a:spLocks/>
          </p:cNvSpPr>
          <p:nvPr/>
        </p:nvSpPr>
        <p:spPr>
          <a:xfrm>
            <a:off x="4932040" y="1203598"/>
            <a:ext cx="3754760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자체를 암호화하는 방법을 제공하므로 데이터를 다루는 모든 분야에서 광범위하게 활용할 수 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5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43527" y="3303784"/>
            <a:ext cx="2256946" cy="417031"/>
          </a:xfrm>
        </p:spPr>
        <p:txBody>
          <a:bodyPr/>
          <a:lstStyle/>
          <a:p>
            <a:r>
              <a:rPr lang="ko-KR" altLang="en-US" dirty="0"/>
              <a:t>프로그램 구성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29105" y="3303783"/>
            <a:ext cx="2256946" cy="417031"/>
          </a:xfrm>
        </p:spPr>
        <p:txBody>
          <a:bodyPr/>
          <a:lstStyle/>
          <a:p>
            <a:r>
              <a:rPr lang="ko-KR" altLang="en-US" dirty="0"/>
              <a:t>기대 효과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5576" y="3303785"/>
            <a:ext cx="2256946" cy="417031"/>
          </a:xfrm>
        </p:spPr>
        <p:txBody>
          <a:bodyPr/>
          <a:lstStyle/>
          <a:p>
            <a:r>
              <a:rPr lang="ko-KR" altLang="en-US" dirty="0"/>
              <a:t>아이디어 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43125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1.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아이디어 개요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8452" y="771550"/>
            <a:ext cx="8415643" cy="1022919"/>
          </a:xfrm>
        </p:spPr>
        <p:txBody>
          <a:bodyPr/>
          <a:lstStyle/>
          <a:p>
            <a:pPr algn="l"/>
            <a:r>
              <a:rPr lang="en-US" altLang="ko-KR" sz="1600" dirty="0"/>
              <a:t>4</a:t>
            </a:r>
            <a:r>
              <a:rPr lang="ko-KR" altLang="en-US" sz="2000" dirty="0"/>
              <a:t>차 산업혁명</a:t>
            </a:r>
            <a:r>
              <a:rPr lang="en-US" altLang="ko-KR" sz="2000" dirty="0"/>
              <a:t>, </a:t>
            </a:r>
            <a:r>
              <a:rPr lang="ko-KR" altLang="en-US" sz="2000" dirty="0"/>
              <a:t>코로나 등으로 인한 디지털 전환 가속으로 </a:t>
            </a:r>
            <a:r>
              <a:rPr lang="en-US" altLang="ko-KR" sz="2000" dirty="0"/>
              <a:t>IT</a:t>
            </a:r>
            <a:r>
              <a:rPr lang="ko-KR" altLang="en-US" sz="2000" dirty="0"/>
              <a:t>산업의 규모가  커짐에 따라</a:t>
            </a:r>
            <a:r>
              <a:rPr lang="en-US" altLang="ko-KR" sz="2000" dirty="0"/>
              <a:t>, </a:t>
            </a:r>
            <a:r>
              <a:rPr lang="ko-KR" altLang="en-US" sz="2000" b="1" dirty="0"/>
              <a:t>정보보안의 중요성 </a:t>
            </a:r>
            <a:r>
              <a:rPr lang="ko-KR" altLang="en-US" sz="2000" dirty="0"/>
              <a:t>또한 날로 증대하고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BB8BE6-5480-A030-DBB4-25C52D89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7694"/>
            <a:ext cx="3945068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C1FAB37-219B-1500-E5D6-184F0E1A904A}"/>
              </a:ext>
            </a:extLst>
          </p:cNvPr>
          <p:cNvSpPr txBox="1">
            <a:spLocks/>
          </p:cNvSpPr>
          <p:nvPr/>
        </p:nvSpPr>
        <p:spPr>
          <a:xfrm>
            <a:off x="683568" y="4498742"/>
            <a:ext cx="3513020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매출액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백만원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98C8D3-42BD-E611-7065-38726BB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31" y="2056094"/>
            <a:ext cx="3945600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BE398F0-684E-B9FE-E2B2-C0096A2CCC16}"/>
              </a:ext>
            </a:extLst>
          </p:cNvPr>
          <p:cNvSpPr txBox="1">
            <a:spLocks/>
          </p:cNvSpPr>
          <p:nvPr/>
        </p:nvSpPr>
        <p:spPr>
          <a:xfrm>
            <a:off x="5076056" y="4498742"/>
            <a:ext cx="3438075" cy="438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 정보보호산업 인력현황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명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1000" dirty="0">
                <a:solidFill>
                  <a:schemeClr val="tx1">
                    <a:lumMod val="50000"/>
                  </a:schemeClr>
                </a:solidFill>
              </a:rPr>
              <a:t>국내정보보호산업 실태조사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1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5CD64-6BC7-17E3-05AE-EB066262321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960" y="2859782"/>
            <a:ext cx="3888432" cy="1584175"/>
          </a:xfrm>
        </p:spPr>
        <p:txBody>
          <a:bodyPr/>
          <a:lstStyle/>
          <a:p>
            <a:pPr algn="l"/>
            <a:r>
              <a:rPr lang="ko-KR" altLang="en-US" sz="1600" dirty="0"/>
              <a:t>우리가 이용하는 보안제품이나 각종 서비스의 보안 기능의 핵심은 </a:t>
            </a:r>
            <a:r>
              <a:rPr lang="ko-KR" altLang="en-US" sz="1600" b="1" dirty="0"/>
              <a:t>데이터 암호화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여러가지 기법이 존재한다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E1776B-D4A9-4E24-1138-CB9C74C5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4" y="2859782"/>
            <a:ext cx="3447537" cy="176421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139952" y="916333"/>
            <a:ext cx="3888432" cy="1441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/>
              <a:t>기업</a:t>
            </a:r>
            <a:r>
              <a:rPr lang="en-US" altLang="ko-KR" sz="1600" dirty="0"/>
              <a:t>, </a:t>
            </a:r>
            <a:r>
              <a:rPr lang="ko-KR" altLang="en-US" sz="1600" dirty="0"/>
              <a:t>단체</a:t>
            </a:r>
            <a:r>
              <a:rPr lang="en-US" altLang="ko-KR" sz="1600" dirty="0"/>
              <a:t>, </a:t>
            </a:r>
            <a:r>
              <a:rPr lang="ko-KR" altLang="en-US" sz="1600" dirty="0"/>
              <a:t>개인 상관없이 자신의 정보를 지키는 것은 선택이 아닌 </a:t>
            </a:r>
            <a:r>
              <a:rPr lang="ko-KR" altLang="en-US" sz="1600" b="1" dirty="0"/>
              <a:t>필수</a:t>
            </a:r>
            <a:r>
              <a:rPr lang="ko-KR" altLang="en-US" sz="1600" dirty="0"/>
              <a:t>가 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6AA324-C598-8CD7-A8B1-ECCED8393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16333"/>
            <a:ext cx="3312369" cy="144126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48432F0-58BF-A18A-E755-6517C539428E}"/>
              </a:ext>
            </a:extLst>
          </p:cNvPr>
          <p:cNvSpPr txBox="1">
            <a:spLocks/>
          </p:cNvSpPr>
          <p:nvPr/>
        </p:nvSpPr>
        <p:spPr>
          <a:xfrm>
            <a:off x="692416" y="2393690"/>
            <a:ext cx="3159506" cy="392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제품 이용률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(2020 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정보보호 실태조사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</a:schemeClr>
                </a:solidFill>
              </a:rPr>
              <a:t>한국정보보호산업협회</a:t>
            </a:r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CF39D26-D897-F5DB-4FFD-E66CABE5F5C0}"/>
              </a:ext>
            </a:extLst>
          </p:cNvPr>
          <p:cNvSpPr txBox="1">
            <a:spLocks/>
          </p:cNvSpPr>
          <p:nvPr/>
        </p:nvSpPr>
        <p:spPr>
          <a:xfrm>
            <a:off x="702433" y="4623996"/>
            <a:ext cx="3159506" cy="311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</a:rPr>
              <a:t>여러가지 암호화 방식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800" dirty="0">
                <a:hlinkClick r:id="rId4"/>
              </a:rPr>
              <a:t>[</a:t>
            </a:r>
            <a:r>
              <a:rPr lang="ko-KR" altLang="en-US" sz="800" dirty="0">
                <a:hlinkClick r:id="rId4"/>
              </a:rPr>
              <a:t>보안</a:t>
            </a:r>
            <a:r>
              <a:rPr lang="en-US" altLang="ko-KR" sz="800" dirty="0">
                <a:hlinkClick r:id="rId4"/>
              </a:rPr>
              <a:t>] </a:t>
            </a:r>
            <a:r>
              <a:rPr lang="ko-KR" altLang="en-US" sz="800" dirty="0">
                <a:hlinkClick r:id="rId4"/>
              </a:rPr>
              <a:t>암호 알고리즘 </a:t>
            </a:r>
            <a:r>
              <a:rPr lang="en-US" altLang="ko-KR" sz="800" dirty="0">
                <a:hlinkClick r:id="rId4"/>
              </a:rPr>
              <a:t>(Encryption Algorithms) (velog.io)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D393-4058-2557-980C-2EF31D0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370050-5199-E209-B34C-7D58791868EC}"/>
              </a:ext>
            </a:extLst>
          </p:cNvPr>
          <p:cNvSpPr txBox="1">
            <a:spLocks/>
          </p:cNvSpPr>
          <p:nvPr/>
        </p:nvSpPr>
        <p:spPr>
          <a:xfrm>
            <a:off x="463951" y="885147"/>
            <a:ext cx="8229600" cy="1242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이번 프로젝트의 목표는 개인키</a:t>
            </a:r>
            <a:r>
              <a:rPr lang="en-US" altLang="ko-KR" sz="1800" dirty="0"/>
              <a:t>(</a:t>
            </a:r>
            <a:r>
              <a:rPr lang="ko-KR" altLang="en-US" sz="1800" dirty="0"/>
              <a:t>비밀키</a:t>
            </a:r>
            <a:r>
              <a:rPr lang="en-US" altLang="ko-KR" sz="1800" dirty="0"/>
              <a:t>)</a:t>
            </a:r>
            <a:r>
              <a:rPr lang="ko-KR" altLang="en-US" sz="1800" dirty="0"/>
              <a:t> 암호 알고리즘을 이용하여 간단한 </a:t>
            </a:r>
            <a:r>
              <a:rPr lang="ko-KR" altLang="en-US" sz="1800" b="1" dirty="0"/>
              <a:t>암호화 프로그램</a:t>
            </a:r>
            <a:r>
              <a:rPr lang="ko-KR" altLang="en-US" sz="1800" dirty="0"/>
              <a:t>을 구현하는 것이다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개인키 암호 알고리즘은 데이터를 암호화</a:t>
            </a:r>
            <a:r>
              <a:rPr lang="en-US" altLang="ko-KR" sz="1800" dirty="0"/>
              <a:t>, </a:t>
            </a:r>
            <a:r>
              <a:rPr lang="ko-KR" altLang="en-US" sz="1800" dirty="0"/>
              <a:t>복호화 할 때 </a:t>
            </a:r>
            <a:r>
              <a:rPr lang="ko-KR" altLang="en-US" sz="1800" b="1" dirty="0"/>
              <a:t>동일한 키</a:t>
            </a:r>
            <a:r>
              <a:rPr lang="ko-KR" altLang="en-US" sz="1800" dirty="0"/>
              <a:t>를 사용하는 방식이며</a:t>
            </a:r>
            <a:r>
              <a:rPr lang="en-US" altLang="ko-KR" sz="1800" dirty="0"/>
              <a:t>, </a:t>
            </a:r>
            <a:r>
              <a:rPr lang="ko-KR" altLang="en-US" sz="1800" dirty="0"/>
              <a:t>특징은 다음과 같다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R" altLang="en-US" sz="20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2F458FA0-D1C6-286A-2CAB-F6D9E51F9DB2}"/>
              </a:ext>
            </a:extLst>
          </p:cNvPr>
          <p:cNvSpPr txBox="1">
            <a:spLocks/>
          </p:cNvSpPr>
          <p:nvPr/>
        </p:nvSpPr>
        <p:spPr>
          <a:xfrm>
            <a:off x="4078288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단점</a:t>
            </a:r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사용자가 많아지면 관리해야 할 키도 늘어남</a:t>
            </a:r>
            <a:endParaRPr lang="en-US" altLang="ko-KR" sz="18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39902B3-D037-5CF3-13CB-A0BD9C0E8640}"/>
              </a:ext>
            </a:extLst>
          </p:cNvPr>
          <p:cNvSpPr txBox="1">
            <a:spLocks/>
          </p:cNvSpPr>
          <p:nvPr/>
        </p:nvSpPr>
        <p:spPr>
          <a:xfrm>
            <a:off x="611560" y="2403138"/>
            <a:ext cx="3466728" cy="214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장점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암호</a:t>
            </a:r>
            <a:r>
              <a:rPr lang="en-US" altLang="ko-KR" sz="1800" dirty="0"/>
              <a:t>/</a:t>
            </a:r>
            <a:r>
              <a:rPr lang="ko-KR" altLang="en-US" sz="1800" dirty="0"/>
              <a:t>복호화 속도가 빠름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알고리즘이 단순함</a:t>
            </a:r>
            <a:endParaRPr lang="en-US" altLang="ko-KR" sz="1800" dirty="0"/>
          </a:p>
          <a:p>
            <a:pPr marL="342900" indent="-342900" algn="l">
              <a:buFontTx/>
              <a:buChar char="-"/>
            </a:pPr>
            <a:r>
              <a:rPr lang="ko-KR" altLang="en-US" sz="1800" dirty="0"/>
              <a:t>파일의 크기가 작음</a:t>
            </a:r>
          </a:p>
        </p:txBody>
      </p:sp>
    </p:spTree>
    <p:extLst>
      <p:ext uri="{BB962C8B-B14F-4D97-AF65-F5344CB8AC3E}">
        <p14:creationId xmlns:p14="http://schemas.microsoft.com/office/powerpoint/2010/main" val="12420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1883-F93B-5334-C3CF-4D1BF8F086F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370660" y="1170938"/>
            <a:ext cx="4392488" cy="1224136"/>
          </a:xfrm>
        </p:spPr>
        <p:txBody>
          <a:bodyPr/>
          <a:lstStyle/>
          <a:p>
            <a:pPr algn="l"/>
            <a:r>
              <a:rPr lang="ko-KR" altLang="en-US" sz="1600" dirty="0"/>
              <a:t>아무리 알고리즘을 강력하게 설계해도</a:t>
            </a:r>
            <a:r>
              <a:rPr lang="en-US" altLang="ko-KR" sz="1600" dirty="0"/>
              <a:t>, </a:t>
            </a:r>
            <a:r>
              <a:rPr lang="ko-KR" altLang="en-US" sz="1600" dirty="0"/>
              <a:t>암호화의 핵심인 </a:t>
            </a:r>
            <a:r>
              <a:rPr lang="ko-KR" altLang="en-US" sz="1600" b="1" dirty="0"/>
              <a:t>키를 도난 </a:t>
            </a:r>
            <a:r>
              <a:rPr lang="ko-KR" altLang="en-US" sz="1600" dirty="0"/>
              <a:t>당하면 아무 소용이 없다</a:t>
            </a:r>
            <a:r>
              <a:rPr lang="en-US" altLang="ko-KR" sz="1600" dirty="0"/>
              <a:t>.</a:t>
            </a:r>
          </a:p>
          <a:p>
            <a:pPr algn="l"/>
            <a:r>
              <a:rPr lang="ko-KR" altLang="en-US" sz="1600" dirty="0"/>
              <a:t>따라서 </a:t>
            </a:r>
            <a:r>
              <a:rPr lang="ko-KR" altLang="en-US" sz="1600" b="1" dirty="0"/>
              <a:t>키를 안전하게 전달하는 것이 중요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C33CB4-1556-633A-BF53-C9C4874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343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아이디어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CCEA5D6-25FE-9EEE-3792-32718BF42A06}"/>
              </a:ext>
            </a:extLst>
          </p:cNvPr>
          <p:cNvSpPr txBox="1">
            <a:spLocks/>
          </p:cNvSpPr>
          <p:nvPr/>
        </p:nvSpPr>
        <p:spPr>
          <a:xfrm>
            <a:off x="2375052" y="771550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문제점 </a:t>
            </a:r>
            <a:r>
              <a:rPr lang="en-US" altLang="ko-KR" sz="1800" dirty="0"/>
              <a:t>- </a:t>
            </a:r>
            <a:r>
              <a:rPr lang="ko-KR" altLang="en-US" sz="1800" dirty="0"/>
              <a:t>키의 배송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3FBF9-7301-6D7D-6761-A6250162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5" y="771550"/>
            <a:ext cx="1619476" cy="1619476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49C3627-0694-A677-83FF-BCEF5A312DB6}"/>
              </a:ext>
            </a:extLst>
          </p:cNvPr>
          <p:cNvSpPr txBox="1">
            <a:spLocks/>
          </p:cNvSpPr>
          <p:nvPr/>
        </p:nvSpPr>
        <p:spPr>
          <a:xfrm>
            <a:off x="1115616" y="3082369"/>
            <a:ext cx="4392488" cy="1588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ko-KR" altLang="en-US" sz="1600" b="1" dirty="0"/>
              <a:t>키를 별도로 암호화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방식을 발전시키면 공개키 암호화 방식이 된다</a:t>
            </a:r>
            <a:r>
              <a:rPr lang="en-US" altLang="ko-KR" sz="1600" dirty="0"/>
              <a:t>.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marL="342900" indent="-342900" algn="l">
              <a:buAutoNum type="arabicPeriod"/>
            </a:pPr>
            <a:r>
              <a:rPr lang="ko-KR" altLang="en-US" sz="1600" dirty="0"/>
              <a:t>통신 시마다 </a:t>
            </a:r>
            <a:r>
              <a:rPr lang="ko-KR" altLang="en-US" sz="1600" b="1" dirty="0"/>
              <a:t>키를 새로 생성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    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일회성 </a:t>
            </a:r>
            <a:r>
              <a:rPr lang="ko-KR" altLang="en-US" sz="1600" dirty="0" err="1"/>
              <a:t>대칭키</a:t>
            </a:r>
            <a:r>
              <a:rPr lang="en-US" altLang="ko-KR" sz="1600" dirty="0"/>
              <a:t>) </a:t>
            </a:r>
            <a:r>
              <a:rPr lang="ko-KR" altLang="en-US" sz="1600" dirty="0"/>
              <a:t>유사한 개념으로 </a:t>
            </a:r>
            <a:r>
              <a:rPr lang="en-US" altLang="ko-KR" sz="1600" dirty="0"/>
              <a:t>OTP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381C3F5-FB0B-CF4E-DA82-7718D11C1905}"/>
              </a:ext>
            </a:extLst>
          </p:cNvPr>
          <p:cNvSpPr txBox="1">
            <a:spLocks/>
          </p:cNvSpPr>
          <p:nvPr/>
        </p:nvSpPr>
        <p:spPr>
          <a:xfrm>
            <a:off x="1115616" y="2660537"/>
            <a:ext cx="4392488" cy="403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/>
              <a:t>해결방안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2BC04D-0D83-AC75-29FD-9A0072C50B0D}"/>
              </a:ext>
            </a:extLst>
          </p:cNvPr>
          <p:cNvGrpSpPr/>
          <p:nvPr/>
        </p:nvGrpSpPr>
        <p:grpSpPr>
          <a:xfrm>
            <a:off x="5724128" y="3091208"/>
            <a:ext cx="2456607" cy="1596401"/>
            <a:chOff x="5724128" y="3091208"/>
            <a:chExt cx="2456607" cy="1596401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B7C5011-C93F-63C0-13C4-4593FE3985F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3091208"/>
              <a:ext cx="2456607" cy="1367448"/>
            </a:xfrm>
            <a:prstGeom prst="rect">
              <a:avLst/>
            </a:prstGeom>
          </p:spPr>
        </p:pic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9CB852D8-B58C-CC7C-5BC8-DAE6E91530CC}"/>
                </a:ext>
              </a:extLst>
            </p:cNvPr>
            <p:cNvSpPr txBox="1">
              <a:spLocks/>
            </p:cNvSpPr>
            <p:nvPr/>
          </p:nvSpPr>
          <p:spPr>
            <a:xfrm>
              <a:off x="6308527" y="4458656"/>
              <a:ext cx="1872208" cy="228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200" kern="12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/>
              <a:r>
                <a:rPr lang="ko-KR" altLang="en-US" sz="1000" dirty="0"/>
                <a:t>예시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토큰 방식의 </a:t>
              </a:r>
              <a:r>
                <a:rPr lang="en-US" altLang="ko-KR" sz="1000" dirty="0"/>
                <a:t>OTP </a:t>
              </a:r>
              <a:r>
                <a:rPr lang="ko-KR" altLang="en-US" sz="1000" dirty="0" err="1"/>
                <a:t>발급기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7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43125"/>
            <a:ext cx="612068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bg2">
                    <a:lumMod val="10000"/>
                  </a:schemeClr>
                </a:solidFill>
              </a:rPr>
              <a:t>프로그램 구성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9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2BFB3-55DC-D48B-DFBC-4505DF09B4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1520" y="1563638"/>
            <a:ext cx="2520000" cy="108012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altLang="ko-KR" sz="2400" dirty="0"/>
              <a:t>suction 2735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58BF6B-54C7-376C-72FD-51F5A02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05978"/>
            <a:ext cx="7632848" cy="53370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2.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프로그램 구성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r>
              <a:rPr lang="en-US" altLang="ko-K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23295C9-C253-7294-C8B1-9952222FA9F1}"/>
              </a:ext>
            </a:extLst>
          </p:cNvPr>
          <p:cNvSpPr txBox="1">
            <a:spLocks/>
          </p:cNvSpPr>
          <p:nvPr/>
        </p:nvSpPr>
        <p:spPr>
          <a:xfrm>
            <a:off x="251520" y="843558"/>
            <a:ext cx="2520000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입력받는다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64CB79-B469-4F2B-4DF0-FE38B3A7515E}"/>
              </a:ext>
            </a:extLst>
          </p:cNvPr>
          <p:cNvSpPr txBox="1">
            <a:spLocks/>
          </p:cNvSpPr>
          <p:nvPr/>
        </p:nvSpPr>
        <p:spPr>
          <a:xfrm>
            <a:off x="3203848" y="1560943"/>
            <a:ext cx="2520000" cy="108012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73 75 63 74 69 6f 6e 20 32 37 33 35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FFA5B43C-B232-049E-17CD-5997A9892437}"/>
              </a:ext>
            </a:extLst>
          </p:cNvPr>
          <p:cNvSpPr txBox="1">
            <a:spLocks/>
          </p:cNvSpPr>
          <p:nvPr/>
        </p:nvSpPr>
        <p:spPr>
          <a:xfrm>
            <a:off x="3203848" y="843558"/>
            <a:ext cx="2520000" cy="426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2. </a:t>
            </a:r>
            <a:r>
              <a:rPr lang="ko-KR" altLang="en-US" sz="1600" dirty="0"/>
              <a:t>데이터를 유니코드로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49E093B-8E4A-7D0C-4F34-1B74533F8B85}"/>
              </a:ext>
            </a:extLst>
          </p:cNvPr>
          <p:cNvSpPr txBox="1">
            <a:spLocks/>
          </p:cNvSpPr>
          <p:nvPr/>
        </p:nvSpPr>
        <p:spPr>
          <a:xfrm>
            <a:off x="6156176" y="1563638"/>
            <a:ext cx="2520000" cy="10774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/>
              <a:t>ex) 8</a:t>
            </a:r>
            <a:r>
              <a:rPr lang="ko-KR" altLang="en-US" sz="1200" dirty="0"/>
              <a:t>진법</a:t>
            </a:r>
            <a:endParaRPr lang="en-US" altLang="ko-KR" sz="1200" dirty="0"/>
          </a:p>
          <a:p>
            <a:pPr algn="l"/>
            <a:r>
              <a:rPr lang="en-US" altLang="ko-KR" sz="1200" dirty="0"/>
              <a:t>111 113 77 112 105 157 156 24 40 45 41 43</a:t>
            </a:r>
          </a:p>
          <a:p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ED1128B-84C7-2676-1A3D-EE369313D824}"/>
              </a:ext>
            </a:extLst>
          </p:cNvPr>
          <p:cNvSpPr txBox="1">
            <a:spLocks/>
          </p:cNvSpPr>
          <p:nvPr/>
        </p:nvSpPr>
        <p:spPr>
          <a:xfrm>
            <a:off x="6156176" y="846886"/>
            <a:ext cx="2520000" cy="426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변환된 유니코드를 무작위 진법으로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34D85EB-BEEA-B0EE-87EB-1184517949C7}"/>
              </a:ext>
            </a:extLst>
          </p:cNvPr>
          <p:cNvSpPr txBox="1">
            <a:spLocks/>
          </p:cNvSpPr>
          <p:nvPr/>
        </p:nvSpPr>
        <p:spPr>
          <a:xfrm>
            <a:off x="251307" y="3465700"/>
            <a:ext cx="3744417" cy="119428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111 113 77 112 105 157 156 24   40 45 41 43</a:t>
            </a:r>
          </a:p>
          <a:p>
            <a:r>
              <a:rPr lang="en-US" altLang="ko-KR" sz="1200" dirty="0"/>
              <a:t>XOR</a:t>
            </a:r>
          </a:p>
          <a:p>
            <a:pPr marL="228600" indent="-228600">
              <a:buAutoNum type="arabicPlain" startAt="41"/>
            </a:pPr>
            <a:r>
              <a:rPr lang="en-US" altLang="ko-KR" sz="1200" dirty="0"/>
              <a:t>76   47 15    0     114  31  110 23 41 67 77</a:t>
            </a:r>
          </a:p>
          <a:p>
            <a:r>
              <a:rPr lang="en-US" altLang="ko-KR" sz="1200" dirty="0"/>
              <a:t>=</a:t>
            </a:r>
          </a:p>
          <a:p>
            <a:r>
              <a:rPr lang="pt-BR" altLang="ko-KR" sz="1200" dirty="0"/>
              <a:t>460 455 120 437 405 433 517 154 123 144 166 174</a:t>
            </a:r>
            <a:endParaRPr lang="en-US" altLang="ko-KR" sz="12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CF55DA5-2DD3-B30C-2444-543D621C371B}"/>
              </a:ext>
            </a:extLst>
          </p:cNvPr>
          <p:cNvSpPr txBox="1">
            <a:spLocks/>
          </p:cNvSpPr>
          <p:nvPr/>
        </p:nvSpPr>
        <p:spPr>
          <a:xfrm>
            <a:off x="251519" y="2980991"/>
            <a:ext cx="3744416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3. </a:t>
            </a:r>
            <a:r>
              <a:rPr lang="ko-KR" altLang="en-US" sz="1600" dirty="0"/>
              <a:t>키를 생성하고 </a:t>
            </a:r>
            <a:r>
              <a:rPr lang="en-US" altLang="ko-KR" sz="1600" dirty="0"/>
              <a:t>XOR</a:t>
            </a:r>
            <a:r>
              <a:rPr lang="ko-KR" altLang="en-US" sz="1600" dirty="0"/>
              <a:t>연산한다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A4E75AC-A6A2-41B2-8E4A-8EF6775550EA}"/>
              </a:ext>
            </a:extLst>
          </p:cNvPr>
          <p:cNvSpPr txBox="1">
            <a:spLocks/>
          </p:cNvSpPr>
          <p:nvPr/>
        </p:nvSpPr>
        <p:spPr>
          <a:xfrm>
            <a:off x="5220072" y="3465701"/>
            <a:ext cx="2520000" cy="1195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ǌ Ǉ x Ƶ ƕ Ʊ ȅ  {  ¦ ®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B757FCB0-B9DF-7EEA-8472-04884951FFC0}"/>
              </a:ext>
            </a:extLst>
          </p:cNvPr>
          <p:cNvSpPr txBox="1">
            <a:spLocks/>
          </p:cNvSpPr>
          <p:nvPr/>
        </p:nvSpPr>
        <p:spPr>
          <a:xfrm>
            <a:off x="5148067" y="2920687"/>
            <a:ext cx="2808309" cy="428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5. </a:t>
            </a:r>
            <a:r>
              <a:rPr lang="ko-KR" altLang="en-US" sz="1600" dirty="0"/>
              <a:t>연산결과를 다시 문자열로 변환한다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DFC2640-D9EC-4182-C794-189E5DC4A9B3}"/>
              </a:ext>
            </a:extLst>
          </p:cNvPr>
          <p:cNvSpPr/>
          <p:nvPr/>
        </p:nvSpPr>
        <p:spPr>
          <a:xfrm>
            <a:off x="2817797" y="1925285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D74FB9-F6CC-1125-2151-6F07C468182B}"/>
              </a:ext>
            </a:extLst>
          </p:cNvPr>
          <p:cNvSpPr/>
          <p:nvPr/>
        </p:nvSpPr>
        <p:spPr>
          <a:xfrm>
            <a:off x="5771034" y="1925285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9C47A4F-1FA8-08EC-2105-18886C10CD8E}"/>
              </a:ext>
            </a:extLst>
          </p:cNvPr>
          <p:cNvSpPr/>
          <p:nvPr/>
        </p:nvSpPr>
        <p:spPr>
          <a:xfrm>
            <a:off x="4403022" y="3795886"/>
            <a:ext cx="457010" cy="339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098272-3E49-95BD-D836-71389839A3F1}"/>
              </a:ext>
            </a:extLst>
          </p:cNvPr>
          <p:cNvSpPr/>
          <p:nvPr/>
        </p:nvSpPr>
        <p:spPr>
          <a:xfrm>
            <a:off x="8723363" y="1925285"/>
            <a:ext cx="337955" cy="2589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A1A64FEB-4FC6-2350-D974-2CFE6A37083F}"/>
              </a:ext>
            </a:extLst>
          </p:cNvPr>
          <p:cNvSpPr txBox="1">
            <a:spLocks/>
          </p:cNvSpPr>
          <p:nvPr/>
        </p:nvSpPr>
        <p:spPr>
          <a:xfrm>
            <a:off x="7256645" y="205978"/>
            <a:ext cx="1631082" cy="350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800" dirty="0"/>
              <a:t>과정 도식화를 위해 연출한 실행결과로</a:t>
            </a:r>
            <a:r>
              <a:rPr lang="en-US" altLang="ko-KR" sz="800" dirty="0"/>
              <a:t>, </a:t>
            </a:r>
            <a:r>
              <a:rPr lang="ko-KR" altLang="en-US" sz="800" dirty="0"/>
              <a:t>실제와 다를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6256422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security temp</Template>
  <TotalTime>335</TotalTime>
  <Words>587</Words>
  <Application>Microsoft Office PowerPoint</Application>
  <PresentationFormat>화면 슬라이드 쇼(16:9)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Calibri</vt:lpstr>
      <vt:lpstr>1985</vt:lpstr>
      <vt:lpstr>개인키 암호 알고리즘</vt:lpstr>
      <vt:lpstr>목 차</vt:lpstr>
      <vt:lpstr>1. 아이디어 개요</vt:lpstr>
      <vt:lpstr>1. 아이디어 개요</vt:lpstr>
      <vt:lpstr>1. 아이디어 개요</vt:lpstr>
      <vt:lpstr>1. 아이디어 개요</vt:lpstr>
      <vt:lpstr>1. 아이디어 개요</vt:lpstr>
      <vt:lpstr>2. 프로그램 구성</vt:lpstr>
      <vt:lpstr>2. 프로그램 구성 (암호화)</vt:lpstr>
      <vt:lpstr>2. 프로그램 구성 (복호화)</vt:lpstr>
      <vt:lpstr>3. 기대 효과</vt:lpstr>
      <vt:lpstr>3.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황제현</dc:creator>
  <cp:lastModifiedBy>황제현</cp:lastModifiedBy>
  <cp:revision>212</cp:revision>
  <dcterms:created xsi:type="dcterms:W3CDTF">2022-05-12T06:07:15Z</dcterms:created>
  <dcterms:modified xsi:type="dcterms:W3CDTF">2022-05-13T09:14:59Z</dcterms:modified>
</cp:coreProperties>
</file>