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7" r:id="rId5"/>
    <p:sldId id="262" r:id="rId6"/>
    <p:sldId id="263" r:id="rId7"/>
    <p:sldId id="264" r:id="rId8"/>
    <p:sldId id="271" r:id="rId9"/>
    <p:sldId id="280" r:id="rId10"/>
    <p:sldId id="357" r:id="rId11"/>
    <p:sldId id="397" r:id="rId12"/>
    <p:sldId id="391" r:id="rId13"/>
    <p:sldId id="396" r:id="rId14"/>
    <p:sldId id="392" r:id="rId15"/>
    <p:sldId id="394" r:id="rId16"/>
    <p:sldId id="393" r:id="rId17"/>
    <p:sldId id="395" r:id="rId18"/>
    <p:sldId id="386" r:id="rId19"/>
    <p:sldId id="358" r:id="rId20"/>
    <p:sldId id="359" r:id="rId21"/>
    <p:sldId id="390" r:id="rId22"/>
    <p:sldId id="389" r:id="rId23"/>
    <p:sldId id="387" r:id="rId24"/>
    <p:sldId id="385" r:id="rId25"/>
    <p:sldId id="398" r:id="rId26"/>
    <p:sldId id="360" r:id="rId27"/>
    <p:sldId id="399" r:id="rId28"/>
    <p:sldId id="406" r:id="rId29"/>
    <p:sldId id="382" r:id="rId30"/>
    <p:sldId id="361" r:id="rId31"/>
    <p:sldId id="401" r:id="rId32"/>
    <p:sldId id="402" r:id="rId33"/>
    <p:sldId id="400" r:id="rId34"/>
    <p:sldId id="404" r:id="rId35"/>
    <p:sldId id="407" r:id="rId36"/>
    <p:sldId id="363" r:id="rId37"/>
    <p:sldId id="409" r:id="rId38"/>
    <p:sldId id="410" r:id="rId39"/>
    <p:sldId id="364" r:id="rId40"/>
    <p:sldId id="365" r:id="rId41"/>
    <p:sldId id="412" r:id="rId42"/>
    <p:sldId id="411" r:id="rId43"/>
    <p:sldId id="381" r:id="rId44"/>
  </p:sldIdLst>
  <p:sldSz cx="12192000" cy="6858000"/>
  <p:notesSz cx="7104063" cy="10234613"/>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C24"/>
    <a:srgbClr val="9BBB59"/>
    <a:srgbClr val="242425"/>
    <a:srgbClr val="CC0000"/>
    <a:srgbClr val="D9272E"/>
    <a:srgbClr val="D8262E"/>
    <a:srgbClr val="00000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8" autoAdjust="0"/>
    <p:restoredTop sz="90980" autoAdjust="0"/>
  </p:normalViewPr>
  <p:slideViewPr>
    <p:cSldViewPr snapToGrid="0" snapToObjects="1">
      <p:cViewPr varScale="1">
        <p:scale>
          <a:sx n="75" d="100"/>
          <a:sy n="75" d="100"/>
        </p:scale>
        <p:origin x="245" y="62"/>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3:10:10.811"/>
    </inkml:context>
    <inkml:brush xml:id="br0">
      <inkml:brushProperty name="width" value="0.05" units="cm"/>
      <inkml:brushProperty name="height" value="0.05" units="cm"/>
      <inkml:brushProperty name="color" value="#E71224"/>
    </inkml:brush>
  </inkml:definitions>
  <inkml:trace contextRef="#ctx0" brushRef="#br0">1696 485 24575,'-18'-1'0,"1"-1"0,0 0 0,-22-7 0,19 4 0,-38-4 0,-204 7 0,139 4 0,43 1 0,-1 4 0,1 3 0,-130 35 0,165-34 0,0 0 0,-66 24 0,45-17 0,52-15 0,0 1 0,0-1 0,-22 11 0,-25 14 0,37-17 0,-1 0 0,-42 28 0,39-19 0,12-10 0,0 2 0,-17 16 0,28-23 0,0 0 0,0 1 0,1 0 0,0 0 0,0 0 0,0 0 0,1 1 0,0-1 0,-4 12 0,-1 9 0,1 1 0,1-1 0,2 1 0,0 0 0,1 37 0,4-48 0,0-1 0,1 0 0,0 0 0,2 0 0,0 0 0,0-1 0,2 1 0,0-1 0,0 0 0,15 22 0,1-7 0,1-2 0,1 0 0,47 41 0,-38-39 0,-28-25 0,0-1 0,1 0 0,0 0 0,0 0 0,0-1 0,0 0 0,1 0 0,11 3 0,57 10 0,-36-10 0,-9-1 0,1-1 0,0-2 0,0-1 0,54-6 0,125-28 0,-153 22 0,301-76 0,-129 27 0,-136 33 0,147-62 0,-206 71 0,0-1 0,-2-1 0,0-2 0,47-43 0,-75 62 0,109-106 0,-50 46 0,-53 51 0,-1 0 0,0 0 0,-1-1 0,0 0 0,-1 0 0,0-1 0,5-18 0,6-9 0,-11 24 0,-1 0 0,0 0 0,-1 0 0,-1-1 0,-1 1 0,1-23 0,-3-108 0,-2 84 0,1 52 0,-1 1 0,0-1 0,0 1 0,-1-1 0,0 1 0,-1 0 0,0 0 0,-1 0 0,0 0 0,-1 1 0,0-1 0,-1 1 0,0 0 0,0 1 0,-1-1 0,-1 2 0,1-1 0,-1 1 0,-1 0 0,1 0 0,-20-12 0,-5-2 0,15 8 0,-2 2 0,0 0 0,0 1 0,-30-12 0,20 16 0,0 0 0,-1 2 0,0 1 0,0 1 0,0 2 0,-43 4 0,21-2 0,43-1 0,0 1 0,0 0 0,1 1 0,-1 1 0,0-1 0,-17 9 0,-55 31 0,30-14 0,22-10 0,-44 31 0,3-1 0,-8 9 0,57-39 0,0-2 0,-34 19 0,56-35-1,-6 3-123,0-1 0,1 1 0,-1 0 0,1 1 0,0-1 0,0 1 0,0 0 0,1 0 0,-1 1 0,-6 8 0,3 3-6702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8:56:13.405"/>
    </inkml:context>
    <inkml:brush xml:id="br0">
      <inkml:brushProperty name="width" value="0.05" units="cm"/>
      <inkml:brushProperty name="height" value="0.05" units="cm"/>
      <inkml:brushProperty name="color" value="#E71224"/>
    </inkml:brush>
  </inkml:definitions>
  <inkml:trace contextRef="#ctx0" brushRef="#br0">0 1 24575,'1'0'0,"1"1"0,-1-1 0,0 1 0,0-1 0,1 1 0,-1 0 0,0 0 0,0-1 0,0 1 0,0 0 0,0 0 0,0 0 0,0 0 0,0 0 0,-1 0 0,1 1 0,0-1 0,-1 0 0,1 0 0,0 2 0,13 29 0,-13-29 0,5 17 0,-1 0 0,-1 0 0,-1 0 0,-1 0 0,-1 0 0,-2 33 0,3 30 0,10-13 0,-7-52 0,3 36 0,-5-14 0,12 71 0,15 47 0,-24-114 0,-2 0 0,-2 0 0,-4 55 0,3 66 0,12-85 0,-7-52 0,2 34 0,-4-26 0,1 0 0,14 44 0,-10-46 0,-2 1 0,5 53 0,-9 326 0,-6-206 0,2-187 0,-1 1 0,-9 36 0,6-35 0,1 0 0,-1 27 0,4 395 0,2-212 0,1-205 0,1 0 0,7 33 0,-5-31 0,4 49 0,-7-45 0,10 44 0,-6-45 0,2 47 0,-8-56 0,0-13 0,0 0 0,1 0 0,0 0 0,0 0 0,1 0 0,4 13 0,-4-21 0,-1 0 0,1 1 0,0-1 0,0 0 0,0 0 0,1 0 0,-1 0 0,1 0 0,-1-1 0,1 1 0,0-1 0,0 0 0,0 1 0,0-2 0,1 1 0,-1 0 0,0 0 0,1-1 0,-1 0 0,1 0 0,0 0 0,6 1 0,30 3 0,0-2 0,0-2 0,61-5 0,-5 0 0,16 6 0,88-5 0,-172 0 0,-1-2 0,1-2 0,36-13 0,17-3 0,336-97 0,-357 104 0,88-11 0,-58 12 0,255-48 0,-255 54 0,1 3 0,104 8 0,-63 0 0,41-3 0,160 3 0,-177 12 0,68 1 0,-175-16 0,-18 0 0,1 0 0,-1 3 0,1 0 0,-1 2 0,45 12 0,-36-6 0,0-1 0,0-2 0,0-1 0,1-3 0,65-2 0,993-4 0,-590 5 0,-471-5 0,1-1 0,-1-2 0,1-2 0,42-14 0,-37 10 0,0 1 0,67-7 0,3 4 0,-68 6 0,66-1 0,-57 10-1365,-31-1-5461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8:56:17.157"/>
    </inkml:context>
    <inkml:brush xml:id="br0">
      <inkml:brushProperty name="width" value="0.05" units="cm"/>
      <inkml:brushProperty name="height" value="0.05" units="cm"/>
      <inkml:brushProperty name="color" value="#E71224"/>
    </inkml:brush>
  </inkml:definitions>
  <inkml:trace contextRef="#ctx0" brushRef="#br0">1 60 24575,'1158'0'0,"-1132"-2"0,0-1 0,0-1 0,0-1 0,30-10 0,-27 7 0,-1 0 0,1 3 0,30-3 0,2 7-1365,-36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10:02:46.726"/>
    </inkml:context>
    <inkml:brush xml:id="br0">
      <inkml:brushProperty name="width" value="0.05" units="cm"/>
      <inkml:brushProperty name="height" value="0.05" units="cm"/>
      <inkml:brushProperty name="color" value="#E71224"/>
    </inkml:brush>
  </inkml:definitions>
  <inkml:trace contextRef="#ctx0" brushRef="#br0">3751 492 24575,'-38'0'-6605,"-1"1"3805,-25 1 3590,30-2 2295,1-1 0,-46-8-1,29-3-3723,-20-7 639,-1 4 0,-75-7 0,39 7 0,13-1 0,-58-8 0,-234-49 0,335 63 0,-1 2 0,-78-3 0,-106 12 0,87 2 0,31-5 0,-130 5 0,218 1 0,1 2 0,-45 14 0,6-1 0,-30 3 0,-192 49 0,256-63 0,-38 3 0,48-8 0,-1 0 0,1 2 0,0 1 0,-25 10 0,-37 22 0,2 4 0,-130 87 0,204-120 0,0 1 0,0 0 0,1 0 0,1 1 0,0 1 0,-11 19 0,14-22 0,-5 7 0,1 0 0,0 0 0,2 1 0,-1 0 0,2 0 0,-7 32 0,10-35 0,-8 39 0,2 0 0,-3 86 0,11-74 0,0-27 0,0 0 0,3 0 0,7 44 0,-4-65 0,0-1 0,1 1 0,0-1 0,2 0 0,0 0 0,1-1 0,0 0 0,1-1 0,18 20 0,6 2 0,1-1 0,44 33 0,-41-39 0,2-2 0,2-2 0,0-1 0,1-3 0,74 27 0,-63-24 0,-43-17 0,0-2 0,1 1 0,-1-2 0,1 0 0,0 0 0,17 2 0,58 6 0,158 12 0,309-23 0,-243-3 0,-220-2 0,146-28 0,-131 10 0,0-4 0,113-45 0,10 7 0,-176 53 0,-6 1 0,56-19 0,-38 6 0,-2-4 0,-2-2 0,0-3 0,86-61 0,-116 68 0,-1 0 0,-1-2 0,-1-1 0,-2-1 0,35-49 0,-49 57 0,0 0 0,-2-1 0,-1 0 0,0-1 0,-2 0 0,0 0 0,4-37 0,15-46 0,-17 75 0,-2 0 0,-2-1 0,4-54 0,-9-100 0,-2 85 0,2 82 0,-2 1 0,0-1 0,-1 1 0,-1 0 0,0 0 0,-2 0 0,0 1 0,0 0 0,-2 0 0,0 0 0,-13-18 0,-195-263-1365,201 278-5461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3:10:17.960"/>
    </inkml:context>
    <inkml:brush xml:id="br0">
      <inkml:brushProperty name="width" value="0.05" units="cm"/>
      <inkml:brushProperty name="height" value="0.05" units="cm"/>
      <inkml:brushProperty name="color" value="#E71224"/>
    </inkml:brush>
  </inkml:definitions>
  <inkml:trace contextRef="#ctx0" brushRef="#br0">180 1 24575,'-4'5'0,"-8"1"0,0 5 0,1 5 0,-2 0 0,-4 2 0,-3 3 0,-4 2 0,-2 3 0,3 1 0,5-4-8191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3:10:10.811"/>
    </inkml:context>
    <inkml:brush xml:id="br0">
      <inkml:brushProperty name="width" value="0.05" units="cm"/>
      <inkml:brushProperty name="height" value="0.05" units="cm"/>
      <inkml:brushProperty name="color" value="#E71224"/>
    </inkml:brush>
  </inkml:definitions>
  <inkml:trace contextRef="#ctx0" brushRef="#br0">1696 485 24575,'-18'-1'0,"1"-1"0,0 0 0,-22-7 0,19 4 0,-38-4 0,-204 7 0,139 4 0,43 1 0,-1 4 0,1 3 0,-130 35 0,165-34 0,0 0 0,-66 24 0,45-17 0,52-15 0,0 1 0,0-1 0,-22 11 0,-25 14 0,37-17 0,-1 0 0,-42 28 0,39-19 0,12-10 0,0 2 0,-17 16 0,28-23 0,0 0 0,0 1 0,1 0 0,0 0 0,0 0 0,0 0 0,1 1 0,0-1 0,-4 12 0,-1 9 0,1 1 0,1-1 0,2 1 0,0 0 0,1 37 0,4-48 0,0-1 0,1 0 0,0 0 0,2 0 0,0 0 0,0-1 0,2 1 0,0-1 0,0 0 0,15 22 0,1-7 0,1-2 0,1 0 0,47 41 0,-38-39 0,-28-25 0,0-1 0,1 0 0,0 0 0,0 0 0,0-1 0,0 0 0,1 0 0,11 3 0,57 10 0,-36-10 0,-9-1 0,1-1 0,0-2 0,0-1 0,54-6 0,125-28 0,-153 22 0,301-76 0,-129 27 0,-136 33 0,147-62 0,-206 71 0,0-1 0,-2-1 0,0-2 0,47-43 0,-75 62 0,109-106 0,-50 46 0,-53 51 0,-1 0 0,0 0 0,-1-1 0,0 0 0,-1 0 0,0-1 0,5-18 0,6-9 0,-11 24 0,-1 0 0,0 0 0,-1 0 0,-1-1 0,-1 1 0,1-23 0,-3-108 0,-2 84 0,1 52 0,-1 1 0,0-1 0,0 1 0,-1-1 0,0 1 0,-1 0 0,0 0 0,-1 0 0,0 0 0,-1 1 0,0-1 0,-1 1 0,0 0 0,0 1 0,-1-1 0,-1 2 0,1-1 0,-1 1 0,-1 0 0,1 0 0,-20-12 0,-5-2 0,15 8 0,-2 2 0,0 0 0,0 1 0,-30-12 0,20 16 0,0 0 0,-1 2 0,0 1 0,0 1 0,0 2 0,-43 4 0,21-2 0,43-1 0,0 1 0,0 0 0,1 1 0,-1 1 0,0-1 0,-17 9 0,-55 31 0,30-14 0,22-10 0,-44 31 0,3-1 0,-8 9 0,57-39 0,0-2 0,-34 19 0,56-35-1,-6 3-123,0-1 0,1 1 0,-1 0 0,1 1 0,0-1 0,0 1 0,0 0 0,1 0 0,-1 1 0,-6 8 0,3 3-6702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3:10:17.960"/>
    </inkml:context>
    <inkml:brush xml:id="br0">
      <inkml:brushProperty name="width" value="0.05" units="cm"/>
      <inkml:brushProperty name="height" value="0.05" units="cm"/>
      <inkml:brushProperty name="color" value="#E71224"/>
    </inkml:brush>
  </inkml:definitions>
  <inkml:trace contextRef="#ctx0" brushRef="#br0">180 1 24575,'-4'5'0,"-8"1"0,0 5 0,1 5 0,-2 0 0,-4 2 0,-3 3 0,-4 2 0,-2 3 0,3 1 0,5-4-8191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01:39.211"/>
    </inkml:context>
    <inkml:brush xml:id="br0">
      <inkml:brushProperty name="width" value="0.05" units="cm"/>
      <inkml:brushProperty name="height" value="0.05" units="cm"/>
      <inkml:brushProperty name="color" value="#E71224"/>
    </inkml:brush>
  </inkml:definitions>
  <inkml:trace contextRef="#ctx0" brushRef="#br0">2581 804 24575,'-9'-1'0,"0"0"0,0-1 0,0 0 0,1 0 0,-1-1 0,-9-5 0,-7-1 0,-435-125 0,139 35 0,83 24 0,198 63 0,-1 1 0,0 3 0,0 1 0,-73-3 0,-343 13 0,433-2 0,-1 1 0,1 1 0,0 1 0,0 1 0,0 2 0,1 0 0,0 1 0,0 1 0,-26 16 0,3 1 0,2 3 0,1 1 0,-49 45 0,58-48 0,-1-1 0,-46 25 0,75-47 0,0 1 0,0-1 0,1 1 0,0 1 0,0-1 0,0 1 0,0 0 0,1 0 0,0 0 0,1 1 0,-1 0 0,1-1 0,0 1 0,1 0 0,0 0 0,-2 9 0,-2 15 0,1-1 0,-1 45 0,6-71 0,-4 50 0,4-1 0,1 1 0,3 0 0,2-1 0,3 0 0,22 78 0,-26-114 0,1 0 0,0-1 0,1 1 0,1-2 0,0 1 0,1-1 0,1 0 0,0-1 0,1 0 0,0-1 0,1 0 0,1-1 0,0 0 0,20 14 0,12 2 0,1-2 0,0-2 0,2-2 0,80 25 0,-74-30 0,-10-2 0,1-1 0,0-3 0,1-1 0,65 4 0,151-14 0,-121-1 0,-70-4 0,0-3 0,123-29 0,-128 23 0,367-76 0,-66-1 0,-84-4 0,-274 93 0,1-1 0,-1 0 0,1-1 0,-1 0 0,0-1 0,-1 0 0,1 0 0,-1-1 0,0 0 0,0 0 0,-1-1 0,0 0 0,0 0 0,0-1 0,-1 0 0,0 0 0,-1 0 0,0-1 0,0 0 0,6-16 0,52-216 0,-55 191 0,-2 0 0,-3 0 0,-2-1 0,-7-69 0,2 100 0,-1 0 0,-1 0 0,0 1 0,-2-1 0,0 2 0,-1-1 0,-23-33 0,-4-12 0,11 18 0,-1 1 0,-3 1 0,-1 1 0,-3 2 0,-1 1 0,-2 2 0,-1 2 0,-2 1 0,-2 1 0,-58-36 0,81 59 0,-3-3 0,0 0 0,-1 2 0,0 1 0,-1 0 0,-1 2 0,-46-12 0,-5 5 0,38 8 0,1 1 0,-62-3 0,60 9 0,16-1 0,0 1 0,0 2 0,1 0 0,-1 1 0,0 1 0,1 1 0,-33 10 0,-68 36 0,-290 134 0,255-92 0,40-19 0,-16 30 0,128-100-151,-1 1-1,0 0 0,1 0 0,0 0 1,0 1-1,0 0 0,1 0 1,-8 11-1,2 4-6674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5:01:52.26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6:30:21.777"/>
    </inkml:context>
    <inkml:brush xml:id="br0">
      <inkml:brushProperty name="width" value="0.05" units="cm"/>
      <inkml:brushProperty name="height" value="0.05" units="cm"/>
    </inkml:brush>
  </inkml:definitions>
  <inkml:trace contextRef="#ctx0" brushRef="#br0">1389 37 24575,'-19'0'0,"0"1"0,0 1 0,0 0 0,1 1 0,0 2 0,-1-1 0,1 2 0,-26 12 0,2 0 0,25-12 0,0 1 0,1 0 0,0 2 0,0 0 0,1 0 0,0 2 0,-19 17 0,-51 44 0,1-3 0,66-50 0,10-10 0,-1 0 0,0-1 0,0 0 0,-1 0 0,0-1 0,0 0 0,0-1 0,-15 7 0,21-12 0,0 1 0,1 0 0,-1 0 0,1 0 0,-1 1 0,1-1 0,0 1 0,0 0 0,0 0 0,0 0 0,0 0 0,1 0 0,-1 0 0,1 1 0,-3 6 0,-1 3 0,2 1 0,-1-1 0,-2 20 0,4-18 0,-1 1 0,-9 20 0,-124 265 0,108-241 0,-12 28 0,25-46 0,2 1 0,1 1 0,2 0 0,3 0 0,1 1 0,-1 69 0,10 304 0,-2-410 0,0 1 0,1 0 0,0 0 0,1-1 0,0 1 0,0-1 0,1 1 0,0-1 0,0 0 0,1 0 0,6 10 0,-4-8 0,2-1 0,0 0 0,0 0 0,0 0 0,1-1 0,0-1 0,18 12 0,10 6 0,0-1 0,1-2 0,2-2 0,0-1 0,68 21 0,-65-27 0,53 26 0,-56-22 0,66 19 0,52 12 0,31 8 0,-99-35 0,106 40 0,-159-49 0,1-2 0,66 9 0,-47-10 0,14 4 0,219 35 0,-196-36 0,107-2 0,103 7 0,4 0 0,-265-15 0,75 13 0,13 2 0,323-14 0,-231-6 0,268 3 0,-446-2 0,1-2 0,50-12 0,-17 2 0,71-14 0,-10 11 0,89-7 0,-88 6 0,-95 11 0,61-3 0,77-7 0,-32 1 0,-102 10 0,90-20 0,-9 0 0,-50 17 0,-35 4 0,49-10 0,-41 6 0,-1 2 0,2 3 0,103 6 0,55-4 0,-114-14 0,-65 9 0,42-3 0,-37 7 0,75-16 0,-82 12 0,-21 5 0,0 0 0,0 0 0,0-1 0,-1-1 0,1 0 0,10-6 0,10-6 0,0 1 0,1 1 0,1 2 0,46-11 0,-53 15 0,-1-1 0,37-19 0,-34 14 0,39-13 0,62-7 0,-89 26 0,-1-2 0,-1-1 0,0-3 0,-1-1 0,36-20 0,-7 2 0,-47 24 0,0 0 0,35-24 0,5-6 0,-42 30 0,-1-2 0,-1 0 0,22-19 0,-32 25 0,0 0 0,-1-1 0,0 1 0,0-1 0,-1 0 0,1 0 0,-1 0 0,0 0 0,-1 0 0,1-1 0,-1 1 0,-1-1 0,2-12 0,-1-6 0,-1-1 0,-1 1 0,-1 0 0,-1-1 0,-2 1 0,0 0 0,-2 1 0,-1-1 0,-1 1 0,-11-25 0,14 36 0,2 0 0,-1 0 0,-1-20 0,4 24 0,0 0 0,-1-1 0,0 2 0,0-1 0,-1 0 0,0 0 0,-1 1 0,-8-15 0,0 2 0,0 0 0,1-1 0,2 0 0,0 0 0,1-1 0,2 0 0,-7-34 0,8 30 0,-1 0 0,-2 1 0,0 0 0,-2 1 0,-17-32 0,20 42 0,0 0 0,0-1 0,2 1 0,0-1 0,1 0 0,-3-23 0,4 20 0,-1-1 0,-1 1 0,-13-32 0,9 31 0,0 0 0,-2 0 0,0 1 0,-1 1 0,-1 0 0,-22-24 0,22 28 0,1-1 0,-20-32 0,23 32 0,-1 1 0,0 0 0,-1 0 0,-13-11 0,-17-9 0,-88-55 0,48 36 0,63 42 0,-1 0 0,0 1 0,0 1 0,-1 1 0,0 1 0,-1 1 0,-35-7 0,-56-17 0,84 21 0,-1 0 0,0 3 0,-56-7 0,-303 11 0,182 5 0,25-5 0,-207 5 0,231 14 0,-36 1 0,80-18 0,-261 12 0,-139 45 0,421-41 0,61-10 0,-50 5 0,38-7 0,-44 10 0,48-6 0,-66 3 0,-498-10 0,286-3 0,280 4 0,0 2 0,-49 11 0,26-4 0,-14 3 0,32-5 0,0-2 0,-55 2 0,-100 7 0,24 0 0,132-12 0,1 2 0,-70 19 0,65-14 0,-76 10 0,12-2 0,74-12 0,-58 6 0,-117 8 0,88-7 0,80-8 0,1 3 0,-74 25 0,12-3 0,-54 7 0,-109 30 0,100-30 0,27-8 0,103-22 0,0-2 0,-1-2 0,1-1 0,-49-2 0,-36 2 0,20 13 0,67-10 0,-40 4 0,-96-8-277,132-3-811,8 1-5738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8:55:56.85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8:56:01.827"/>
    </inkml:context>
    <inkml:brush xml:id="br0">
      <inkml:brushProperty name="width" value="0.05" units="cm"/>
      <inkml:brushProperty name="height" value="0.05" units="cm"/>
      <inkml:brushProperty name="color" value="#E71224"/>
    </inkml:brush>
  </inkml:definitions>
  <inkml:trace contextRef="#ctx0" brushRef="#br0">0 115 24575,'4194'0'0,"-4013"-15"0,-73 4 0,522-43 0,-91 47 0,-319 9 0,-180-4 0,0 0 0,50-11 0,-30 5 0,1 4 0,85 3 0,-75 2 0,-67-1 0,0 0 0,0 0 0,0 0 0,0 1 0,0-1 0,0 1 0,0 0 0,0 0 0,0 1 0,-1-1 0,1 1 0,0-1 0,-1 1 0,1 0 0,2 3 0,-3-2 0,-1 0 0,1 0 0,-1 0 0,0 1 0,0-1 0,-1 0 0,1 1 0,-1 0 0,0-1 0,1 1 0,-2 0 0,1-1 0,0 1 0,-1 0 0,1 7 0,-2 77 0,0-63 0,0 0 0,2 1 0,7 41 0,1-1 0,-2 1 0,-3 0 0,-6 80 0,1-43 0,-2-50 0,-9 55 0,-2 38 0,13 391 0,3-257 0,-1-249 0,3 0 0,8 37 0,-1-4 0,0 2 0,-4-27 0,4 79 0,-12 699 0,2-794 0,1 0 0,9 35 0,-6-31 0,3 38 0,-6 274 0,-3-175 0,3-131 0,2 1 0,2-1 0,1 0 0,22 62 0,8 38 0,-36-128-170,1 1-1,-1 0 0,2-1 1,-1 1-1,1-1 0,-1 0 1,8 11-1,1-4-6655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5/5/2023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197972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231420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271824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given code is</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dbname</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a:t>
            </a:r>
            <a:r>
              <a:rPr lang="en-AU" sz="1800" dirty="0" err="1">
                <a:solidFill>
                  <a:srgbClr val="A31515"/>
                </a:solidFill>
                <a:latin typeface="Consolas" panose="020B0609020204030204" pitchFamily="49" charset="0"/>
              </a:rPr>
              <a:t>xxx_traffic_cop</a:t>
            </a:r>
            <a:r>
              <a:rPr lang="en-AU" sz="1800" dirty="0">
                <a:solidFill>
                  <a:srgbClr val="A31515"/>
                </a:solidFill>
                <a:latin typeface="Consolas" panose="020B0609020204030204" pitchFamily="49" charset="0"/>
              </a:rPr>
              <a:t>"</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dbuser</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"root"</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dbpassword</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int</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dbport</a:t>
            </a:r>
            <a:r>
              <a:rPr lang="en-AU" sz="1800" dirty="0">
                <a:solidFill>
                  <a:srgbClr val="000000"/>
                </a:solidFill>
                <a:latin typeface="Consolas" panose="020B0609020204030204" pitchFamily="49" charset="0"/>
              </a:rPr>
              <a:t> = 3306;</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dbserver</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"localhost"</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dbsslm</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"none"</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dbconnectionString</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private</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MySqlConnection</a:t>
            </a:r>
            <a:r>
              <a:rPr lang="en-AU" sz="1800" dirty="0">
                <a:solidFill>
                  <a:srgbClr val="000000"/>
                </a:solidFill>
                <a:latin typeface="Consolas" panose="020B0609020204030204" pitchFamily="49" charset="0"/>
              </a:rPr>
              <a:t> conn;</a:t>
            </a:r>
          </a:p>
          <a:p>
            <a:endParaRPr lang="en-AU" sz="1800" dirty="0">
              <a:solidFill>
                <a:srgbClr val="000000"/>
              </a:solidFill>
              <a:latin typeface="Consolas" panose="020B0609020204030204" pitchFamily="49" charset="0"/>
            </a:endParaRPr>
          </a:p>
          <a:p>
            <a:endParaRPr lang="en-A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SearchNP</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ID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NumberPlate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Speed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SpeedLimit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229522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18</a:t>
            </a:fld>
            <a:endParaRPr lang="en-US" dirty="0"/>
          </a:p>
        </p:txBody>
      </p:sp>
    </p:spTree>
    <p:extLst>
      <p:ext uri="{BB962C8B-B14F-4D97-AF65-F5344CB8AC3E}">
        <p14:creationId xmlns:p14="http://schemas.microsoft.com/office/powerpoint/2010/main" val="62322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partial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Updaterecord</a:t>
            </a:r>
            <a:r>
              <a:rPr lang="en-US" sz="1800" dirty="0">
                <a:solidFill>
                  <a:srgbClr val="000000"/>
                </a:solidFill>
                <a:latin typeface="Consolas" panose="020B0609020204030204" pitchFamily="49" charset="0"/>
              </a:rPr>
              <a:t> : Window</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Vehicle </a:t>
            </a:r>
            <a:r>
              <a:rPr lang="en-AU" sz="1800" dirty="0" err="1">
                <a:solidFill>
                  <a:srgbClr val="000000"/>
                </a:solidFill>
                <a:latin typeface="Consolas" panose="020B0609020204030204" pitchFamily="49" charset="0"/>
              </a:rPr>
              <a:t>vehicle</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err="1">
                <a:solidFill>
                  <a:srgbClr val="2B91AF"/>
                </a:solidFill>
                <a:latin typeface="Consolas" panose="020B0609020204030204" pitchFamily="49" charset="0"/>
              </a:rPr>
              <a:t>Updaterecord</a:t>
            </a:r>
            <a:r>
              <a:rPr lang="en-AU" sz="1800" dirty="0">
                <a:solidFill>
                  <a:srgbClr val="000000"/>
                </a:solidFill>
                <a:latin typeface="Consolas" panose="020B0609020204030204" pitchFamily="49" charset="0"/>
              </a:rPr>
              <a:t>(String </a:t>
            </a:r>
            <a:r>
              <a:rPr lang="en-AU" sz="1800" dirty="0" err="1">
                <a:solidFill>
                  <a:srgbClr val="000000"/>
                </a:solidFill>
                <a:latin typeface="Consolas" panose="020B0609020204030204" pitchFamily="49" charset="0"/>
              </a:rPr>
              <a:t>searchdata</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InitializeComponent</a:t>
            </a:r>
            <a:r>
              <a:rPr lang="en-AU" sz="1800" dirty="0">
                <a:solidFill>
                  <a:srgbClr val="000000"/>
                </a:solidFill>
                <a:latin typeface="Consolas" panose="020B0609020204030204" pitchFamily="49" charset="0"/>
              </a:rPr>
              <a:t>();</a:t>
            </a:r>
          </a:p>
          <a:p>
            <a:endParaRPr lang="en-AU" sz="1800" dirty="0">
              <a:solidFill>
                <a:srgbClr val="000000"/>
              </a:solidFill>
              <a:latin typeface="Consolas" panose="020B0609020204030204" pitchFamily="49" charset="0"/>
            </a:endParaRPr>
          </a:p>
          <a:p>
            <a:r>
              <a:rPr lang="en-AU" sz="1800" dirty="0">
                <a:solidFill>
                  <a:srgbClr val="000000"/>
                </a:solidFill>
                <a:latin typeface="Consolas" panose="020B0609020204030204" pitchFamily="49" charset="0"/>
              </a:rPr>
              <a:t>            vehicle = </a:t>
            </a:r>
            <a:r>
              <a:rPr lang="en-AU" sz="1800" dirty="0">
                <a:solidFill>
                  <a:srgbClr val="0000FF"/>
                </a:solidFill>
                <a:latin typeface="Consolas" panose="020B0609020204030204" pitchFamily="49" charset="0"/>
              </a:rPr>
              <a:t>new</a:t>
            </a:r>
            <a:r>
              <a:rPr lang="en-AU" sz="1800" dirty="0">
                <a:solidFill>
                  <a:srgbClr val="000000"/>
                </a:solidFill>
                <a:latin typeface="Consolas" panose="020B0609020204030204" pitchFamily="49" charset="0"/>
              </a:rPr>
              <a:t> Vehicle();</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vehicle.Searchrec</a:t>
            </a:r>
            <a:r>
              <a:rPr lang="en-AU" sz="1800" dirty="0">
                <a:solidFill>
                  <a:srgbClr val="000000"/>
                </a:solidFill>
                <a:latin typeface="Consolas" panose="020B0609020204030204" pitchFamily="49" charset="0"/>
              </a:rPr>
              <a:t>(</a:t>
            </a:r>
            <a:r>
              <a:rPr lang="en-AU" sz="1800" dirty="0" err="1">
                <a:solidFill>
                  <a:srgbClr val="000000"/>
                </a:solidFill>
                <a:latin typeface="Consolas" panose="020B0609020204030204" pitchFamily="49" charset="0"/>
              </a:rPr>
              <a:t>searchdata</a:t>
            </a:r>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FF"/>
                </a:solidFill>
                <a:latin typeface="Consolas" panose="020B0609020204030204" pitchFamily="49" charset="0"/>
              </a:rPr>
              <a:t>this</a:t>
            </a:r>
            <a:r>
              <a:rPr lang="en-AU" sz="1800" dirty="0" err="1">
                <a:solidFill>
                  <a:srgbClr val="000000"/>
                </a:solidFill>
                <a:latin typeface="Consolas" panose="020B0609020204030204" pitchFamily="49" charset="0"/>
              </a:rPr>
              <a:t>.DataContext</a:t>
            </a:r>
            <a:r>
              <a:rPr lang="en-AU" sz="1800" dirty="0">
                <a:solidFill>
                  <a:srgbClr val="000000"/>
                </a:solidFill>
                <a:latin typeface="Consolas" panose="020B0609020204030204" pitchFamily="49" charset="0"/>
              </a:rPr>
              <a:t> = vehicle;</a:t>
            </a:r>
          </a:p>
          <a:p>
            <a:r>
              <a:rPr lang="en-AU"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Save_Click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sender, </a:t>
            </a:r>
            <a:r>
              <a:rPr lang="en-US" sz="1800" dirty="0" err="1">
                <a:solidFill>
                  <a:srgbClr val="000000"/>
                </a:solidFill>
                <a:latin typeface="Consolas" panose="020B0609020204030204" pitchFamily="49" charset="0"/>
              </a:rPr>
              <a:t>RoutedEventArgs</a:t>
            </a:r>
            <a:r>
              <a:rPr lang="en-US" sz="1800" dirty="0">
                <a:solidFill>
                  <a:srgbClr val="000000"/>
                </a:solidFill>
                <a:latin typeface="Consolas" panose="020B0609020204030204" pitchFamily="49" charset="0"/>
              </a:rPr>
              <a:t> e)</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vehicle.Updaterec</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MessageBox.Show</a:t>
            </a:r>
            <a:r>
              <a:rPr lang="en-AU" sz="1800" dirty="0">
                <a:solidFill>
                  <a:srgbClr val="000000"/>
                </a:solidFill>
                <a:latin typeface="Consolas" panose="020B0609020204030204" pitchFamily="49" charset="0"/>
              </a:rPr>
              <a:t>(</a:t>
            </a:r>
            <a:r>
              <a:rPr lang="en-AU" sz="1800" dirty="0">
                <a:solidFill>
                  <a:srgbClr val="A31515"/>
                </a:solidFill>
                <a:latin typeface="Consolas" panose="020B0609020204030204" pitchFamily="49" charset="0"/>
              </a:rPr>
              <a:t>"Saved"</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Clear_Click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sender, </a:t>
            </a:r>
            <a:r>
              <a:rPr lang="en-US" sz="1800" dirty="0" err="1">
                <a:solidFill>
                  <a:srgbClr val="000000"/>
                </a:solidFill>
                <a:latin typeface="Consolas" panose="020B0609020204030204" pitchFamily="49" charset="0"/>
              </a:rPr>
              <a:t>RoutedEventArgs</a:t>
            </a:r>
            <a:r>
              <a:rPr lang="en-US" sz="1800" dirty="0">
                <a:solidFill>
                  <a:srgbClr val="000000"/>
                </a:solidFill>
                <a:latin typeface="Consolas" panose="020B0609020204030204" pitchFamily="49" charset="0"/>
              </a:rPr>
              <a:t> e)</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speedtb.Clear</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speedlimittb.Clear</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    </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150841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you can see that here the variables declared at Vehicle class should be displayed at </a:t>
            </a:r>
            <a:r>
              <a:rPr lang="en-AU" dirty="0" err="1"/>
              <a:t>Updaterecord.xaml</a:t>
            </a:r>
            <a:r>
              <a:rPr lang="en-AU" dirty="0"/>
              <a:t> file. Thus, we are binding the textbox text with the variables of Vehicle class.</a:t>
            </a:r>
          </a:p>
          <a:p>
            <a:r>
              <a:rPr lang="en-AU" dirty="0"/>
              <a:t>Therefore, using Class Vehicle variable </a:t>
            </a:r>
            <a:r>
              <a:rPr lang="en-AU" dirty="0" err="1"/>
              <a:t>NumberPlate</a:t>
            </a:r>
            <a:r>
              <a:rPr lang="en-AU" dirty="0"/>
              <a:t> in Textbox Text=“{Binding </a:t>
            </a:r>
            <a:r>
              <a:rPr lang="en-AU" dirty="0" err="1"/>
              <a:t>NumberPlate</a:t>
            </a:r>
            <a:r>
              <a:rPr lang="en-AU" dirty="0"/>
              <a:t>}” with the Textbox named </a:t>
            </a:r>
            <a:r>
              <a:rPr lang="en-AU" dirty="0" err="1"/>
              <a:t>numberplatetb</a:t>
            </a:r>
            <a:r>
              <a:rPr lang="en-AU" dirty="0"/>
              <a:t>.</a:t>
            </a:r>
          </a:p>
          <a:p>
            <a:r>
              <a:rPr lang="en-AU" dirty="0"/>
              <a:t>using Class Vehicle variable Speed in Textbox Text {Binding Speed} with the Textbox named </a:t>
            </a:r>
            <a:r>
              <a:rPr lang="en-AU" dirty="0" err="1"/>
              <a:t>speedtb</a:t>
            </a:r>
            <a:r>
              <a:rPr lang="en-AU" dirty="0"/>
              <a:t>.</a:t>
            </a:r>
          </a:p>
          <a:p>
            <a:r>
              <a:rPr lang="en-AU" dirty="0"/>
              <a:t>using Class Vehicle variable </a:t>
            </a:r>
            <a:r>
              <a:rPr lang="en-AU" dirty="0" err="1"/>
              <a:t>SpeedLimit</a:t>
            </a:r>
            <a:r>
              <a:rPr lang="en-AU" dirty="0"/>
              <a:t> in {Binding </a:t>
            </a:r>
            <a:r>
              <a:rPr lang="en-AU" dirty="0" err="1"/>
              <a:t>SpeedLimit</a:t>
            </a:r>
            <a:r>
              <a:rPr lang="en-AU" dirty="0"/>
              <a:t>} with the Textbox named </a:t>
            </a:r>
            <a:r>
              <a:rPr lang="en-AU" dirty="0" err="1"/>
              <a:t>speedlimittb</a:t>
            </a:r>
            <a:r>
              <a:rPr lang="en-AU" dirty="0"/>
              <a:t>.</a:t>
            </a:r>
          </a:p>
        </p:txBody>
      </p:sp>
      <p:sp>
        <p:nvSpPr>
          <p:cNvPr id="4" name="Slide Number Placeholder 3"/>
          <p:cNvSpPr>
            <a:spLocks noGrp="1"/>
          </p:cNvSpPr>
          <p:nvPr>
            <p:ph type="sldNum" sz="quarter" idx="5"/>
          </p:nvPr>
        </p:nvSpPr>
        <p:spPr/>
        <p:txBody>
          <a:bodyPr/>
          <a:lstStyle/>
          <a:p>
            <a:fld id="{BA3E024E-F835-6D45-89C3-0E2F93EE799A}" type="slidenum">
              <a:rPr lang="en-US" smtClean="0"/>
              <a:t>22</a:t>
            </a:fld>
            <a:endParaRPr lang="en-US" dirty="0"/>
          </a:p>
        </p:txBody>
      </p:sp>
    </p:spTree>
    <p:extLst>
      <p:ext uri="{BB962C8B-B14F-4D97-AF65-F5344CB8AC3E}">
        <p14:creationId xmlns:p14="http://schemas.microsoft.com/office/powerpoint/2010/main" val="1763248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23</a:t>
            </a:fld>
            <a:endParaRPr lang="en-US" dirty="0"/>
          </a:p>
        </p:txBody>
      </p:sp>
    </p:spTree>
    <p:extLst>
      <p:ext uri="{BB962C8B-B14F-4D97-AF65-F5344CB8AC3E}">
        <p14:creationId xmlns:p14="http://schemas.microsoft.com/office/powerpoint/2010/main" val="420254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24</a:t>
            </a:fld>
            <a:endParaRPr lang="en-US" dirty="0"/>
          </a:p>
        </p:txBody>
      </p:sp>
    </p:spTree>
    <p:extLst>
      <p:ext uri="{BB962C8B-B14F-4D97-AF65-F5344CB8AC3E}">
        <p14:creationId xmlns:p14="http://schemas.microsoft.com/office/powerpoint/2010/main" val="202263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25</a:t>
            </a:fld>
            <a:endParaRPr lang="en-US" dirty="0"/>
          </a:p>
        </p:txBody>
      </p:sp>
    </p:spTree>
    <p:extLst>
      <p:ext uri="{BB962C8B-B14F-4D97-AF65-F5344CB8AC3E}">
        <p14:creationId xmlns:p14="http://schemas.microsoft.com/office/powerpoint/2010/main" val="59986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27</a:t>
            </a:fld>
            <a:endParaRPr lang="en-US" dirty="0"/>
          </a:p>
        </p:txBody>
      </p:sp>
    </p:spTree>
    <p:extLst>
      <p:ext uri="{BB962C8B-B14F-4D97-AF65-F5344CB8AC3E}">
        <p14:creationId xmlns:p14="http://schemas.microsoft.com/office/powerpoint/2010/main" val="377933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60489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28</a:t>
            </a:fld>
            <a:endParaRPr lang="en-US" dirty="0"/>
          </a:p>
        </p:txBody>
      </p:sp>
    </p:spTree>
    <p:extLst>
      <p:ext uri="{BB962C8B-B14F-4D97-AF65-F5344CB8AC3E}">
        <p14:creationId xmlns:p14="http://schemas.microsoft.com/office/powerpoint/2010/main" val="316824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29</a:t>
            </a:fld>
            <a:endParaRPr lang="en-US" dirty="0"/>
          </a:p>
        </p:txBody>
      </p:sp>
    </p:spTree>
    <p:extLst>
      <p:ext uri="{BB962C8B-B14F-4D97-AF65-F5344CB8AC3E}">
        <p14:creationId xmlns:p14="http://schemas.microsoft.com/office/powerpoint/2010/main" val="295861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30</a:t>
            </a:fld>
            <a:endParaRPr lang="en-US" dirty="0"/>
          </a:p>
        </p:txBody>
      </p:sp>
    </p:spTree>
    <p:extLst>
      <p:ext uri="{BB962C8B-B14F-4D97-AF65-F5344CB8AC3E}">
        <p14:creationId xmlns:p14="http://schemas.microsoft.com/office/powerpoint/2010/main" val="94735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164629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32</a:t>
            </a:fld>
            <a:endParaRPr lang="en-US" dirty="0"/>
          </a:p>
        </p:txBody>
      </p:sp>
    </p:spTree>
    <p:extLst>
      <p:ext uri="{BB962C8B-B14F-4D97-AF65-F5344CB8AC3E}">
        <p14:creationId xmlns:p14="http://schemas.microsoft.com/office/powerpoint/2010/main" val="101603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Leave it on you to create a new table with the same name and delete the old one, Or modify the current one . </a:t>
            </a:r>
          </a:p>
        </p:txBody>
      </p:sp>
      <p:sp>
        <p:nvSpPr>
          <p:cNvPr id="4" name="Slide Number Placeholder 3"/>
          <p:cNvSpPr>
            <a:spLocks noGrp="1"/>
          </p:cNvSpPr>
          <p:nvPr>
            <p:ph type="sldNum" sz="quarter" idx="5"/>
          </p:nvPr>
        </p:nvSpPr>
        <p:spPr/>
        <p:txBody>
          <a:bodyPr/>
          <a:lstStyle/>
          <a:p>
            <a:fld id="{BA3E024E-F835-6D45-89C3-0E2F93EE799A}" type="slidenum">
              <a:rPr lang="en-US" smtClean="0"/>
              <a:t>33</a:t>
            </a:fld>
            <a:endParaRPr lang="en-US" dirty="0"/>
          </a:p>
        </p:txBody>
      </p:sp>
    </p:spTree>
    <p:extLst>
      <p:ext uri="{BB962C8B-B14F-4D97-AF65-F5344CB8AC3E}">
        <p14:creationId xmlns:p14="http://schemas.microsoft.com/office/powerpoint/2010/main" val="1513047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Leave it on you to create a new table with the same name and delete the old one, Or modify the current one . </a:t>
            </a:r>
          </a:p>
        </p:txBody>
      </p:sp>
      <p:sp>
        <p:nvSpPr>
          <p:cNvPr id="4" name="Slide Number Placeholder 3"/>
          <p:cNvSpPr>
            <a:spLocks noGrp="1"/>
          </p:cNvSpPr>
          <p:nvPr>
            <p:ph type="sldNum" sz="quarter" idx="5"/>
          </p:nvPr>
        </p:nvSpPr>
        <p:spPr/>
        <p:txBody>
          <a:bodyPr/>
          <a:lstStyle/>
          <a:p>
            <a:fld id="{BA3E024E-F835-6D45-89C3-0E2F93EE799A}" type="slidenum">
              <a:rPr lang="en-US" smtClean="0"/>
              <a:t>34</a:t>
            </a:fld>
            <a:endParaRPr lang="en-US" dirty="0"/>
          </a:p>
        </p:txBody>
      </p:sp>
    </p:spTree>
    <p:extLst>
      <p:ext uri="{BB962C8B-B14F-4D97-AF65-F5344CB8AC3E}">
        <p14:creationId xmlns:p14="http://schemas.microsoft.com/office/powerpoint/2010/main" val="531290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string</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sqlQuery</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"Select traffic.number_plate,demerits.demerit_points,demerits.penalty_points from traffic inner join demerits where </a:t>
            </a:r>
            <a:r>
              <a:rPr lang="en-AU" sz="1800" dirty="0" err="1">
                <a:solidFill>
                  <a:srgbClr val="A31515"/>
                </a:solidFill>
                <a:latin typeface="Consolas" panose="020B0609020204030204" pitchFamily="49" charset="0"/>
              </a:rPr>
              <a:t>number_plate</a:t>
            </a:r>
            <a:r>
              <a:rPr lang="en-AU" sz="1800" dirty="0">
                <a:solidFill>
                  <a:srgbClr val="A31515"/>
                </a:solidFill>
                <a:latin typeface="Consolas" panose="020B0609020204030204" pitchFamily="49" charset="0"/>
              </a:rPr>
              <a:t> like '%"</a:t>
            </a:r>
            <a:r>
              <a:rPr lang="en-AU" sz="1800" dirty="0">
                <a:solidFill>
                  <a:srgbClr val="000000"/>
                </a:solidFill>
                <a:latin typeface="Consolas" panose="020B0609020204030204" pitchFamily="49" charset="0"/>
              </a:rPr>
              <a:t> + </a:t>
            </a:r>
            <a:r>
              <a:rPr lang="en-AU" sz="1800" dirty="0" err="1">
                <a:solidFill>
                  <a:srgbClr val="000000"/>
                </a:solidFill>
                <a:latin typeface="Consolas" panose="020B0609020204030204" pitchFamily="49" charset="0"/>
              </a:rPr>
              <a:t>SearchTextbox.Text</a:t>
            </a:r>
            <a:r>
              <a:rPr lang="en-AU" sz="1800" dirty="0">
                <a:solidFill>
                  <a:srgbClr val="000000"/>
                </a:solidFill>
                <a:latin typeface="Consolas" panose="020B0609020204030204" pitchFamily="49" charset="0"/>
              </a:rPr>
              <a:t> + </a:t>
            </a:r>
            <a:r>
              <a:rPr lang="en-AU" sz="1800" dirty="0">
                <a:solidFill>
                  <a:srgbClr val="A31515"/>
                </a:solidFill>
                <a:latin typeface="Consolas" panose="020B0609020204030204" pitchFamily="49" charset="0"/>
              </a:rPr>
              <a:t>"%';"</a:t>
            </a:r>
            <a:r>
              <a:rPr lang="en-AU" sz="1800" dirty="0">
                <a:solidFill>
                  <a:srgbClr val="000000"/>
                </a:solidFill>
                <a:latin typeface="Consolas" panose="020B0609020204030204" pitchFamily="49" charset="0"/>
              </a:rPr>
              <a:t>;</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35</a:t>
            </a:fld>
            <a:endParaRPr lang="en-US" dirty="0"/>
          </a:p>
        </p:txBody>
      </p:sp>
    </p:spTree>
    <p:extLst>
      <p:ext uri="{BB962C8B-B14F-4D97-AF65-F5344CB8AC3E}">
        <p14:creationId xmlns:p14="http://schemas.microsoft.com/office/powerpoint/2010/main" val="107728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Demerits_Click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object</a:t>
            </a:r>
            <a:r>
              <a:rPr lang="en-US" sz="1800" dirty="0">
                <a:solidFill>
                  <a:srgbClr val="000000"/>
                </a:solidFill>
                <a:latin typeface="Consolas" panose="020B0609020204030204" pitchFamily="49" charset="0"/>
              </a:rPr>
              <a:t> sender, </a:t>
            </a:r>
            <a:r>
              <a:rPr lang="en-US" sz="1800" dirty="0" err="1">
                <a:solidFill>
                  <a:srgbClr val="000000"/>
                </a:solidFill>
                <a:latin typeface="Consolas" panose="020B0609020204030204" pitchFamily="49" charset="0"/>
              </a:rPr>
              <a:t>RoutedEventArgs</a:t>
            </a:r>
            <a:r>
              <a:rPr lang="en-US" sz="1800" dirty="0">
                <a:solidFill>
                  <a:srgbClr val="000000"/>
                </a:solidFill>
                <a:latin typeface="Consolas" panose="020B0609020204030204" pitchFamily="49" charset="0"/>
              </a:rPr>
              <a:t> e)</a:t>
            </a:r>
          </a:p>
          <a:p>
            <a:r>
              <a:rPr lang="en-AU"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List&lt;Demerits&gt; list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List&lt;Demerits&gt;();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sqlQuery</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"Select traffic.number_plate,demerits.demerit_points,demerits.penalty_points from"</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traffic inner join demerits where </a:t>
            </a:r>
            <a:r>
              <a:rPr lang="en-US" sz="1800" dirty="0" err="1">
                <a:solidFill>
                  <a:srgbClr val="A31515"/>
                </a:solidFill>
                <a:latin typeface="Consolas" panose="020B0609020204030204" pitchFamily="49" charset="0"/>
              </a:rPr>
              <a:t>number_plate</a:t>
            </a:r>
            <a:r>
              <a:rPr lang="en-US" sz="1800" dirty="0">
                <a:solidFill>
                  <a:srgbClr val="A31515"/>
                </a:solidFill>
                <a:latin typeface="Consolas" panose="020B0609020204030204" pitchFamily="49" charset="0"/>
              </a:rPr>
              <a:t> like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SearchTextbox.Text</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try</a:t>
            </a:r>
            <a:endParaRPr lang="en-AU" sz="1800" dirty="0">
              <a:solidFill>
                <a:srgbClr val="000000"/>
              </a:solidFill>
              <a:latin typeface="Consolas" panose="020B0609020204030204" pitchFamily="49" charset="0"/>
            </a:endParaRP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conn.Open</a:t>
            </a:r>
            <a:r>
              <a:rPr lang="en-A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MySqlCommand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cmd</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MySqlCommand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sqlQuery</a:t>
            </a:r>
            <a:r>
              <a:rPr lang="en-US" sz="1800" dirty="0">
                <a:solidFill>
                  <a:srgbClr val="000000"/>
                </a:solidFill>
                <a:latin typeface="Consolas" panose="020B0609020204030204" pitchFamily="49" charset="0"/>
              </a:rPr>
              <a:t>, conn);</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MySqlDataReader</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rdr</a:t>
            </a:r>
            <a:r>
              <a:rPr lang="en-AU" sz="1800" dirty="0">
                <a:solidFill>
                  <a:srgbClr val="000000"/>
                </a:solidFill>
                <a:latin typeface="Consolas" panose="020B0609020204030204" pitchFamily="49" charset="0"/>
              </a:rPr>
              <a:t> = </a:t>
            </a:r>
            <a:r>
              <a:rPr lang="en-AU" sz="1800" dirty="0" err="1">
                <a:solidFill>
                  <a:srgbClr val="000000"/>
                </a:solidFill>
                <a:latin typeface="Consolas" panose="020B0609020204030204" pitchFamily="49" charset="0"/>
              </a:rPr>
              <a:t>cmd.ExecuteReader</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while</a:t>
            </a:r>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rdr.Read</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Demerits dem = </a:t>
            </a:r>
            <a:r>
              <a:rPr lang="en-AU" sz="1800" dirty="0">
                <a:solidFill>
                  <a:srgbClr val="0000FF"/>
                </a:solidFill>
                <a:latin typeface="Consolas" panose="020B0609020204030204" pitchFamily="49" charset="0"/>
              </a:rPr>
              <a:t>new</a:t>
            </a:r>
            <a:r>
              <a:rPr lang="en-AU" sz="1800" dirty="0">
                <a:solidFill>
                  <a:srgbClr val="000000"/>
                </a:solidFill>
                <a:latin typeface="Consolas" panose="020B0609020204030204" pitchFamily="49" charset="0"/>
              </a:rPr>
              <a:t> Demerits();</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dem.Number_Plate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Convert.ToString</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rdr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number_plate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dem.Demerit_Points</a:t>
            </a:r>
            <a:r>
              <a:rPr lang="fr-FR" sz="1800" dirty="0">
                <a:solidFill>
                  <a:srgbClr val="000000"/>
                </a:solidFill>
                <a:latin typeface="Consolas" panose="020B0609020204030204" pitchFamily="49" charset="0"/>
              </a:rPr>
              <a:t> = Convert.ToInt32(</a:t>
            </a:r>
            <a:r>
              <a:rPr lang="fr-FR" sz="1800" dirty="0" err="1">
                <a:solidFill>
                  <a:srgbClr val="000000"/>
                </a:solidFill>
                <a:latin typeface="Consolas" panose="020B0609020204030204" pitchFamily="49" charset="0"/>
              </a:rPr>
              <a:t>rdr</a:t>
            </a:r>
            <a:r>
              <a:rPr lang="fr-FR" sz="1800" dirty="0">
                <a:solidFill>
                  <a:srgbClr val="000000"/>
                </a:solidFill>
                <a:latin typeface="Consolas" panose="020B0609020204030204" pitchFamily="49" charset="0"/>
              </a:rPr>
              <a:t>[</a:t>
            </a:r>
            <a:r>
              <a:rPr lang="fr-FR" sz="1800" dirty="0">
                <a:solidFill>
                  <a:srgbClr val="A31515"/>
                </a:solidFill>
                <a:latin typeface="Consolas" panose="020B0609020204030204" pitchFamily="49" charset="0"/>
              </a:rPr>
              <a:t>"</a:t>
            </a:r>
            <a:r>
              <a:rPr lang="fr-FR" sz="1800" dirty="0" err="1">
                <a:solidFill>
                  <a:srgbClr val="A31515"/>
                </a:solidFill>
                <a:latin typeface="Consolas" panose="020B0609020204030204" pitchFamily="49" charset="0"/>
              </a:rPr>
              <a:t>demerit_points</a:t>
            </a:r>
            <a:r>
              <a:rPr lang="fr-FR" sz="1800" dirty="0">
                <a:solidFill>
                  <a:srgbClr val="A31515"/>
                </a:solidFill>
                <a:latin typeface="Consolas" panose="020B0609020204030204" pitchFamily="49" charset="0"/>
              </a:rPr>
              <a:t>"</a:t>
            </a:r>
            <a:r>
              <a:rPr lang="fr-FR"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dem.Penalty_Points</a:t>
            </a:r>
            <a:r>
              <a:rPr lang="en-US" sz="1800" dirty="0">
                <a:solidFill>
                  <a:srgbClr val="000000"/>
                </a:solidFill>
                <a:latin typeface="Consolas" panose="020B0609020204030204" pitchFamily="49" charset="0"/>
              </a:rPr>
              <a:t> = Convert.ToInt32(</a:t>
            </a:r>
            <a:r>
              <a:rPr lang="en-US" sz="1800" dirty="0" err="1">
                <a:solidFill>
                  <a:srgbClr val="000000"/>
                </a:solidFill>
                <a:latin typeface="Consolas" panose="020B0609020204030204" pitchFamily="49" charset="0"/>
              </a:rPr>
              <a:t>rdr</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penalty_points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list.Add</a:t>
            </a:r>
            <a:r>
              <a:rPr lang="en-AU" sz="1800" dirty="0">
                <a:solidFill>
                  <a:srgbClr val="000000"/>
                </a:solidFill>
                <a:latin typeface="Consolas" panose="020B0609020204030204" pitchFamily="49" charset="0"/>
              </a:rPr>
              <a:t>(dem);</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Datagrid.ItemsSource</a:t>
            </a:r>
            <a:r>
              <a:rPr lang="en-AU" sz="1800" dirty="0">
                <a:solidFill>
                  <a:srgbClr val="000000"/>
                </a:solidFill>
                <a:latin typeface="Consolas" panose="020B0609020204030204" pitchFamily="49" charset="0"/>
              </a:rPr>
              <a:t> = list;</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catch</a:t>
            </a:r>
            <a:r>
              <a:rPr lang="en-AU" sz="1800" dirty="0">
                <a:solidFill>
                  <a:srgbClr val="000000"/>
                </a:solidFill>
                <a:latin typeface="Consolas" panose="020B0609020204030204" pitchFamily="49" charset="0"/>
              </a:rPr>
              <a:t> (Exception ex)</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MessageBox.Show</a:t>
            </a:r>
            <a:r>
              <a:rPr lang="en-AU" sz="1800" dirty="0">
                <a:solidFill>
                  <a:srgbClr val="000000"/>
                </a:solidFill>
                <a:latin typeface="Consolas" panose="020B0609020204030204" pitchFamily="49" charset="0"/>
              </a:rPr>
              <a:t>(</a:t>
            </a:r>
            <a:r>
              <a:rPr lang="en-AU" sz="1800" dirty="0" err="1">
                <a:solidFill>
                  <a:srgbClr val="000000"/>
                </a:solidFill>
                <a:latin typeface="Consolas" panose="020B0609020204030204" pitchFamily="49" charset="0"/>
              </a:rPr>
              <a:t>ex.ToString</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r>
              <a:rPr lang="en-AU" sz="1800" dirty="0" err="1">
                <a:solidFill>
                  <a:srgbClr val="000000"/>
                </a:solidFill>
                <a:latin typeface="Consolas" panose="020B0609020204030204" pitchFamily="49" charset="0"/>
              </a:rPr>
              <a:t>conn.Close</a:t>
            </a:r>
            <a:r>
              <a:rPr lang="en-AU" sz="1800" dirty="0">
                <a:solidFill>
                  <a:srgbClr val="000000"/>
                </a:solidFill>
                <a:latin typeface="Consolas" panose="020B0609020204030204" pitchFamily="49" charset="0"/>
              </a:rPr>
              <a:t>();</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p>
          <a:p>
            <a:endParaRPr lang="en-AU" sz="1800" dirty="0">
              <a:solidFill>
                <a:srgbClr val="000000"/>
              </a:solidFill>
              <a:latin typeface="Consolas" panose="020B0609020204030204" pitchFamily="49" charset="0"/>
            </a:endParaRPr>
          </a:p>
          <a:p>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public</a:t>
            </a:r>
            <a:r>
              <a:rPr lang="en-AU" sz="1800" dirty="0">
                <a:solidFill>
                  <a:srgbClr val="000000"/>
                </a:solidFill>
                <a:latin typeface="Consolas" panose="020B0609020204030204" pitchFamily="49" charset="0"/>
              </a:rPr>
              <a:t> </a:t>
            </a:r>
            <a:r>
              <a:rPr lang="en-AU" sz="1800" dirty="0">
                <a:solidFill>
                  <a:srgbClr val="0000FF"/>
                </a:solidFill>
                <a:latin typeface="Consolas" panose="020B0609020204030204" pitchFamily="49" charset="0"/>
              </a:rPr>
              <a:t>class</a:t>
            </a:r>
            <a:r>
              <a:rPr lang="en-AU" sz="1800" dirty="0">
                <a:solidFill>
                  <a:srgbClr val="000000"/>
                </a:solidFill>
                <a:latin typeface="Consolas" panose="020B0609020204030204" pitchFamily="49" charset="0"/>
              </a:rPr>
              <a:t> </a:t>
            </a:r>
            <a:r>
              <a:rPr lang="en-AU" sz="1800" dirty="0">
                <a:solidFill>
                  <a:srgbClr val="2B91AF"/>
                </a:solidFill>
                <a:latin typeface="Consolas" panose="020B0609020204030204" pitchFamily="49" charset="0"/>
              </a:rPr>
              <a:t>Demerits</a:t>
            </a:r>
            <a:endParaRPr lang="en-AU" sz="1800" dirty="0">
              <a:solidFill>
                <a:srgbClr val="000000"/>
              </a:solidFill>
              <a:latin typeface="Consolas" panose="020B0609020204030204" pitchFamily="49" charset="0"/>
            </a:endParaRPr>
          </a:p>
          <a:p>
            <a:r>
              <a:rPr lang="en-AU"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Number_Plate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Demerit_Points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Penalty_Points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    }</a:t>
            </a:r>
          </a:p>
          <a:p>
            <a:r>
              <a:rPr lang="en-AU" sz="1800" dirty="0">
                <a:solidFill>
                  <a:srgbClr val="000000"/>
                </a:solidFill>
                <a:latin typeface="Consolas" panose="020B0609020204030204" pitchFamily="49" charset="0"/>
              </a:rPr>
              <a:t>}</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36</a:t>
            </a:fld>
            <a:endParaRPr lang="en-US" dirty="0"/>
          </a:p>
        </p:txBody>
      </p:sp>
    </p:spTree>
    <p:extLst>
      <p:ext uri="{BB962C8B-B14F-4D97-AF65-F5344CB8AC3E}">
        <p14:creationId xmlns:p14="http://schemas.microsoft.com/office/powerpoint/2010/main" val="287488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176400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04188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285152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35385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know adding WPF windows in the project as we have done it in Insert button and it is working efficiently. If we try to add another class Does it work in a similar way.</a:t>
            </a:r>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191983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know adding WPF windows in the project as we have done it in Insert button and it is working efficiently. In a similar </a:t>
            </a:r>
            <a:r>
              <a:rPr lang="en-AU" dirty="0" err="1"/>
              <a:t>way,we</a:t>
            </a:r>
            <a:r>
              <a:rPr lang="en-AU" dirty="0"/>
              <a:t> are adding another </a:t>
            </a:r>
            <a:r>
              <a:rPr lang="en-AU" dirty="0" err="1"/>
              <a:t>Wpf</a:t>
            </a:r>
            <a:r>
              <a:rPr lang="en-AU" dirty="0"/>
              <a:t> window </a:t>
            </a:r>
            <a:r>
              <a:rPr lang="en-AU" dirty="0" err="1"/>
              <a:t>Updaterecord</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1288078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207116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5/05/2023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5/5/2023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CB10CC10-94D1-9914-7957-DCB7FD81460F}"/>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customXml" Target="../ink/ink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customXml" Target="../ink/ink9.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ustomXml" Target="../ink/ink4.xml"/><Relationship Id="rId5" Type="http://schemas.openxmlformats.org/officeDocument/2006/relationships/image" Target="../media/image8.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a:t>WPF &amp; Data Binding</a:t>
            </a:r>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3989504109"/>
              </p:ext>
            </p:extLst>
          </p:nvPr>
        </p:nvGraphicFramePr>
        <p:xfrm>
          <a:off x="1129583" y="5361479"/>
          <a:ext cx="10083800" cy="609600"/>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r>
                        <a:rPr lang="en-AU" sz="1400" b="0" dirty="0">
                          <a:solidFill>
                            <a:schemeClr val="bg1">
                              <a:lumMod val="65000"/>
                            </a:schemeClr>
                          </a:solidFill>
                          <a:latin typeface="+mj-lt"/>
                        </a:rPr>
                        <a:t>ICTPRG431</a:t>
                      </a:r>
                    </a:p>
                  </a:txBody>
                  <a:tcPr/>
                </a:tc>
                <a:tc>
                  <a:txBody>
                    <a:bodyPr/>
                    <a:lstStyle/>
                    <a:p>
                      <a:r>
                        <a:rPr lang="en-AU" sz="1400" b="0" dirty="0">
                          <a:solidFill>
                            <a:schemeClr val="bg1">
                              <a:lumMod val="65000"/>
                            </a:schemeClr>
                          </a:solidFill>
                          <a:latin typeface="+mj-lt"/>
                        </a:rPr>
                        <a:t>Apply Query Language</a:t>
                      </a:r>
                    </a:p>
                  </a:txBody>
                  <a:tcPr/>
                </a:tc>
                <a:extLst>
                  <a:ext uri="{0D108BD9-81ED-4DB2-BD59-A6C34878D82A}">
                    <a16:rowId xmlns:a16="http://schemas.microsoft.com/office/drawing/2014/main" val="2402270444"/>
                  </a:ext>
                </a:extLst>
              </a:tr>
              <a:tr h="275999">
                <a:tc>
                  <a:txBody>
                    <a:bodyPr/>
                    <a:lstStyle/>
                    <a:p>
                      <a:r>
                        <a:rPr lang="en-AU" sz="1400" b="0" dirty="0">
                          <a:solidFill>
                            <a:schemeClr val="bg1">
                              <a:lumMod val="65000"/>
                            </a:schemeClr>
                          </a:solidFill>
                          <a:latin typeface="+mj-lt"/>
                        </a:rPr>
                        <a:t>ICTPRG432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Session 14</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Namrata Aneja</a:t>
            </a:r>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119-C47F-50BF-B906-C18D39038667}"/>
              </a:ext>
            </a:extLst>
          </p:cNvPr>
          <p:cNvSpPr>
            <a:spLocks noGrp="1"/>
          </p:cNvSpPr>
          <p:nvPr>
            <p:ph type="title"/>
          </p:nvPr>
        </p:nvSpPr>
        <p:spPr/>
        <p:txBody>
          <a:bodyPr>
            <a:noAutofit/>
          </a:bodyPr>
          <a:lstStyle/>
          <a:p>
            <a:r>
              <a:rPr lang="en-AU" sz="3200" dirty="0"/>
              <a:t>To create a </a:t>
            </a:r>
            <a:r>
              <a:rPr lang="en-AU" sz="3200" dirty="0" err="1"/>
              <a:t>Updaterecord</a:t>
            </a:r>
            <a:r>
              <a:rPr lang="en-AU" sz="3200" dirty="0"/>
              <a:t> window like below ,Code in the </a:t>
            </a:r>
            <a:r>
              <a:rPr lang="en-AU" sz="3200" dirty="0" err="1"/>
              <a:t>Updaterecord.xaml</a:t>
            </a:r>
            <a:r>
              <a:rPr lang="en-AU" sz="3200" dirty="0"/>
              <a:t> is </a:t>
            </a:r>
          </a:p>
        </p:txBody>
      </p:sp>
      <p:sp>
        <p:nvSpPr>
          <p:cNvPr id="4" name="Content Placeholder 3">
            <a:extLst>
              <a:ext uri="{FF2B5EF4-FFF2-40B4-BE49-F238E27FC236}">
                <a16:creationId xmlns:a16="http://schemas.microsoft.com/office/drawing/2014/main" id="{A9223EA4-C3DE-411E-2569-D26682ED7AFF}"/>
              </a:ext>
            </a:extLst>
          </p:cNvPr>
          <p:cNvSpPr>
            <a:spLocks noGrp="1"/>
          </p:cNvSpPr>
          <p:nvPr>
            <p:ph sz="half" idx="2"/>
          </p:nvPr>
        </p:nvSpPr>
        <p:spPr/>
        <p:txBody>
          <a:bodyPr>
            <a:normAutofit fontScale="55000" lnSpcReduction="20000"/>
          </a:bodyPr>
          <a:lstStyle/>
          <a:p>
            <a:r>
              <a:rPr lang="en-AU" b="1" dirty="0">
                <a:highlight>
                  <a:srgbClr val="D81C24"/>
                </a:highlight>
              </a:rPr>
              <a:t>Code required is written between the grid tags</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Grid.ColumnDefinitions</a:t>
            </a:r>
            <a:r>
              <a:rPr lang="en-AU" sz="2800" dirty="0">
                <a:solidFill>
                  <a:schemeClr val="bg1"/>
                </a:solidFill>
                <a:latin typeface="Consolas" panose="020B0609020204030204" pitchFamily="49" charset="0"/>
              </a:rPr>
              <a:t>&gt;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ColumnDefinition</a:t>
            </a:r>
            <a:r>
              <a:rPr lang="en-AU" sz="2800" dirty="0">
                <a:solidFill>
                  <a:schemeClr val="bg1"/>
                </a:solidFill>
                <a:latin typeface="Consolas" panose="020B0609020204030204" pitchFamily="49" charset="0"/>
              </a:rPr>
              <a:t> Width="8"/&gt;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ColumnDefinition</a:t>
            </a:r>
            <a:r>
              <a:rPr lang="en-AU" sz="2800" dirty="0">
                <a:solidFill>
                  <a:schemeClr val="bg1"/>
                </a:solidFill>
                <a:latin typeface="Consolas" panose="020B0609020204030204" pitchFamily="49" charset="0"/>
              </a:rPr>
              <a:t> Width=“1*"/&gt;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ColumnDefinition</a:t>
            </a:r>
            <a:r>
              <a:rPr lang="en-AU" sz="2800" dirty="0">
                <a:solidFill>
                  <a:schemeClr val="bg1"/>
                </a:solidFill>
                <a:latin typeface="Consolas" panose="020B0609020204030204" pitchFamily="49" charset="0"/>
              </a:rPr>
              <a:t> Width="2"/&gt;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ColumnDefinition</a:t>
            </a:r>
            <a:r>
              <a:rPr lang="en-AU" sz="2800" dirty="0">
                <a:solidFill>
                  <a:schemeClr val="bg1"/>
                </a:solidFill>
                <a:latin typeface="Consolas" panose="020B0609020204030204" pitchFamily="49" charset="0"/>
              </a:rPr>
              <a:t> Width="8"/&gt;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Grid.ColumnDefinitions</a:t>
            </a:r>
            <a:r>
              <a:rPr lang="en-AU" sz="2800" dirty="0">
                <a:solidFill>
                  <a:schemeClr val="bg1"/>
                </a:solidFill>
                <a:latin typeface="Consolas" panose="020B0609020204030204" pitchFamily="49" charset="0"/>
              </a:rPr>
              <a:t>&gt;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Grid.RowDefinitions</a:t>
            </a:r>
            <a:r>
              <a:rPr lang="en-AU" sz="2800" dirty="0">
                <a:solidFill>
                  <a:schemeClr val="bg1"/>
                </a:solidFill>
                <a:latin typeface="Consolas" panose="020B0609020204030204" pitchFamily="49" charset="0"/>
              </a:rPr>
              <a:t>&gt;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Height="8"/&gt;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Height="1*"/&gt;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RowDefinition</a:t>
            </a:r>
            <a:r>
              <a:rPr lang="en-AU" sz="2800" dirty="0">
                <a:solidFill>
                  <a:schemeClr val="bg1"/>
                </a:solidFill>
                <a:latin typeface="Consolas" panose="020B0609020204030204" pitchFamily="49" charset="0"/>
              </a:rPr>
              <a:t> Height="8"/&gt;</a:t>
            </a: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Grid.RowDefinitions</a:t>
            </a:r>
            <a:r>
              <a:rPr lang="en-AU" sz="2800" dirty="0">
                <a:solidFill>
                  <a:schemeClr val="bg1"/>
                </a:solidFill>
                <a:latin typeface="Consolas" panose="020B0609020204030204" pitchFamily="49" charset="0"/>
              </a:rPr>
              <a:t>&gt;</a:t>
            </a:r>
          </a:p>
          <a:p>
            <a:endParaRPr lang="en-AU" dirty="0"/>
          </a:p>
        </p:txBody>
      </p:sp>
      <p:pic>
        <p:nvPicPr>
          <p:cNvPr id="5" name="Content Placeholder 5">
            <a:extLst>
              <a:ext uri="{FF2B5EF4-FFF2-40B4-BE49-F238E27FC236}">
                <a16:creationId xmlns:a16="http://schemas.microsoft.com/office/drawing/2014/main" id="{29839631-C8B1-645A-1DEB-0DFDFD180827}"/>
              </a:ext>
            </a:extLst>
          </p:cNvPr>
          <p:cNvPicPr>
            <a:picLocks noGrp="1" noChangeAspect="1"/>
          </p:cNvPicPr>
          <p:nvPr>
            <p:ph sz="half" idx="1"/>
          </p:nvPr>
        </p:nvPicPr>
        <p:blipFill>
          <a:blip r:embed="rId2"/>
          <a:stretch>
            <a:fillRect/>
          </a:stretch>
        </p:blipFill>
        <p:spPr>
          <a:xfrm>
            <a:off x="661441" y="2304756"/>
            <a:ext cx="5281118" cy="3116850"/>
          </a:xfrm>
        </p:spPr>
      </p:pic>
    </p:spTree>
    <p:extLst>
      <p:ext uri="{BB962C8B-B14F-4D97-AF65-F5344CB8AC3E}">
        <p14:creationId xmlns:p14="http://schemas.microsoft.com/office/powerpoint/2010/main" val="195953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2710-F1F1-A001-5E9F-5B602585F36B}"/>
              </a:ext>
            </a:extLst>
          </p:cNvPr>
          <p:cNvSpPr>
            <a:spLocks noGrp="1"/>
          </p:cNvSpPr>
          <p:nvPr>
            <p:ph type="title"/>
          </p:nvPr>
        </p:nvSpPr>
        <p:spPr/>
        <p:txBody>
          <a:bodyPr>
            <a:noAutofit/>
          </a:bodyPr>
          <a:lstStyle/>
          <a:p>
            <a:r>
              <a:rPr lang="en-AU" sz="2800" dirty="0"/>
              <a:t>Add the following code in the  </a:t>
            </a:r>
            <a:r>
              <a:rPr lang="en-AU" sz="2800" dirty="0" err="1"/>
              <a:t>Updaterecord</a:t>
            </a:r>
            <a:r>
              <a:rPr lang="en-AU" sz="2800" dirty="0"/>
              <a:t>. </a:t>
            </a:r>
            <a:r>
              <a:rPr lang="en-AU" sz="2800" dirty="0" err="1"/>
              <a:t>xaml</a:t>
            </a:r>
            <a:r>
              <a:rPr lang="en-AU" sz="2800" dirty="0"/>
              <a:t> file </a:t>
            </a:r>
            <a:r>
              <a:rPr lang="en-AU" sz="1800" b="1" dirty="0">
                <a:highlight>
                  <a:srgbClr val="D81C24"/>
                </a:highlight>
              </a:rPr>
              <a:t>Code required is written between the grid tags</a:t>
            </a:r>
            <a:br>
              <a:rPr lang="en-AU" sz="1800" b="1" dirty="0">
                <a:highlight>
                  <a:srgbClr val="D81C24"/>
                </a:highlight>
              </a:rPr>
            </a:br>
            <a:endParaRPr lang="en-AU" sz="3200" dirty="0"/>
          </a:p>
        </p:txBody>
      </p:sp>
      <p:sp>
        <p:nvSpPr>
          <p:cNvPr id="3" name="Content Placeholder 2">
            <a:extLst>
              <a:ext uri="{FF2B5EF4-FFF2-40B4-BE49-F238E27FC236}">
                <a16:creationId xmlns:a16="http://schemas.microsoft.com/office/drawing/2014/main" id="{B36DBE59-EAC8-5E26-83D8-9F9147632397}"/>
              </a:ext>
            </a:extLst>
          </p:cNvPr>
          <p:cNvSpPr>
            <a:spLocks noGrp="1"/>
          </p:cNvSpPr>
          <p:nvPr>
            <p:ph sz="half" idx="1"/>
          </p:nvPr>
        </p:nvSpPr>
        <p:spPr>
          <a:xfrm>
            <a:off x="609600" y="1600177"/>
            <a:ext cx="5384800" cy="4525963"/>
          </a:xfrm>
        </p:spPr>
        <p:txBody>
          <a:bodyPr>
            <a:noAutofit/>
          </a:bodyPr>
          <a:lstStyle/>
          <a:p>
            <a:r>
              <a:rPr lang="en-AU" sz="1600" dirty="0">
                <a:solidFill>
                  <a:schemeClr val="bg1"/>
                </a:solidFill>
                <a:latin typeface="Consolas" panose="020B0609020204030204" pitchFamily="49" charset="0"/>
              </a:rPr>
              <a:t>&lt;</a:t>
            </a:r>
            <a:r>
              <a:rPr lang="en-AU" sz="1600" dirty="0" err="1">
                <a:solidFill>
                  <a:schemeClr val="bg1"/>
                </a:solidFill>
                <a:latin typeface="Consolas" panose="020B0609020204030204" pitchFamily="49" charset="0"/>
              </a:rPr>
              <a:t>StackPanel</a:t>
            </a:r>
            <a:r>
              <a:rPr lang="en-AU" sz="1600" dirty="0">
                <a:solidFill>
                  <a:schemeClr val="bg1"/>
                </a:solidFill>
                <a:latin typeface="Consolas" panose="020B0609020204030204" pitchFamily="49" charset="0"/>
              </a:rPr>
              <a:t> x:Name="ButtonStackPanel"</a:t>
            </a:r>
          </a:p>
          <a:p>
            <a:r>
              <a:rPr lang="en-AU" sz="1600" dirty="0">
                <a:solidFill>
                  <a:schemeClr val="bg1"/>
                </a:solidFill>
                <a:latin typeface="Consolas" panose="020B0609020204030204" pitchFamily="49" charset="0"/>
              </a:rPr>
              <a:t> </a:t>
            </a:r>
            <a:r>
              <a:rPr lang="en-AU" sz="1600" dirty="0" err="1">
                <a:solidFill>
                  <a:schemeClr val="bg1"/>
                </a:solidFill>
                <a:latin typeface="Consolas" panose="020B0609020204030204" pitchFamily="49" charset="0"/>
              </a:rPr>
              <a:t>Grid.Column</a:t>
            </a:r>
            <a:r>
              <a:rPr lang="en-AU" sz="1600" dirty="0">
                <a:solidFill>
                  <a:schemeClr val="bg1"/>
                </a:solidFill>
                <a:latin typeface="Consolas" panose="020B0609020204030204" pitchFamily="49" charset="0"/>
              </a:rPr>
              <a:t>="2" </a:t>
            </a:r>
          </a:p>
          <a:p>
            <a:r>
              <a:rPr lang="en-AU" sz="1600" dirty="0">
                <a:solidFill>
                  <a:schemeClr val="bg1"/>
                </a:solidFill>
                <a:latin typeface="Consolas" panose="020B0609020204030204" pitchFamily="49" charset="0"/>
              </a:rPr>
              <a:t> </a:t>
            </a:r>
            <a:r>
              <a:rPr lang="en-AU" sz="1600" dirty="0" err="1">
                <a:solidFill>
                  <a:schemeClr val="bg1"/>
                </a:solidFill>
                <a:latin typeface="Consolas" panose="020B0609020204030204" pitchFamily="49" charset="0"/>
              </a:rPr>
              <a:t>Grid.Row</a:t>
            </a:r>
            <a:r>
              <a:rPr lang="en-AU" sz="1600" dirty="0">
                <a:solidFill>
                  <a:schemeClr val="bg1"/>
                </a:solidFill>
                <a:latin typeface="Consolas" panose="020B0609020204030204" pitchFamily="49" charset="0"/>
              </a:rPr>
              <a:t>="5" </a:t>
            </a:r>
          </a:p>
          <a:p>
            <a:r>
              <a:rPr lang="en-AU" sz="1600" dirty="0">
                <a:solidFill>
                  <a:schemeClr val="bg1"/>
                </a:solidFill>
                <a:latin typeface="Consolas" panose="020B0609020204030204" pitchFamily="49" charset="0"/>
              </a:rPr>
              <a:t> Orientation="Horizontal"&gt;</a:t>
            </a:r>
          </a:p>
          <a:p>
            <a:r>
              <a:rPr lang="en-AU" sz="1600" dirty="0">
                <a:solidFill>
                  <a:schemeClr val="bg1"/>
                </a:solidFill>
                <a:latin typeface="Consolas" panose="020B0609020204030204" pitchFamily="49" charset="0"/>
              </a:rPr>
              <a:t>            &lt;Button x:Name="Save"</a:t>
            </a:r>
          </a:p>
          <a:p>
            <a:r>
              <a:rPr lang="en-AU" sz="1600" dirty="0">
                <a:solidFill>
                  <a:schemeClr val="bg1"/>
                </a:solidFill>
                <a:latin typeface="Consolas" panose="020B0609020204030204" pitchFamily="49" charset="0"/>
              </a:rPr>
              <a:t>             Background="</a:t>
            </a:r>
            <a:r>
              <a:rPr lang="en-AU" sz="1600" dirty="0" err="1">
                <a:solidFill>
                  <a:schemeClr val="bg1"/>
                </a:solidFill>
                <a:latin typeface="Consolas" panose="020B0609020204030204" pitchFamily="49" charset="0"/>
              </a:rPr>
              <a:t>LightGray</a:t>
            </a:r>
            <a:r>
              <a:rPr lang="en-AU" sz="1600" dirty="0">
                <a:solidFill>
                  <a:schemeClr val="bg1"/>
                </a:solidFill>
                <a:latin typeface="Consolas" panose="020B0609020204030204" pitchFamily="49" charset="0"/>
              </a:rPr>
              <a:t>"</a:t>
            </a:r>
          </a:p>
          <a:p>
            <a:r>
              <a:rPr lang="en-AU" sz="1600" dirty="0">
                <a:solidFill>
                  <a:schemeClr val="bg1"/>
                </a:solidFill>
                <a:latin typeface="Consolas" panose="020B0609020204030204" pitchFamily="49" charset="0"/>
              </a:rPr>
              <a:t>             Foreground="Black"</a:t>
            </a:r>
          </a:p>
          <a:p>
            <a:r>
              <a:rPr lang="en-AU" sz="1600" dirty="0">
                <a:solidFill>
                  <a:schemeClr val="bg1"/>
                </a:solidFill>
                <a:latin typeface="Consolas" panose="020B0609020204030204" pitchFamily="49" charset="0"/>
              </a:rPr>
              <a:t>             Content="Save"</a:t>
            </a:r>
          </a:p>
          <a:p>
            <a:r>
              <a:rPr lang="en-AU" sz="1600" dirty="0">
                <a:solidFill>
                  <a:schemeClr val="bg1"/>
                </a:solidFill>
                <a:latin typeface="Consolas" panose="020B0609020204030204" pitchFamily="49" charset="0"/>
              </a:rPr>
              <a:t>             </a:t>
            </a:r>
            <a:r>
              <a:rPr lang="en-AU" sz="1600" dirty="0" err="1">
                <a:solidFill>
                  <a:schemeClr val="bg1"/>
                </a:solidFill>
                <a:latin typeface="Consolas" panose="020B0609020204030204" pitchFamily="49" charset="0"/>
              </a:rPr>
              <a:t>MinWidth</a:t>
            </a:r>
            <a:r>
              <a:rPr lang="en-AU" sz="1600" dirty="0">
                <a:solidFill>
                  <a:schemeClr val="bg1"/>
                </a:solidFill>
                <a:latin typeface="Consolas" panose="020B0609020204030204" pitchFamily="49" charset="0"/>
              </a:rPr>
              <a:t>="80"</a:t>
            </a:r>
          </a:p>
          <a:p>
            <a:r>
              <a:rPr lang="en-AU" sz="1600" dirty="0">
                <a:solidFill>
                  <a:schemeClr val="bg1"/>
                </a:solidFill>
                <a:latin typeface="Consolas" panose="020B0609020204030204" pitchFamily="49" charset="0"/>
              </a:rPr>
              <a:t>             Margin="0,4,0,3.8"</a:t>
            </a:r>
          </a:p>
          <a:p>
            <a:r>
              <a:rPr lang="en-AU" sz="1600" dirty="0">
                <a:solidFill>
                  <a:schemeClr val="bg1"/>
                </a:solidFill>
                <a:latin typeface="Consolas" panose="020B0609020204030204" pitchFamily="49" charset="0"/>
              </a:rPr>
              <a:t>             Padding="16,4"</a:t>
            </a:r>
          </a:p>
          <a:p>
            <a:r>
              <a:rPr lang="en-US" sz="1600" dirty="0">
                <a:solidFill>
                  <a:schemeClr val="bg1"/>
                </a:solidFill>
                <a:latin typeface="Consolas" panose="020B0609020204030204" pitchFamily="49" charset="0"/>
              </a:rPr>
              <a:t>             Click="</a:t>
            </a:r>
            <a:r>
              <a:rPr lang="en-US" sz="1600" dirty="0" err="1">
                <a:solidFill>
                  <a:schemeClr val="bg1"/>
                </a:solidFill>
                <a:latin typeface="Consolas" panose="020B0609020204030204" pitchFamily="49" charset="0"/>
              </a:rPr>
              <a:t>Save_Click</a:t>
            </a:r>
            <a:r>
              <a:rPr lang="en-US" sz="1600" dirty="0">
                <a:solidFill>
                  <a:schemeClr val="bg1"/>
                </a:solidFill>
                <a:latin typeface="Consolas" panose="020B0609020204030204" pitchFamily="49" charset="0"/>
              </a:rPr>
              <a:t>" Width="231"/&gt;</a:t>
            </a:r>
          </a:p>
          <a:p>
            <a:endParaRPr lang="en-AU" sz="1000" dirty="0">
              <a:solidFill>
                <a:schemeClr val="bg1"/>
              </a:solidFill>
              <a:latin typeface="Consolas" panose="020B0609020204030204" pitchFamily="49" charset="0"/>
            </a:endParaRPr>
          </a:p>
        </p:txBody>
      </p:sp>
      <p:sp>
        <p:nvSpPr>
          <p:cNvPr id="4" name="Content Placeholder 3">
            <a:extLst>
              <a:ext uri="{FF2B5EF4-FFF2-40B4-BE49-F238E27FC236}">
                <a16:creationId xmlns:a16="http://schemas.microsoft.com/office/drawing/2014/main" id="{ECDB98DC-30C5-BEC0-E78E-1F6540227172}"/>
              </a:ext>
            </a:extLst>
          </p:cNvPr>
          <p:cNvSpPr>
            <a:spLocks noGrp="1"/>
          </p:cNvSpPr>
          <p:nvPr>
            <p:ph sz="half" idx="2"/>
          </p:nvPr>
        </p:nvSpPr>
        <p:spPr/>
        <p:txBody>
          <a:bodyPr>
            <a:normAutofit fontScale="85000" lnSpcReduction="10000"/>
          </a:bodyPr>
          <a:lstStyle/>
          <a:p>
            <a:r>
              <a:rPr lang="en-AU" sz="2800" dirty="0">
                <a:solidFill>
                  <a:schemeClr val="bg1"/>
                </a:solidFill>
                <a:latin typeface="Consolas" panose="020B0609020204030204" pitchFamily="49" charset="0"/>
              </a:rPr>
              <a:t>            </a:t>
            </a:r>
          </a:p>
          <a:p>
            <a:r>
              <a:rPr lang="en-AU" sz="2300" dirty="0">
                <a:solidFill>
                  <a:schemeClr val="bg1"/>
                </a:solidFill>
                <a:latin typeface="Consolas" panose="020B0609020204030204" pitchFamily="49" charset="0"/>
              </a:rPr>
              <a:t>            &lt;Button x:Name="Clear"</a:t>
            </a:r>
          </a:p>
          <a:p>
            <a:r>
              <a:rPr lang="en-AU" sz="2300" dirty="0">
                <a:solidFill>
                  <a:schemeClr val="bg1"/>
                </a:solidFill>
                <a:latin typeface="Consolas" panose="020B0609020204030204" pitchFamily="49" charset="0"/>
              </a:rPr>
              <a:t>                Background="</a:t>
            </a:r>
            <a:r>
              <a:rPr lang="en-AU" sz="2300" dirty="0" err="1">
                <a:solidFill>
                  <a:schemeClr val="bg1"/>
                </a:solidFill>
                <a:latin typeface="Consolas" panose="020B0609020204030204" pitchFamily="49" charset="0"/>
              </a:rPr>
              <a:t>LightGray</a:t>
            </a:r>
            <a:r>
              <a:rPr lang="en-AU" sz="2300" dirty="0">
                <a:solidFill>
                  <a:schemeClr val="bg1"/>
                </a:solidFill>
                <a:latin typeface="Consolas" panose="020B0609020204030204" pitchFamily="49" charset="0"/>
              </a:rPr>
              <a:t>"</a:t>
            </a:r>
          </a:p>
          <a:p>
            <a:r>
              <a:rPr lang="en-AU" sz="2300" dirty="0">
                <a:solidFill>
                  <a:schemeClr val="bg1"/>
                </a:solidFill>
                <a:latin typeface="Consolas" panose="020B0609020204030204" pitchFamily="49" charset="0"/>
              </a:rPr>
              <a:t>                Foreground="Black"</a:t>
            </a:r>
          </a:p>
          <a:p>
            <a:r>
              <a:rPr lang="en-AU" sz="2300" dirty="0">
                <a:solidFill>
                  <a:schemeClr val="bg1"/>
                </a:solidFill>
                <a:latin typeface="Consolas" panose="020B0609020204030204" pitchFamily="49" charset="0"/>
              </a:rPr>
              <a:t>                Content="Clear"</a:t>
            </a:r>
          </a:p>
          <a:p>
            <a:r>
              <a:rPr lang="en-AU" sz="2300" dirty="0">
                <a:solidFill>
                  <a:schemeClr val="bg1"/>
                </a:solidFill>
                <a:latin typeface="Consolas" panose="020B0609020204030204" pitchFamily="49" charset="0"/>
              </a:rPr>
              <a:t>                </a:t>
            </a:r>
            <a:r>
              <a:rPr lang="en-AU" sz="2300" dirty="0" err="1">
                <a:solidFill>
                  <a:schemeClr val="bg1"/>
                </a:solidFill>
                <a:latin typeface="Consolas" panose="020B0609020204030204" pitchFamily="49" charset="0"/>
              </a:rPr>
              <a:t>MinWidth</a:t>
            </a:r>
            <a:r>
              <a:rPr lang="en-AU" sz="2300" dirty="0">
                <a:solidFill>
                  <a:schemeClr val="bg1"/>
                </a:solidFill>
                <a:latin typeface="Consolas" panose="020B0609020204030204" pitchFamily="49" charset="0"/>
              </a:rPr>
              <a:t>="80"</a:t>
            </a:r>
          </a:p>
          <a:p>
            <a:r>
              <a:rPr lang="en-AU" sz="2300" dirty="0">
                <a:solidFill>
                  <a:schemeClr val="bg1"/>
                </a:solidFill>
                <a:latin typeface="Consolas" panose="020B0609020204030204" pitchFamily="49" charset="0"/>
              </a:rPr>
              <a:t>                Margin="0,4,0,3.8"</a:t>
            </a:r>
          </a:p>
          <a:p>
            <a:r>
              <a:rPr lang="en-AU" sz="2300" dirty="0">
                <a:solidFill>
                  <a:schemeClr val="bg1"/>
                </a:solidFill>
                <a:latin typeface="Consolas" panose="020B0609020204030204" pitchFamily="49" charset="0"/>
              </a:rPr>
              <a:t>                Padding="16,4"</a:t>
            </a:r>
          </a:p>
          <a:p>
            <a:r>
              <a:rPr lang="en-US" sz="2300" dirty="0">
                <a:solidFill>
                  <a:schemeClr val="bg1"/>
                </a:solidFill>
                <a:latin typeface="Consolas" panose="020B0609020204030204" pitchFamily="49" charset="0"/>
              </a:rPr>
              <a:t>                 Width="232" Click="</a:t>
            </a:r>
            <a:r>
              <a:rPr lang="en-US" sz="2300" dirty="0" err="1">
                <a:solidFill>
                  <a:schemeClr val="bg1"/>
                </a:solidFill>
                <a:latin typeface="Consolas" panose="020B0609020204030204" pitchFamily="49" charset="0"/>
              </a:rPr>
              <a:t>Clear_Click</a:t>
            </a:r>
            <a:r>
              <a:rPr lang="en-US" sz="2300" dirty="0">
                <a:solidFill>
                  <a:schemeClr val="bg1"/>
                </a:solidFill>
                <a:latin typeface="Consolas" panose="020B0609020204030204" pitchFamily="49" charset="0"/>
              </a:rPr>
              <a:t>"/&gt;</a:t>
            </a:r>
          </a:p>
          <a:p>
            <a:r>
              <a:rPr lang="en-AU" sz="2300" dirty="0">
                <a:solidFill>
                  <a:schemeClr val="bg1"/>
                </a:solidFill>
                <a:latin typeface="Consolas" panose="020B0609020204030204" pitchFamily="49" charset="0"/>
              </a:rPr>
              <a:t>  &lt;/</a:t>
            </a:r>
            <a:r>
              <a:rPr lang="en-AU" sz="2300" dirty="0" err="1">
                <a:solidFill>
                  <a:schemeClr val="bg1"/>
                </a:solidFill>
                <a:latin typeface="Consolas" panose="020B0609020204030204" pitchFamily="49" charset="0"/>
              </a:rPr>
              <a:t>StackPanel</a:t>
            </a:r>
            <a:r>
              <a:rPr lang="en-AU" sz="2300" dirty="0">
                <a:solidFill>
                  <a:schemeClr val="bg1"/>
                </a:solidFill>
                <a:latin typeface="Consolas" panose="020B0609020204030204" pitchFamily="49" charset="0"/>
              </a:rPr>
              <a:t>&gt;</a:t>
            </a:r>
            <a:r>
              <a:rPr lang="en-AU" sz="23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33103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1A49-6A9E-02A5-3075-32680608183E}"/>
              </a:ext>
            </a:extLst>
          </p:cNvPr>
          <p:cNvSpPr>
            <a:spLocks noGrp="1"/>
          </p:cNvSpPr>
          <p:nvPr>
            <p:ph type="title"/>
          </p:nvPr>
        </p:nvSpPr>
        <p:spPr/>
        <p:txBody>
          <a:bodyPr>
            <a:noAutofit/>
          </a:bodyPr>
          <a:lstStyle/>
          <a:p>
            <a:r>
              <a:rPr lang="en-AU" sz="2800" dirty="0"/>
              <a:t>Add the following code in the  </a:t>
            </a:r>
            <a:r>
              <a:rPr lang="en-AU" sz="2800" dirty="0" err="1"/>
              <a:t>Updaterecord</a:t>
            </a:r>
            <a:r>
              <a:rPr lang="en-AU" sz="2800" dirty="0"/>
              <a:t>. </a:t>
            </a:r>
            <a:r>
              <a:rPr lang="en-AU" sz="2800" dirty="0" err="1"/>
              <a:t>xaml</a:t>
            </a:r>
            <a:r>
              <a:rPr lang="en-AU" sz="2800" dirty="0"/>
              <a:t> file </a:t>
            </a:r>
            <a:r>
              <a:rPr lang="en-AU" sz="1800" b="1" dirty="0">
                <a:highlight>
                  <a:srgbClr val="D81C24"/>
                </a:highlight>
              </a:rPr>
              <a:t>Code required is written between the grid tags</a:t>
            </a:r>
            <a:br>
              <a:rPr lang="en-AU" sz="1800" b="1" dirty="0">
                <a:highlight>
                  <a:srgbClr val="D81C24"/>
                </a:highlight>
              </a:rPr>
            </a:br>
            <a:endParaRPr lang="en-AU" sz="3200" dirty="0"/>
          </a:p>
        </p:txBody>
      </p:sp>
      <p:sp>
        <p:nvSpPr>
          <p:cNvPr id="3" name="Content Placeholder 2">
            <a:extLst>
              <a:ext uri="{FF2B5EF4-FFF2-40B4-BE49-F238E27FC236}">
                <a16:creationId xmlns:a16="http://schemas.microsoft.com/office/drawing/2014/main" id="{B844084E-AFD9-0ECC-343E-BF1568195681}"/>
              </a:ext>
            </a:extLst>
          </p:cNvPr>
          <p:cNvSpPr>
            <a:spLocks noGrp="1"/>
          </p:cNvSpPr>
          <p:nvPr>
            <p:ph idx="1"/>
          </p:nvPr>
        </p:nvSpPr>
        <p:spPr/>
        <p:txBody>
          <a:bodyPr>
            <a:normAutofit fontScale="32500" lnSpcReduction="20000"/>
          </a:bodyPr>
          <a:lstStyle/>
          <a:p>
            <a:r>
              <a:rPr lang="en-AU" sz="3700" dirty="0">
                <a:solidFill>
                  <a:schemeClr val="bg1"/>
                </a:solidFill>
                <a:latin typeface="Consolas" panose="020B0609020204030204" pitchFamily="49" charset="0"/>
              </a:rPr>
              <a:t>&lt;Label x:Name="VehicleNumberPlateLabel"</a:t>
            </a:r>
          </a:p>
          <a:p>
            <a:r>
              <a:rPr lang="en-AU" sz="3700" dirty="0">
                <a:solidFill>
                  <a:schemeClr val="bg1"/>
                </a:solidFill>
                <a:latin typeface="Consolas" panose="020B0609020204030204" pitchFamily="49" charset="0"/>
              </a:rPr>
              <a:t>Content="Number Plate" </a:t>
            </a:r>
          </a:p>
          <a:p>
            <a:pPr marL="0" indent="0">
              <a:buNone/>
            </a:pPr>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Grid.Column</a:t>
            </a:r>
            <a:r>
              <a:rPr lang="en-AU" sz="3700" dirty="0">
                <a:solidFill>
                  <a:schemeClr val="bg1"/>
                </a:solidFill>
                <a:latin typeface="Consolas" panose="020B0609020204030204" pitchFamily="49" charset="0"/>
              </a:rPr>
              <a:t>="1" </a:t>
            </a:r>
          </a:p>
          <a:p>
            <a:pPr marL="0" indent="0">
              <a:buNone/>
            </a:pPr>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Grid.Row</a:t>
            </a:r>
            <a:r>
              <a:rPr lang="en-AU" sz="3700" dirty="0">
                <a:solidFill>
                  <a:schemeClr val="bg1"/>
                </a:solidFill>
                <a:latin typeface="Consolas" panose="020B0609020204030204" pitchFamily="49" charset="0"/>
              </a:rPr>
              <a:t>="2"</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VerticalAlignment</a:t>
            </a:r>
            <a:r>
              <a:rPr lang="en-AU" sz="3700" dirty="0">
                <a:solidFill>
                  <a:schemeClr val="bg1"/>
                </a:solidFill>
                <a:latin typeface="Consolas" panose="020B0609020204030204" pitchFamily="49" charset="0"/>
              </a:rPr>
              <a:t>="</a:t>
            </a:r>
            <a:r>
              <a:rPr lang="en-AU" sz="3700" dirty="0" err="1">
                <a:solidFill>
                  <a:schemeClr val="bg1"/>
                </a:solidFill>
                <a:latin typeface="Consolas" panose="020B0609020204030204" pitchFamily="49" charset="0"/>
              </a:rPr>
              <a:t>Center</a:t>
            </a:r>
            <a:r>
              <a:rPr lang="en-AU" sz="3700" dirty="0">
                <a:solidFill>
                  <a:schemeClr val="bg1"/>
                </a:solidFill>
                <a:latin typeface="Consolas" panose="020B0609020204030204" pitchFamily="49" charset="0"/>
              </a:rPr>
              <a:t>"</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HorizontalContentAlignment</a:t>
            </a:r>
            <a:r>
              <a:rPr lang="en-AU" sz="3700" dirty="0">
                <a:solidFill>
                  <a:schemeClr val="bg1"/>
                </a:solidFill>
                <a:latin typeface="Consolas" panose="020B0609020204030204" pitchFamily="49" charset="0"/>
              </a:rPr>
              <a:t>="Left" </a:t>
            </a:r>
          </a:p>
          <a:p>
            <a:r>
              <a:rPr lang="en-AU" sz="3700" dirty="0">
                <a:solidFill>
                  <a:schemeClr val="bg1"/>
                </a:solidFill>
                <a:latin typeface="Consolas" panose="020B0609020204030204" pitchFamily="49" charset="0"/>
              </a:rPr>
              <a:t> Margin="0,29.2,0.2,25.6"/&gt;</a:t>
            </a:r>
          </a:p>
          <a:p>
            <a:endParaRPr lang="en-AU" sz="3700" dirty="0">
              <a:solidFill>
                <a:schemeClr val="bg1"/>
              </a:solidFill>
              <a:latin typeface="Consolas" panose="020B0609020204030204" pitchFamily="49" charset="0"/>
            </a:endParaRPr>
          </a:p>
          <a:p>
            <a:r>
              <a:rPr lang="en-AU" sz="3700" dirty="0">
                <a:solidFill>
                  <a:schemeClr val="bg1"/>
                </a:solidFill>
                <a:latin typeface="Consolas" panose="020B0609020204030204" pitchFamily="49" charset="0"/>
              </a:rPr>
              <a:t> &lt;Label x:Name="VehicleSpeedLabel"</a:t>
            </a:r>
          </a:p>
          <a:p>
            <a:r>
              <a:rPr lang="en-AU" sz="3700" dirty="0">
                <a:solidFill>
                  <a:schemeClr val="bg1"/>
                </a:solidFill>
                <a:latin typeface="Consolas" panose="020B0609020204030204" pitchFamily="49" charset="0"/>
              </a:rPr>
              <a:t>  Content="Recorded Speed" </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Grid.Column</a:t>
            </a:r>
            <a:r>
              <a:rPr lang="en-AU" sz="3700" dirty="0">
                <a:solidFill>
                  <a:schemeClr val="bg1"/>
                </a:solidFill>
                <a:latin typeface="Consolas" panose="020B0609020204030204" pitchFamily="49" charset="0"/>
              </a:rPr>
              <a:t>="1" </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Grid.Row</a:t>
            </a:r>
            <a:r>
              <a:rPr lang="en-AU" sz="3700" dirty="0">
                <a:solidFill>
                  <a:schemeClr val="bg1"/>
                </a:solidFill>
                <a:latin typeface="Consolas" panose="020B0609020204030204" pitchFamily="49" charset="0"/>
              </a:rPr>
              <a:t>="3"</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VerticalAlignment</a:t>
            </a:r>
            <a:r>
              <a:rPr lang="en-AU" sz="3700" dirty="0">
                <a:solidFill>
                  <a:schemeClr val="bg1"/>
                </a:solidFill>
                <a:latin typeface="Consolas" panose="020B0609020204030204" pitchFamily="49" charset="0"/>
              </a:rPr>
              <a:t>="</a:t>
            </a:r>
            <a:r>
              <a:rPr lang="en-AU" sz="3700" dirty="0" err="1">
                <a:solidFill>
                  <a:schemeClr val="bg1"/>
                </a:solidFill>
                <a:latin typeface="Consolas" panose="020B0609020204030204" pitchFamily="49" charset="0"/>
              </a:rPr>
              <a:t>Center</a:t>
            </a:r>
            <a:r>
              <a:rPr lang="en-AU" sz="3700" dirty="0">
                <a:solidFill>
                  <a:schemeClr val="bg1"/>
                </a:solidFill>
                <a:latin typeface="Consolas" panose="020B0609020204030204" pitchFamily="49" charset="0"/>
              </a:rPr>
              <a:t>"</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HorizontalContentAlignment</a:t>
            </a:r>
            <a:r>
              <a:rPr lang="en-AU" sz="3700" dirty="0">
                <a:solidFill>
                  <a:schemeClr val="bg1"/>
                </a:solidFill>
                <a:latin typeface="Consolas" panose="020B0609020204030204" pitchFamily="49" charset="0"/>
              </a:rPr>
              <a:t>="Left"     Margin="0,30.4,0.2,25.4" /&gt;</a:t>
            </a:r>
          </a:p>
          <a:p>
            <a:r>
              <a:rPr lang="en-AU" sz="3700" dirty="0">
                <a:solidFill>
                  <a:schemeClr val="bg1"/>
                </a:solidFill>
                <a:latin typeface="Consolas" panose="020B0609020204030204" pitchFamily="49" charset="0"/>
              </a:rPr>
              <a:t>        </a:t>
            </a:r>
          </a:p>
          <a:p>
            <a:r>
              <a:rPr lang="en-AU" sz="3700" dirty="0">
                <a:solidFill>
                  <a:schemeClr val="bg1"/>
                </a:solidFill>
                <a:latin typeface="Consolas" panose="020B0609020204030204" pitchFamily="49" charset="0"/>
              </a:rPr>
              <a:t>        </a:t>
            </a:r>
          </a:p>
          <a:p>
            <a:r>
              <a:rPr lang="en-AU" sz="3700" dirty="0">
                <a:solidFill>
                  <a:schemeClr val="bg1"/>
                </a:solidFill>
                <a:latin typeface="Consolas" panose="020B0609020204030204" pitchFamily="49" charset="0"/>
              </a:rPr>
              <a:t>&lt;Label x:Name="SpeedLimitLabel"</a:t>
            </a:r>
          </a:p>
          <a:p>
            <a:r>
              <a:rPr lang="en-AU" sz="3700" dirty="0">
                <a:solidFill>
                  <a:schemeClr val="bg1"/>
                </a:solidFill>
                <a:latin typeface="Consolas" panose="020B0609020204030204" pitchFamily="49" charset="0"/>
              </a:rPr>
              <a:t>            Content="Speed Limit" </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Grid.Row</a:t>
            </a:r>
            <a:r>
              <a:rPr lang="en-AU" sz="3700" dirty="0">
                <a:solidFill>
                  <a:schemeClr val="bg1"/>
                </a:solidFill>
                <a:latin typeface="Consolas" panose="020B0609020204030204" pitchFamily="49" charset="0"/>
              </a:rPr>
              <a:t>="4"</a:t>
            </a:r>
          </a:p>
          <a:p>
            <a:r>
              <a:rPr lang="en-AU" sz="3700" dirty="0">
                <a:solidFill>
                  <a:schemeClr val="bg1"/>
                </a:solidFill>
                <a:latin typeface="Consolas" panose="020B0609020204030204" pitchFamily="49" charset="0"/>
              </a:rPr>
              <a:t>            </a:t>
            </a:r>
            <a:r>
              <a:rPr lang="en-AU" sz="3700" dirty="0" err="1">
                <a:solidFill>
                  <a:schemeClr val="bg1"/>
                </a:solidFill>
                <a:latin typeface="Consolas" panose="020B0609020204030204" pitchFamily="49" charset="0"/>
              </a:rPr>
              <a:t>VerticalAlignment</a:t>
            </a:r>
            <a:r>
              <a:rPr lang="en-AU" sz="3700" dirty="0">
                <a:solidFill>
                  <a:schemeClr val="bg1"/>
                </a:solidFill>
                <a:latin typeface="Consolas" panose="020B0609020204030204" pitchFamily="49" charset="0"/>
              </a:rPr>
              <a:t>="</a:t>
            </a:r>
            <a:r>
              <a:rPr lang="en-AU" sz="3700" dirty="0" err="1">
                <a:solidFill>
                  <a:schemeClr val="bg1"/>
                </a:solidFill>
                <a:latin typeface="Consolas" panose="020B0609020204030204" pitchFamily="49" charset="0"/>
              </a:rPr>
              <a:t>Center</a:t>
            </a:r>
            <a:r>
              <a:rPr lang="en-AU" sz="3700" dirty="0">
                <a:solidFill>
                  <a:schemeClr val="bg1"/>
                </a:solidFill>
                <a:latin typeface="Consolas" panose="020B0609020204030204" pitchFamily="49" charset="0"/>
              </a:rPr>
              <a:t>"</a:t>
            </a:r>
          </a:p>
          <a:p>
            <a:r>
              <a:rPr lang="en-US" sz="3700" dirty="0">
                <a:solidFill>
                  <a:schemeClr val="bg1"/>
                </a:solidFill>
                <a:latin typeface="Consolas" panose="020B0609020204030204" pitchFamily="49" charset="0"/>
              </a:rPr>
              <a:t>            </a:t>
            </a:r>
            <a:r>
              <a:rPr lang="en-US" sz="3700" dirty="0" err="1">
                <a:solidFill>
                  <a:schemeClr val="bg1"/>
                </a:solidFill>
                <a:latin typeface="Consolas" panose="020B0609020204030204" pitchFamily="49" charset="0"/>
              </a:rPr>
              <a:t>HorizontalContentAlignment</a:t>
            </a:r>
            <a:r>
              <a:rPr lang="en-US" sz="3700" dirty="0">
                <a:solidFill>
                  <a:schemeClr val="bg1"/>
                </a:solidFill>
                <a:latin typeface="Consolas" panose="020B0609020204030204" pitchFamily="49" charset="0"/>
              </a:rPr>
              <a:t>="Left" Margin="0,25.6,8.2,29.2" </a:t>
            </a:r>
            <a:r>
              <a:rPr lang="en-US" sz="3700" dirty="0" err="1">
                <a:solidFill>
                  <a:schemeClr val="bg1"/>
                </a:solidFill>
                <a:latin typeface="Consolas" panose="020B0609020204030204" pitchFamily="49" charset="0"/>
              </a:rPr>
              <a:t>Grid.ColumnSpan</a:t>
            </a:r>
            <a:r>
              <a:rPr lang="en-US" sz="3700" dirty="0">
                <a:solidFill>
                  <a:schemeClr val="bg1"/>
                </a:solidFill>
                <a:latin typeface="Consolas" panose="020B0609020204030204" pitchFamily="49" charset="0"/>
              </a:rPr>
              <a:t>="2" /&gt;</a:t>
            </a:r>
          </a:p>
          <a:p>
            <a:r>
              <a:rPr lang="en-AU" sz="3700" dirty="0">
                <a:solidFill>
                  <a:schemeClr val="bg1"/>
                </a:solidFill>
                <a:latin typeface="Consolas" panose="020B0609020204030204" pitchFamily="49" charset="0"/>
              </a:rPr>
              <a:t>        </a:t>
            </a:r>
          </a:p>
          <a:p>
            <a:r>
              <a:rPr lang="en-US" sz="3700" dirty="0">
                <a:solidFill>
                  <a:schemeClr val="bg1"/>
                </a:solidFill>
                <a:latin typeface="Consolas" panose="020B0609020204030204" pitchFamily="49" charset="0"/>
              </a:rPr>
              <a:t>      </a:t>
            </a:r>
          </a:p>
          <a:p>
            <a:endParaRPr lang="en-AU" dirty="0"/>
          </a:p>
        </p:txBody>
      </p:sp>
    </p:spTree>
    <p:extLst>
      <p:ext uri="{BB962C8B-B14F-4D97-AF65-F5344CB8AC3E}">
        <p14:creationId xmlns:p14="http://schemas.microsoft.com/office/powerpoint/2010/main" val="343204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7C50-6BE6-CF36-F86C-0A99E7235FCE}"/>
              </a:ext>
            </a:extLst>
          </p:cNvPr>
          <p:cNvSpPr>
            <a:spLocks noGrp="1"/>
          </p:cNvSpPr>
          <p:nvPr>
            <p:ph type="title"/>
          </p:nvPr>
        </p:nvSpPr>
        <p:spPr/>
        <p:txBody>
          <a:bodyPr/>
          <a:lstStyle/>
          <a:p>
            <a:r>
              <a:rPr lang="en-AU" dirty="0"/>
              <a:t>The </a:t>
            </a:r>
            <a:r>
              <a:rPr lang="en-AU" dirty="0" err="1"/>
              <a:t>Updaterecord.xaml</a:t>
            </a:r>
            <a:r>
              <a:rPr lang="en-AU" dirty="0"/>
              <a:t> will look like this</a:t>
            </a:r>
          </a:p>
        </p:txBody>
      </p:sp>
      <p:pic>
        <p:nvPicPr>
          <p:cNvPr id="6" name="Content Placeholder 5">
            <a:extLst>
              <a:ext uri="{FF2B5EF4-FFF2-40B4-BE49-F238E27FC236}">
                <a16:creationId xmlns:a16="http://schemas.microsoft.com/office/drawing/2014/main" id="{727B1F3E-50A3-1476-8504-5327550A1B6F}"/>
              </a:ext>
            </a:extLst>
          </p:cNvPr>
          <p:cNvPicPr>
            <a:picLocks noGrp="1" noChangeAspect="1"/>
          </p:cNvPicPr>
          <p:nvPr>
            <p:ph sz="half" idx="1"/>
          </p:nvPr>
        </p:nvPicPr>
        <p:blipFill>
          <a:blip r:embed="rId3"/>
          <a:stretch>
            <a:fillRect/>
          </a:stretch>
        </p:blipFill>
        <p:spPr>
          <a:xfrm>
            <a:off x="661441" y="2304756"/>
            <a:ext cx="5281118" cy="3116850"/>
          </a:xfrm>
        </p:spPr>
      </p:pic>
      <p:sp>
        <p:nvSpPr>
          <p:cNvPr id="4" name="Content Placeholder 3">
            <a:extLst>
              <a:ext uri="{FF2B5EF4-FFF2-40B4-BE49-F238E27FC236}">
                <a16:creationId xmlns:a16="http://schemas.microsoft.com/office/drawing/2014/main" id="{4C7BCAF9-372D-C848-47C0-F674713E6B54}"/>
              </a:ext>
            </a:extLst>
          </p:cNvPr>
          <p:cNvSpPr>
            <a:spLocks noGrp="1"/>
          </p:cNvSpPr>
          <p:nvPr>
            <p:ph sz="half" idx="2"/>
          </p:nvPr>
        </p:nvSpPr>
        <p:spPr/>
        <p:txBody>
          <a:bodyPr>
            <a:normAutofit fontScale="55000" lnSpcReduction="20000"/>
          </a:bodyPr>
          <a:lstStyle/>
          <a:p>
            <a:r>
              <a:rPr lang="en-AU" b="1" dirty="0">
                <a:highlight>
                  <a:srgbClr val="D81C24"/>
                </a:highlight>
              </a:rPr>
              <a:t>Code required is written between the grid tags</a:t>
            </a:r>
          </a:p>
          <a:p>
            <a:endParaRPr lang="en-AU" sz="2800" dirty="0">
              <a:solidFill>
                <a:srgbClr val="000000"/>
              </a:solidFill>
              <a:latin typeface="Consolas" panose="020B0609020204030204" pitchFamily="49" charset="0"/>
            </a:endParaRPr>
          </a:p>
          <a:p>
            <a:r>
              <a:rPr lang="en-AU" sz="2800" dirty="0">
                <a:solidFill>
                  <a:srgbClr val="000000"/>
                </a:solidFill>
                <a:latin typeface="Consolas" panose="020B0609020204030204" pitchFamily="49" charset="0"/>
              </a:rPr>
              <a:t>        </a:t>
            </a:r>
          </a:p>
          <a:p>
            <a:endParaRPr lang="en-AU" sz="2800" dirty="0">
              <a:solidFill>
                <a:schemeClr val="bg1"/>
              </a:solidFill>
              <a:latin typeface="Consolas" panose="020B0609020204030204" pitchFamily="49" charset="0"/>
            </a:endParaRPr>
          </a:p>
          <a:p>
            <a:pPr marL="0" indent="0">
              <a:buNone/>
            </a:pPr>
            <a:r>
              <a:rPr lang="en-AU" dirty="0">
                <a:solidFill>
                  <a:schemeClr val="bg1"/>
                </a:solidFill>
                <a:latin typeface="Consolas" panose="020B0609020204030204" pitchFamily="49" charset="0"/>
              </a:rPr>
              <a:t> </a:t>
            </a:r>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TextBox</a:t>
            </a:r>
            <a:r>
              <a:rPr lang="en-AU" sz="2800" dirty="0">
                <a:solidFill>
                  <a:schemeClr val="bg1"/>
                </a:solidFill>
                <a:latin typeface="Consolas" panose="020B0609020204030204" pitchFamily="49" charset="0"/>
              </a:rPr>
              <a:t> x:Name="numberplatetb" </a:t>
            </a:r>
            <a:r>
              <a:rPr lang="en-AU" sz="2800" dirty="0" err="1">
                <a:solidFill>
                  <a:schemeClr val="bg1"/>
                </a:solidFill>
                <a:latin typeface="Consolas" panose="020B0609020204030204" pitchFamily="49" charset="0"/>
              </a:rPr>
              <a:t>TextWrapping</a:t>
            </a:r>
            <a:r>
              <a:rPr lang="en-AU" sz="2800" dirty="0">
                <a:solidFill>
                  <a:schemeClr val="bg1"/>
                </a:solidFill>
                <a:latin typeface="Consolas" panose="020B0609020204030204" pitchFamily="49" charset="0"/>
              </a:rPr>
              <a:t>="Wrap" Text="" </a:t>
            </a:r>
            <a:r>
              <a:rPr lang="en-AU" sz="2800" dirty="0" err="1">
                <a:solidFill>
                  <a:schemeClr val="bg1"/>
                </a:solidFill>
                <a:latin typeface="Consolas" panose="020B0609020204030204" pitchFamily="49" charset="0"/>
              </a:rPr>
              <a:t>Grid.Column</a:t>
            </a:r>
            <a:r>
              <a:rPr lang="en-AU" sz="2800" dirty="0">
                <a:solidFill>
                  <a:schemeClr val="bg1"/>
                </a:solidFill>
                <a:latin typeface="Consolas" panose="020B0609020204030204" pitchFamily="49" charset="0"/>
              </a:rPr>
              <a:t>="1" Margin="311,10.2,6.6,9.6" </a:t>
            </a:r>
            <a:r>
              <a:rPr lang="en-AU" sz="2800" dirty="0" err="1">
                <a:solidFill>
                  <a:schemeClr val="bg1"/>
                </a:solidFill>
                <a:latin typeface="Consolas" panose="020B0609020204030204" pitchFamily="49" charset="0"/>
              </a:rPr>
              <a:t>Grid.Row</a:t>
            </a:r>
            <a:r>
              <a:rPr lang="en-AU" sz="2800" dirty="0">
                <a:solidFill>
                  <a:schemeClr val="bg1"/>
                </a:solidFill>
                <a:latin typeface="Consolas" panose="020B0609020204030204" pitchFamily="49" charset="0"/>
              </a:rPr>
              <a:t>="2" </a:t>
            </a:r>
            <a:r>
              <a:rPr lang="en-AU" sz="2800" dirty="0" err="1">
                <a:solidFill>
                  <a:schemeClr val="bg1"/>
                </a:solidFill>
                <a:latin typeface="Consolas" panose="020B0609020204030204" pitchFamily="49" charset="0"/>
              </a:rPr>
              <a:t>Grid.ColumnSpan</a:t>
            </a:r>
            <a:r>
              <a:rPr lang="en-AU" sz="2800" dirty="0">
                <a:solidFill>
                  <a:schemeClr val="bg1"/>
                </a:solidFill>
                <a:latin typeface="Consolas" panose="020B0609020204030204" pitchFamily="49" charset="0"/>
              </a:rPr>
              <a:t>="2" </a:t>
            </a:r>
            <a:r>
              <a:rPr lang="en-AU" sz="2800" dirty="0" err="1">
                <a:solidFill>
                  <a:schemeClr val="bg1"/>
                </a:solidFill>
                <a:latin typeface="Consolas" panose="020B0609020204030204" pitchFamily="49" charset="0"/>
              </a:rPr>
              <a:t>IsReadOnly</a:t>
            </a:r>
            <a:r>
              <a:rPr lang="en-AU" sz="2800" dirty="0">
                <a:solidFill>
                  <a:schemeClr val="bg1"/>
                </a:solidFill>
                <a:latin typeface="Consolas" panose="020B0609020204030204" pitchFamily="49" charset="0"/>
              </a:rPr>
              <a:t>="False"/&gt;</a:t>
            </a:r>
          </a:p>
          <a:p>
            <a:pPr marL="0" indent="0">
              <a:buNone/>
            </a:pPr>
            <a:endParaRPr lang="en-AU" sz="2800" dirty="0">
              <a:solidFill>
                <a:schemeClr val="bg1"/>
              </a:solidFill>
              <a:latin typeface="Consolas" panose="020B0609020204030204" pitchFamily="49" charset="0"/>
            </a:endParaRP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TextBox</a:t>
            </a:r>
            <a:r>
              <a:rPr lang="en-AU" sz="2800" dirty="0">
                <a:solidFill>
                  <a:schemeClr val="bg1"/>
                </a:solidFill>
                <a:latin typeface="Consolas" panose="020B0609020204030204" pitchFamily="49" charset="0"/>
              </a:rPr>
              <a:t> x:Name="speedtb" </a:t>
            </a:r>
            <a:r>
              <a:rPr lang="en-AU" sz="2800" dirty="0" err="1">
                <a:solidFill>
                  <a:schemeClr val="bg1"/>
                </a:solidFill>
                <a:latin typeface="Consolas" panose="020B0609020204030204" pitchFamily="49" charset="0"/>
              </a:rPr>
              <a:t>TextWrapping</a:t>
            </a:r>
            <a:r>
              <a:rPr lang="en-AU" sz="2800" dirty="0">
                <a:solidFill>
                  <a:schemeClr val="bg1"/>
                </a:solidFill>
                <a:latin typeface="Consolas" panose="020B0609020204030204" pitchFamily="49" charset="0"/>
              </a:rPr>
              <a:t>="Wrap" Text="" </a:t>
            </a:r>
            <a:r>
              <a:rPr lang="en-AU" sz="2800" dirty="0" err="1">
                <a:solidFill>
                  <a:schemeClr val="bg1"/>
                </a:solidFill>
                <a:latin typeface="Consolas" panose="020B0609020204030204" pitchFamily="49" charset="0"/>
              </a:rPr>
              <a:t>Grid.Column</a:t>
            </a:r>
            <a:r>
              <a:rPr lang="en-AU" sz="2800" dirty="0">
                <a:solidFill>
                  <a:schemeClr val="bg1"/>
                </a:solidFill>
                <a:latin typeface="Consolas" panose="020B0609020204030204" pitchFamily="49" charset="0"/>
              </a:rPr>
              <a:t>="1" Margin="311,10.4,1.6,9.4" </a:t>
            </a:r>
            <a:r>
              <a:rPr lang="en-AU" sz="2800" dirty="0" err="1">
                <a:solidFill>
                  <a:schemeClr val="bg1"/>
                </a:solidFill>
                <a:latin typeface="Consolas" panose="020B0609020204030204" pitchFamily="49" charset="0"/>
              </a:rPr>
              <a:t>Grid.Row</a:t>
            </a:r>
            <a:r>
              <a:rPr lang="en-AU" sz="2800" dirty="0">
                <a:solidFill>
                  <a:schemeClr val="bg1"/>
                </a:solidFill>
                <a:latin typeface="Consolas" panose="020B0609020204030204" pitchFamily="49" charset="0"/>
              </a:rPr>
              <a:t>="3" </a:t>
            </a:r>
            <a:r>
              <a:rPr lang="en-AU" sz="2800" dirty="0" err="1">
                <a:solidFill>
                  <a:schemeClr val="bg1"/>
                </a:solidFill>
                <a:latin typeface="Consolas" panose="020B0609020204030204" pitchFamily="49" charset="0"/>
              </a:rPr>
              <a:t>Grid.ColumnSpan</a:t>
            </a:r>
            <a:r>
              <a:rPr lang="en-AU" sz="2800" dirty="0">
                <a:solidFill>
                  <a:schemeClr val="bg1"/>
                </a:solidFill>
                <a:latin typeface="Consolas" panose="020B0609020204030204" pitchFamily="49" charset="0"/>
              </a:rPr>
              <a:t>="2"/&gt;</a:t>
            </a:r>
          </a:p>
          <a:p>
            <a:endParaRPr lang="en-AU" sz="2800" dirty="0">
              <a:solidFill>
                <a:schemeClr val="bg1"/>
              </a:solidFill>
              <a:latin typeface="Consolas" panose="020B0609020204030204" pitchFamily="49" charset="0"/>
            </a:endParaRPr>
          </a:p>
          <a:p>
            <a:r>
              <a:rPr lang="en-AU" sz="2800" dirty="0">
                <a:solidFill>
                  <a:schemeClr val="bg1"/>
                </a:solidFill>
                <a:latin typeface="Consolas" panose="020B0609020204030204" pitchFamily="49" charset="0"/>
              </a:rPr>
              <a:t>        &lt;</a:t>
            </a:r>
            <a:r>
              <a:rPr lang="en-AU" sz="2800" dirty="0" err="1">
                <a:solidFill>
                  <a:schemeClr val="bg1"/>
                </a:solidFill>
                <a:latin typeface="Consolas" panose="020B0609020204030204" pitchFamily="49" charset="0"/>
              </a:rPr>
              <a:t>TextBox</a:t>
            </a:r>
            <a:r>
              <a:rPr lang="en-AU" sz="2800" dirty="0">
                <a:solidFill>
                  <a:schemeClr val="bg1"/>
                </a:solidFill>
                <a:latin typeface="Consolas" panose="020B0609020204030204" pitchFamily="49" charset="0"/>
              </a:rPr>
              <a:t> x:Name="speedlimittb" </a:t>
            </a:r>
            <a:r>
              <a:rPr lang="en-AU" sz="2800" dirty="0" err="1">
                <a:solidFill>
                  <a:schemeClr val="bg1"/>
                </a:solidFill>
                <a:latin typeface="Consolas" panose="020B0609020204030204" pitchFamily="49" charset="0"/>
              </a:rPr>
              <a:t>TextWrapping</a:t>
            </a:r>
            <a:r>
              <a:rPr lang="en-AU" sz="2800" dirty="0">
                <a:solidFill>
                  <a:schemeClr val="bg1"/>
                </a:solidFill>
                <a:latin typeface="Consolas" panose="020B0609020204030204" pitchFamily="49" charset="0"/>
              </a:rPr>
              <a:t>="Wrap" Text="" </a:t>
            </a:r>
            <a:r>
              <a:rPr lang="en-AU" sz="2800" dirty="0" err="1">
                <a:solidFill>
                  <a:schemeClr val="bg1"/>
                </a:solidFill>
                <a:latin typeface="Consolas" panose="020B0609020204030204" pitchFamily="49" charset="0"/>
              </a:rPr>
              <a:t>Grid.Column</a:t>
            </a:r>
            <a:r>
              <a:rPr lang="en-AU" sz="2800" dirty="0">
                <a:solidFill>
                  <a:schemeClr val="bg1"/>
                </a:solidFill>
                <a:latin typeface="Consolas" panose="020B0609020204030204" pitchFamily="49" charset="0"/>
              </a:rPr>
              <a:t>="1" Margin="311,9.6,2.6,10.2" </a:t>
            </a:r>
            <a:r>
              <a:rPr lang="en-AU" sz="2800" dirty="0" err="1">
                <a:solidFill>
                  <a:schemeClr val="bg1"/>
                </a:solidFill>
                <a:latin typeface="Consolas" panose="020B0609020204030204" pitchFamily="49" charset="0"/>
              </a:rPr>
              <a:t>Grid.Row</a:t>
            </a:r>
            <a:r>
              <a:rPr lang="en-AU" sz="2800" dirty="0">
                <a:solidFill>
                  <a:schemeClr val="bg1"/>
                </a:solidFill>
                <a:latin typeface="Consolas" panose="020B0609020204030204" pitchFamily="49" charset="0"/>
              </a:rPr>
              <a:t>="4" </a:t>
            </a:r>
            <a:r>
              <a:rPr lang="en-AU" sz="2800" dirty="0" err="1">
                <a:solidFill>
                  <a:schemeClr val="bg1"/>
                </a:solidFill>
                <a:latin typeface="Consolas" panose="020B0609020204030204" pitchFamily="49" charset="0"/>
              </a:rPr>
              <a:t>Grid.ColumnSpan</a:t>
            </a:r>
            <a:r>
              <a:rPr lang="en-AU" sz="2800" dirty="0">
                <a:solidFill>
                  <a:schemeClr val="bg1"/>
                </a:solidFill>
                <a:latin typeface="Consolas" panose="020B0609020204030204" pitchFamily="49" charset="0"/>
              </a:rPr>
              <a:t>="2"/&gt;</a:t>
            </a:r>
            <a:endParaRPr lang="en-AU" dirty="0">
              <a:solidFill>
                <a:schemeClr val="bg1"/>
              </a:solidFill>
            </a:endParaRPr>
          </a:p>
          <a:p>
            <a:endParaRPr lang="en-AU" dirty="0"/>
          </a:p>
        </p:txBody>
      </p:sp>
    </p:spTree>
    <p:extLst>
      <p:ext uri="{BB962C8B-B14F-4D97-AF65-F5344CB8AC3E}">
        <p14:creationId xmlns:p14="http://schemas.microsoft.com/office/powerpoint/2010/main" val="8175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7759-9FA4-830D-426A-CF24241B8B93}"/>
              </a:ext>
            </a:extLst>
          </p:cNvPr>
          <p:cNvSpPr>
            <a:spLocks noGrp="1"/>
          </p:cNvSpPr>
          <p:nvPr>
            <p:ph type="title"/>
          </p:nvPr>
        </p:nvSpPr>
        <p:spPr/>
        <p:txBody>
          <a:bodyPr>
            <a:noAutofit/>
          </a:bodyPr>
          <a:lstStyle/>
          <a:p>
            <a:r>
              <a:rPr lang="en-AU" sz="3200" dirty="0"/>
              <a:t>Adding codes in </a:t>
            </a:r>
            <a:r>
              <a:rPr lang="en-AU" sz="3200" dirty="0" err="1"/>
              <a:t>Updaterecord.xaml.cs</a:t>
            </a:r>
            <a:br>
              <a:rPr lang="en-AU" sz="3200" dirty="0"/>
            </a:br>
            <a:r>
              <a:rPr lang="en-AU" sz="3200" dirty="0"/>
              <a:t>by double clicking save and Clear button</a:t>
            </a:r>
          </a:p>
        </p:txBody>
      </p:sp>
      <p:sp>
        <p:nvSpPr>
          <p:cNvPr id="3" name="Content Placeholder 2">
            <a:extLst>
              <a:ext uri="{FF2B5EF4-FFF2-40B4-BE49-F238E27FC236}">
                <a16:creationId xmlns:a16="http://schemas.microsoft.com/office/drawing/2014/main" id="{ABF777D1-A554-66E1-8844-36BE40D64BCF}"/>
              </a:ext>
            </a:extLst>
          </p:cNvPr>
          <p:cNvSpPr>
            <a:spLocks noGrp="1"/>
          </p:cNvSpPr>
          <p:nvPr>
            <p:ph sz="half" idx="1"/>
          </p:nvPr>
        </p:nvSpPr>
        <p:spPr/>
        <p:txBody>
          <a:bodyPr/>
          <a:lstStyle/>
          <a:p>
            <a:r>
              <a:rPr lang="en-US" sz="1800" dirty="0">
                <a:solidFill>
                  <a:schemeClr val="bg1"/>
                </a:solidFill>
                <a:latin typeface="Consolas" panose="020B0609020204030204" pitchFamily="49" charset="0"/>
              </a:rPr>
              <a:t>private void </a:t>
            </a:r>
            <a:r>
              <a:rPr lang="en-US" sz="1800" dirty="0" err="1">
                <a:solidFill>
                  <a:schemeClr val="bg1"/>
                </a:solidFill>
                <a:latin typeface="Consolas" panose="020B0609020204030204" pitchFamily="49" charset="0"/>
              </a:rPr>
              <a:t>Save_Click</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vehicle.Updaterec</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MessageBox.Show</a:t>
            </a:r>
            <a:r>
              <a:rPr lang="en-AU" sz="1800" dirty="0">
                <a:solidFill>
                  <a:schemeClr val="bg1"/>
                </a:solidFill>
                <a:latin typeface="Consolas" panose="020B0609020204030204" pitchFamily="49" charset="0"/>
              </a:rPr>
              <a:t>("Saved");</a:t>
            </a:r>
          </a:p>
          <a:p>
            <a:r>
              <a:rPr lang="en-AU" sz="1800" dirty="0">
                <a:solidFill>
                  <a:schemeClr val="bg1"/>
                </a:solidFill>
                <a:latin typeface="Consolas" panose="020B0609020204030204" pitchFamily="49" charset="0"/>
              </a:rPr>
              <a:t>        }</a:t>
            </a:r>
          </a:p>
          <a:p>
            <a:r>
              <a:rPr lang="en-US" sz="1800" dirty="0">
                <a:solidFill>
                  <a:schemeClr val="bg1"/>
                </a:solidFill>
                <a:latin typeface="Consolas" panose="020B0609020204030204" pitchFamily="49" charset="0"/>
              </a:rPr>
              <a:t>        private void </a:t>
            </a:r>
            <a:r>
              <a:rPr lang="en-US" sz="1800" dirty="0" err="1">
                <a:solidFill>
                  <a:schemeClr val="bg1"/>
                </a:solidFill>
                <a:latin typeface="Consolas" panose="020B0609020204030204" pitchFamily="49" charset="0"/>
              </a:rPr>
              <a:t>Clear_Click</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speedtb.Clear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speedlimittb.Clear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endParaRPr lang="en-AU" dirty="0">
              <a:solidFill>
                <a:schemeClr val="bg1"/>
              </a:solidFill>
            </a:endParaRPr>
          </a:p>
        </p:txBody>
      </p:sp>
      <p:sp>
        <p:nvSpPr>
          <p:cNvPr id="4" name="Content Placeholder 3">
            <a:extLst>
              <a:ext uri="{FF2B5EF4-FFF2-40B4-BE49-F238E27FC236}">
                <a16:creationId xmlns:a16="http://schemas.microsoft.com/office/drawing/2014/main" id="{86B6F02F-35A2-1A3B-2C81-B52DDAEE8B28}"/>
              </a:ext>
            </a:extLst>
          </p:cNvPr>
          <p:cNvSpPr>
            <a:spLocks noGrp="1"/>
          </p:cNvSpPr>
          <p:nvPr>
            <p:ph sz="half" idx="2"/>
          </p:nvPr>
        </p:nvSpPr>
        <p:spPr/>
        <p:txBody>
          <a:bodyPr/>
          <a:lstStyle/>
          <a:p>
            <a:endParaRPr lang="en-AU" dirty="0"/>
          </a:p>
          <a:p>
            <a:endParaRPr lang="en-AU" dirty="0"/>
          </a:p>
        </p:txBody>
      </p:sp>
      <p:pic>
        <p:nvPicPr>
          <p:cNvPr id="5" name="Content Placeholder 5">
            <a:extLst>
              <a:ext uri="{FF2B5EF4-FFF2-40B4-BE49-F238E27FC236}">
                <a16:creationId xmlns:a16="http://schemas.microsoft.com/office/drawing/2014/main" id="{DD4473F6-73F9-C1DC-2A05-581CE21CB186}"/>
              </a:ext>
            </a:extLst>
          </p:cNvPr>
          <p:cNvPicPr>
            <a:picLocks noChangeAspect="1"/>
          </p:cNvPicPr>
          <p:nvPr/>
        </p:nvPicPr>
        <p:blipFill>
          <a:blip r:embed="rId2"/>
          <a:stretch>
            <a:fillRect/>
          </a:stretch>
        </p:blipFill>
        <p:spPr>
          <a:xfrm>
            <a:off x="6301282" y="2140947"/>
            <a:ext cx="5281118" cy="3116850"/>
          </a:xfrm>
          <a:prstGeom prst="rect">
            <a:avLst/>
          </a:prstGeom>
        </p:spPr>
      </p:pic>
    </p:spTree>
    <p:extLst>
      <p:ext uri="{BB962C8B-B14F-4D97-AF65-F5344CB8AC3E}">
        <p14:creationId xmlns:p14="http://schemas.microsoft.com/office/powerpoint/2010/main" val="14846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426-92CD-850F-3C7B-EE63F7A11FCF}"/>
              </a:ext>
            </a:extLst>
          </p:cNvPr>
          <p:cNvSpPr>
            <a:spLocks noGrp="1"/>
          </p:cNvSpPr>
          <p:nvPr>
            <p:ph type="title"/>
          </p:nvPr>
        </p:nvSpPr>
        <p:spPr/>
        <p:txBody>
          <a:bodyPr>
            <a:normAutofit fontScale="90000"/>
          </a:bodyPr>
          <a:lstStyle/>
          <a:p>
            <a:r>
              <a:rPr lang="en-AU" dirty="0"/>
              <a:t>Adding another class Vehicle in the program</a:t>
            </a:r>
          </a:p>
        </p:txBody>
      </p:sp>
      <p:sp>
        <p:nvSpPr>
          <p:cNvPr id="3" name="Content Placeholder 2">
            <a:extLst>
              <a:ext uri="{FF2B5EF4-FFF2-40B4-BE49-F238E27FC236}">
                <a16:creationId xmlns:a16="http://schemas.microsoft.com/office/drawing/2014/main" id="{6A26C667-1F77-54EC-426D-F149DF3FDC64}"/>
              </a:ext>
            </a:extLst>
          </p:cNvPr>
          <p:cNvSpPr>
            <a:spLocks noGrp="1"/>
          </p:cNvSpPr>
          <p:nvPr>
            <p:ph sz="half" idx="1"/>
          </p:nvPr>
        </p:nvSpPr>
        <p:spPr/>
        <p:txBody>
          <a:bodyPr>
            <a:normAutofit/>
          </a:bodyPr>
          <a:lstStyle/>
          <a:p>
            <a:r>
              <a:rPr lang="en-AU" dirty="0"/>
              <a:t>We are working in a Partial class </a:t>
            </a:r>
            <a:r>
              <a:rPr lang="en-AU" dirty="0" err="1"/>
              <a:t>Mainwindow</a:t>
            </a:r>
            <a:r>
              <a:rPr lang="en-AU" dirty="0"/>
              <a:t>, </a:t>
            </a:r>
            <a:r>
              <a:rPr lang="en-AU" dirty="0" err="1"/>
              <a:t>Insertwindow</a:t>
            </a:r>
            <a:r>
              <a:rPr lang="en-AU" dirty="0"/>
              <a:t> of C sharp &amp; </a:t>
            </a:r>
            <a:r>
              <a:rPr lang="en-AU" dirty="0" err="1"/>
              <a:t>Wpf</a:t>
            </a:r>
            <a:r>
              <a:rPr lang="en-AU" dirty="0"/>
              <a:t>.</a:t>
            </a:r>
          </a:p>
          <a:p>
            <a:r>
              <a:rPr lang="en-AU" dirty="0"/>
              <a:t> Normally in a </a:t>
            </a:r>
            <a:r>
              <a:rPr lang="en-AU" dirty="0" err="1"/>
              <a:t>Csharp</a:t>
            </a:r>
            <a:r>
              <a:rPr lang="en-AU" dirty="0"/>
              <a:t> program we work in one class. </a:t>
            </a:r>
          </a:p>
          <a:p>
            <a:r>
              <a:rPr lang="en-AU" dirty="0"/>
              <a:t>All the functions belong to one class and called by the objects created under that class.</a:t>
            </a:r>
          </a:p>
        </p:txBody>
      </p:sp>
      <p:sp>
        <p:nvSpPr>
          <p:cNvPr id="4" name="Content Placeholder 3">
            <a:extLst>
              <a:ext uri="{FF2B5EF4-FFF2-40B4-BE49-F238E27FC236}">
                <a16:creationId xmlns:a16="http://schemas.microsoft.com/office/drawing/2014/main" id="{1D52A416-B1B9-CF15-8B24-3B2A4BC6E8C5}"/>
              </a:ext>
            </a:extLst>
          </p:cNvPr>
          <p:cNvSpPr>
            <a:spLocks noGrp="1"/>
          </p:cNvSpPr>
          <p:nvPr>
            <p:ph sz="half" idx="2"/>
          </p:nvPr>
        </p:nvSpPr>
        <p:spPr/>
        <p:txBody>
          <a:bodyPr>
            <a:normAutofit/>
          </a:bodyPr>
          <a:lstStyle/>
          <a:p>
            <a:r>
              <a:rPr lang="en-AU" dirty="0"/>
              <a:t>However, C# and </a:t>
            </a:r>
            <a:r>
              <a:rPr lang="en-AU" dirty="0" err="1"/>
              <a:t>wpf</a:t>
            </a:r>
            <a:r>
              <a:rPr lang="en-AU" dirty="0"/>
              <a:t> permits to add another class.</a:t>
            </a:r>
          </a:p>
          <a:p>
            <a:r>
              <a:rPr lang="en-AU" dirty="0"/>
              <a:t>Here, we are adding a new class in the given project</a:t>
            </a:r>
          </a:p>
          <a:p>
            <a:endParaRPr lang="en-AU" dirty="0"/>
          </a:p>
        </p:txBody>
      </p:sp>
    </p:spTree>
    <p:extLst>
      <p:ext uri="{BB962C8B-B14F-4D97-AF65-F5344CB8AC3E}">
        <p14:creationId xmlns:p14="http://schemas.microsoft.com/office/powerpoint/2010/main" val="157315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3D82-8D1F-0E26-0049-6603DF1DE64E}"/>
              </a:ext>
            </a:extLst>
          </p:cNvPr>
          <p:cNvSpPr>
            <a:spLocks noGrp="1"/>
          </p:cNvSpPr>
          <p:nvPr>
            <p:ph type="title"/>
          </p:nvPr>
        </p:nvSpPr>
        <p:spPr>
          <a:xfrm>
            <a:off x="609600" y="499892"/>
            <a:ext cx="10972800" cy="1003205"/>
          </a:xfrm>
        </p:spPr>
        <p:txBody>
          <a:bodyPr anchor="ctr">
            <a:normAutofit fontScale="90000"/>
          </a:bodyPr>
          <a:lstStyle/>
          <a:p>
            <a:r>
              <a:rPr lang="en-AU" sz="3900" dirty="0"/>
              <a:t>Adding another class Vehicle in the Program  </a:t>
            </a:r>
          </a:p>
        </p:txBody>
      </p:sp>
      <p:sp>
        <p:nvSpPr>
          <p:cNvPr id="11" name="Text Placeholder 2">
            <a:extLst>
              <a:ext uri="{FF2B5EF4-FFF2-40B4-BE49-F238E27FC236}">
                <a16:creationId xmlns:a16="http://schemas.microsoft.com/office/drawing/2014/main" id="{B7562473-E6D4-E296-9162-084354C0797C}"/>
              </a:ext>
            </a:extLst>
          </p:cNvPr>
          <p:cNvSpPr>
            <a:spLocks noGrp="1"/>
          </p:cNvSpPr>
          <p:nvPr>
            <p:ph type="body" idx="1"/>
          </p:nvPr>
        </p:nvSpPr>
        <p:spPr>
          <a:xfrm>
            <a:off x="609600" y="1535112"/>
            <a:ext cx="5386917" cy="1531289"/>
          </a:xfrm>
        </p:spPr>
        <p:txBody>
          <a:bodyPr>
            <a:normAutofit fontScale="47500" lnSpcReduction="20000"/>
          </a:bodyPr>
          <a:lstStyle/>
          <a:p>
            <a:pPr marL="342900" indent="-342900">
              <a:buFont typeface="Arial" panose="020B0604020202020204" pitchFamily="34" charset="0"/>
              <a:buChar char="•"/>
            </a:pPr>
            <a:r>
              <a:rPr lang="en-US" sz="2900" dirty="0"/>
              <a:t>Right Click the at the name of the project in the Solution Explorer</a:t>
            </a:r>
          </a:p>
          <a:p>
            <a:pPr marL="342900" indent="-342900">
              <a:buFont typeface="Arial" panose="020B0604020202020204" pitchFamily="34" charset="0"/>
              <a:buChar char="•"/>
            </a:pPr>
            <a:r>
              <a:rPr lang="en-US" sz="2900" dirty="0"/>
              <a:t>Click at Add</a:t>
            </a:r>
          </a:p>
          <a:p>
            <a:pPr marL="342900" indent="-342900">
              <a:buFont typeface="Arial" panose="020B0604020202020204" pitchFamily="34" charset="0"/>
              <a:buChar char="•"/>
            </a:pPr>
            <a:r>
              <a:rPr lang="en-US" sz="2900" dirty="0"/>
              <a:t>Click at New Item</a:t>
            </a:r>
          </a:p>
          <a:p>
            <a:endParaRPr lang="en-US" dirty="0"/>
          </a:p>
        </p:txBody>
      </p:sp>
      <p:pic>
        <p:nvPicPr>
          <p:cNvPr id="6" name="Picture 5">
            <a:extLst>
              <a:ext uri="{FF2B5EF4-FFF2-40B4-BE49-F238E27FC236}">
                <a16:creationId xmlns:a16="http://schemas.microsoft.com/office/drawing/2014/main" id="{D793CAC5-349D-4726-E4D5-4CA97E34E254}"/>
              </a:ext>
            </a:extLst>
          </p:cNvPr>
          <p:cNvPicPr>
            <a:picLocks noChangeAspect="1"/>
          </p:cNvPicPr>
          <p:nvPr/>
        </p:nvPicPr>
        <p:blipFill>
          <a:blip r:embed="rId3"/>
          <a:stretch>
            <a:fillRect/>
          </a:stretch>
        </p:blipFill>
        <p:spPr>
          <a:xfrm>
            <a:off x="609600" y="3066402"/>
            <a:ext cx="5386917" cy="3059761"/>
          </a:xfrm>
          <a:prstGeom prst="rect">
            <a:avLst/>
          </a:prstGeom>
          <a:noFill/>
        </p:spPr>
      </p:pic>
      <p:sp>
        <p:nvSpPr>
          <p:cNvPr id="13" name="Text Placeholder 4">
            <a:extLst>
              <a:ext uri="{FF2B5EF4-FFF2-40B4-BE49-F238E27FC236}">
                <a16:creationId xmlns:a16="http://schemas.microsoft.com/office/drawing/2014/main" id="{1F72D866-C2B6-85E1-B1FB-5BAB7B88D12F}"/>
              </a:ext>
            </a:extLst>
          </p:cNvPr>
          <p:cNvSpPr>
            <a:spLocks noGrp="1"/>
          </p:cNvSpPr>
          <p:nvPr>
            <p:ph type="body" sz="quarter" idx="3"/>
          </p:nvPr>
        </p:nvSpPr>
        <p:spPr>
          <a:xfrm>
            <a:off x="6193369" y="1535113"/>
            <a:ext cx="5389033" cy="1408502"/>
          </a:xfrm>
        </p:spPr>
        <p:txBody>
          <a:bodyPr>
            <a:normAutofit fontScale="47500" lnSpcReduction="20000"/>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900" dirty="0"/>
              <a:t>After clicking at New Item You will get similar screen as shown below</a:t>
            </a:r>
          </a:p>
          <a:p>
            <a:pPr marL="342900" indent="-342900">
              <a:buFont typeface="Arial" panose="020B0604020202020204" pitchFamily="34" charset="0"/>
              <a:buChar char="•"/>
            </a:pPr>
            <a:r>
              <a:rPr lang="en-US" sz="2900" dirty="0"/>
              <a:t>Click on Class and give it a name. I have given it </a:t>
            </a:r>
            <a:r>
              <a:rPr lang="en-US" sz="2900" dirty="0" err="1"/>
              <a:t>Vehicle.cs</a:t>
            </a:r>
            <a:r>
              <a:rPr lang="en-US" sz="2900" dirty="0"/>
              <a:t>.</a:t>
            </a:r>
          </a:p>
          <a:p>
            <a:pPr marL="342900" indent="-342900">
              <a:buFont typeface="Arial" panose="020B0604020202020204" pitchFamily="34" charset="0"/>
              <a:buChar char="•"/>
            </a:pPr>
            <a:r>
              <a:rPr lang="en-US" sz="2900" dirty="0"/>
              <a:t>&amp; Add it.</a:t>
            </a:r>
          </a:p>
          <a:p>
            <a:pPr marL="342900" indent="-34290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A856BDAC-477B-D85E-EB08-645425A912F0}"/>
              </a:ext>
            </a:extLst>
          </p:cNvPr>
          <p:cNvSpPr>
            <a:spLocks noGrp="1"/>
          </p:cNvSpPr>
          <p:nvPr>
            <p:ph sz="quarter" idx="4"/>
          </p:nvPr>
        </p:nvSpPr>
        <p:spPr>
          <a:xfrm>
            <a:off x="6193369" y="2814637"/>
            <a:ext cx="5476715" cy="3410800"/>
          </a:xfrm>
        </p:spPr>
        <p:txBody>
          <a:bodyPr>
            <a:normAutofit/>
          </a:bodyPr>
          <a:lstStyle/>
          <a:p>
            <a:pPr marL="0" indent="0">
              <a:buNone/>
            </a:pPr>
            <a:endParaRPr lang="en-AU" dirty="0"/>
          </a:p>
          <a:p>
            <a:endParaRPr lang="en-AU" dirty="0"/>
          </a:p>
        </p:txBody>
      </p:sp>
      <p:pic>
        <p:nvPicPr>
          <p:cNvPr id="16" name="Picture 15">
            <a:extLst>
              <a:ext uri="{FF2B5EF4-FFF2-40B4-BE49-F238E27FC236}">
                <a16:creationId xmlns:a16="http://schemas.microsoft.com/office/drawing/2014/main" id="{80783100-77D6-48D6-1E29-95E136684187}"/>
              </a:ext>
            </a:extLst>
          </p:cNvPr>
          <p:cNvPicPr>
            <a:picLocks noChangeAspect="1"/>
          </p:cNvPicPr>
          <p:nvPr/>
        </p:nvPicPr>
        <p:blipFill>
          <a:blip r:embed="rId4"/>
          <a:stretch>
            <a:fillRect/>
          </a:stretch>
        </p:blipFill>
        <p:spPr>
          <a:xfrm>
            <a:off x="6313118" y="2943615"/>
            <a:ext cx="5356965" cy="3182547"/>
          </a:xfrm>
          <a:prstGeom prst="rect">
            <a:avLst/>
          </a:prstGeom>
        </p:spPr>
      </p:pic>
    </p:spTree>
    <p:extLst>
      <p:ext uri="{BB962C8B-B14F-4D97-AF65-F5344CB8AC3E}">
        <p14:creationId xmlns:p14="http://schemas.microsoft.com/office/powerpoint/2010/main" val="327291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521D-D355-1062-F3E5-D808F0951547}"/>
              </a:ext>
            </a:extLst>
          </p:cNvPr>
          <p:cNvSpPr>
            <a:spLocks noGrp="1"/>
          </p:cNvSpPr>
          <p:nvPr>
            <p:ph type="title"/>
          </p:nvPr>
        </p:nvSpPr>
        <p:spPr/>
        <p:txBody>
          <a:bodyPr>
            <a:normAutofit fontScale="90000"/>
          </a:bodyPr>
          <a:lstStyle/>
          <a:p>
            <a:r>
              <a:rPr lang="en-AU" dirty="0"/>
              <a:t>Adding another class Vehicle in the program</a:t>
            </a:r>
          </a:p>
        </p:txBody>
      </p:sp>
      <p:sp>
        <p:nvSpPr>
          <p:cNvPr id="3" name="Content Placeholder 2">
            <a:extLst>
              <a:ext uri="{FF2B5EF4-FFF2-40B4-BE49-F238E27FC236}">
                <a16:creationId xmlns:a16="http://schemas.microsoft.com/office/drawing/2014/main" id="{09E3F9B0-6553-B9E2-A279-F0812DC26C7F}"/>
              </a:ext>
            </a:extLst>
          </p:cNvPr>
          <p:cNvSpPr>
            <a:spLocks noGrp="1"/>
          </p:cNvSpPr>
          <p:nvPr>
            <p:ph idx="1"/>
          </p:nvPr>
        </p:nvSpPr>
        <p:spPr/>
        <p:txBody>
          <a:bodyPr>
            <a:normAutofit/>
          </a:bodyPr>
          <a:lstStyle/>
          <a:p>
            <a:r>
              <a:rPr lang="en-AU" dirty="0">
                <a:solidFill>
                  <a:schemeClr val="bg1"/>
                </a:solidFill>
              </a:rPr>
              <a:t>Writing the given code in the class Vehicle</a:t>
            </a:r>
          </a:p>
          <a:p>
            <a:endParaRPr lang="en-AU" dirty="0">
              <a:solidFill>
                <a:schemeClr val="bg1"/>
              </a:solidFill>
            </a:endParaRPr>
          </a:p>
        </p:txBody>
      </p:sp>
      <p:pic>
        <p:nvPicPr>
          <p:cNvPr id="5" name="Picture 4">
            <a:extLst>
              <a:ext uri="{FF2B5EF4-FFF2-40B4-BE49-F238E27FC236}">
                <a16:creationId xmlns:a16="http://schemas.microsoft.com/office/drawing/2014/main" id="{38257DDB-785C-9069-6615-2EAD76E932E7}"/>
              </a:ext>
            </a:extLst>
          </p:cNvPr>
          <p:cNvPicPr>
            <a:picLocks noChangeAspect="1"/>
          </p:cNvPicPr>
          <p:nvPr/>
        </p:nvPicPr>
        <p:blipFill>
          <a:blip r:embed="rId3"/>
          <a:stretch>
            <a:fillRect/>
          </a:stretch>
        </p:blipFill>
        <p:spPr>
          <a:xfrm>
            <a:off x="513567" y="2367637"/>
            <a:ext cx="9231682" cy="4602879"/>
          </a:xfrm>
          <a:prstGeom prst="rect">
            <a:avLst/>
          </a:prstGeom>
        </p:spPr>
      </p:pic>
    </p:spTree>
    <p:extLst>
      <p:ext uri="{BB962C8B-B14F-4D97-AF65-F5344CB8AC3E}">
        <p14:creationId xmlns:p14="http://schemas.microsoft.com/office/powerpoint/2010/main" val="115075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3C13-1242-3290-2D11-304E2413219D}"/>
              </a:ext>
            </a:extLst>
          </p:cNvPr>
          <p:cNvSpPr>
            <a:spLocks noGrp="1"/>
          </p:cNvSpPr>
          <p:nvPr>
            <p:ph type="title"/>
          </p:nvPr>
        </p:nvSpPr>
        <p:spPr/>
        <p:txBody>
          <a:bodyPr>
            <a:normAutofit/>
          </a:bodyPr>
          <a:lstStyle/>
          <a:p>
            <a:r>
              <a:rPr lang="en-AU" sz="4400" dirty="0"/>
              <a:t>Adding a constructor Vehicle</a:t>
            </a:r>
            <a:endParaRPr lang="en-AU" dirty="0"/>
          </a:p>
        </p:txBody>
      </p:sp>
      <p:sp>
        <p:nvSpPr>
          <p:cNvPr id="3" name="Content Placeholder 2">
            <a:extLst>
              <a:ext uri="{FF2B5EF4-FFF2-40B4-BE49-F238E27FC236}">
                <a16:creationId xmlns:a16="http://schemas.microsoft.com/office/drawing/2014/main" id="{D83DE21E-F895-7C4A-BB72-86AEA02885C2}"/>
              </a:ext>
            </a:extLst>
          </p:cNvPr>
          <p:cNvSpPr>
            <a:spLocks noGrp="1"/>
          </p:cNvSpPr>
          <p:nvPr>
            <p:ph sz="half" idx="1"/>
          </p:nvPr>
        </p:nvSpPr>
        <p:spPr/>
        <p:txBody>
          <a:bodyPr>
            <a:normAutofit fontScale="47500" lnSpcReduction="20000"/>
          </a:bodyPr>
          <a:lstStyle/>
          <a:p>
            <a:r>
              <a:rPr lang="en-AU" sz="4300" dirty="0">
                <a:solidFill>
                  <a:schemeClr val="bg1"/>
                </a:solidFill>
                <a:latin typeface="Consolas" panose="020B0609020204030204" pitchFamily="49" charset="0"/>
              </a:rPr>
              <a:t>public Vehicle()</a:t>
            </a:r>
          </a:p>
          <a:p>
            <a:pPr marL="0" indent="0">
              <a:buNone/>
            </a:pPr>
            <a:r>
              <a:rPr lang="en-AU" sz="4300" dirty="0">
                <a:solidFill>
                  <a:schemeClr val="bg1"/>
                </a:solidFill>
                <a:latin typeface="Consolas" panose="020B0609020204030204" pitchFamily="49" charset="0"/>
              </a:rPr>
              <a:t>        {</a:t>
            </a:r>
          </a:p>
          <a:p>
            <a:pPr marL="0" indent="0">
              <a:buNone/>
            </a:pP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dbconnectionString</a:t>
            </a:r>
            <a:r>
              <a:rPr lang="en-AU" sz="4300" dirty="0">
                <a:solidFill>
                  <a:schemeClr val="bg1"/>
                </a:solidFill>
                <a:latin typeface="Consolas" panose="020B0609020204030204" pitchFamily="49" charset="0"/>
              </a:rPr>
              <a:t> = </a:t>
            </a:r>
            <a:r>
              <a:rPr lang="en-AU" sz="4300" dirty="0" err="1">
                <a:solidFill>
                  <a:schemeClr val="bg1"/>
                </a:solidFill>
                <a:latin typeface="Consolas" panose="020B0609020204030204" pitchFamily="49" charset="0"/>
              </a:rPr>
              <a:t>String.Format</a:t>
            </a:r>
            <a:r>
              <a:rPr lang="en-AU" sz="4300" dirty="0">
                <a:solidFill>
                  <a:schemeClr val="bg1"/>
                </a:solidFill>
                <a:latin typeface="Consolas" panose="020B0609020204030204" pitchFamily="49" charset="0"/>
              </a:rPr>
              <a:t>("server={0};port={1};user={2};password={3};database={4};</a:t>
            </a:r>
            <a:r>
              <a:rPr lang="en-AU" sz="4300" dirty="0" err="1">
                <a:solidFill>
                  <a:schemeClr val="bg1"/>
                </a:solidFill>
                <a:latin typeface="Consolas" panose="020B0609020204030204" pitchFamily="49" charset="0"/>
              </a:rPr>
              <a:t>sslMode</a:t>
            </a:r>
            <a:r>
              <a:rPr lang="en-AU" sz="4300" dirty="0">
                <a:solidFill>
                  <a:schemeClr val="bg1"/>
                </a:solidFill>
                <a:latin typeface="Consolas" panose="020B0609020204030204" pitchFamily="49" charset="0"/>
              </a:rPr>
              <a:t>={5}", </a:t>
            </a:r>
            <a:r>
              <a:rPr lang="en-AU" sz="4300" dirty="0" err="1">
                <a:solidFill>
                  <a:schemeClr val="bg1"/>
                </a:solidFill>
                <a:latin typeface="Consolas" panose="020B0609020204030204" pitchFamily="49" charset="0"/>
              </a:rPr>
              <a:t>dbserver</a:t>
            </a: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dbport</a:t>
            </a: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dbuser</a:t>
            </a: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dbpassword</a:t>
            </a: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dbname</a:t>
            </a: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dbsslm</a:t>
            </a:r>
            <a:r>
              <a:rPr lang="en-AU" sz="4300" dirty="0">
                <a:solidFill>
                  <a:schemeClr val="bg1"/>
                </a:solidFill>
                <a:latin typeface="Consolas" panose="020B0609020204030204" pitchFamily="49" charset="0"/>
              </a:rPr>
              <a:t>);</a:t>
            </a:r>
          </a:p>
          <a:p>
            <a:pPr marL="0" indent="0">
              <a:buNone/>
            </a:pPr>
            <a:r>
              <a:rPr lang="en-AU" sz="4300" dirty="0">
                <a:solidFill>
                  <a:schemeClr val="bg1"/>
                </a:solidFill>
                <a:latin typeface="Consolas" panose="020B0609020204030204" pitchFamily="49" charset="0"/>
              </a:rPr>
              <a:t>            conn = new </a:t>
            </a:r>
            <a:r>
              <a:rPr lang="en-AU" sz="4300" dirty="0" err="1">
                <a:solidFill>
                  <a:schemeClr val="bg1"/>
                </a:solidFill>
                <a:latin typeface="Consolas" panose="020B0609020204030204" pitchFamily="49" charset="0"/>
              </a:rPr>
              <a:t>MySqlConnection</a:t>
            </a:r>
            <a:r>
              <a:rPr lang="en-AU" sz="4300" dirty="0">
                <a:solidFill>
                  <a:schemeClr val="bg1"/>
                </a:solidFill>
                <a:latin typeface="Consolas" panose="020B0609020204030204" pitchFamily="49" charset="0"/>
              </a:rPr>
              <a:t>(</a:t>
            </a:r>
            <a:r>
              <a:rPr lang="en-AU" sz="4300" dirty="0" err="1">
                <a:solidFill>
                  <a:schemeClr val="bg1"/>
                </a:solidFill>
                <a:latin typeface="Consolas" panose="020B0609020204030204" pitchFamily="49" charset="0"/>
              </a:rPr>
              <a:t>dbconnectionString</a:t>
            </a:r>
            <a:r>
              <a:rPr lang="en-AU" sz="4300" dirty="0">
                <a:solidFill>
                  <a:schemeClr val="bg1"/>
                </a:solidFill>
                <a:latin typeface="Consolas" panose="020B0609020204030204" pitchFamily="49" charset="0"/>
              </a:rPr>
              <a:t>);</a:t>
            </a:r>
          </a:p>
          <a:p>
            <a:pPr marL="0" indent="0">
              <a:buNone/>
            </a:pPr>
            <a:r>
              <a:rPr lang="en-AU" sz="4300" dirty="0">
                <a:solidFill>
                  <a:schemeClr val="bg1"/>
                </a:solidFill>
                <a:latin typeface="Consolas" panose="020B0609020204030204" pitchFamily="49" charset="0"/>
              </a:rPr>
              <a:t>            try</a:t>
            </a:r>
          </a:p>
          <a:p>
            <a:pPr marL="0" indent="0">
              <a:buNone/>
            </a:pPr>
            <a:r>
              <a:rPr lang="en-AU" sz="4300" dirty="0">
                <a:solidFill>
                  <a:schemeClr val="bg1"/>
                </a:solidFill>
                <a:latin typeface="Consolas" panose="020B0609020204030204" pitchFamily="49" charset="0"/>
              </a:rPr>
              <a:t>            {</a:t>
            </a:r>
          </a:p>
          <a:p>
            <a:pPr marL="0" indent="0">
              <a:buNone/>
            </a:pPr>
            <a:r>
              <a:rPr lang="en-AU" sz="4300" dirty="0">
                <a:solidFill>
                  <a:schemeClr val="bg1"/>
                </a:solidFill>
                <a:latin typeface="Consolas" panose="020B0609020204030204" pitchFamily="49" charset="0"/>
              </a:rPr>
              <a:t>                </a:t>
            </a:r>
            <a:r>
              <a:rPr lang="en-AU" sz="4300" dirty="0" err="1">
                <a:solidFill>
                  <a:schemeClr val="bg1"/>
                </a:solidFill>
                <a:latin typeface="Consolas" panose="020B0609020204030204" pitchFamily="49" charset="0"/>
              </a:rPr>
              <a:t>conn.Open</a:t>
            </a:r>
            <a:r>
              <a:rPr lang="en-AU" sz="4300" dirty="0">
                <a:solidFill>
                  <a:schemeClr val="bg1"/>
                </a:solidFill>
                <a:latin typeface="Consolas" panose="020B0609020204030204" pitchFamily="49" charset="0"/>
              </a:rPr>
              <a:t>();</a:t>
            </a:r>
          </a:p>
          <a:p>
            <a:pPr marL="0" indent="0">
              <a:buNone/>
            </a:pPr>
            <a:r>
              <a:rPr lang="en-AU" sz="4300" dirty="0">
                <a:solidFill>
                  <a:schemeClr val="bg1"/>
                </a:solidFill>
                <a:latin typeface="Consolas" panose="020B0609020204030204" pitchFamily="49" charset="0"/>
              </a:rPr>
              <a:t>            }</a:t>
            </a:r>
          </a:p>
          <a:p>
            <a:endParaRPr lang="en-AU" dirty="0"/>
          </a:p>
        </p:txBody>
      </p:sp>
      <p:sp>
        <p:nvSpPr>
          <p:cNvPr id="4" name="Content Placeholder 3">
            <a:extLst>
              <a:ext uri="{FF2B5EF4-FFF2-40B4-BE49-F238E27FC236}">
                <a16:creationId xmlns:a16="http://schemas.microsoft.com/office/drawing/2014/main" id="{2E3AE857-C56D-A6A8-FA82-07D6CAA1EB5B}"/>
              </a:ext>
            </a:extLst>
          </p:cNvPr>
          <p:cNvSpPr>
            <a:spLocks noGrp="1"/>
          </p:cNvSpPr>
          <p:nvPr>
            <p:ph sz="half" idx="2"/>
          </p:nvPr>
        </p:nvSpPr>
        <p:spPr/>
        <p:txBody>
          <a:bodyPr>
            <a:normAutofit fontScale="47500" lnSpcReduction="20000"/>
          </a:bodyPr>
          <a:lstStyle/>
          <a:p>
            <a:pPr marL="0" indent="0">
              <a:buNone/>
            </a:pPr>
            <a:r>
              <a:rPr lang="en-AU" sz="2000" dirty="0">
                <a:solidFill>
                  <a:schemeClr val="bg1"/>
                </a:solidFill>
                <a:latin typeface="Consolas" panose="020B0609020204030204" pitchFamily="49" charset="0"/>
              </a:rPr>
              <a:t> </a:t>
            </a:r>
            <a:r>
              <a:rPr lang="en-AU" sz="3800" dirty="0">
                <a:solidFill>
                  <a:schemeClr val="bg1"/>
                </a:solidFill>
                <a:latin typeface="Consolas" panose="020B0609020204030204" pitchFamily="49" charset="0"/>
              </a:rPr>
              <a:t>catch (</a:t>
            </a:r>
            <a:r>
              <a:rPr lang="en-AU" sz="3800" dirty="0" err="1">
                <a:solidFill>
                  <a:schemeClr val="bg1"/>
                </a:solidFill>
                <a:latin typeface="Consolas" panose="020B0609020204030204" pitchFamily="49" charset="0"/>
              </a:rPr>
              <a:t>MySqlException</a:t>
            </a:r>
            <a:r>
              <a:rPr lang="en-AU" sz="3800" dirty="0">
                <a:solidFill>
                  <a:schemeClr val="bg1"/>
                </a:solidFill>
                <a:latin typeface="Consolas" panose="020B0609020204030204" pitchFamily="49" charset="0"/>
              </a:rPr>
              <a:t> ex)</a:t>
            </a:r>
          </a:p>
          <a:p>
            <a:pPr marL="0" indent="0">
              <a:buNone/>
            </a:pPr>
            <a:r>
              <a:rPr lang="en-AU" sz="3800" dirty="0">
                <a:solidFill>
                  <a:schemeClr val="bg1"/>
                </a:solidFill>
                <a:latin typeface="Consolas" panose="020B0609020204030204" pitchFamily="49" charset="0"/>
              </a:rPr>
              <a:t>            {</a:t>
            </a:r>
          </a:p>
          <a:p>
            <a:pPr marL="0" indent="0">
              <a:buNone/>
            </a:pPr>
            <a:r>
              <a:rPr lang="en-US" sz="3800" dirty="0">
                <a:solidFill>
                  <a:schemeClr val="bg1"/>
                </a:solidFill>
                <a:latin typeface="Consolas" panose="020B0609020204030204" pitchFamily="49" charset="0"/>
              </a:rPr>
              <a:t>                </a:t>
            </a:r>
            <a:r>
              <a:rPr lang="en-US" sz="3800" dirty="0" err="1">
                <a:solidFill>
                  <a:schemeClr val="bg1"/>
                </a:solidFill>
                <a:latin typeface="Consolas" panose="020B0609020204030204" pitchFamily="49" charset="0"/>
              </a:rPr>
              <a:t>MessageBox.Show</a:t>
            </a:r>
            <a:r>
              <a:rPr lang="en-US" sz="3800" dirty="0">
                <a:solidFill>
                  <a:schemeClr val="bg1"/>
                </a:solidFill>
                <a:latin typeface="Consolas" panose="020B0609020204030204" pitchFamily="49" charset="0"/>
              </a:rPr>
              <a:t>("No DB Connection");</a:t>
            </a:r>
          </a:p>
          <a:p>
            <a:pPr marL="0" indent="0">
              <a:buNone/>
            </a:pPr>
            <a:r>
              <a:rPr lang="en-AU" sz="3800" dirty="0">
                <a:solidFill>
                  <a:schemeClr val="bg1"/>
                </a:solidFill>
                <a:latin typeface="Consolas" panose="020B0609020204030204" pitchFamily="49" charset="0"/>
              </a:rPr>
              <a:t>            }</a:t>
            </a:r>
          </a:p>
          <a:p>
            <a:pPr marL="0" indent="0">
              <a:buNone/>
            </a:pPr>
            <a:r>
              <a:rPr lang="en-AU" sz="3800" dirty="0">
                <a:solidFill>
                  <a:schemeClr val="bg1"/>
                </a:solidFill>
                <a:latin typeface="Consolas" panose="020B0609020204030204" pitchFamily="49" charset="0"/>
              </a:rPr>
              <a:t>            finally</a:t>
            </a:r>
          </a:p>
          <a:p>
            <a:pPr marL="0" indent="0">
              <a:buNone/>
            </a:pPr>
            <a:r>
              <a:rPr lang="en-AU" sz="3800" dirty="0">
                <a:solidFill>
                  <a:schemeClr val="bg1"/>
                </a:solidFill>
                <a:latin typeface="Consolas" panose="020B0609020204030204" pitchFamily="49" charset="0"/>
              </a:rPr>
              <a:t>            {</a:t>
            </a:r>
          </a:p>
          <a:p>
            <a:pPr marL="0" indent="0">
              <a:buNone/>
            </a:pPr>
            <a:r>
              <a:rPr lang="en-AU" sz="3800" dirty="0">
                <a:solidFill>
                  <a:schemeClr val="bg1"/>
                </a:solidFill>
                <a:latin typeface="Consolas" panose="020B0609020204030204" pitchFamily="49" charset="0"/>
              </a:rPr>
              <a:t>                </a:t>
            </a:r>
            <a:r>
              <a:rPr lang="en-AU" sz="3800" dirty="0" err="1">
                <a:solidFill>
                  <a:schemeClr val="bg1"/>
                </a:solidFill>
                <a:latin typeface="Consolas" panose="020B0609020204030204" pitchFamily="49" charset="0"/>
              </a:rPr>
              <a:t>conn.Close</a:t>
            </a:r>
            <a:r>
              <a:rPr lang="en-AU" sz="3800" dirty="0">
                <a:solidFill>
                  <a:schemeClr val="bg1"/>
                </a:solidFill>
                <a:latin typeface="Consolas" panose="020B0609020204030204" pitchFamily="49" charset="0"/>
              </a:rPr>
              <a:t>();</a:t>
            </a:r>
          </a:p>
          <a:p>
            <a:pPr marL="0" indent="0">
              <a:buNone/>
            </a:pPr>
            <a:r>
              <a:rPr lang="en-AU" sz="3800" dirty="0">
                <a:solidFill>
                  <a:schemeClr val="bg1"/>
                </a:solidFill>
                <a:latin typeface="Consolas" panose="020B0609020204030204" pitchFamily="49" charset="0"/>
              </a:rPr>
              <a:t>            }</a:t>
            </a:r>
          </a:p>
          <a:p>
            <a:pPr marL="0" indent="0">
              <a:buNone/>
            </a:pPr>
            <a:endParaRPr lang="en-AU" sz="3800" dirty="0">
              <a:solidFill>
                <a:schemeClr val="bg1"/>
              </a:solidFill>
              <a:latin typeface="Consolas" panose="020B0609020204030204" pitchFamily="49" charset="0"/>
            </a:endParaRPr>
          </a:p>
          <a:p>
            <a:pPr marL="0" indent="0">
              <a:buNone/>
            </a:pPr>
            <a:r>
              <a:rPr lang="en-AU" sz="3800" dirty="0">
                <a:solidFill>
                  <a:schemeClr val="bg1"/>
                </a:solidFill>
                <a:latin typeface="Consolas" panose="020B0609020204030204" pitchFamily="49" charset="0"/>
              </a:rPr>
              <a:t>        }</a:t>
            </a:r>
            <a:endParaRPr lang="en-AU" sz="3800" dirty="0"/>
          </a:p>
        </p:txBody>
      </p:sp>
    </p:spTree>
    <p:extLst>
      <p:ext uri="{BB962C8B-B14F-4D97-AF65-F5344CB8AC3E}">
        <p14:creationId xmlns:p14="http://schemas.microsoft.com/office/powerpoint/2010/main" val="363103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3FF-412D-7D95-F2BE-CF683FCE93E4}"/>
              </a:ext>
            </a:extLst>
          </p:cNvPr>
          <p:cNvSpPr>
            <a:spLocks noGrp="1"/>
          </p:cNvSpPr>
          <p:nvPr>
            <p:ph type="title"/>
          </p:nvPr>
        </p:nvSpPr>
        <p:spPr/>
        <p:txBody>
          <a:bodyPr/>
          <a:lstStyle/>
          <a:p>
            <a:r>
              <a:rPr lang="en-AU" dirty="0"/>
              <a:t>Adding a function </a:t>
            </a:r>
            <a:r>
              <a:rPr lang="en-AU" dirty="0" err="1"/>
              <a:t>Searchrec</a:t>
            </a:r>
            <a:r>
              <a:rPr lang="en-AU" dirty="0"/>
              <a:t>()</a:t>
            </a:r>
          </a:p>
        </p:txBody>
      </p:sp>
      <p:sp>
        <p:nvSpPr>
          <p:cNvPr id="3" name="Content Placeholder 2">
            <a:extLst>
              <a:ext uri="{FF2B5EF4-FFF2-40B4-BE49-F238E27FC236}">
                <a16:creationId xmlns:a16="http://schemas.microsoft.com/office/drawing/2014/main" id="{44D5F4B6-D377-7D37-1F81-A8F87F1CB672}"/>
              </a:ext>
            </a:extLst>
          </p:cNvPr>
          <p:cNvSpPr>
            <a:spLocks noGrp="1"/>
          </p:cNvSpPr>
          <p:nvPr>
            <p:ph idx="1"/>
          </p:nvPr>
        </p:nvSpPr>
        <p:spPr/>
        <p:txBody>
          <a:bodyPr>
            <a:normAutofit fontScale="55000" lnSpcReduction="20000"/>
          </a:bodyPr>
          <a:lstStyle/>
          <a:p>
            <a:pPr marL="0" indent="0">
              <a:buNone/>
            </a:pPr>
            <a:r>
              <a:rPr lang="en-US" sz="1800" dirty="0">
                <a:solidFill>
                  <a:schemeClr val="bg1"/>
                </a:solidFill>
                <a:latin typeface="Consolas" panose="020B0609020204030204" pitchFamily="49" charset="0"/>
              </a:rPr>
              <a:t>public void </a:t>
            </a:r>
            <a:r>
              <a:rPr lang="en-US" sz="1800" dirty="0" err="1">
                <a:solidFill>
                  <a:schemeClr val="bg1"/>
                </a:solidFill>
                <a:latin typeface="Consolas" panose="020B0609020204030204" pitchFamily="49" charset="0"/>
              </a:rPr>
              <a:t>Searchrec</a:t>
            </a:r>
            <a:r>
              <a:rPr lang="en-US" sz="1800" dirty="0">
                <a:solidFill>
                  <a:schemeClr val="bg1"/>
                </a:solidFill>
                <a:latin typeface="Consolas" panose="020B0609020204030204" pitchFamily="49" charset="0"/>
              </a:rPr>
              <a:t>( string </a:t>
            </a:r>
            <a:r>
              <a:rPr lang="en-US" sz="1800" dirty="0" err="1">
                <a:solidFill>
                  <a:schemeClr val="bg1"/>
                </a:solidFill>
                <a:latin typeface="Consolas" panose="020B0609020204030204" pitchFamily="49" charset="0"/>
              </a:rPr>
              <a:t>searchdata</a:t>
            </a:r>
            <a:r>
              <a:rPr lang="en-US" sz="1800" dirty="0">
                <a:solidFill>
                  <a:schemeClr val="bg1"/>
                </a:solidFill>
                <a:latin typeface="Consolas" panose="020B0609020204030204" pitchFamily="49" charset="0"/>
              </a:rPr>
              <a:t>)</a:t>
            </a:r>
          </a:p>
          <a:p>
            <a:pPr marL="0" indent="0">
              <a:buNone/>
            </a:pPr>
            <a:r>
              <a:rPr lang="en-AU" sz="1800" dirty="0">
                <a:solidFill>
                  <a:schemeClr val="bg1"/>
                </a:solidFill>
                <a:latin typeface="Consolas" panose="020B0609020204030204" pitchFamily="49" charset="0"/>
              </a:rPr>
              <a:t>        {</a:t>
            </a:r>
          </a:p>
          <a:p>
            <a:pPr marL="0" indent="0">
              <a:buNone/>
            </a:pPr>
            <a:r>
              <a:rPr lang="en-AU" sz="1800" dirty="0">
                <a:solidFill>
                  <a:schemeClr val="bg1"/>
                </a:solidFill>
                <a:latin typeface="Consolas" panose="020B0609020204030204" pitchFamily="49" charset="0"/>
              </a:rPr>
              <a:t>            try</a:t>
            </a:r>
          </a:p>
          <a:p>
            <a:pPr marL="0" indent="0">
              <a:buNone/>
            </a:pPr>
            <a:r>
              <a:rPr lang="en-AU" sz="1800" dirty="0">
                <a:solidFill>
                  <a:schemeClr val="bg1"/>
                </a:solidFill>
                <a:latin typeface="Consolas" panose="020B0609020204030204" pitchFamily="49" charset="0"/>
              </a:rPr>
              <a:t>            {</a:t>
            </a:r>
          </a:p>
          <a:p>
            <a:pPr marL="0" indent="0">
              <a:buNone/>
            </a:pPr>
            <a:r>
              <a:rPr lang="en-AU" sz="1800" dirty="0">
                <a:solidFill>
                  <a:schemeClr val="bg1"/>
                </a:solidFill>
                <a:latin typeface="Consolas" panose="020B0609020204030204" pitchFamily="49" charset="0"/>
              </a:rPr>
              <a:t>                </a:t>
            </a:r>
          </a:p>
          <a:p>
            <a:pPr marL="0" indent="0">
              <a:buNone/>
            </a:pPr>
            <a:r>
              <a:rPr lang="en-US" sz="1800" dirty="0">
                <a:solidFill>
                  <a:schemeClr val="bg1"/>
                </a:solidFill>
                <a:latin typeface="Consolas" panose="020B0609020204030204" pitchFamily="49" charset="0"/>
              </a:rPr>
              <a:t>                string </a:t>
            </a:r>
            <a:r>
              <a:rPr lang="en-US" sz="1800" dirty="0" err="1">
                <a:solidFill>
                  <a:schemeClr val="bg1"/>
                </a:solidFill>
                <a:latin typeface="Consolas" panose="020B0609020204030204" pitchFamily="49" charset="0"/>
              </a:rPr>
              <a:t>sqlToRun</a:t>
            </a:r>
            <a:r>
              <a:rPr lang="en-US" sz="1800" dirty="0">
                <a:solidFill>
                  <a:schemeClr val="bg1"/>
                </a:solidFill>
                <a:latin typeface="Consolas" panose="020B0609020204030204" pitchFamily="49" charset="0"/>
              </a:rPr>
              <a:t> = "Select </a:t>
            </a:r>
            <a:r>
              <a:rPr lang="en-US" sz="1800" dirty="0" err="1">
                <a:solidFill>
                  <a:schemeClr val="bg1"/>
                </a:solidFill>
                <a:latin typeface="Consolas" panose="020B0609020204030204" pitchFamily="49" charset="0"/>
              </a:rPr>
              <a:t>id,number_plate,speed,speed_limit</a:t>
            </a:r>
            <a:r>
              <a:rPr lang="en-US" sz="1800" dirty="0">
                <a:solidFill>
                  <a:schemeClr val="bg1"/>
                </a:solidFill>
                <a:latin typeface="Consolas" panose="020B0609020204030204" pitchFamily="49" charset="0"/>
              </a:rPr>
              <a:t> from traffic where </a:t>
            </a:r>
            <a:r>
              <a:rPr lang="en-US" sz="1800" dirty="0" err="1">
                <a:solidFill>
                  <a:schemeClr val="bg1"/>
                </a:solidFill>
                <a:latin typeface="Consolas" panose="020B0609020204030204" pitchFamily="49" charset="0"/>
              </a:rPr>
              <a:t>number_plate</a:t>
            </a:r>
            <a:r>
              <a:rPr lang="en-US" sz="1800" dirty="0">
                <a:solidFill>
                  <a:schemeClr val="bg1"/>
                </a:solidFill>
                <a:latin typeface="Consolas" panose="020B0609020204030204" pitchFamily="49" charset="0"/>
              </a:rPr>
              <a:t> = '" + </a:t>
            </a:r>
            <a:r>
              <a:rPr lang="en-US" sz="1800" dirty="0" err="1">
                <a:solidFill>
                  <a:schemeClr val="bg1"/>
                </a:solidFill>
                <a:latin typeface="Consolas" panose="020B0609020204030204" pitchFamily="49" charset="0"/>
              </a:rPr>
              <a:t>searchdata</a:t>
            </a:r>
            <a:r>
              <a:rPr lang="en-US" sz="1800" dirty="0">
                <a:solidFill>
                  <a:schemeClr val="bg1"/>
                </a:solidFill>
                <a:latin typeface="Consolas" panose="020B0609020204030204" pitchFamily="49" charset="0"/>
              </a:rPr>
              <a:t> + "'; ";</a:t>
            </a:r>
          </a:p>
          <a:p>
            <a:pPr marL="0" indent="0">
              <a:buNone/>
            </a:pP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SearchNP</a:t>
            </a:r>
            <a:r>
              <a:rPr lang="en-AU" sz="1800" dirty="0">
                <a:solidFill>
                  <a:schemeClr val="bg1"/>
                </a:solidFill>
                <a:latin typeface="Consolas" panose="020B0609020204030204" pitchFamily="49" charset="0"/>
              </a:rPr>
              <a:t> = </a:t>
            </a:r>
            <a:r>
              <a:rPr lang="en-AU" sz="1800" dirty="0" err="1">
                <a:solidFill>
                  <a:schemeClr val="bg1"/>
                </a:solidFill>
                <a:latin typeface="Consolas" panose="020B0609020204030204" pitchFamily="49" charset="0"/>
              </a:rPr>
              <a:t>searchdata</a:t>
            </a:r>
            <a:r>
              <a:rPr lang="en-AU" sz="1800" dirty="0">
                <a:solidFill>
                  <a:schemeClr val="bg1"/>
                </a:solidFill>
                <a:latin typeface="Consolas" panose="020B0609020204030204" pitchFamily="49" charset="0"/>
              </a:rPr>
              <a:t>;</a:t>
            </a:r>
          </a:p>
          <a:p>
            <a:pPr marL="0" indent="0">
              <a:buNone/>
            </a:pP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conn.Open</a:t>
            </a:r>
            <a:r>
              <a:rPr lang="en-AU"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cmd</a:t>
            </a:r>
            <a:r>
              <a:rPr lang="en-US" sz="1800" dirty="0">
                <a:solidFill>
                  <a:schemeClr val="bg1"/>
                </a:solidFill>
                <a:latin typeface="Consolas" panose="020B0609020204030204" pitchFamily="49" charset="0"/>
              </a:rPr>
              <a:t> = new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sqlToRun</a:t>
            </a:r>
            <a:r>
              <a:rPr lang="en-US" sz="1800" dirty="0">
                <a:solidFill>
                  <a:schemeClr val="bg1"/>
                </a:solidFill>
                <a:latin typeface="Consolas" panose="020B0609020204030204" pitchFamily="49" charset="0"/>
              </a:rPr>
              <a:t>, conn);</a:t>
            </a:r>
          </a:p>
          <a:p>
            <a:pPr marL="0" indent="0">
              <a:buNone/>
            </a:pPr>
            <a:endParaRPr lang="en-AU" sz="1800" dirty="0">
              <a:solidFill>
                <a:schemeClr val="bg1"/>
              </a:solidFill>
              <a:latin typeface="Consolas" panose="020B0609020204030204" pitchFamily="49" charset="0"/>
            </a:endParaRPr>
          </a:p>
          <a:p>
            <a:pPr marL="0" indent="0">
              <a:buNone/>
            </a:pP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MySqlDataReader</a:t>
            </a: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 = </a:t>
            </a:r>
            <a:r>
              <a:rPr lang="en-AU" sz="1800" dirty="0" err="1">
                <a:solidFill>
                  <a:schemeClr val="bg1"/>
                </a:solidFill>
                <a:latin typeface="Consolas" panose="020B0609020204030204" pitchFamily="49" charset="0"/>
              </a:rPr>
              <a:t>cmd.ExecuteReader</a:t>
            </a:r>
            <a:r>
              <a:rPr lang="en-AU" sz="1800" dirty="0">
                <a:solidFill>
                  <a:schemeClr val="bg1"/>
                </a:solidFill>
                <a:latin typeface="Consolas" panose="020B0609020204030204" pitchFamily="49" charset="0"/>
              </a:rPr>
              <a:t>();</a:t>
            </a:r>
          </a:p>
          <a:p>
            <a:pPr marL="0" indent="0">
              <a:buNone/>
            </a:pPr>
            <a:endParaRPr lang="en-AU" sz="1800" dirty="0">
              <a:solidFill>
                <a:schemeClr val="bg1"/>
              </a:solidFill>
              <a:latin typeface="Consolas" panose="020B0609020204030204" pitchFamily="49" charset="0"/>
            </a:endParaRPr>
          </a:p>
          <a:p>
            <a:pPr marL="0" indent="0">
              <a:buNone/>
            </a:pPr>
            <a:r>
              <a:rPr lang="en-AU" sz="1800" dirty="0">
                <a:solidFill>
                  <a:schemeClr val="bg1"/>
                </a:solidFill>
                <a:latin typeface="Consolas" panose="020B0609020204030204" pitchFamily="49" charset="0"/>
              </a:rPr>
              <a:t>                while (</a:t>
            </a:r>
            <a:r>
              <a:rPr lang="en-AU" sz="1800" dirty="0" err="1">
                <a:solidFill>
                  <a:schemeClr val="bg1"/>
                </a:solidFill>
                <a:latin typeface="Consolas" panose="020B0609020204030204" pitchFamily="49" charset="0"/>
              </a:rPr>
              <a:t>rdr.Read</a:t>
            </a:r>
            <a:r>
              <a:rPr lang="en-AU" sz="1800" dirty="0">
                <a:solidFill>
                  <a:schemeClr val="bg1"/>
                </a:solidFill>
                <a:latin typeface="Consolas" panose="020B0609020204030204" pitchFamily="49" charset="0"/>
              </a:rPr>
              <a:t>())</a:t>
            </a:r>
          </a:p>
          <a:p>
            <a:pPr marL="0" indent="0">
              <a:buNone/>
            </a:pPr>
            <a:r>
              <a:rPr lang="en-AU" sz="1800" dirty="0">
                <a:solidFill>
                  <a:schemeClr val="bg1"/>
                </a:solidFill>
                <a:latin typeface="Consolas" panose="020B0609020204030204" pitchFamily="49" charset="0"/>
              </a:rPr>
              <a:t>                {</a:t>
            </a:r>
          </a:p>
          <a:p>
            <a:pPr marL="0" indent="0">
              <a:buNone/>
            </a:pPr>
            <a:r>
              <a:rPr lang="en-US" sz="1800" dirty="0">
                <a:solidFill>
                  <a:schemeClr val="bg1"/>
                </a:solidFill>
                <a:latin typeface="Consolas" panose="020B0609020204030204" pitchFamily="49" charset="0"/>
              </a:rPr>
              <a:t>                    ID = Convert.ToInt32(</a:t>
            </a:r>
            <a:r>
              <a:rPr lang="en-US" sz="1800" dirty="0" err="1">
                <a:solidFill>
                  <a:schemeClr val="bg1"/>
                </a:solidFill>
                <a:latin typeface="Consolas" panose="020B0609020204030204" pitchFamily="49" charset="0"/>
              </a:rPr>
              <a:t>rdr</a:t>
            </a:r>
            <a:r>
              <a:rPr lang="en-US" sz="1800" dirty="0">
                <a:solidFill>
                  <a:schemeClr val="bg1"/>
                </a:solidFill>
                <a:latin typeface="Consolas" panose="020B0609020204030204" pitchFamily="49" charset="0"/>
              </a:rPr>
              <a:t>["id"].</a:t>
            </a:r>
            <a:r>
              <a:rPr lang="en-US" sz="1800" dirty="0" err="1">
                <a:solidFill>
                  <a:schemeClr val="bg1"/>
                </a:solidFill>
                <a:latin typeface="Consolas" panose="020B0609020204030204" pitchFamily="49" charset="0"/>
              </a:rPr>
              <a:t>ToString</a:t>
            </a:r>
            <a:r>
              <a:rPr lang="en-US"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NumberPlate</a:t>
            </a:r>
            <a:r>
              <a:rPr lang="en-US" sz="1800" dirty="0">
                <a:solidFill>
                  <a:schemeClr val="bg1"/>
                </a:solidFill>
                <a:latin typeface="Consolas" panose="020B0609020204030204" pitchFamily="49" charset="0"/>
              </a:rPr>
              <a:t> = </a:t>
            </a:r>
            <a:r>
              <a:rPr lang="en-US" sz="1800" dirty="0" err="1">
                <a:solidFill>
                  <a:schemeClr val="bg1"/>
                </a:solidFill>
                <a:latin typeface="Consolas" panose="020B0609020204030204" pitchFamily="49" charset="0"/>
              </a:rPr>
              <a:t>rdr</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number_plate</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ToString</a:t>
            </a:r>
            <a:r>
              <a:rPr lang="en-US" sz="1800" dirty="0">
                <a:solidFill>
                  <a:schemeClr val="bg1"/>
                </a:solidFill>
                <a:latin typeface="Consolas" panose="020B0609020204030204" pitchFamily="49" charset="0"/>
              </a:rPr>
              <a:t>();</a:t>
            </a:r>
          </a:p>
          <a:p>
            <a:pPr marL="0" indent="0">
              <a:buNone/>
            </a:pPr>
            <a:r>
              <a:rPr lang="en-AU" sz="1800" dirty="0">
                <a:solidFill>
                  <a:schemeClr val="bg1"/>
                </a:solidFill>
                <a:latin typeface="Consolas" panose="020B0609020204030204" pitchFamily="49" charset="0"/>
              </a:rPr>
              <a:t>                    Speed = </a:t>
            </a:r>
            <a:r>
              <a:rPr lang="en-AU" sz="1800" dirty="0" err="1">
                <a:solidFill>
                  <a:schemeClr val="bg1"/>
                </a:solidFill>
                <a:latin typeface="Consolas" panose="020B0609020204030204" pitchFamily="49" charset="0"/>
              </a:rPr>
              <a:t>int.Parse</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[2].</a:t>
            </a:r>
            <a:r>
              <a:rPr lang="en-AU" sz="1800" dirty="0" err="1">
                <a:solidFill>
                  <a:schemeClr val="bg1"/>
                </a:solidFill>
                <a:latin typeface="Consolas" panose="020B0609020204030204" pitchFamily="49" charset="0"/>
              </a:rPr>
              <a:t>ToString</a:t>
            </a:r>
            <a:r>
              <a:rPr lang="en-AU" sz="1800" dirty="0">
                <a:solidFill>
                  <a:schemeClr val="bg1"/>
                </a:solidFill>
                <a:latin typeface="Consolas" panose="020B0609020204030204" pitchFamily="49" charset="0"/>
              </a:rPr>
              <a:t>());</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SpeedLimit</a:t>
            </a:r>
            <a:r>
              <a:rPr lang="en-US" sz="1800" dirty="0">
                <a:solidFill>
                  <a:schemeClr val="bg1"/>
                </a:solidFill>
                <a:latin typeface="Consolas" panose="020B0609020204030204" pitchFamily="49" charset="0"/>
              </a:rPr>
              <a:t> = </a:t>
            </a:r>
            <a:r>
              <a:rPr lang="en-US" sz="1800" dirty="0" err="1">
                <a:solidFill>
                  <a:schemeClr val="bg1"/>
                </a:solidFill>
                <a:latin typeface="Consolas" panose="020B0609020204030204" pitchFamily="49" charset="0"/>
              </a:rPr>
              <a:t>int.Parse</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rdr</a:t>
            </a:r>
            <a:r>
              <a:rPr lang="en-US" sz="1800" dirty="0">
                <a:solidFill>
                  <a:schemeClr val="bg1"/>
                </a:solidFill>
                <a:latin typeface="Consolas" panose="020B0609020204030204" pitchFamily="49" charset="0"/>
              </a:rPr>
              <a:t>[3].</a:t>
            </a:r>
            <a:r>
              <a:rPr lang="en-US" sz="1800" dirty="0" err="1">
                <a:solidFill>
                  <a:schemeClr val="bg1"/>
                </a:solidFill>
                <a:latin typeface="Consolas" panose="020B0609020204030204" pitchFamily="49" charset="0"/>
              </a:rPr>
              <a:t>ToString</a:t>
            </a:r>
            <a:r>
              <a:rPr lang="en-US" sz="1800" dirty="0">
                <a:solidFill>
                  <a:schemeClr val="bg1"/>
                </a:solidFill>
                <a:latin typeface="Consolas" panose="020B0609020204030204" pitchFamily="49" charset="0"/>
              </a:rPr>
              <a:t>());</a:t>
            </a:r>
          </a:p>
          <a:p>
            <a:pPr marL="0" indent="0">
              <a:buNone/>
            </a:pPr>
            <a:endParaRPr lang="en-AU" sz="1800" dirty="0">
              <a:solidFill>
                <a:schemeClr val="bg1"/>
              </a:solidFill>
              <a:latin typeface="Consolas" panose="020B0609020204030204" pitchFamily="49" charset="0"/>
            </a:endParaRPr>
          </a:p>
          <a:p>
            <a:pPr marL="0" indent="0">
              <a:buNone/>
            </a:pPr>
            <a:endParaRPr lang="en-AU" sz="1800" dirty="0">
              <a:solidFill>
                <a:schemeClr val="bg1"/>
              </a:solidFill>
              <a:latin typeface="Consolas" panose="020B0609020204030204" pitchFamily="49" charset="0"/>
            </a:endParaRPr>
          </a:p>
          <a:p>
            <a:pPr marL="0" indent="0">
              <a:buNone/>
            </a:pPr>
            <a:endParaRPr lang="en-AU" sz="1800" dirty="0">
              <a:solidFill>
                <a:schemeClr val="bg1"/>
              </a:solidFill>
              <a:latin typeface="Consolas" panose="020B0609020204030204" pitchFamily="49" charset="0"/>
            </a:endParaRPr>
          </a:p>
          <a:p>
            <a:pPr marL="0" indent="0">
              <a:buNone/>
            </a:pPr>
            <a:r>
              <a:rPr lang="en-AU" sz="1800" dirty="0">
                <a:solidFill>
                  <a:schemeClr val="bg1"/>
                </a:solidFill>
                <a:latin typeface="Consolas" panose="020B0609020204030204" pitchFamily="49" charset="0"/>
              </a:rPr>
              <a:t>                }</a:t>
            </a:r>
          </a:p>
          <a:p>
            <a:pPr marL="0" indent="0">
              <a:buNone/>
            </a:pP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conn.Close</a:t>
            </a:r>
            <a:r>
              <a:rPr lang="en-AU" sz="1800" dirty="0">
                <a:solidFill>
                  <a:schemeClr val="bg1"/>
                </a:solidFill>
                <a:latin typeface="Consolas" panose="020B0609020204030204" pitchFamily="49" charset="0"/>
              </a:rPr>
              <a:t>();</a:t>
            </a:r>
          </a:p>
          <a:p>
            <a:pPr marL="0" indent="0">
              <a:buNone/>
            </a:pPr>
            <a:r>
              <a:rPr lang="en-AU" sz="1800" dirty="0">
                <a:solidFill>
                  <a:schemeClr val="bg1"/>
                </a:solidFill>
                <a:latin typeface="Consolas" panose="020B0609020204030204" pitchFamily="49" charset="0"/>
              </a:rPr>
              <a:t>            }</a:t>
            </a:r>
          </a:p>
          <a:p>
            <a:pPr marL="0" indent="0">
              <a:buNone/>
            </a:pPr>
            <a:r>
              <a:rPr lang="en-AU" sz="1800" dirty="0">
                <a:solidFill>
                  <a:schemeClr val="bg1"/>
                </a:solidFill>
                <a:latin typeface="Consolas" panose="020B0609020204030204" pitchFamily="49" charset="0"/>
              </a:rPr>
              <a:t>            catch</a:t>
            </a:r>
          </a:p>
          <a:p>
            <a:pPr marL="0" indent="0">
              <a:buNone/>
            </a:pPr>
            <a:r>
              <a:rPr lang="en-AU" sz="1800" dirty="0">
                <a:solidFill>
                  <a:schemeClr val="bg1"/>
                </a:solidFill>
                <a:latin typeface="Consolas" panose="020B0609020204030204" pitchFamily="49" charset="0"/>
              </a:rPr>
              <a:t>            {</a:t>
            </a:r>
          </a:p>
          <a:p>
            <a:pPr marL="0" indent="0">
              <a:buNone/>
            </a:pP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MessageBox.Show</a:t>
            </a:r>
            <a:r>
              <a:rPr lang="en-US" sz="1800" dirty="0">
                <a:solidFill>
                  <a:schemeClr val="bg1"/>
                </a:solidFill>
                <a:latin typeface="Consolas" panose="020B0609020204030204" pitchFamily="49" charset="0"/>
              </a:rPr>
              <a:t>("No record found");</a:t>
            </a:r>
          </a:p>
          <a:p>
            <a:pPr marL="0" indent="0">
              <a:buNone/>
            </a:pPr>
            <a:r>
              <a:rPr lang="en-AU" sz="1800" dirty="0">
                <a:solidFill>
                  <a:schemeClr val="bg1"/>
                </a:solidFill>
                <a:latin typeface="Consolas" panose="020B0609020204030204" pitchFamily="49" charset="0"/>
              </a:rPr>
              <a:t>            }</a:t>
            </a:r>
          </a:p>
          <a:p>
            <a:pPr marL="0" indent="0">
              <a:buNone/>
            </a:pPr>
            <a:r>
              <a:rPr lang="en-AU" sz="1800" dirty="0">
                <a:solidFill>
                  <a:schemeClr val="bg1"/>
                </a:solidFill>
                <a:latin typeface="Consolas" panose="020B0609020204030204" pitchFamily="49" charset="0"/>
              </a:rPr>
              <a:t>        }</a:t>
            </a:r>
          </a:p>
          <a:p>
            <a:endParaRPr lang="en-AU" dirty="0"/>
          </a:p>
        </p:txBody>
      </p:sp>
    </p:spTree>
    <p:extLst>
      <p:ext uri="{BB962C8B-B14F-4D97-AF65-F5344CB8AC3E}">
        <p14:creationId xmlns:p14="http://schemas.microsoft.com/office/powerpoint/2010/main" val="20309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Session Contents</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Adding class in the program</a:t>
            </a:r>
          </a:p>
          <a:p>
            <a:r>
              <a:rPr lang="en-AU" dirty="0"/>
              <a:t>Data binding in </a:t>
            </a:r>
            <a:r>
              <a:rPr lang="en-AU" dirty="0" err="1"/>
              <a:t>ListBox</a:t>
            </a:r>
            <a:r>
              <a:rPr lang="en-AU" dirty="0"/>
              <a:t> and Textbox</a:t>
            </a:r>
          </a:p>
          <a:p>
            <a:r>
              <a:rPr lang="en-AU" dirty="0"/>
              <a:t>Data Binding in two </a:t>
            </a:r>
            <a:r>
              <a:rPr lang="en-AU" dirty="0" err="1"/>
              <a:t>Wpfs</a:t>
            </a:r>
            <a:endParaRPr lang="en-AU" dirty="0"/>
          </a:p>
          <a:p>
            <a:endParaRPr lang="en-AU" dirty="0"/>
          </a:p>
          <a:p>
            <a:endParaRPr lang="en-AU" dirty="0"/>
          </a:p>
        </p:txBody>
      </p:sp>
    </p:spTree>
    <p:extLst>
      <p:ext uri="{BB962C8B-B14F-4D97-AF65-F5344CB8AC3E}">
        <p14:creationId xmlns:p14="http://schemas.microsoft.com/office/powerpoint/2010/main" val="34790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1A49-6A9E-02A5-3075-32680608183E}"/>
              </a:ext>
            </a:extLst>
          </p:cNvPr>
          <p:cNvSpPr>
            <a:spLocks noGrp="1"/>
          </p:cNvSpPr>
          <p:nvPr>
            <p:ph type="title"/>
          </p:nvPr>
        </p:nvSpPr>
        <p:spPr/>
        <p:txBody>
          <a:bodyPr/>
          <a:lstStyle/>
          <a:p>
            <a:r>
              <a:rPr lang="en-AU" dirty="0"/>
              <a:t>Adding a function </a:t>
            </a:r>
            <a:r>
              <a:rPr lang="en-AU" dirty="0" err="1"/>
              <a:t>Updaterec</a:t>
            </a:r>
            <a:r>
              <a:rPr lang="en-AU" dirty="0"/>
              <a:t>()</a:t>
            </a:r>
          </a:p>
        </p:txBody>
      </p:sp>
      <p:sp>
        <p:nvSpPr>
          <p:cNvPr id="3" name="Content Placeholder 2">
            <a:extLst>
              <a:ext uri="{FF2B5EF4-FFF2-40B4-BE49-F238E27FC236}">
                <a16:creationId xmlns:a16="http://schemas.microsoft.com/office/drawing/2014/main" id="{B844084E-AFD9-0ECC-343E-BF1568195681}"/>
              </a:ext>
            </a:extLst>
          </p:cNvPr>
          <p:cNvSpPr>
            <a:spLocks noGrp="1"/>
          </p:cNvSpPr>
          <p:nvPr>
            <p:ph idx="1"/>
          </p:nvPr>
        </p:nvSpPr>
        <p:spPr/>
        <p:txBody>
          <a:bodyPr>
            <a:normAutofit fontScale="40000" lnSpcReduction="20000"/>
          </a:bodyPr>
          <a:lstStyle/>
          <a:p>
            <a:r>
              <a:rPr lang="en-AU" sz="1600" dirty="0">
                <a:solidFill>
                  <a:schemeClr val="bg1"/>
                </a:solidFill>
                <a:latin typeface="Consolas" panose="020B0609020204030204" pitchFamily="49" charset="0"/>
              </a:rPr>
              <a:t> </a:t>
            </a:r>
            <a:r>
              <a:rPr lang="en-AU" sz="3200" dirty="0">
                <a:solidFill>
                  <a:schemeClr val="bg1"/>
                </a:solidFill>
                <a:latin typeface="Consolas" panose="020B0609020204030204" pitchFamily="49" charset="0"/>
              </a:rPr>
              <a:t>public void </a:t>
            </a:r>
            <a:r>
              <a:rPr lang="en-AU" sz="3200" dirty="0" err="1">
                <a:solidFill>
                  <a:schemeClr val="bg1"/>
                </a:solidFill>
                <a:latin typeface="Consolas" panose="020B0609020204030204" pitchFamily="49" charset="0"/>
              </a:rPr>
              <a:t>Updaterec</a:t>
            </a:r>
            <a:r>
              <a:rPr lang="en-AU" sz="3200" dirty="0">
                <a:solidFill>
                  <a:schemeClr val="bg1"/>
                </a:solidFill>
                <a:latin typeface="Consolas" panose="020B0609020204030204" pitchFamily="49" charset="0"/>
              </a:rPr>
              <a:t>()</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try</a:t>
            </a:r>
          </a:p>
          <a:p>
            <a:pPr marL="0" indent="0">
              <a:buNone/>
            </a:pPr>
            <a:r>
              <a:rPr lang="en-AU" sz="3200" dirty="0">
                <a:solidFill>
                  <a:schemeClr val="bg1"/>
                </a:solidFill>
                <a:latin typeface="Consolas" panose="020B0609020204030204" pitchFamily="49" charset="0"/>
              </a:rPr>
              <a:t>            {</a:t>
            </a:r>
          </a:p>
          <a:p>
            <a:pPr marL="0" indent="0">
              <a:buNone/>
            </a:pPr>
            <a:endParaRPr lang="en-AU" sz="3200" dirty="0">
              <a:solidFill>
                <a:schemeClr val="bg1"/>
              </a:solidFill>
              <a:latin typeface="Consolas" panose="020B0609020204030204" pitchFamily="49" charset="0"/>
            </a:endParaRPr>
          </a:p>
          <a:p>
            <a:pPr marL="0" indent="0">
              <a:buNone/>
            </a:pPr>
            <a:r>
              <a:rPr lang="en-US" sz="3200" dirty="0">
                <a:solidFill>
                  <a:schemeClr val="bg1"/>
                </a:solidFill>
                <a:latin typeface="Consolas" panose="020B0609020204030204" pitchFamily="49" charset="0"/>
              </a:rPr>
              <a:t>                string </a:t>
            </a:r>
            <a:r>
              <a:rPr lang="en-US" sz="3200" dirty="0" err="1">
                <a:solidFill>
                  <a:schemeClr val="bg1"/>
                </a:solidFill>
                <a:latin typeface="Consolas" panose="020B0609020204030204" pitchFamily="49" charset="0"/>
              </a:rPr>
              <a:t>sqlToRun</a:t>
            </a:r>
            <a:r>
              <a:rPr lang="en-US" sz="3200" dirty="0">
                <a:solidFill>
                  <a:schemeClr val="bg1"/>
                </a:solidFill>
                <a:latin typeface="Consolas" panose="020B0609020204030204" pitchFamily="49" charset="0"/>
              </a:rPr>
              <a:t> = "Update traffic set speed= " + Speed + ",</a:t>
            </a:r>
            <a:r>
              <a:rPr lang="en-US" sz="3200" dirty="0" err="1">
                <a:solidFill>
                  <a:schemeClr val="bg1"/>
                </a:solidFill>
                <a:latin typeface="Consolas" panose="020B0609020204030204" pitchFamily="49" charset="0"/>
              </a:rPr>
              <a:t>speed_limit</a:t>
            </a:r>
            <a:r>
              <a:rPr lang="en-US" sz="3200" dirty="0">
                <a:solidFill>
                  <a:schemeClr val="bg1"/>
                </a:solidFill>
                <a:latin typeface="Consolas" panose="020B0609020204030204" pitchFamily="49" charset="0"/>
              </a:rPr>
              <a:t>=  " + </a:t>
            </a:r>
            <a:r>
              <a:rPr lang="en-US" sz="3200" dirty="0" err="1">
                <a:solidFill>
                  <a:schemeClr val="bg1"/>
                </a:solidFill>
                <a:latin typeface="Consolas" panose="020B0609020204030204" pitchFamily="49" charset="0"/>
              </a:rPr>
              <a:t>SpeedLimit</a:t>
            </a:r>
            <a:r>
              <a:rPr lang="en-US" sz="3200" dirty="0">
                <a:solidFill>
                  <a:schemeClr val="bg1"/>
                </a:solidFill>
                <a:latin typeface="Consolas" panose="020B0609020204030204" pitchFamily="49" charset="0"/>
              </a:rPr>
              <a:t> + " where </a:t>
            </a:r>
            <a:r>
              <a:rPr lang="en-US" sz="3200" dirty="0" err="1">
                <a:solidFill>
                  <a:schemeClr val="bg1"/>
                </a:solidFill>
                <a:latin typeface="Consolas" panose="020B0609020204030204" pitchFamily="49" charset="0"/>
              </a:rPr>
              <a:t>number_plate</a:t>
            </a:r>
            <a:r>
              <a:rPr lang="en-US" sz="3200" dirty="0">
                <a:solidFill>
                  <a:schemeClr val="bg1"/>
                </a:solidFill>
                <a:latin typeface="Consolas" panose="020B0609020204030204" pitchFamily="49" charset="0"/>
              </a:rPr>
              <a:t> = '" + </a:t>
            </a:r>
            <a:r>
              <a:rPr lang="en-US" sz="3200" dirty="0" err="1">
                <a:solidFill>
                  <a:schemeClr val="bg1"/>
                </a:solidFill>
                <a:latin typeface="Consolas" panose="020B0609020204030204" pitchFamily="49" charset="0"/>
              </a:rPr>
              <a:t>SearchNP</a:t>
            </a:r>
            <a:r>
              <a:rPr lang="en-US" sz="3200" dirty="0">
                <a:solidFill>
                  <a:schemeClr val="bg1"/>
                </a:solidFill>
                <a:latin typeface="Consolas" panose="020B0609020204030204" pitchFamily="49" charset="0"/>
              </a:rPr>
              <a:t> + "';";</a:t>
            </a:r>
          </a:p>
          <a:p>
            <a:pPr marL="0" indent="0">
              <a:buNone/>
            </a:pPr>
            <a:r>
              <a:rPr lang="en-AU" sz="3200" dirty="0">
                <a:solidFill>
                  <a:schemeClr val="bg1"/>
                </a:solidFill>
                <a:latin typeface="Consolas" panose="020B0609020204030204" pitchFamily="49" charset="0"/>
              </a:rPr>
              <a:t>                </a:t>
            </a:r>
            <a:r>
              <a:rPr lang="en-AU" sz="3200" dirty="0" err="1">
                <a:solidFill>
                  <a:schemeClr val="bg1"/>
                </a:solidFill>
                <a:latin typeface="Consolas" panose="020B0609020204030204" pitchFamily="49" charset="0"/>
              </a:rPr>
              <a:t>conn.Open</a:t>
            </a:r>
            <a:r>
              <a:rPr lang="en-AU" sz="3200" dirty="0">
                <a:solidFill>
                  <a:schemeClr val="bg1"/>
                </a:solidFill>
                <a:latin typeface="Consolas" panose="020B0609020204030204" pitchFamily="49" charset="0"/>
              </a:rPr>
              <a:t>();</a:t>
            </a:r>
          </a:p>
          <a:p>
            <a:pPr marL="0" indent="0">
              <a:buNone/>
            </a:pP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MySqlCommand</a:t>
            </a: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cmd</a:t>
            </a:r>
            <a:r>
              <a:rPr lang="en-US" sz="3200" dirty="0">
                <a:solidFill>
                  <a:schemeClr val="bg1"/>
                </a:solidFill>
                <a:latin typeface="Consolas" panose="020B0609020204030204" pitchFamily="49" charset="0"/>
              </a:rPr>
              <a:t> = new </a:t>
            </a:r>
            <a:r>
              <a:rPr lang="en-US" sz="3200" dirty="0" err="1">
                <a:solidFill>
                  <a:schemeClr val="bg1"/>
                </a:solidFill>
                <a:latin typeface="Consolas" panose="020B0609020204030204" pitchFamily="49" charset="0"/>
              </a:rPr>
              <a:t>MySqlCommand</a:t>
            </a:r>
            <a:r>
              <a:rPr lang="en-US" sz="3200" dirty="0">
                <a:solidFill>
                  <a:schemeClr val="bg1"/>
                </a:solidFill>
                <a:latin typeface="Consolas" panose="020B0609020204030204" pitchFamily="49" charset="0"/>
              </a:rPr>
              <a:t>(</a:t>
            </a:r>
            <a:r>
              <a:rPr lang="en-US" sz="3200" dirty="0" err="1">
                <a:solidFill>
                  <a:schemeClr val="bg1"/>
                </a:solidFill>
                <a:latin typeface="Consolas" panose="020B0609020204030204" pitchFamily="49" charset="0"/>
              </a:rPr>
              <a:t>sqlToRun</a:t>
            </a:r>
            <a:r>
              <a:rPr lang="en-US" sz="3200" dirty="0">
                <a:solidFill>
                  <a:schemeClr val="bg1"/>
                </a:solidFill>
                <a:latin typeface="Consolas" panose="020B0609020204030204" pitchFamily="49" charset="0"/>
              </a:rPr>
              <a:t>, conn);</a:t>
            </a:r>
          </a:p>
          <a:p>
            <a:pPr marL="0" indent="0">
              <a:buNone/>
            </a:pPr>
            <a:endParaRPr lang="en-AU" sz="3200" dirty="0">
              <a:solidFill>
                <a:schemeClr val="bg1"/>
              </a:solidFill>
              <a:latin typeface="Consolas" panose="020B0609020204030204" pitchFamily="49" charset="0"/>
            </a:endParaRPr>
          </a:p>
          <a:p>
            <a:pPr marL="0" indent="0">
              <a:buNone/>
            </a:pPr>
            <a:r>
              <a:rPr lang="en-AU" sz="3200" dirty="0">
                <a:solidFill>
                  <a:schemeClr val="bg1"/>
                </a:solidFill>
                <a:latin typeface="Consolas" panose="020B0609020204030204" pitchFamily="49" charset="0"/>
              </a:rPr>
              <a:t>                 </a:t>
            </a:r>
            <a:r>
              <a:rPr lang="en-AU" sz="3200" dirty="0" err="1">
                <a:solidFill>
                  <a:schemeClr val="bg1"/>
                </a:solidFill>
                <a:latin typeface="Consolas" panose="020B0609020204030204" pitchFamily="49" charset="0"/>
              </a:rPr>
              <a:t>cmd.ExecuteNonQuery</a:t>
            </a: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catch (Exception ex)</a:t>
            </a:r>
          </a:p>
          <a:p>
            <a:pPr marL="0" indent="0">
              <a:buNone/>
            </a:pPr>
            <a:r>
              <a:rPr lang="en-AU" sz="3200" dirty="0">
                <a:solidFill>
                  <a:schemeClr val="bg1"/>
                </a:solidFill>
                <a:latin typeface="Consolas" panose="020B0609020204030204" pitchFamily="49" charset="0"/>
              </a:rPr>
              <a:t>            {</a:t>
            </a:r>
          </a:p>
          <a:p>
            <a:pPr marL="0" indent="0">
              <a:buNone/>
            </a:pP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MessageBox.Show</a:t>
            </a:r>
            <a:r>
              <a:rPr lang="en-US" sz="3200" dirty="0">
                <a:solidFill>
                  <a:schemeClr val="bg1"/>
                </a:solidFill>
                <a:latin typeface="Consolas" panose="020B0609020204030204" pitchFamily="49" charset="0"/>
              </a:rPr>
              <a:t>("No record found");</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finally</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a:t>
            </a:r>
            <a:r>
              <a:rPr lang="en-AU" sz="3200" dirty="0" err="1">
                <a:solidFill>
                  <a:schemeClr val="bg1"/>
                </a:solidFill>
                <a:latin typeface="Consolas" panose="020B0609020204030204" pitchFamily="49" charset="0"/>
              </a:rPr>
              <a:t>conn.Close</a:t>
            </a:r>
            <a:r>
              <a:rPr lang="en-AU" sz="3200" dirty="0">
                <a:solidFill>
                  <a:schemeClr val="bg1"/>
                </a:solidFill>
                <a:latin typeface="Consolas" panose="020B0609020204030204" pitchFamily="49" charset="0"/>
              </a:rPr>
              <a:t>();</a:t>
            </a:r>
          </a:p>
          <a:p>
            <a:pPr marL="0" indent="0">
              <a:buNone/>
            </a:pPr>
            <a:r>
              <a:rPr lang="en-AU" sz="3200" dirty="0">
                <a:solidFill>
                  <a:schemeClr val="bg1"/>
                </a:solidFill>
                <a:latin typeface="Consolas" panose="020B0609020204030204" pitchFamily="49" charset="0"/>
              </a:rPr>
              <a:t>            }</a:t>
            </a:r>
          </a:p>
          <a:p>
            <a:pPr marL="0" indent="0">
              <a:buNone/>
            </a:pPr>
            <a:r>
              <a:rPr lang="en-AU" sz="3200" dirty="0">
                <a:solidFill>
                  <a:schemeClr val="bg1"/>
                </a:solidFill>
                <a:latin typeface="Consolas" panose="020B0609020204030204" pitchFamily="49" charset="0"/>
              </a:rPr>
              <a:t>        }</a:t>
            </a:r>
            <a:endParaRPr lang="en-US" sz="3200" dirty="0">
              <a:solidFill>
                <a:schemeClr val="bg1"/>
              </a:solidFill>
            </a:endParaRPr>
          </a:p>
          <a:p>
            <a:endParaRPr lang="en-AU" dirty="0"/>
          </a:p>
        </p:txBody>
      </p:sp>
    </p:spTree>
    <p:extLst>
      <p:ext uri="{BB962C8B-B14F-4D97-AF65-F5344CB8AC3E}">
        <p14:creationId xmlns:p14="http://schemas.microsoft.com/office/powerpoint/2010/main" val="3923588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D68F-1890-0ED5-35EA-DFC3F4C0BA0E}"/>
              </a:ext>
            </a:extLst>
          </p:cNvPr>
          <p:cNvSpPr>
            <a:spLocks noGrp="1"/>
          </p:cNvSpPr>
          <p:nvPr>
            <p:ph type="title"/>
          </p:nvPr>
        </p:nvSpPr>
        <p:spPr/>
        <p:txBody>
          <a:bodyPr>
            <a:normAutofit fontScale="90000"/>
          </a:bodyPr>
          <a:lstStyle/>
          <a:p>
            <a:r>
              <a:rPr lang="en-AU" sz="3200" dirty="0"/>
              <a:t>Making  Changes in </a:t>
            </a:r>
            <a:r>
              <a:rPr lang="en-AU" sz="3200" dirty="0" err="1"/>
              <a:t>Updaterecord.xaml.cs</a:t>
            </a:r>
            <a:r>
              <a:rPr lang="en-AU" sz="3200" dirty="0"/>
              <a:t> adding  class Vehicle</a:t>
            </a:r>
          </a:p>
        </p:txBody>
      </p:sp>
      <p:pic>
        <p:nvPicPr>
          <p:cNvPr id="5" name="Content Placeholder 4">
            <a:extLst>
              <a:ext uri="{FF2B5EF4-FFF2-40B4-BE49-F238E27FC236}">
                <a16:creationId xmlns:a16="http://schemas.microsoft.com/office/drawing/2014/main" id="{F99B18E5-E4B9-B8D9-62D9-1D3A3BC3438C}"/>
              </a:ext>
            </a:extLst>
          </p:cNvPr>
          <p:cNvPicPr>
            <a:picLocks noGrp="1" noChangeAspect="1"/>
          </p:cNvPicPr>
          <p:nvPr>
            <p:ph idx="1"/>
          </p:nvPr>
        </p:nvPicPr>
        <p:blipFill>
          <a:blip r:embed="rId3"/>
          <a:stretch>
            <a:fillRect/>
          </a:stretch>
        </p:blipFill>
        <p:spPr>
          <a:xfrm>
            <a:off x="1110101" y="1861044"/>
            <a:ext cx="8660200" cy="2400508"/>
          </a:xfrm>
        </p:spPr>
      </p:pic>
      <p:sp>
        <p:nvSpPr>
          <p:cNvPr id="6" name="TextBox 5">
            <a:extLst>
              <a:ext uri="{FF2B5EF4-FFF2-40B4-BE49-F238E27FC236}">
                <a16:creationId xmlns:a16="http://schemas.microsoft.com/office/drawing/2014/main" id="{BE4BD164-67EE-EA69-1D12-832F190B9BA0}"/>
              </a:ext>
            </a:extLst>
          </p:cNvPr>
          <p:cNvSpPr txBox="1"/>
          <p:nvPr/>
        </p:nvSpPr>
        <p:spPr>
          <a:xfrm>
            <a:off x="1110101" y="4947781"/>
            <a:ext cx="8660200" cy="1477328"/>
          </a:xfrm>
          <a:prstGeom prst="rect">
            <a:avLst/>
          </a:prstGeom>
          <a:noFill/>
        </p:spPr>
        <p:txBody>
          <a:bodyPr wrap="square" rtlCol="0">
            <a:spAutoFit/>
          </a:bodyPr>
          <a:lstStyle/>
          <a:p>
            <a:r>
              <a:rPr lang="en-AU" dirty="0" err="1">
                <a:solidFill>
                  <a:schemeClr val="bg1"/>
                </a:solidFill>
              </a:rPr>
              <a:t>DataContext</a:t>
            </a:r>
            <a:r>
              <a:rPr lang="en-AU" dirty="0">
                <a:solidFill>
                  <a:schemeClr val="bg1"/>
                </a:solidFill>
              </a:rPr>
              <a:t> is the public object that can be used or called using </a:t>
            </a:r>
            <a:r>
              <a:rPr lang="en-AU" dirty="0">
                <a:solidFill>
                  <a:schemeClr val="bg1"/>
                </a:solidFill>
                <a:highlight>
                  <a:srgbClr val="D81C24"/>
                </a:highlight>
              </a:rPr>
              <a:t>this</a:t>
            </a:r>
            <a:r>
              <a:rPr lang="en-AU" dirty="0">
                <a:solidFill>
                  <a:schemeClr val="bg1"/>
                </a:solidFill>
              </a:rPr>
              <a:t> object and here  we are equating/passing the vehicle object into </a:t>
            </a:r>
            <a:r>
              <a:rPr lang="en-AU" dirty="0" err="1">
                <a:solidFill>
                  <a:schemeClr val="bg1"/>
                </a:solidFill>
              </a:rPr>
              <a:t>Datacontext</a:t>
            </a:r>
            <a:r>
              <a:rPr lang="en-AU" dirty="0">
                <a:solidFill>
                  <a:schemeClr val="bg1"/>
                </a:solidFill>
              </a:rPr>
              <a:t>. It will create the bridge between </a:t>
            </a:r>
            <a:r>
              <a:rPr lang="en-AU" dirty="0" err="1">
                <a:solidFill>
                  <a:schemeClr val="bg1"/>
                </a:solidFill>
              </a:rPr>
              <a:t>Updaterecord.xaml.cs</a:t>
            </a:r>
            <a:r>
              <a:rPr lang="en-AU" dirty="0">
                <a:solidFill>
                  <a:schemeClr val="bg1"/>
                </a:solidFill>
              </a:rPr>
              <a:t> and </a:t>
            </a:r>
            <a:r>
              <a:rPr lang="en-AU" dirty="0" err="1">
                <a:solidFill>
                  <a:schemeClr val="bg1"/>
                </a:solidFill>
              </a:rPr>
              <a:t>Vehicle.cs</a:t>
            </a:r>
            <a:r>
              <a:rPr lang="en-AU" dirty="0">
                <a:solidFill>
                  <a:schemeClr val="bg1"/>
                </a:solidFill>
              </a:rPr>
              <a:t>. Hence with the help of </a:t>
            </a:r>
            <a:r>
              <a:rPr lang="en-AU" dirty="0" err="1">
                <a:solidFill>
                  <a:schemeClr val="bg1"/>
                </a:solidFill>
              </a:rPr>
              <a:t>DataContext</a:t>
            </a:r>
            <a:r>
              <a:rPr lang="en-AU" dirty="0">
                <a:solidFill>
                  <a:schemeClr val="bg1"/>
                </a:solidFill>
              </a:rPr>
              <a:t> a different class Vehicle is added into the Program. The complete code of </a:t>
            </a:r>
            <a:r>
              <a:rPr lang="en-AU" dirty="0" err="1">
                <a:solidFill>
                  <a:schemeClr val="bg1"/>
                </a:solidFill>
              </a:rPr>
              <a:t>Updaterecord.xaml.cs</a:t>
            </a:r>
            <a:r>
              <a:rPr lang="en-AU" dirty="0">
                <a:solidFill>
                  <a:schemeClr val="bg1"/>
                </a:solidFill>
              </a:rPr>
              <a:t> is given in the notes below</a:t>
            </a:r>
          </a:p>
        </p:txBody>
      </p:sp>
    </p:spTree>
    <p:extLst>
      <p:ext uri="{BB962C8B-B14F-4D97-AF65-F5344CB8AC3E}">
        <p14:creationId xmlns:p14="http://schemas.microsoft.com/office/powerpoint/2010/main" val="3806634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D68F-1890-0ED5-35EA-DFC3F4C0BA0E}"/>
              </a:ext>
            </a:extLst>
          </p:cNvPr>
          <p:cNvSpPr>
            <a:spLocks noGrp="1"/>
          </p:cNvSpPr>
          <p:nvPr>
            <p:ph type="title"/>
          </p:nvPr>
        </p:nvSpPr>
        <p:spPr/>
        <p:txBody>
          <a:bodyPr>
            <a:normAutofit fontScale="90000"/>
          </a:bodyPr>
          <a:lstStyle/>
          <a:p>
            <a:r>
              <a:rPr lang="en-AU" sz="3200" dirty="0"/>
              <a:t>Making  Changes in </a:t>
            </a:r>
            <a:r>
              <a:rPr lang="en-AU" sz="3200" dirty="0" err="1"/>
              <a:t>Updaterecord.xaml</a:t>
            </a:r>
            <a:r>
              <a:rPr lang="en-AU" sz="3200" dirty="0"/>
              <a:t> adding Binding in the </a:t>
            </a:r>
            <a:r>
              <a:rPr lang="en-AU" sz="3200" dirty="0" err="1"/>
              <a:t>Xaml</a:t>
            </a:r>
            <a:r>
              <a:rPr lang="en-AU" sz="3200" dirty="0"/>
              <a:t> file</a:t>
            </a:r>
          </a:p>
        </p:txBody>
      </p:sp>
      <p:sp>
        <p:nvSpPr>
          <p:cNvPr id="6" name="TextBox 5">
            <a:extLst>
              <a:ext uri="{FF2B5EF4-FFF2-40B4-BE49-F238E27FC236}">
                <a16:creationId xmlns:a16="http://schemas.microsoft.com/office/drawing/2014/main" id="{BE4BD164-67EE-EA69-1D12-832F190B9BA0}"/>
              </a:ext>
            </a:extLst>
          </p:cNvPr>
          <p:cNvSpPr txBox="1"/>
          <p:nvPr/>
        </p:nvSpPr>
        <p:spPr>
          <a:xfrm>
            <a:off x="1110101" y="4947781"/>
            <a:ext cx="8660200" cy="1477328"/>
          </a:xfrm>
          <a:prstGeom prst="rect">
            <a:avLst/>
          </a:prstGeom>
          <a:noFill/>
        </p:spPr>
        <p:txBody>
          <a:bodyPr wrap="square" rtlCol="0">
            <a:spAutoFit/>
          </a:bodyPr>
          <a:lstStyle/>
          <a:p>
            <a:r>
              <a:rPr lang="en-AU" dirty="0" err="1">
                <a:solidFill>
                  <a:schemeClr val="bg1"/>
                </a:solidFill>
              </a:rPr>
              <a:t>DataContext</a:t>
            </a:r>
            <a:r>
              <a:rPr lang="en-AU" dirty="0">
                <a:solidFill>
                  <a:schemeClr val="bg1"/>
                </a:solidFill>
              </a:rPr>
              <a:t> is the public object that can be used or called using </a:t>
            </a:r>
            <a:r>
              <a:rPr lang="en-AU" dirty="0">
                <a:solidFill>
                  <a:schemeClr val="bg1"/>
                </a:solidFill>
                <a:highlight>
                  <a:srgbClr val="D81C24"/>
                </a:highlight>
              </a:rPr>
              <a:t>this</a:t>
            </a:r>
            <a:r>
              <a:rPr lang="en-AU" dirty="0">
                <a:solidFill>
                  <a:schemeClr val="bg1"/>
                </a:solidFill>
              </a:rPr>
              <a:t> object and here  we are equating/passing the vehicle object into </a:t>
            </a:r>
            <a:r>
              <a:rPr lang="en-AU" dirty="0" err="1">
                <a:solidFill>
                  <a:schemeClr val="bg1"/>
                </a:solidFill>
              </a:rPr>
              <a:t>Datacontext</a:t>
            </a:r>
            <a:r>
              <a:rPr lang="en-AU" dirty="0">
                <a:solidFill>
                  <a:schemeClr val="bg1"/>
                </a:solidFill>
              </a:rPr>
              <a:t>. It will create the bridge between </a:t>
            </a:r>
            <a:r>
              <a:rPr lang="en-AU" dirty="0" err="1">
                <a:solidFill>
                  <a:schemeClr val="bg1"/>
                </a:solidFill>
              </a:rPr>
              <a:t>Updaterecord.xaml.cs</a:t>
            </a:r>
            <a:r>
              <a:rPr lang="en-AU" dirty="0">
                <a:solidFill>
                  <a:schemeClr val="bg1"/>
                </a:solidFill>
              </a:rPr>
              <a:t> and </a:t>
            </a:r>
            <a:r>
              <a:rPr lang="en-AU" dirty="0" err="1">
                <a:solidFill>
                  <a:schemeClr val="bg1"/>
                </a:solidFill>
              </a:rPr>
              <a:t>Vehicle.cs</a:t>
            </a:r>
            <a:r>
              <a:rPr lang="en-AU" dirty="0">
                <a:solidFill>
                  <a:schemeClr val="bg1"/>
                </a:solidFill>
              </a:rPr>
              <a:t>. Hence with the help of </a:t>
            </a:r>
            <a:r>
              <a:rPr lang="en-AU" dirty="0" err="1">
                <a:solidFill>
                  <a:schemeClr val="bg1"/>
                </a:solidFill>
              </a:rPr>
              <a:t>DataContext</a:t>
            </a:r>
            <a:r>
              <a:rPr lang="en-AU" dirty="0">
                <a:solidFill>
                  <a:schemeClr val="bg1"/>
                </a:solidFill>
              </a:rPr>
              <a:t> a different class Vehicle is added into the Program. The complete code of </a:t>
            </a:r>
            <a:r>
              <a:rPr lang="en-AU" dirty="0" err="1">
                <a:solidFill>
                  <a:schemeClr val="bg1"/>
                </a:solidFill>
              </a:rPr>
              <a:t>Updaterecord.xaml.cs</a:t>
            </a:r>
            <a:r>
              <a:rPr lang="en-AU" dirty="0">
                <a:solidFill>
                  <a:schemeClr val="bg1"/>
                </a:solidFill>
              </a:rPr>
              <a:t> is given in the notes below</a:t>
            </a:r>
          </a:p>
        </p:txBody>
      </p:sp>
      <p:sp>
        <p:nvSpPr>
          <p:cNvPr id="4" name="Content Placeholder 3">
            <a:extLst>
              <a:ext uri="{FF2B5EF4-FFF2-40B4-BE49-F238E27FC236}">
                <a16:creationId xmlns:a16="http://schemas.microsoft.com/office/drawing/2014/main" id="{132F6228-ADAA-2B77-FC95-EF13C765C015}"/>
              </a:ext>
            </a:extLst>
          </p:cNvPr>
          <p:cNvSpPr>
            <a:spLocks noGrp="1"/>
          </p:cNvSpPr>
          <p:nvPr>
            <p:ph idx="1"/>
          </p:nvPr>
        </p:nvSpPr>
        <p:spPr/>
        <p:txBody>
          <a:bodyPr/>
          <a:lstStyle/>
          <a:p>
            <a:endParaRPr lang="en-AU" dirty="0"/>
          </a:p>
        </p:txBody>
      </p:sp>
      <p:pic>
        <p:nvPicPr>
          <p:cNvPr id="10" name="Picture 9">
            <a:extLst>
              <a:ext uri="{FF2B5EF4-FFF2-40B4-BE49-F238E27FC236}">
                <a16:creationId xmlns:a16="http://schemas.microsoft.com/office/drawing/2014/main" id="{3F985B19-7E33-FB4D-A875-62CFA1D557E4}"/>
              </a:ext>
            </a:extLst>
          </p:cNvPr>
          <p:cNvPicPr>
            <a:picLocks noChangeAspect="1"/>
          </p:cNvPicPr>
          <p:nvPr/>
        </p:nvPicPr>
        <p:blipFill>
          <a:blip r:embed="rId3"/>
          <a:stretch>
            <a:fillRect/>
          </a:stretch>
        </p:blipFill>
        <p:spPr>
          <a:xfrm>
            <a:off x="545300" y="1727615"/>
            <a:ext cx="10972800" cy="4861075"/>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E24BD02-E2BF-DCD6-2A2B-CD4588705D8A}"/>
                  </a:ext>
                </a:extLst>
              </p14:cNvPr>
              <p14:cNvContentPartPr/>
              <p14:nvPr/>
            </p14:nvContentPartPr>
            <p14:xfrm>
              <a:off x="4497904" y="2391648"/>
              <a:ext cx="3157560" cy="966600"/>
            </p14:xfrm>
          </p:contentPart>
        </mc:Choice>
        <mc:Fallback xmlns="">
          <p:pic>
            <p:nvPicPr>
              <p:cNvPr id="13" name="Ink 12">
                <a:extLst>
                  <a:ext uri="{FF2B5EF4-FFF2-40B4-BE49-F238E27FC236}">
                    <a16:creationId xmlns:a16="http://schemas.microsoft.com/office/drawing/2014/main" id="{CE24BD02-E2BF-DCD6-2A2B-CD4588705D8A}"/>
                  </a:ext>
                </a:extLst>
              </p:cNvPr>
              <p:cNvPicPr/>
              <p:nvPr/>
            </p:nvPicPr>
            <p:blipFill>
              <a:blip r:embed="rId5"/>
              <a:stretch>
                <a:fillRect/>
              </a:stretch>
            </p:blipFill>
            <p:spPr>
              <a:xfrm>
                <a:off x="4489264" y="2382648"/>
                <a:ext cx="3175200" cy="984240"/>
              </a:xfrm>
              <a:prstGeom prst="rect">
                <a:avLst/>
              </a:prstGeom>
            </p:spPr>
          </p:pic>
        </mc:Fallback>
      </mc:AlternateContent>
    </p:spTree>
    <p:extLst>
      <p:ext uri="{BB962C8B-B14F-4D97-AF65-F5344CB8AC3E}">
        <p14:creationId xmlns:p14="http://schemas.microsoft.com/office/powerpoint/2010/main" val="222447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E3D5-A889-6313-5525-DEE74917B50B}"/>
              </a:ext>
            </a:extLst>
          </p:cNvPr>
          <p:cNvSpPr>
            <a:spLocks noGrp="1"/>
          </p:cNvSpPr>
          <p:nvPr>
            <p:ph type="title"/>
          </p:nvPr>
        </p:nvSpPr>
        <p:spPr/>
        <p:txBody>
          <a:bodyPr>
            <a:noAutofit/>
          </a:bodyPr>
          <a:lstStyle/>
          <a:p>
            <a:r>
              <a:rPr lang="en-AU" sz="2400" dirty="0"/>
              <a:t>Now the class Vehicle is part of </a:t>
            </a:r>
            <a:r>
              <a:rPr lang="en-AU" sz="2400" dirty="0" err="1"/>
              <a:t>Updaterecord.xaml</a:t>
            </a:r>
            <a:r>
              <a:rPr lang="en-AU" sz="2400" dirty="0"/>
              <a:t> file after executing the Project we get the following windows . Clicking Edit button will give the screen below.</a:t>
            </a:r>
          </a:p>
        </p:txBody>
      </p:sp>
      <p:sp>
        <p:nvSpPr>
          <p:cNvPr id="4" name="Content Placeholder 3">
            <a:extLst>
              <a:ext uri="{FF2B5EF4-FFF2-40B4-BE49-F238E27FC236}">
                <a16:creationId xmlns:a16="http://schemas.microsoft.com/office/drawing/2014/main" id="{5FEDC8D2-F098-4B9D-3545-17D9E5CCA227}"/>
              </a:ext>
            </a:extLst>
          </p:cNvPr>
          <p:cNvSpPr>
            <a:spLocks noGrp="1"/>
          </p:cNvSpPr>
          <p:nvPr>
            <p:ph idx="1"/>
          </p:nvPr>
        </p:nvSpPr>
        <p:spPr/>
        <p:txBody>
          <a:bodyPr/>
          <a:lstStyle/>
          <a:p>
            <a:endParaRPr lang="en-AU" dirty="0"/>
          </a:p>
        </p:txBody>
      </p:sp>
      <p:pic>
        <p:nvPicPr>
          <p:cNvPr id="7" name="Picture 6">
            <a:extLst>
              <a:ext uri="{FF2B5EF4-FFF2-40B4-BE49-F238E27FC236}">
                <a16:creationId xmlns:a16="http://schemas.microsoft.com/office/drawing/2014/main" id="{774D5211-1C19-FD4F-47E7-71ADFF82F32F}"/>
              </a:ext>
            </a:extLst>
          </p:cNvPr>
          <p:cNvPicPr>
            <a:picLocks noChangeAspect="1"/>
          </p:cNvPicPr>
          <p:nvPr/>
        </p:nvPicPr>
        <p:blipFill>
          <a:blip r:embed="rId3"/>
          <a:stretch>
            <a:fillRect/>
          </a:stretch>
        </p:blipFill>
        <p:spPr>
          <a:xfrm>
            <a:off x="1983414" y="1934956"/>
            <a:ext cx="7513971" cy="4282811"/>
          </a:xfrm>
          <a:prstGeom prst="rect">
            <a:avLst/>
          </a:prstGeom>
        </p:spPr>
      </p:pic>
    </p:spTree>
    <p:extLst>
      <p:ext uri="{BB962C8B-B14F-4D97-AF65-F5344CB8AC3E}">
        <p14:creationId xmlns:p14="http://schemas.microsoft.com/office/powerpoint/2010/main" val="31902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E3D5-A889-6313-5525-DEE74917B50B}"/>
              </a:ext>
            </a:extLst>
          </p:cNvPr>
          <p:cNvSpPr>
            <a:spLocks noGrp="1"/>
          </p:cNvSpPr>
          <p:nvPr>
            <p:ph type="title"/>
          </p:nvPr>
        </p:nvSpPr>
        <p:spPr>
          <a:xfrm>
            <a:off x="609600" y="499892"/>
            <a:ext cx="10972800" cy="1430508"/>
          </a:xfrm>
        </p:spPr>
        <p:txBody>
          <a:bodyPr>
            <a:noAutofit/>
          </a:bodyPr>
          <a:lstStyle/>
          <a:p>
            <a:r>
              <a:rPr lang="en-AU" sz="2400" dirty="0"/>
              <a:t>After adding numberplate in Search text box Click edit button and you will be connected to </a:t>
            </a:r>
            <a:r>
              <a:rPr lang="en-AU" sz="2400" dirty="0" err="1"/>
              <a:t>Updaterecord</a:t>
            </a:r>
            <a:r>
              <a:rPr lang="en-AU" sz="2400" dirty="0"/>
              <a:t> window. </a:t>
            </a:r>
            <a:br>
              <a:rPr lang="en-AU" sz="2400" dirty="0"/>
            </a:br>
            <a:r>
              <a:rPr lang="en-AU" sz="2400" dirty="0"/>
              <a:t>Click Clear button to clear data in textboxes, Update Speed &amp;Speed Limit then click Save button.</a:t>
            </a:r>
          </a:p>
        </p:txBody>
      </p:sp>
      <p:pic>
        <p:nvPicPr>
          <p:cNvPr id="5" name="Picture 4">
            <a:extLst>
              <a:ext uri="{FF2B5EF4-FFF2-40B4-BE49-F238E27FC236}">
                <a16:creationId xmlns:a16="http://schemas.microsoft.com/office/drawing/2014/main" id="{BCAFE5E4-E652-9F18-90B8-BB659CEF448B}"/>
              </a:ext>
            </a:extLst>
          </p:cNvPr>
          <p:cNvPicPr>
            <a:picLocks noChangeAspect="1"/>
          </p:cNvPicPr>
          <p:nvPr/>
        </p:nvPicPr>
        <p:blipFill>
          <a:blip r:embed="rId3"/>
          <a:stretch>
            <a:fillRect/>
          </a:stretch>
        </p:blipFill>
        <p:spPr>
          <a:xfrm>
            <a:off x="0" y="2097947"/>
            <a:ext cx="12192000" cy="4016771"/>
          </a:xfrm>
          <a:prstGeom prst="rect">
            <a:avLst/>
          </a:prstGeom>
        </p:spPr>
      </p:pic>
    </p:spTree>
    <p:extLst>
      <p:ext uri="{BB962C8B-B14F-4D97-AF65-F5344CB8AC3E}">
        <p14:creationId xmlns:p14="http://schemas.microsoft.com/office/powerpoint/2010/main" val="89123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E3D5-A889-6313-5525-DEE74917B50B}"/>
              </a:ext>
            </a:extLst>
          </p:cNvPr>
          <p:cNvSpPr>
            <a:spLocks noGrp="1"/>
          </p:cNvSpPr>
          <p:nvPr>
            <p:ph type="title"/>
          </p:nvPr>
        </p:nvSpPr>
        <p:spPr/>
        <p:txBody>
          <a:bodyPr>
            <a:noAutofit/>
          </a:bodyPr>
          <a:lstStyle/>
          <a:p>
            <a:r>
              <a:rPr lang="en-AU" sz="2400" dirty="0"/>
              <a:t>Finally adding an Image and Close button. Double Click the close button and write the given code under close button.</a:t>
            </a:r>
          </a:p>
        </p:txBody>
      </p:sp>
      <p:pic>
        <p:nvPicPr>
          <p:cNvPr id="3" name="Content Placeholder 2">
            <a:extLst>
              <a:ext uri="{FF2B5EF4-FFF2-40B4-BE49-F238E27FC236}">
                <a16:creationId xmlns:a16="http://schemas.microsoft.com/office/drawing/2014/main" id="{2DDF240C-C43B-C06B-0FC5-61D907991CA9}"/>
              </a:ext>
            </a:extLst>
          </p:cNvPr>
          <p:cNvPicPr>
            <a:picLocks noGrp="1" noChangeAspect="1"/>
          </p:cNvPicPr>
          <p:nvPr>
            <p:ph idx="1"/>
          </p:nvPr>
        </p:nvPicPr>
        <p:blipFill>
          <a:blip r:embed="rId3"/>
          <a:stretch>
            <a:fillRect/>
          </a:stretch>
        </p:blipFill>
        <p:spPr>
          <a:xfrm>
            <a:off x="223520" y="1651635"/>
            <a:ext cx="7152640" cy="4564063"/>
          </a:xfrm>
          <a:prstGeom prst="rect">
            <a:avLst/>
          </a:prstGeom>
        </p:spPr>
      </p:pic>
      <p:sp>
        <p:nvSpPr>
          <p:cNvPr id="6" name="TextBox 5">
            <a:extLst>
              <a:ext uri="{FF2B5EF4-FFF2-40B4-BE49-F238E27FC236}">
                <a16:creationId xmlns:a16="http://schemas.microsoft.com/office/drawing/2014/main" id="{3A8A3C49-6FBE-AEFC-EBD6-3DC93A2A9662}"/>
              </a:ext>
            </a:extLst>
          </p:cNvPr>
          <p:cNvSpPr txBox="1"/>
          <p:nvPr/>
        </p:nvSpPr>
        <p:spPr>
          <a:xfrm>
            <a:off x="7569200" y="2670016"/>
            <a:ext cx="4185920" cy="1477328"/>
          </a:xfrm>
          <a:prstGeom prst="rect">
            <a:avLst/>
          </a:prstGeom>
          <a:noFill/>
        </p:spPr>
        <p:txBody>
          <a:bodyPr wrap="square">
            <a:spAutoFit/>
          </a:bodyPr>
          <a:lstStyle/>
          <a:p>
            <a:r>
              <a:rPr lang="en-US" sz="1800" dirty="0">
                <a:solidFill>
                  <a:schemeClr val="bg1"/>
                </a:solidFill>
                <a:latin typeface="Consolas" panose="020B0609020204030204" pitchFamily="49" charset="0"/>
              </a:rPr>
              <a:t>private void </a:t>
            </a:r>
            <a:r>
              <a:rPr lang="en-US" sz="1800" dirty="0" err="1">
                <a:solidFill>
                  <a:schemeClr val="bg1"/>
                </a:solidFill>
                <a:latin typeface="Consolas" panose="020B0609020204030204" pitchFamily="49" charset="0"/>
              </a:rPr>
              <a:t>Close_Click</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this.Close</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endParaRPr lang="en-AU" dirty="0">
              <a:solidFill>
                <a:schemeClr val="bg1"/>
              </a:solidFill>
            </a:endParaRPr>
          </a:p>
        </p:txBody>
      </p:sp>
    </p:spTree>
    <p:extLst>
      <p:ext uri="{BB962C8B-B14F-4D97-AF65-F5344CB8AC3E}">
        <p14:creationId xmlns:p14="http://schemas.microsoft.com/office/powerpoint/2010/main" val="15012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A8C0-A0E5-C742-BC92-2EDEF1D49218}"/>
              </a:ext>
            </a:extLst>
          </p:cNvPr>
          <p:cNvSpPr>
            <a:spLocks noGrp="1"/>
          </p:cNvSpPr>
          <p:nvPr>
            <p:ph type="title"/>
          </p:nvPr>
        </p:nvSpPr>
        <p:spPr/>
        <p:txBody>
          <a:bodyPr>
            <a:normAutofit/>
          </a:bodyPr>
          <a:lstStyle/>
          <a:p>
            <a:r>
              <a:rPr lang="en-AU" sz="3200" dirty="0"/>
              <a:t>adding Checkboxes</a:t>
            </a:r>
          </a:p>
        </p:txBody>
      </p:sp>
      <p:sp>
        <p:nvSpPr>
          <p:cNvPr id="3" name="Text Placeholder 2">
            <a:extLst>
              <a:ext uri="{FF2B5EF4-FFF2-40B4-BE49-F238E27FC236}">
                <a16:creationId xmlns:a16="http://schemas.microsoft.com/office/drawing/2014/main" id="{D0E99922-64C0-4447-BC13-25FE9E764400}"/>
              </a:ext>
            </a:extLst>
          </p:cNvPr>
          <p:cNvSpPr>
            <a:spLocks noGrp="1"/>
          </p:cNvSpPr>
          <p:nvPr>
            <p:ph type="body" idx="1"/>
          </p:nvPr>
        </p:nvSpPr>
        <p:spPr/>
        <p:txBody>
          <a:bodyPr/>
          <a:lstStyle/>
          <a:p>
            <a:r>
              <a:rPr lang="en-AU" dirty="0"/>
              <a:t>WPF &amp; Data Binding </a:t>
            </a:r>
          </a:p>
        </p:txBody>
      </p:sp>
    </p:spTree>
    <p:extLst>
      <p:ext uri="{BB962C8B-B14F-4D97-AF65-F5344CB8AC3E}">
        <p14:creationId xmlns:p14="http://schemas.microsoft.com/office/powerpoint/2010/main" val="145822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a:bodyPr>
          <a:lstStyle/>
          <a:p>
            <a:pPr>
              <a:lnSpc>
                <a:spcPct val="90000"/>
              </a:lnSpc>
            </a:pPr>
            <a:r>
              <a:rPr lang="en-AU" sz="3300" dirty="0"/>
              <a:t>Add an additional row in the </a:t>
            </a:r>
            <a:r>
              <a:rPr lang="en-AU" sz="3300" dirty="0" err="1"/>
              <a:t>Mainwindow.xaml.cs</a:t>
            </a:r>
            <a:endParaRPr lang="en-AU" sz="3300" dirty="0"/>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6197600" y="1600203"/>
            <a:ext cx="5384800" cy="4525963"/>
          </a:xfrm>
        </p:spPr>
        <p:txBody>
          <a:bodyPr>
            <a:normAutofit/>
          </a:bodyPr>
          <a:lstStyle/>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Grid.RowDefinitions</a:t>
            </a:r>
            <a:r>
              <a:rPr lang="en-AU" sz="1800" dirty="0">
                <a:solidFill>
                  <a:schemeClr val="bg1"/>
                </a:solidFill>
                <a:latin typeface="Consolas" panose="020B0609020204030204" pitchFamily="49" charset="0"/>
              </a:rPr>
              <a:t>&gt;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Height="16"/&gt;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Height="1*"/&gt;</a:t>
            </a:r>
          </a:p>
          <a:p>
            <a:pPr marL="0" indent="0">
              <a:buNone/>
            </a:pPr>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RowDefinition</a:t>
            </a:r>
            <a:r>
              <a:rPr lang="en-AU" sz="1800" dirty="0">
                <a:solidFill>
                  <a:schemeClr val="bg1"/>
                </a:solidFill>
                <a:latin typeface="Consolas" panose="020B0609020204030204" pitchFamily="49" charset="0"/>
              </a:rPr>
              <a:t> Height="16"/&gt;</a:t>
            </a:r>
          </a:p>
          <a:p>
            <a:pPr marL="0" indent="0">
              <a:buNone/>
            </a:pPr>
            <a:r>
              <a:rPr lang="en-AU" sz="1800" dirty="0">
                <a:solidFill>
                  <a:srgbClr val="000000"/>
                </a:solidFill>
                <a:latin typeface="Consolas" panose="020B0609020204030204" pitchFamily="49" charset="0"/>
              </a:rPr>
              <a:t> </a:t>
            </a:r>
            <a:r>
              <a:rPr lang="en-AU" sz="1800" dirty="0">
                <a:solidFill>
                  <a:schemeClr val="bg1"/>
                </a:solidFill>
                <a:latin typeface="Consolas" panose="020B0609020204030204" pitchFamily="49" charset="0"/>
              </a:rPr>
              <a:t>&lt;/</a:t>
            </a:r>
            <a:r>
              <a:rPr lang="en-AU" sz="1800" dirty="0" err="1">
                <a:solidFill>
                  <a:schemeClr val="bg1"/>
                </a:solidFill>
                <a:latin typeface="Consolas" panose="020B0609020204030204" pitchFamily="49" charset="0"/>
              </a:rPr>
              <a:t>Grid.RowDefinitions</a:t>
            </a:r>
            <a:r>
              <a:rPr lang="en-AU" sz="1800" dirty="0">
                <a:solidFill>
                  <a:schemeClr val="bg1"/>
                </a:solidFill>
                <a:latin typeface="Consolas" panose="020B0609020204030204" pitchFamily="49" charset="0"/>
              </a:rPr>
              <a:t>&gt;</a:t>
            </a:r>
            <a:endParaRPr lang="en-US" dirty="0">
              <a:solidFill>
                <a:schemeClr val="bg1"/>
              </a:solidFill>
              <a:highlight>
                <a:srgbClr val="808080"/>
              </a:highlight>
            </a:endParaRPr>
          </a:p>
        </p:txBody>
      </p:sp>
      <p:sp>
        <p:nvSpPr>
          <p:cNvPr id="4" name="Content Placeholder 3">
            <a:extLst>
              <a:ext uri="{FF2B5EF4-FFF2-40B4-BE49-F238E27FC236}">
                <a16:creationId xmlns:a16="http://schemas.microsoft.com/office/drawing/2014/main" id="{BF4B21E2-244B-5E3B-13EF-B2BE31794C8E}"/>
              </a:ext>
            </a:extLst>
          </p:cNvPr>
          <p:cNvSpPr>
            <a:spLocks noGrp="1"/>
          </p:cNvSpPr>
          <p:nvPr>
            <p:ph sz="half" idx="1"/>
          </p:nvPr>
        </p:nvSpPr>
        <p:spPr/>
        <p:txBody>
          <a:bodyPr>
            <a:normAutofit/>
          </a:bodyPr>
          <a:lstStyle/>
          <a:p>
            <a:endParaRPr lang="en-AU"/>
          </a:p>
        </p:txBody>
      </p:sp>
      <p:pic>
        <p:nvPicPr>
          <p:cNvPr id="7" name="Picture 6">
            <a:extLst>
              <a:ext uri="{FF2B5EF4-FFF2-40B4-BE49-F238E27FC236}">
                <a16:creationId xmlns:a16="http://schemas.microsoft.com/office/drawing/2014/main" id="{881E159A-3AC6-B822-4625-0659E31C9D2F}"/>
              </a:ext>
            </a:extLst>
          </p:cNvPr>
          <p:cNvPicPr>
            <a:picLocks noChangeAspect="1"/>
          </p:cNvPicPr>
          <p:nvPr/>
        </p:nvPicPr>
        <p:blipFill>
          <a:blip r:embed="rId3"/>
          <a:stretch>
            <a:fillRect/>
          </a:stretch>
        </p:blipFill>
        <p:spPr>
          <a:xfrm>
            <a:off x="322071" y="1600204"/>
            <a:ext cx="5875529" cy="4525962"/>
          </a:xfrm>
          <a:prstGeom prst="rect">
            <a:avLst/>
          </a:prstGeom>
        </p:spPr>
      </p:pic>
    </p:spTree>
    <p:extLst>
      <p:ext uri="{BB962C8B-B14F-4D97-AF65-F5344CB8AC3E}">
        <p14:creationId xmlns:p14="http://schemas.microsoft.com/office/powerpoint/2010/main" val="3621445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fontScale="90000"/>
          </a:bodyPr>
          <a:lstStyle/>
          <a:p>
            <a:pPr>
              <a:lnSpc>
                <a:spcPct val="90000"/>
              </a:lnSpc>
            </a:pPr>
            <a:r>
              <a:rPr lang="en-AU" sz="3300" dirty="0"/>
              <a:t>Make some adjustments by dragging image in the 7</a:t>
            </a:r>
            <a:r>
              <a:rPr lang="en-AU" sz="3300" baseline="30000" dirty="0"/>
              <a:t>th</a:t>
            </a:r>
            <a:r>
              <a:rPr lang="en-AU" sz="3300" dirty="0"/>
              <a:t> row and add a checkbox in </a:t>
            </a:r>
            <a:r>
              <a:rPr lang="en-AU" sz="3300" dirty="0" err="1"/>
              <a:t>Mainwindow.xaml</a:t>
            </a:r>
            <a:r>
              <a:rPr lang="en-AU" sz="3300" dirty="0"/>
              <a:t> for finding Speeding Vehicles</a:t>
            </a:r>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8077200" y="1600203"/>
            <a:ext cx="3505200" cy="4525963"/>
          </a:xfrm>
        </p:spPr>
        <p:txBody>
          <a:bodyPr>
            <a:normAutofit lnSpcReduction="10000"/>
          </a:bodyPr>
          <a:lstStyle/>
          <a:p>
            <a:r>
              <a:rPr lang="en-AU" sz="1800" dirty="0">
                <a:solidFill>
                  <a:schemeClr val="bg1"/>
                </a:solidFill>
                <a:latin typeface="Consolas" panose="020B0609020204030204" pitchFamily="49" charset="0"/>
              </a:rPr>
              <a:t>&lt;</a:t>
            </a:r>
            <a:r>
              <a:rPr lang="en-AU" sz="1800" dirty="0" err="1">
                <a:solidFill>
                  <a:schemeClr val="bg1"/>
                </a:solidFill>
                <a:latin typeface="Consolas" panose="020B0609020204030204" pitchFamily="49" charset="0"/>
              </a:rPr>
              <a:t>CheckBox</a:t>
            </a:r>
            <a:r>
              <a:rPr lang="en-AU" sz="1800" dirty="0">
                <a:solidFill>
                  <a:schemeClr val="bg1"/>
                </a:solidFill>
                <a:latin typeface="Consolas" panose="020B0609020204030204" pitchFamily="49" charset="0"/>
              </a:rPr>
              <a:t> Content="Speeding Vehicles" </a:t>
            </a:r>
            <a:r>
              <a:rPr lang="en-AU" sz="1800" dirty="0" err="1">
                <a:solidFill>
                  <a:schemeClr val="bg1"/>
                </a:solidFill>
                <a:latin typeface="Consolas" panose="020B0609020204030204" pitchFamily="49" charset="0"/>
              </a:rPr>
              <a:t>Grid.Column</a:t>
            </a:r>
            <a:r>
              <a:rPr lang="en-AU" sz="1800" dirty="0">
                <a:solidFill>
                  <a:schemeClr val="bg1"/>
                </a:solidFill>
                <a:latin typeface="Consolas" panose="020B0609020204030204" pitchFamily="49" charset="0"/>
              </a:rPr>
              <a:t>="2" </a:t>
            </a:r>
            <a:r>
              <a:rPr lang="en-AU" sz="1800" dirty="0" err="1">
                <a:solidFill>
                  <a:schemeClr val="bg1"/>
                </a:solidFill>
                <a:latin typeface="Consolas" panose="020B0609020204030204" pitchFamily="49" charset="0"/>
              </a:rPr>
              <a:t>HorizontalAlignment</a:t>
            </a:r>
            <a:r>
              <a:rPr lang="en-AU" sz="1800" dirty="0">
                <a:solidFill>
                  <a:schemeClr val="bg1"/>
                </a:solidFill>
                <a:latin typeface="Consolas" panose="020B0609020204030204" pitchFamily="49" charset="0"/>
              </a:rPr>
              <a:t>="Left" Margin="22.2,10.4,0,0" </a:t>
            </a:r>
            <a:r>
              <a:rPr lang="en-AU" sz="1800" dirty="0" err="1">
                <a:solidFill>
                  <a:schemeClr val="bg1"/>
                </a:solidFill>
                <a:latin typeface="Consolas" panose="020B0609020204030204" pitchFamily="49" charset="0"/>
              </a:rPr>
              <a:t>Grid.Row</a:t>
            </a:r>
            <a:r>
              <a:rPr lang="en-AU" sz="1800" dirty="0">
                <a:solidFill>
                  <a:schemeClr val="bg1"/>
                </a:solidFill>
                <a:latin typeface="Consolas" panose="020B0609020204030204" pitchFamily="49" charset="0"/>
              </a:rPr>
              <a:t>="6" </a:t>
            </a:r>
            <a:r>
              <a:rPr lang="en-AU" sz="1800" dirty="0" err="1">
                <a:solidFill>
                  <a:schemeClr val="bg1"/>
                </a:solidFill>
                <a:latin typeface="Consolas" panose="020B0609020204030204" pitchFamily="49" charset="0"/>
              </a:rPr>
              <a:t>VerticalAlignment</a:t>
            </a:r>
            <a:r>
              <a:rPr lang="en-AU" sz="1800" dirty="0">
                <a:solidFill>
                  <a:schemeClr val="bg1"/>
                </a:solidFill>
                <a:latin typeface="Consolas" panose="020B0609020204030204" pitchFamily="49" charset="0"/>
              </a:rPr>
              <a:t>="Top" </a:t>
            </a:r>
            <a:r>
              <a:rPr lang="en-AU" sz="1800" dirty="0">
                <a:solidFill>
                  <a:schemeClr val="bg1"/>
                </a:solidFill>
                <a:highlight>
                  <a:srgbClr val="800000"/>
                </a:highlight>
                <a:latin typeface="Consolas" panose="020B0609020204030204" pitchFamily="49" charset="0"/>
              </a:rPr>
              <a:t>Checked="</a:t>
            </a:r>
            <a:r>
              <a:rPr lang="en-AU" sz="1800" dirty="0" err="1">
                <a:solidFill>
                  <a:schemeClr val="bg1"/>
                </a:solidFill>
                <a:highlight>
                  <a:srgbClr val="800000"/>
                </a:highlight>
                <a:latin typeface="Consolas" panose="020B0609020204030204" pitchFamily="49" charset="0"/>
              </a:rPr>
              <a:t>SpeedingCheckbox_Checked</a:t>
            </a:r>
            <a:r>
              <a:rPr lang="en-AU" sz="1800" dirty="0">
                <a:solidFill>
                  <a:schemeClr val="bg1"/>
                </a:solidFill>
                <a:highlight>
                  <a:srgbClr val="800000"/>
                </a:highlight>
                <a:latin typeface="Consolas" panose="020B0609020204030204" pitchFamily="49" charset="0"/>
              </a:rPr>
              <a:t>"</a:t>
            </a:r>
          </a:p>
          <a:p>
            <a:r>
              <a:rPr lang="en-AU" sz="1800" dirty="0">
                <a:solidFill>
                  <a:schemeClr val="bg1"/>
                </a:solidFill>
                <a:highlight>
                  <a:srgbClr val="800000"/>
                </a:highlight>
                <a:latin typeface="Consolas" panose="020B0609020204030204" pitchFamily="49" charset="0"/>
              </a:rPr>
              <a:t>                Unchecked="</a:t>
            </a:r>
            <a:r>
              <a:rPr lang="en-AU" sz="1800" dirty="0" err="1">
                <a:solidFill>
                  <a:schemeClr val="bg1"/>
                </a:solidFill>
                <a:highlight>
                  <a:srgbClr val="800000"/>
                </a:highlight>
                <a:latin typeface="Consolas" panose="020B0609020204030204" pitchFamily="49" charset="0"/>
              </a:rPr>
              <a:t>SpeedingCheckbox_Unchecked</a:t>
            </a:r>
            <a:r>
              <a:rPr lang="en-AU" sz="1800" dirty="0">
                <a:solidFill>
                  <a:schemeClr val="bg1"/>
                </a:solidFill>
                <a:highlight>
                  <a:srgbClr val="800000"/>
                </a:highlight>
                <a:latin typeface="Consolas" panose="020B0609020204030204" pitchFamily="49" charset="0"/>
              </a:rPr>
              <a:t>"/&gt;</a:t>
            </a:r>
          </a:p>
          <a:p>
            <a:r>
              <a:rPr lang="en-AU" sz="1800" dirty="0">
                <a:solidFill>
                  <a:schemeClr val="bg1"/>
                </a:solidFill>
                <a:latin typeface="Consolas" panose="020B0609020204030204" pitchFamily="49" charset="0"/>
              </a:rPr>
              <a:t>Add highlighted text in the Check Box tags</a:t>
            </a:r>
          </a:p>
          <a:p>
            <a:endParaRPr lang="en-US" dirty="0">
              <a:solidFill>
                <a:schemeClr val="bg1"/>
              </a:solidFill>
              <a:highlight>
                <a:srgbClr val="800000"/>
              </a:highlight>
            </a:endParaRPr>
          </a:p>
        </p:txBody>
      </p:sp>
      <p:sp>
        <p:nvSpPr>
          <p:cNvPr id="4" name="Content Placeholder 3">
            <a:extLst>
              <a:ext uri="{FF2B5EF4-FFF2-40B4-BE49-F238E27FC236}">
                <a16:creationId xmlns:a16="http://schemas.microsoft.com/office/drawing/2014/main" id="{BF4B21E2-244B-5E3B-13EF-B2BE31794C8E}"/>
              </a:ext>
            </a:extLst>
          </p:cNvPr>
          <p:cNvSpPr>
            <a:spLocks noGrp="1"/>
          </p:cNvSpPr>
          <p:nvPr>
            <p:ph sz="half" idx="1"/>
          </p:nvPr>
        </p:nvSpPr>
        <p:spPr/>
        <p:txBody>
          <a:bodyPr>
            <a:normAutofit lnSpcReduction="10000"/>
          </a:bodyPr>
          <a:lstStyle/>
          <a:p>
            <a:endParaRPr lang="en-AU"/>
          </a:p>
        </p:txBody>
      </p:sp>
      <p:pic>
        <p:nvPicPr>
          <p:cNvPr id="12" name="Picture 11">
            <a:extLst>
              <a:ext uri="{FF2B5EF4-FFF2-40B4-BE49-F238E27FC236}">
                <a16:creationId xmlns:a16="http://schemas.microsoft.com/office/drawing/2014/main" id="{146172F1-F8D7-30EC-5CA2-355D7F428823}"/>
              </a:ext>
            </a:extLst>
          </p:cNvPr>
          <p:cNvPicPr>
            <a:picLocks noChangeAspect="1"/>
          </p:cNvPicPr>
          <p:nvPr/>
        </p:nvPicPr>
        <p:blipFill>
          <a:blip r:embed="rId3"/>
          <a:stretch>
            <a:fillRect/>
          </a:stretch>
        </p:blipFill>
        <p:spPr>
          <a:xfrm>
            <a:off x="609600" y="1600202"/>
            <a:ext cx="7051040" cy="4525963"/>
          </a:xfrm>
          <a:prstGeom prst="rect">
            <a:avLst/>
          </a:prstGeom>
        </p:spPr>
      </p:pic>
    </p:spTree>
    <p:extLst>
      <p:ext uri="{BB962C8B-B14F-4D97-AF65-F5344CB8AC3E}">
        <p14:creationId xmlns:p14="http://schemas.microsoft.com/office/powerpoint/2010/main" val="344916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a:bodyPr>
          <a:lstStyle/>
          <a:p>
            <a:pPr>
              <a:lnSpc>
                <a:spcPct val="90000"/>
              </a:lnSpc>
            </a:pPr>
            <a:r>
              <a:rPr lang="en-AU" sz="3300" dirty="0"/>
              <a:t>Add another checkbox in </a:t>
            </a:r>
            <a:r>
              <a:rPr lang="en-AU" sz="3300" dirty="0" err="1"/>
              <a:t>Mainwindow.xaml</a:t>
            </a:r>
            <a:r>
              <a:rPr lang="en-AU" sz="3300" dirty="0"/>
              <a:t> </a:t>
            </a:r>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8077200" y="1600203"/>
            <a:ext cx="3505200" cy="4525963"/>
          </a:xfrm>
        </p:spPr>
        <p:txBody>
          <a:bodyPr>
            <a:normAutofit/>
          </a:bodyPr>
          <a:lstStyle/>
          <a:p>
            <a:r>
              <a:rPr lang="en-AU" sz="1800" dirty="0">
                <a:solidFill>
                  <a:schemeClr val="bg1"/>
                </a:solidFill>
                <a:latin typeface="Consolas" panose="020B0609020204030204" pitchFamily="49" charset="0"/>
              </a:rPr>
              <a:t> &lt;</a:t>
            </a:r>
            <a:r>
              <a:rPr lang="en-AU" sz="1800" dirty="0" err="1">
                <a:solidFill>
                  <a:schemeClr val="bg1"/>
                </a:solidFill>
                <a:latin typeface="Consolas" panose="020B0609020204030204" pitchFamily="49" charset="0"/>
              </a:rPr>
              <a:t>CheckBox</a:t>
            </a:r>
            <a:r>
              <a:rPr lang="en-AU" sz="1800" dirty="0">
                <a:solidFill>
                  <a:schemeClr val="bg1"/>
                </a:solidFill>
                <a:latin typeface="Consolas" panose="020B0609020204030204" pitchFamily="49" charset="0"/>
              </a:rPr>
              <a:t> Content="Non Speeding Vehicles" </a:t>
            </a:r>
            <a:r>
              <a:rPr lang="en-AU" sz="1800" dirty="0" err="1">
                <a:solidFill>
                  <a:schemeClr val="bg1"/>
                </a:solidFill>
                <a:latin typeface="Consolas" panose="020B0609020204030204" pitchFamily="49" charset="0"/>
              </a:rPr>
              <a:t>Grid.Column</a:t>
            </a:r>
            <a:r>
              <a:rPr lang="en-AU" sz="1800" dirty="0">
                <a:solidFill>
                  <a:schemeClr val="bg1"/>
                </a:solidFill>
                <a:latin typeface="Consolas" panose="020B0609020204030204" pitchFamily="49" charset="0"/>
              </a:rPr>
              <a:t>="2" </a:t>
            </a:r>
            <a:r>
              <a:rPr lang="en-AU" sz="1800" dirty="0" err="1">
                <a:solidFill>
                  <a:schemeClr val="bg1"/>
                </a:solidFill>
                <a:latin typeface="Consolas" panose="020B0609020204030204" pitchFamily="49" charset="0"/>
              </a:rPr>
              <a:t>HorizontalAlignment</a:t>
            </a:r>
            <a:r>
              <a:rPr lang="en-AU" sz="1800" dirty="0">
                <a:solidFill>
                  <a:schemeClr val="bg1"/>
                </a:solidFill>
                <a:latin typeface="Consolas" panose="020B0609020204030204" pitchFamily="49" charset="0"/>
              </a:rPr>
              <a:t>="Left" Margin="22.2,30.4,0,0" </a:t>
            </a:r>
            <a:r>
              <a:rPr lang="en-AU" sz="1800" dirty="0" err="1">
                <a:solidFill>
                  <a:schemeClr val="bg1"/>
                </a:solidFill>
                <a:latin typeface="Consolas" panose="020B0609020204030204" pitchFamily="49" charset="0"/>
              </a:rPr>
              <a:t>Grid.Row</a:t>
            </a:r>
            <a:r>
              <a:rPr lang="en-AU" sz="1800" dirty="0">
                <a:solidFill>
                  <a:schemeClr val="bg1"/>
                </a:solidFill>
                <a:latin typeface="Consolas" panose="020B0609020204030204" pitchFamily="49" charset="0"/>
              </a:rPr>
              <a:t>="6" </a:t>
            </a:r>
            <a:r>
              <a:rPr lang="en-AU" sz="1800" dirty="0" err="1">
                <a:solidFill>
                  <a:schemeClr val="bg1"/>
                </a:solidFill>
                <a:latin typeface="Consolas" panose="020B0609020204030204" pitchFamily="49" charset="0"/>
              </a:rPr>
              <a:t>VerticalAlignment</a:t>
            </a:r>
            <a:r>
              <a:rPr lang="en-AU" sz="1800" dirty="0">
                <a:solidFill>
                  <a:schemeClr val="bg1"/>
                </a:solidFill>
                <a:latin typeface="Consolas" panose="020B0609020204030204" pitchFamily="49" charset="0"/>
              </a:rPr>
              <a:t>="Top" </a:t>
            </a:r>
            <a:r>
              <a:rPr lang="en-AU" sz="1800" dirty="0">
                <a:solidFill>
                  <a:schemeClr val="bg1"/>
                </a:solidFill>
                <a:highlight>
                  <a:srgbClr val="800000"/>
                </a:highlight>
                <a:latin typeface="Consolas" panose="020B0609020204030204" pitchFamily="49" charset="0"/>
              </a:rPr>
              <a:t>Checked="</a:t>
            </a:r>
            <a:r>
              <a:rPr lang="en-AU" sz="1800" dirty="0" err="1">
                <a:solidFill>
                  <a:schemeClr val="bg1"/>
                </a:solidFill>
                <a:highlight>
                  <a:srgbClr val="800000"/>
                </a:highlight>
                <a:latin typeface="Consolas" panose="020B0609020204030204" pitchFamily="49" charset="0"/>
              </a:rPr>
              <a:t>Checkbox_Checked</a:t>
            </a:r>
            <a:r>
              <a:rPr lang="en-AU" sz="1800" dirty="0">
                <a:solidFill>
                  <a:schemeClr val="bg1"/>
                </a:solidFill>
                <a:highlight>
                  <a:srgbClr val="800000"/>
                </a:highlight>
                <a:latin typeface="Consolas" panose="020B0609020204030204" pitchFamily="49" charset="0"/>
              </a:rPr>
              <a:t>"</a:t>
            </a:r>
          </a:p>
          <a:p>
            <a:r>
              <a:rPr lang="en-AU" sz="1800" dirty="0">
                <a:solidFill>
                  <a:schemeClr val="bg1"/>
                </a:solidFill>
                <a:highlight>
                  <a:srgbClr val="800000"/>
                </a:highlight>
                <a:latin typeface="Consolas" panose="020B0609020204030204" pitchFamily="49" charset="0"/>
              </a:rPr>
              <a:t>                Unchecked="</a:t>
            </a:r>
            <a:r>
              <a:rPr lang="en-AU" sz="1800" dirty="0" err="1">
                <a:solidFill>
                  <a:schemeClr val="bg1"/>
                </a:solidFill>
                <a:highlight>
                  <a:srgbClr val="800000"/>
                </a:highlight>
                <a:latin typeface="Consolas" panose="020B0609020204030204" pitchFamily="49" charset="0"/>
              </a:rPr>
              <a:t>Checkbox_Unchecked</a:t>
            </a:r>
            <a:r>
              <a:rPr lang="en-AU" sz="1800" dirty="0">
                <a:solidFill>
                  <a:schemeClr val="bg1"/>
                </a:solidFill>
                <a:highlight>
                  <a:srgbClr val="800000"/>
                </a:highlight>
                <a:latin typeface="Consolas" panose="020B0609020204030204" pitchFamily="49" charset="0"/>
              </a:rPr>
              <a:t>"</a:t>
            </a:r>
            <a:r>
              <a:rPr lang="en-AU" sz="1800" dirty="0">
                <a:solidFill>
                  <a:schemeClr val="bg1"/>
                </a:solidFill>
                <a:latin typeface="Consolas" panose="020B0609020204030204" pitchFamily="49" charset="0"/>
              </a:rPr>
              <a:t>/&gt;</a:t>
            </a:r>
          </a:p>
          <a:p>
            <a:r>
              <a:rPr lang="en-AU" sz="1900" dirty="0">
                <a:solidFill>
                  <a:schemeClr val="bg1"/>
                </a:solidFill>
                <a:latin typeface="Consolas" panose="020B0609020204030204" pitchFamily="49" charset="0"/>
              </a:rPr>
              <a:t>Add highlighted text in the Check Box tags</a:t>
            </a:r>
          </a:p>
          <a:p>
            <a:endParaRPr lang="en-US" dirty="0">
              <a:solidFill>
                <a:schemeClr val="bg1"/>
              </a:solidFill>
              <a:highlight>
                <a:srgbClr val="808080"/>
              </a:highlight>
            </a:endParaRPr>
          </a:p>
        </p:txBody>
      </p:sp>
      <p:pic>
        <p:nvPicPr>
          <p:cNvPr id="7" name="Content Placeholder 6">
            <a:extLst>
              <a:ext uri="{FF2B5EF4-FFF2-40B4-BE49-F238E27FC236}">
                <a16:creationId xmlns:a16="http://schemas.microsoft.com/office/drawing/2014/main" id="{AE8F2DEB-D963-0C32-2632-BE7C6D3E77A1}"/>
              </a:ext>
            </a:extLst>
          </p:cNvPr>
          <p:cNvPicPr>
            <a:picLocks noGrp="1" noChangeAspect="1"/>
          </p:cNvPicPr>
          <p:nvPr>
            <p:ph sz="half" idx="1"/>
          </p:nvPr>
        </p:nvPicPr>
        <p:blipFill>
          <a:blip r:embed="rId3"/>
          <a:stretch>
            <a:fillRect/>
          </a:stretch>
        </p:blipFill>
        <p:spPr>
          <a:xfrm>
            <a:off x="609599" y="1600203"/>
            <a:ext cx="6841067" cy="4309530"/>
          </a:xfrm>
          <a:prstGeom prst="rect">
            <a:avLst/>
          </a:prstGeom>
        </p:spPr>
      </p:pic>
    </p:spTree>
    <p:extLst>
      <p:ext uri="{BB962C8B-B14F-4D97-AF65-F5344CB8AC3E}">
        <p14:creationId xmlns:p14="http://schemas.microsoft.com/office/powerpoint/2010/main" val="269646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Text Placeholder 2"/>
          <p:cNvSpPr>
            <a:spLocks noGrp="1"/>
          </p:cNvSpPr>
          <p:nvPr>
            <p:ph type="body" idx="1"/>
          </p:nvPr>
        </p:nvSpPr>
        <p:spPr/>
        <p:txBody>
          <a:bodyPr/>
          <a:lstStyle/>
          <a:p>
            <a:r>
              <a:rPr lang="en-AU" dirty="0"/>
              <a:t>WPF &amp; Database 3</a:t>
            </a:r>
          </a:p>
        </p:txBody>
      </p:sp>
    </p:spTree>
    <p:extLst>
      <p:ext uri="{BB962C8B-B14F-4D97-AF65-F5344CB8AC3E}">
        <p14:creationId xmlns:p14="http://schemas.microsoft.com/office/powerpoint/2010/main" val="1952936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a:bodyPr>
          <a:lstStyle/>
          <a:p>
            <a:pPr>
              <a:lnSpc>
                <a:spcPct val="90000"/>
              </a:lnSpc>
            </a:pPr>
            <a:r>
              <a:rPr lang="en-AU" sz="3300" dirty="0"/>
              <a:t>Double click the Speeding Checkbox. Add codes under the checkbox in the </a:t>
            </a:r>
            <a:r>
              <a:rPr lang="en-AU" sz="3300" dirty="0" err="1"/>
              <a:t>Mainwindow.xaml.cs</a:t>
            </a:r>
            <a:r>
              <a:rPr lang="en-AU" sz="3300" dirty="0"/>
              <a:t>. </a:t>
            </a:r>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6197600" y="1600203"/>
            <a:ext cx="5384800" cy="4525963"/>
          </a:xfrm>
        </p:spPr>
        <p:txBody>
          <a:bodyPr>
            <a:normAutofit fontScale="62500" lnSpcReduction="20000"/>
          </a:bodyPr>
          <a:lstStyle/>
          <a:p>
            <a:r>
              <a:rPr lang="en-US" sz="1800" dirty="0">
                <a:solidFill>
                  <a:schemeClr val="bg1"/>
                </a:solidFill>
                <a:latin typeface="Consolas" panose="020B0609020204030204" pitchFamily="49" charset="0"/>
              </a:rPr>
              <a:t>private void </a:t>
            </a:r>
            <a:r>
              <a:rPr lang="en-US" sz="1800" dirty="0" err="1">
                <a:solidFill>
                  <a:schemeClr val="bg1"/>
                </a:solidFill>
                <a:latin typeface="Consolas" panose="020B0609020204030204" pitchFamily="49" charset="0"/>
              </a:rPr>
              <a:t>SpeedingCheckbox_Unchecked</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US" sz="1800" dirty="0">
                <a:solidFill>
                  <a:schemeClr val="bg1"/>
                </a:solidFill>
                <a:latin typeface="Consolas" panose="020B0609020204030204" pitchFamily="49" charset="0"/>
              </a:rPr>
              <a:t>            string sqlQuery1 = "SELECT * FROM traffic;";</a:t>
            </a:r>
          </a:p>
          <a:p>
            <a:endParaRPr lang="en-AU" sz="1800" dirty="0">
              <a:solidFill>
                <a:schemeClr val="bg1"/>
              </a:solidFill>
              <a:latin typeface="Consolas" panose="020B0609020204030204" pitchFamily="49" charset="0"/>
            </a:endParaRPr>
          </a:p>
          <a:p>
            <a:r>
              <a:rPr lang="en-AU" sz="1800" dirty="0">
                <a:solidFill>
                  <a:schemeClr val="bg1"/>
                </a:solidFill>
                <a:latin typeface="Consolas" panose="020B0609020204030204" pitchFamily="49" charset="0"/>
              </a:rPr>
              <a:t>            try</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VehicleListbox.Items.Clear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conn.Open</a:t>
            </a:r>
            <a:r>
              <a:rPr lang="en-AU"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cmd</a:t>
            </a:r>
            <a:r>
              <a:rPr lang="en-US" sz="1800" dirty="0">
                <a:solidFill>
                  <a:schemeClr val="bg1"/>
                </a:solidFill>
                <a:latin typeface="Consolas" panose="020B0609020204030204" pitchFamily="49" charset="0"/>
              </a:rPr>
              <a:t> = new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(sqlQuery1, conn);</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MySqlDataReader</a:t>
            </a: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 = </a:t>
            </a:r>
            <a:r>
              <a:rPr lang="en-AU" sz="1800" dirty="0" err="1">
                <a:solidFill>
                  <a:schemeClr val="bg1"/>
                </a:solidFill>
                <a:latin typeface="Consolas" panose="020B0609020204030204" pitchFamily="49" charset="0"/>
              </a:rPr>
              <a:t>cmd.ExecuteReader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while (</a:t>
            </a:r>
            <a:r>
              <a:rPr lang="en-AU" sz="1800" dirty="0" err="1">
                <a:solidFill>
                  <a:schemeClr val="bg1"/>
                </a:solidFill>
                <a:latin typeface="Consolas" panose="020B0609020204030204" pitchFamily="49" charset="0"/>
              </a:rPr>
              <a:t>rdr.Read</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VehicleListbox.Items.Add</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[1],5}: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[2],5}kph: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[3],5}:");</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catch (Exception ex)</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MessageBox.Show</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ex.ToString</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conn.Close</a:t>
            </a:r>
            <a:r>
              <a:rPr lang="en-AU" sz="1800" dirty="0">
                <a:solidFill>
                  <a:schemeClr val="bg1"/>
                </a:solidFill>
                <a:latin typeface="Consolas" panose="020B0609020204030204" pitchFamily="49" charset="0"/>
              </a:rPr>
              <a:t>();</a:t>
            </a:r>
          </a:p>
          <a:p>
            <a:endParaRPr lang="en-AU" sz="1800" dirty="0">
              <a:solidFill>
                <a:schemeClr val="bg1"/>
              </a:solidFill>
              <a:latin typeface="Consolas" panose="020B0609020204030204" pitchFamily="49" charset="0"/>
            </a:endParaRPr>
          </a:p>
          <a:p>
            <a:r>
              <a:rPr lang="en-AU" sz="1800" dirty="0">
                <a:solidFill>
                  <a:schemeClr val="bg1"/>
                </a:solidFill>
                <a:latin typeface="Consolas" panose="020B0609020204030204" pitchFamily="49" charset="0"/>
              </a:rPr>
              <a:t>        }</a:t>
            </a:r>
          </a:p>
          <a:p>
            <a:r>
              <a:rPr lang="en-AU" sz="2600" dirty="0">
                <a:solidFill>
                  <a:schemeClr val="bg1"/>
                </a:solidFill>
                <a:highlight>
                  <a:srgbClr val="800000"/>
                </a:highlight>
                <a:latin typeface="Consolas" panose="020B0609020204030204" pitchFamily="49" charset="0"/>
              </a:rPr>
              <a:t>SPEEDING CHECK BOX WHEN UNCHECKED</a:t>
            </a:r>
            <a:endParaRPr lang="en-US" sz="2600" dirty="0">
              <a:solidFill>
                <a:schemeClr val="bg1"/>
              </a:solidFill>
              <a:highlight>
                <a:srgbClr val="808080"/>
              </a:highlight>
            </a:endParaRPr>
          </a:p>
        </p:txBody>
      </p:sp>
      <p:sp>
        <p:nvSpPr>
          <p:cNvPr id="4" name="Content Placeholder 3">
            <a:extLst>
              <a:ext uri="{FF2B5EF4-FFF2-40B4-BE49-F238E27FC236}">
                <a16:creationId xmlns:a16="http://schemas.microsoft.com/office/drawing/2014/main" id="{0BD72664-7032-3728-0E11-F16E586AC9D7}"/>
              </a:ext>
            </a:extLst>
          </p:cNvPr>
          <p:cNvSpPr>
            <a:spLocks noGrp="1"/>
          </p:cNvSpPr>
          <p:nvPr>
            <p:ph sz="half" idx="1"/>
          </p:nvPr>
        </p:nvSpPr>
        <p:spPr>
          <a:xfrm>
            <a:off x="609600" y="1600203"/>
            <a:ext cx="5384800" cy="4525963"/>
          </a:xfrm>
        </p:spPr>
        <p:txBody>
          <a:bodyPr>
            <a:normAutofit fontScale="62500" lnSpcReduction="20000"/>
          </a:bodyPr>
          <a:lstStyle/>
          <a:p>
            <a:r>
              <a:rPr lang="en-US" sz="1800" dirty="0">
                <a:solidFill>
                  <a:schemeClr val="bg1"/>
                </a:solidFill>
                <a:latin typeface="Consolas" panose="020B0609020204030204" pitchFamily="49" charset="0"/>
              </a:rPr>
              <a:t>private void </a:t>
            </a:r>
            <a:r>
              <a:rPr lang="en-US" sz="1800" dirty="0" err="1">
                <a:solidFill>
                  <a:schemeClr val="bg1"/>
                </a:solidFill>
                <a:latin typeface="Consolas" panose="020B0609020204030204" pitchFamily="49" charset="0"/>
              </a:rPr>
              <a:t>SpeedingCheckbox_Checked</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US" sz="1800" dirty="0">
                <a:solidFill>
                  <a:schemeClr val="bg1"/>
                </a:solidFill>
                <a:latin typeface="Consolas" panose="020B0609020204030204" pitchFamily="49" charset="0"/>
              </a:rPr>
              <a:t>            string sqlQuery1 = "SELECT * FROM traffic WHERE  speed &gt; </a:t>
            </a:r>
            <a:r>
              <a:rPr lang="en-US" sz="1800" dirty="0" err="1">
                <a:solidFill>
                  <a:schemeClr val="bg1"/>
                </a:solidFill>
                <a:latin typeface="Consolas" panose="020B0609020204030204" pitchFamily="49" charset="0"/>
              </a:rPr>
              <a:t>speed_limit</a:t>
            </a:r>
            <a:r>
              <a:rPr lang="en-US"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try</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VehicleListbox.Items.Clear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conn.Open</a:t>
            </a:r>
            <a:r>
              <a:rPr lang="en-AU" sz="1800" dirty="0">
                <a:solidFill>
                  <a:schemeClr val="bg1"/>
                </a:solidFill>
                <a:latin typeface="Consolas" panose="020B0609020204030204" pitchFamily="49" charset="0"/>
              </a:rPr>
              <a:t>();</a:t>
            </a:r>
          </a:p>
          <a:p>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cmd</a:t>
            </a:r>
            <a:r>
              <a:rPr lang="en-US" sz="1800" dirty="0">
                <a:solidFill>
                  <a:schemeClr val="bg1"/>
                </a:solidFill>
                <a:latin typeface="Consolas" panose="020B0609020204030204" pitchFamily="49" charset="0"/>
              </a:rPr>
              <a:t> = new </a:t>
            </a:r>
            <a:r>
              <a:rPr lang="en-US" sz="1800" dirty="0" err="1">
                <a:solidFill>
                  <a:schemeClr val="bg1"/>
                </a:solidFill>
                <a:latin typeface="Consolas" panose="020B0609020204030204" pitchFamily="49" charset="0"/>
              </a:rPr>
              <a:t>MySqlCommand</a:t>
            </a:r>
            <a:r>
              <a:rPr lang="en-US" sz="1800" dirty="0">
                <a:solidFill>
                  <a:schemeClr val="bg1"/>
                </a:solidFill>
                <a:latin typeface="Consolas" panose="020B0609020204030204" pitchFamily="49" charset="0"/>
              </a:rPr>
              <a:t>(sqlQuery1, conn);</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MySqlDataReader</a:t>
            </a:r>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 = </a:t>
            </a:r>
            <a:r>
              <a:rPr lang="en-AU" sz="1800" dirty="0" err="1">
                <a:solidFill>
                  <a:schemeClr val="bg1"/>
                </a:solidFill>
                <a:latin typeface="Consolas" panose="020B0609020204030204" pitchFamily="49" charset="0"/>
              </a:rPr>
              <a:t>cmd.ExecuteReader</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while (</a:t>
            </a:r>
            <a:r>
              <a:rPr lang="en-AU" sz="1800" dirty="0" err="1">
                <a:solidFill>
                  <a:schemeClr val="bg1"/>
                </a:solidFill>
                <a:latin typeface="Consolas" panose="020B0609020204030204" pitchFamily="49" charset="0"/>
              </a:rPr>
              <a:t>rdr.Read</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VehicleListbox.Items.Add</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[1],5}: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[2],5}kph: {</a:t>
            </a:r>
            <a:r>
              <a:rPr lang="en-AU" sz="1800" dirty="0" err="1">
                <a:solidFill>
                  <a:schemeClr val="bg1"/>
                </a:solidFill>
                <a:latin typeface="Consolas" panose="020B0609020204030204" pitchFamily="49" charset="0"/>
              </a:rPr>
              <a:t>rdr</a:t>
            </a:r>
            <a:r>
              <a:rPr lang="en-AU" sz="1800" dirty="0">
                <a:solidFill>
                  <a:schemeClr val="bg1"/>
                </a:solidFill>
                <a:latin typeface="Consolas" panose="020B0609020204030204" pitchFamily="49" charset="0"/>
              </a:rPr>
              <a:t>[3],5}:");</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catch (Exception ex)</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MessageBox.Show</a:t>
            </a:r>
            <a:r>
              <a:rPr lang="en-AU" sz="1800" dirty="0">
                <a:solidFill>
                  <a:schemeClr val="bg1"/>
                </a:solidFill>
                <a:latin typeface="Consolas" panose="020B0609020204030204" pitchFamily="49" charset="0"/>
              </a:rPr>
              <a:t>(</a:t>
            </a:r>
            <a:r>
              <a:rPr lang="en-AU" sz="1800" dirty="0" err="1">
                <a:solidFill>
                  <a:schemeClr val="bg1"/>
                </a:solidFill>
                <a:latin typeface="Consolas" panose="020B0609020204030204" pitchFamily="49" charset="0"/>
              </a:rPr>
              <a:t>ex.ToString</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conn.Close</a:t>
            </a:r>
            <a:r>
              <a:rPr lang="en-AU" sz="1800" dirty="0">
                <a:solidFill>
                  <a:schemeClr val="bg1"/>
                </a:solidFill>
                <a:latin typeface="Consolas" panose="020B0609020204030204" pitchFamily="49" charset="0"/>
              </a:rPr>
              <a:t>();</a:t>
            </a:r>
          </a:p>
          <a:p>
            <a:endParaRPr lang="en-AU" sz="1800" dirty="0">
              <a:solidFill>
                <a:schemeClr val="bg1"/>
              </a:solidFill>
              <a:latin typeface="Consolas" panose="020B0609020204030204" pitchFamily="49" charset="0"/>
            </a:endParaRPr>
          </a:p>
          <a:p>
            <a:r>
              <a:rPr lang="en-AU" sz="1800" dirty="0">
                <a:solidFill>
                  <a:schemeClr val="bg1"/>
                </a:solidFill>
                <a:latin typeface="Consolas" panose="020B0609020204030204" pitchFamily="49" charset="0"/>
              </a:rPr>
              <a:t>        }</a:t>
            </a:r>
          </a:p>
          <a:p>
            <a:r>
              <a:rPr lang="en-AU" sz="2200" dirty="0">
                <a:solidFill>
                  <a:schemeClr val="bg1"/>
                </a:solidFill>
                <a:highlight>
                  <a:srgbClr val="800000"/>
                </a:highlight>
                <a:latin typeface="Consolas" panose="020B0609020204030204" pitchFamily="49" charset="0"/>
              </a:rPr>
              <a:t>SPEEDING CHECK BOX WHEN CHECKED</a:t>
            </a:r>
            <a:endParaRPr lang="en-AU" sz="2200" dirty="0">
              <a:solidFill>
                <a:schemeClr val="bg1"/>
              </a:solidFill>
              <a:highlight>
                <a:srgbClr val="800000"/>
              </a:highlight>
            </a:endParaRPr>
          </a:p>
        </p:txBody>
      </p:sp>
    </p:spTree>
    <p:extLst>
      <p:ext uri="{BB962C8B-B14F-4D97-AF65-F5344CB8AC3E}">
        <p14:creationId xmlns:p14="http://schemas.microsoft.com/office/powerpoint/2010/main" val="3521786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a:bodyPr>
          <a:lstStyle/>
          <a:p>
            <a:pPr>
              <a:lnSpc>
                <a:spcPct val="90000"/>
              </a:lnSpc>
            </a:pPr>
            <a:r>
              <a:rPr lang="en-AU" sz="2400" dirty="0"/>
              <a:t>Double click the Non Speeding Vehicles Checkbox. Add codes under the checkbox in the </a:t>
            </a:r>
            <a:r>
              <a:rPr lang="en-AU" sz="2400" dirty="0" err="1"/>
              <a:t>Mainwindow.xaml.cs</a:t>
            </a:r>
            <a:r>
              <a:rPr lang="en-AU" sz="2400" dirty="0"/>
              <a:t>. </a:t>
            </a:r>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6197600" y="1600203"/>
            <a:ext cx="5384800" cy="4525963"/>
          </a:xfrm>
        </p:spPr>
        <p:txBody>
          <a:bodyPr>
            <a:normAutofit fontScale="47500" lnSpcReduction="20000"/>
          </a:bodyPr>
          <a:lstStyle/>
          <a:p>
            <a:r>
              <a:rPr lang="en-US" sz="1800" dirty="0">
                <a:solidFill>
                  <a:schemeClr val="bg1"/>
                </a:solidFill>
                <a:latin typeface="Consolas" panose="020B0609020204030204" pitchFamily="49" charset="0"/>
              </a:rPr>
              <a:t>private void </a:t>
            </a:r>
            <a:r>
              <a:rPr lang="en-US" sz="1800" dirty="0" err="1">
                <a:solidFill>
                  <a:schemeClr val="bg1"/>
                </a:solidFill>
                <a:latin typeface="Consolas" panose="020B0609020204030204" pitchFamily="49" charset="0"/>
              </a:rPr>
              <a:t>Checkbox_Unchecked</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string sqlQuery1 = "SELECT * FROM traffic;";</a:t>
            </a:r>
          </a:p>
          <a:p>
            <a:endParaRPr lang="en-AU" sz="2000" dirty="0">
              <a:solidFill>
                <a:schemeClr val="bg1"/>
              </a:solidFill>
              <a:latin typeface="Consolas" panose="020B0609020204030204" pitchFamily="49" charset="0"/>
            </a:endParaRPr>
          </a:p>
          <a:p>
            <a:r>
              <a:rPr lang="en-AU" sz="2000" dirty="0">
                <a:solidFill>
                  <a:schemeClr val="bg1"/>
                </a:solidFill>
                <a:latin typeface="Consolas" panose="020B0609020204030204" pitchFamily="49" charset="0"/>
              </a:rPr>
              <a:t>            try</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VehicleListbox.Items.Clear</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conn.Open</a:t>
            </a:r>
            <a:r>
              <a:rPr lang="en-AU"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MySqlCommand</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cmd</a:t>
            </a:r>
            <a:r>
              <a:rPr lang="en-US" sz="2000" dirty="0">
                <a:solidFill>
                  <a:schemeClr val="bg1"/>
                </a:solidFill>
                <a:latin typeface="Consolas" panose="020B0609020204030204" pitchFamily="49" charset="0"/>
              </a:rPr>
              <a:t> = new </a:t>
            </a:r>
            <a:r>
              <a:rPr lang="en-US" sz="2000" dirty="0" err="1">
                <a:solidFill>
                  <a:schemeClr val="bg1"/>
                </a:solidFill>
                <a:latin typeface="Consolas" panose="020B0609020204030204" pitchFamily="49" charset="0"/>
              </a:rPr>
              <a:t>MySqlCommand</a:t>
            </a:r>
            <a:r>
              <a:rPr lang="en-US" sz="2000" dirty="0">
                <a:solidFill>
                  <a:schemeClr val="bg1"/>
                </a:solidFill>
                <a:latin typeface="Consolas" panose="020B0609020204030204" pitchFamily="49" charset="0"/>
              </a:rPr>
              <a:t>(sqlQuery1, conn);</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MySqlDataReader</a:t>
            </a:r>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 = </a:t>
            </a:r>
            <a:r>
              <a:rPr lang="en-AU" sz="2000" dirty="0" err="1">
                <a:solidFill>
                  <a:schemeClr val="bg1"/>
                </a:solidFill>
                <a:latin typeface="Consolas" panose="020B0609020204030204" pitchFamily="49" charset="0"/>
              </a:rPr>
              <a:t>cmd.ExecuteReader</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while (</a:t>
            </a:r>
            <a:r>
              <a:rPr lang="en-AU" sz="2000" dirty="0" err="1">
                <a:solidFill>
                  <a:schemeClr val="bg1"/>
                </a:solidFill>
                <a:latin typeface="Consolas" panose="020B0609020204030204" pitchFamily="49" charset="0"/>
              </a:rPr>
              <a:t>rdr.Read</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VehicleListbox.Items.Add</a:t>
            </a:r>
            <a:r>
              <a:rPr lang="en-AU" sz="2000" dirty="0">
                <a:solidFill>
                  <a:schemeClr val="bg1"/>
                </a:solidFill>
                <a:latin typeface="Consolas" panose="020B0609020204030204" pitchFamily="49" charset="0"/>
              </a:rPr>
              <a:t>($"{</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[1],5}: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[2],5}kph: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[3],5}:");</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catch (Exception ex)</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MessageBox.Show</a:t>
            </a:r>
            <a:r>
              <a:rPr lang="en-AU" sz="2000" dirty="0">
                <a:solidFill>
                  <a:schemeClr val="bg1"/>
                </a:solidFill>
                <a:latin typeface="Consolas" panose="020B0609020204030204" pitchFamily="49" charset="0"/>
              </a:rPr>
              <a:t>(</a:t>
            </a:r>
            <a:r>
              <a:rPr lang="en-AU" sz="2000" dirty="0" err="1">
                <a:solidFill>
                  <a:schemeClr val="bg1"/>
                </a:solidFill>
                <a:latin typeface="Consolas" panose="020B0609020204030204" pitchFamily="49" charset="0"/>
              </a:rPr>
              <a:t>ex.ToString</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conn.Close</a:t>
            </a:r>
            <a:r>
              <a:rPr lang="en-AU" sz="2000" dirty="0">
                <a:solidFill>
                  <a:schemeClr val="bg1"/>
                </a:solidFill>
                <a:latin typeface="Consolas" panose="020B0609020204030204" pitchFamily="49" charset="0"/>
              </a:rPr>
              <a:t>();</a:t>
            </a:r>
          </a:p>
          <a:p>
            <a:endParaRPr lang="en-AU" sz="2000" dirty="0">
              <a:solidFill>
                <a:schemeClr val="bg1"/>
              </a:solidFill>
              <a:latin typeface="Consolas" panose="020B0609020204030204" pitchFamily="49" charset="0"/>
            </a:endParaRP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p>
          <a:p>
            <a:endParaRPr lang="en-AU" sz="1800" dirty="0">
              <a:solidFill>
                <a:schemeClr val="bg1"/>
              </a:solidFill>
              <a:latin typeface="Consolas" panose="020B0609020204030204" pitchFamily="49" charset="0"/>
            </a:endParaRPr>
          </a:p>
          <a:p>
            <a:endParaRPr lang="en-AU" sz="1800" dirty="0">
              <a:solidFill>
                <a:schemeClr val="bg1"/>
              </a:solidFill>
              <a:latin typeface="Consolas" panose="020B0609020204030204" pitchFamily="49" charset="0"/>
            </a:endParaRPr>
          </a:p>
          <a:p>
            <a:r>
              <a:rPr lang="en-AU" sz="2800" dirty="0">
                <a:solidFill>
                  <a:schemeClr val="bg1"/>
                </a:solidFill>
                <a:highlight>
                  <a:srgbClr val="800000"/>
                </a:highlight>
                <a:latin typeface="Consolas" panose="020B0609020204030204" pitchFamily="49" charset="0"/>
              </a:rPr>
              <a:t>NON-SPEEDING CHECK BOX WHEN UNCHECKED</a:t>
            </a:r>
            <a:endParaRPr lang="en-AU" sz="2800" dirty="0">
              <a:solidFill>
                <a:schemeClr val="bg1"/>
              </a:solidFill>
              <a:highlight>
                <a:srgbClr val="800000"/>
              </a:highlight>
            </a:endParaRPr>
          </a:p>
          <a:p>
            <a:endParaRPr lang="en-US" dirty="0">
              <a:solidFill>
                <a:schemeClr val="bg1"/>
              </a:solidFill>
              <a:highlight>
                <a:srgbClr val="808080"/>
              </a:highlight>
            </a:endParaRPr>
          </a:p>
        </p:txBody>
      </p:sp>
      <p:sp>
        <p:nvSpPr>
          <p:cNvPr id="4" name="Content Placeholder 3">
            <a:extLst>
              <a:ext uri="{FF2B5EF4-FFF2-40B4-BE49-F238E27FC236}">
                <a16:creationId xmlns:a16="http://schemas.microsoft.com/office/drawing/2014/main" id="{0BD72664-7032-3728-0E11-F16E586AC9D7}"/>
              </a:ext>
            </a:extLst>
          </p:cNvPr>
          <p:cNvSpPr>
            <a:spLocks noGrp="1"/>
          </p:cNvSpPr>
          <p:nvPr>
            <p:ph sz="half" idx="1"/>
          </p:nvPr>
        </p:nvSpPr>
        <p:spPr/>
        <p:txBody>
          <a:bodyPr>
            <a:normAutofit fontScale="47500" lnSpcReduction="20000"/>
          </a:bodyPr>
          <a:lstStyle/>
          <a:p>
            <a:r>
              <a:rPr lang="en-US" sz="2000" dirty="0">
                <a:solidFill>
                  <a:schemeClr val="bg1"/>
                </a:solidFill>
                <a:latin typeface="Consolas" panose="020B0609020204030204" pitchFamily="49" charset="0"/>
              </a:rPr>
              <a:t>private void </a:t>
            </a:r>
            <a:r>
              <a:rPr lang="en-US" sz="2000" dirty="0" err="1">
                <a:solidFill>
                  <a:schemeClr val="bg1"/>
                </a:solidFill>
                <a:latin typeface="Consolas" panose="020B0609020204030204" pitchFamily="49" charset="0"/>
              </a:rPr>
              <a:t>Checkbox_Checked</a:t>
            </a:r>
            <a:r>
              <a:rPr lang="en-US" sz="2000" dirty="0">
                <a:solidFill>
                  <a:schemeClr val="bg1"/>
                </a:solidFill>
                <a:latin typeface="Consolas" panose="020B0609020204030204" pitchFamily="49" charset="0"/>
              </a:rPr>
              <a:t>(object sender, </a:t>
            </a:r>
            <a:r>
              <a:rPr lang="en-US" sz="2000" dirty="0" err="1">
                <a:solidFill>
                  <a:schemeClr val="bg1"/>
                </a:solidFill>
                <a:latin typeface="Consolas" panose="020B0609020204030204" pitchFamily="49" charset="0"/>
              </a:rPr>
              <a:t>RoutedEventArgs</a:t>
            </a:r>
            <a:r>
              <a:rPr lang="en-US" sz="2000" dirty="0">
                <a:solidFill>
                  <a:schemeClr val="bg1"/>
                </a:solidFill>
                <a:latin typeface="Consolas" panose="020B0609020204030204" pitchFamily="49" charset="0"/>
              </a:rPr>
              <a:t> e)</a:t>
            </a:r>
          </a:p>
          <a:p>
            <a:r>
              <a:rPr lang="en-AU"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string sqlQuery1 = "SELECT * FROM traffic WHERE  speed =&lt; </a:t>
            </a:r>
            <a:r>
              <a:rPr lang="en-US" sz="2000" dirty="0" err="1">
                <a:solidFill>
                  <a:schemeClr val="bg1"/>
                </a:solidFill>
                <a:latin typeface="Consolas" panose="020B0609020204030204" pitchFamily="49" charset="0"/>
              </a:rPr>
              <a:t>speed_limit</a:t>
            </a:r>
            <a:r>
              <a:rPr lang="en-US"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try</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VehicleListbox.Items.Clear</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conn.Open</a:t>
            </a:r>
            <a:r>
              <a:rPr lang="en-AU" sz="2000" dirty="0">
                <a:solidFill>
                  <a:schemeClr val="bg1"/>
                </a:solidFill>
                <a:latin typeface="Consolas" panose="020B0609020204030204" pitchFamily="49" charset="0"/>
              </a:rPr>
              <a:t>();</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MySqlCommand</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cmd</a:t>
            </a:r>
            <a:r>
              <a:rPr lang="en-US" sz="2000" dirty="0">
                <a:solidFill>
                  <a:schemeClr val="bg1"/>
                </a:solidFill>
                <a:latin typeface="Consolas" panose="020B0609020204030204" pitchFamily="49" charset="0"/>
              </a:rPr>
              <a:t> = new </a:t>
            </a:r>
            <a:r>
              <a:rPr lang="en-US" sz="2000" dirty="0" err="1">
                <a:solidFill>
                  <a:schemeClr val="bg1"/>
                </a:solidFill>
                <a:latin typeface="Consolas" panose="020B0609020204030204" pitchFamily="49" charset="0"/>
              </a:rPr>
              <a:t>MySqlCommand</a:t>
            </a:r>
            <a:r>
              <a:rPr lang="en-US" sz="2000" dirty="0">
                <a:solidFill>
                  <a:schemeClr val="bg1"/>
                </a:solidFill>
                <a:latin typeface="Consolas" panose="020B0609020204030204" pitchFamily="49" charset="0"/>
              </a:rPr>
              <a:t>(sqlQuery1, conn);</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MySqlDataReader</a:t>
            </a:r>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 = </a:t>
            </a:r>
            <a:r>
              <a:rPr lang="en-AU" sz="2000" dirty="0" err="1">
                <a:solidFill>
                  <a:schemeClr val="bg1"/>
                </a:solidFill>
                <a:latin typeface="Consolas" panose="020B0609020204030204" pitchFamily="49" charset="0"/>
              </a:rPr>
              <a:t>cmd.ExecuteReader</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while (</a:t>
            </a:r>
            <a:r>
              <a:rPr lang="en-AU" sz="2000" dirty="0" err="1">
                <a:solidFill>
                  <a:schemeClr val="bg1"/>
                </a:solidFill>
                <a:latin typeface="Consolas" panose="020B0609020204030204" pitchFamily="49" charset="0"/>
              </a:rPr>
              <a:t>rdr.Read</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VehicleListbox.Items.Add</a:t>
            </a:r>
            <a:r>
              <a:rPr lang="en-AU" sz="2000" dirty="0">
                <a:solidFill>
                  <a:schemeClr val="bg1"/>
                </a:solidFill>
                <a:latin typeface="Consolas" panose="020B0609020204030204" pitchFamily="49" charset="0"/>
              </a:rPr>
              <a:t>($"{</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[1],5}: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[2],5}kph: {</a:t>
            </a:r>
            <a:r>
              <a:rPr lang="en-AU" sz="2000" dirty="0" err="1">
                <a:solidFill>
                  <a:schemeClr val="bg1"/>
                </a:solidFill>
                <a:latin typeface="Consolas" panose="020B0609020204030204" pitchFamily="49" charset="0"/>
              </a:rPr>
              <a:t>rdr</a:t>
            </a:r>
            <a:r>
              <a:rPr lang="en-AU" sz="2000" dirty="0">
                <a:solidFill>
                  <a:schemeClr val="bg1"/>
                </a:solidFill>
                <a:latin typeface="Consolas" panose="020B0609020204030204" pitchFamily="49" charset="0"/>
              </a:rPr>
              <a:t>[3],5}:");</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catch (Exception ex)</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MessageBox.Show</a:t>
            </a:r>
            <a:r>
              <a:rPr lang="en-AU" sz="2000" dirty="0">
                <a:solidFill>
                  <a:schemeClr val="bg1"/>
                </a:solidFill>
                <a:latin typeface="Consolas" panose="020B0609020204030204" pitchFamily="49" charset="0"/>
              </a:rPr>
              <a:t>(</a:t>
            </a:r>
            <a:r>
              <a:rPr lang="en-AU" sz="2000" dirty="0" err="1">
                <a:solidFill>
                  <a:schemeClr val="bg1"/>
                </a:solidFill>
                <a:latin typeface="Consolas" panose="020B0609020204030204" pitchFamily="49" charset="0"/>
              </a:rPr>
              <a:t>ex.ToString</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p>
          <a:p>
            <a:r>
              <a:rPr lang="en-AU" sz="2000" dirty="0">
                <a:solidFill>
                  <a:schemeClr val="bg1"/>
                </a:solidFill>
                <a:latin typeface="Consolas" panose="020B0609020204030204" pitchFamily="49" charset="0"/>
              </a:rPr>
              <a:t>            </a:t>
            </a:r>
            <a:r>
              <a:rPr lang="en-AU" sz="2000" dirty="0" err="1">
                <a:solidFill>
                  <a:schemeClr val="bg1"/>
                </a:solidFill>
                <a:latin typeface="Consolas" panose="020B0609020204030204" pitchFamily="49" charset="0"/>
              </a:rPr>
              <a:t>conn.Close</a:t>
            </a:r>
            <a:r>
              <a:rPr lang="en-AU" sz="2000" dirty="0">
                <a:solidFill>
                  <a:schemeClr val="bg1"/>
                </a:solidFill>
                <a:latin typeface="Consolas" panose="020B0609020204030204" pitchFamily="49" charset="0"/>
              </a:rPr>
              <a:t>();</a:t>
            </a:r>
          </a:p>
          <a:p>
            <a:r>
              <a:rPr lang="en-AU" sz="2000" dirty="0">
                <a:solidFill>
                  <a:schemeClr val="bg1"/>
                </a:solidFill>
                <a:latin typeface="Consolas" panose="020B0609020204030204" pitchFamily="49" charset="0"/>
              </a:rPr>
              <a:t>        }</a:t>
            </a:r>
          </a:p>
          <a:p>
            <a:endParaRPr lang="en-AU" sz="1800" dirty="0">
              <a:solidFill>
                <a:schemeClr val="bg1"/>
              </a:solidFill>
              <a:latin typeface="Consolas" panose="020B0609020204030204" pitchFamily="49" charset="0"/>
            </a:endParaRPr>
          </a:p>
          <a:p>
            <a:endParaRPr lang="en-AU" sz="1800" dirty="0">
              <a:solidFill>
                <a:schemeClr val="bg1"/>
              </a:solidFill>
              <a:latin typeface="Consolas" panose="020B0609020204030204" pitchFamily="49" charset="0"/>
            </a:endParaRPr>
          </a:p>
          <a:p>
            <a:endParaRPr lang="en-AU" sz="1800" dirty="0">
              <a:solidFill>
                <a:schemeClr val="bg1"/>
              </a:solidFill>
              <a:latin typeface="Consolas" panose="020B0609020204030204" pitchFamily="49" charset="0"/>
            </a:endParaRPr>
          </a:p>
          <a:p>
            <a:r>
              <a:rPr lang="en-AU" sz="2800" dirty="0">
                <a:solidFill>
                  <a:schemeClr val="bg1"/>
                </a:solidFill>
                <a:highlight>
                  <a:srgbClr val="800000"/>
                </a:highlight>
                <a:latin typeface="Consolas" panose="020B0609020204030204" pitchFamily="49" charset="0"/>
              </a:rPr>
              <a:t>NON-SPEEDING CHECK BOX WHEN CHECKED</a:t>
            </a:r>
            <a:endParaRPr lang="en-AU" sz="2800" dirty="0">
              <a:solidFill>
                <a:schemeClr val="bg1"/>
              </a:solidFill>
              <a:highlight>
                <a:srgbClr val="800000"/>
              </a:highlight>
            </a:endParaRPr>
          </a:p>
          <a:p>
            <a:endParaRPr lang="en-AU" dirty="0">
              <a:solidFill>
                <a:schemeClr val="bg1"/>
              </a:solidFill>
            </a:endParaRPr>
          </a:p>
        </p:txBody>
      </p:sp>
    </p:spTree>
    <p:extLst>
      <p:ext uri="{BB962C8B-B14F-4D97-AF65-F5344CB8AC3E}">
        <p14:creationId xmlns:p14="http://schemas.microsoft.com/office/powerpoint/2010/main" val="3854118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A0-C073-8FA8-8520-101D84ABD58D}"/>
              </a:ext>
            </a:extLst>
          </p:cNvPr>
          <p:cNvSpPr>
            <a:spLocks noGrp="1"/>
          </p:cNvSpPr>
          <p:nvPr>
            <p:ph type="title"/>
          </p:nvPr>
        </p:nvSpPr>
        <p:spPr>
          <a:xfrm>
            <a:off x="609600" y="499892"/>
            <a:ext cx="10972800" cy="1003205"/>
          </a:xfrm>
        </p:spPr>
        <p:txBody>
          <a:bodyPr anchor="ctr">
            <a:normAutofit/>
          </a:bodyPr>
          <a:lstStyle/>
          <a:p>
            <a:pPr>
              <a:lnSpc>
                <a:spcPct val="90000"/>
              </a:lnSpc>
            </a:pPr>
            <a:r>
              <a:rPr lang="en-AU" sz="2400" dirty="0"/>
              <a:t>After Checking the checkbox you will get similar output</a:t>
            </a:r>
          </a:p>
        </p:txBody>
      </p:sp>
      <p:sp>
        <p:nvSpPr>
          <p:cNvPr id="10" name="Content Placeholder 3">
            <a:extLst>
              <a:ext uri="{FF2B5EF4-FFF2-40B4-BE49-F238E27FC236}">
                <a16:creationId xmlns:a16="http://schemas.microsoft.com/office/drawing/2014/main" id="{5D557F0B-E664-07C4-4AF5-A6C2CE048EEE}"/>
              </a:ext>
            </a:extLst>
          </p:cNvPr>
          <p:cNvSpPr>
            <a:spLocks noGrp="1"/>
          </p:cNvSpPr>
          <p:nvPr>
            <p:ph sz="half" idx="2"/>
          </p:nvPr>
        </p:nvSpPr>
        <p:spPr>
          <a:xfrm>
            <a:off x="6197600" y="1600203"/>
            <a:ext cx="5384800" cy="4525963"/>
          </a:xfrm>
        </p:spPr>
        <p:txBody>
          <a:bodyPr>
            <a:normAutofit/>
          </a:bodyPr>
          <a:lstStyle/>
          <a:p>
            <a:endParaRPr lang="en-AU" sz="1800" dirty="0">
              <a:solidFill>
                <a:schemeClr val="bg1"/>
              </a:solidFill>
              <a:latin typeface="Consolas" panose="020B0609020204030204" pitchFamily="49" charset="0"/>
            </a:endParaRPr>
          </a:p>
          <a:p>
            <a:endParaRPr lang="en-AU" sz="1800" dirty="0">
              <a:solidFill>
                <a:schemeClr val="bg1"/>
              </a:solidFill>
              <a:latin typeface="Consolas" panose="020B0609020204030204" pitchFamily="49" charset="0"/>
            </a:endParaRPr>
          </a:p>
          <a:p>
            <a:endParaRPr lang="en-US" dirty="0">
              <a:solidFill>
                <a:schemeClr val="bg1"/>
              </a:solidFill>
              <a:highlight>
                <a:srgbClr val="808080"/>
              </a:highlight>
            </a:endParaRPr>
          </a:p>
        </p:txBody>
      </p:sp>
      <p:pic>
        <p:nvPicPr>
          <p:cNvPr id="5" name="Content Placeholder 4">
            <a:extLst>
              <a:ext uri="{FF2B5EF4-FFF2-40B4-BE49-F238E27FC236}">
                <a16:creationId xmlns:a16="http://schemas.microsoft.com/office/drawing/2014/main" id="{7B44ACBB-08C0-7B2D-1A6B-EEE46CB00688}"/>
              </a:ext>
            </a:extLst>
          </p:cNvPr>
          <p:cNvPicPr>
            <a:picLocks noGrp="1" noChangeAspect="1"/>
          </p:cNvPicPr>
          <p:nvPr>
            <p:ph sz="half" idx="1"/>
          </p:nvPr>
        </p:nvPicPr>
        <p:blipFill>
          <a:blip r:embed="rId3"/>
          <a:stretch>
            <a:fillRect/>
          </a:stretch>
        </p:blipFill>
        <p:spPr>
          <a:xfrm>
            <a:off x="609600" y="1600203"/>
            <a:ext cx="5384800" cy="3595441"/>
          </a:xfrm>
        </p:spPr>
      </p:pic>
      <p:sp>
        <p:nvSpPr>
          <p:cNvPr id="7" name="TextBox 6">
            <a:extLst>
              <a:ext uri="{FF2B5EF4-FFF2-40B4-BE49-F238E27FC236}">
                <a16:creationId xmlns:a16="http://schemas.microsoft.com/office/drawing/2014/main" id="{480D3CF4-41CC-956A-81A3-C2EEEB5278E2}"/>
              </a:ext>
            </a:extLst>
          </p:cNvPr>
          <p:cNvSpPr txBox="1"/>
          <p:nvPr/>
        </p:nvSpPr>
        <p:spPr>
          <a:xfrm>
            <a:off x="792480" y="5489694"/>
            <a:ext cx="11267440" cy="646331"/>
          </a:xfrm>
          <a:prstGeom prst="rect">
            <a:avLst/>
          </a:prstGeom>
          <a:noFill/>
        </p:spPr>
        <p:txBody>
          <a:bodyPr wrap="square">
            <a:spAutoFit/>
          </a:bodyPr>
          <a:lstStyle/>
          <a:p>
            <a:r>
              <a:rPr lang="en-AU" sz="1800" dirty="0">
                <a:solidFill>
                  <a:schemeClr val="bg1"/>
                </a:solidFill>
                <a:highlight>
                  <a:srgbClr val="800000"/>
                </a:highlight>
                <a:latin typeface="Consolas" panose="020B0609020204030204" pitchFamily="49" charset="0"/>
              </a:rPr>
              <a:t>SPEEDING CHECK BOX WHEN CHECKED                  NON-SPEEDING CHECK BOX WHEN CHECKED</a:t>
            </a:r>
            <a:endParaRPr lang="en-AU" sz="1800" dirty="0">
              <a:solidFill>
                <a:schemeClr val="bg1"/>
              </a:solidFill>
              <a:highlight>
                <a:srgbClr val="800000"/>
              </a:highlight>
            </a:endParaRPr>
          </a:p>
          <a:p>
            <a:endParaRPr lang="en-AU" sz="1800" dirty="0">
              <a:solidFill>
                <a:schemeClr val="bg1"/>
              </a:solidFill>
              <a:highlight>
                <a:srgbClr val="800000"/>
              </a:highlight>
            </a:endParaRPr>
          </a:p>
        </p:txBody>
      </p:sp>
      <p:pic>
        <p:nvPicPr>
          <p:cNvPr id="9" name="Picture 8">
            <a:extLst>
              <a:ext uri="{FF2B5EF4-FFF2-40B4-BE49-F238E27FC236}">
                <a16:creationId xmlns:a16="http://schemas.microsoft.com/office/drawing/2014/main" id="{70A45A6F-BB54-8AEB-25B3-07CE036F01ED}"/>
              </a:ext>
            </a:extLst>
          </p:cNvPr>
          <p:cNvPicPr>
            <a:picLocks noChangeAspect="1"/>
          </p:cNvPicPr>
          <p:nvPr/>
        </p:nvPicPr>
        <p:blipFill>
          <a:blip r:embed="rId4"/>
          <a:stretch>
            <a:fillRect/>
          </a:stretch>
        </p:blipFill>
        <p:spPr>
          <a:xfrm>
            <a:off x="6817360" y="1600203"/>
            <a:ext cx="5242560" cy="3449317"/>
          </a:xfrm>
          <a:prstGeom prst="rect">
            <a:avLst/>
          </a:prstGeom>
        </p:spPr>
      </p:pic>
    </p:spTree>
    <p:extLst>
      <p:ext uri="{BB962C8B-B14F-4D97-AF65-F5344CB8AC3E}">
        <p14:creationId xmlns:p14="http://schemas.microsoft.com/office/powerpoint/2010/main" val="2549362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602E-4F21-2D01-BABA-914A34881A18}"/>
              </a:ext>
            </a:extLst>
          </p:cNvPr>
          <p:cNvSpPr>
            <a:spLocks noGrp="1"/>
          </p:cNvSpPr>
          <p:nvPr>
            <p:ph type="title"/>
          </p:nvPr>
        </p:nvSpPr>
        <p:spPr/>
        <p:txBody>
          <a:bodyPr>
            <a:noAutofit/>
          </a:bodyPr>
          <a:lstStyle/>
          <a:p>
            <a:r>
              <a:rPr lang="en-AU" sz="3200" dirty="0"/>
              <a:t>Adding a DataGrid and a Demerits button to know demerits points related to speeding cars</a:t>
            </a:r>
          </a:p>
        </p:txBody>
      </p:sp>
      <p:pic>
        <p:nvPicPr>
          <p:cNvPr id="6" name="Content Placeholder 5">
            <a:extLst>
              <a:ext uri="{FF2B5EF4-FFF2-40B4-BE49-F238E27FC236}">
                <a16:creationId xmlns:a16="http://schemas.microsoft.com/office/drawing/2014/main" id="{AE73BF26-6300-CA63-F93B-DF9358D0280E}"/>
              </a:ext>
            </a:extLst>
          </p:cNvPr>
          <p:cNvPicPr>
            <a:picLocks noGrp="1" noChangeAspect="1"/>
          </p:cNvPicPr>
          <p:nvPr>
            <p:ph sz="half" idx="1"/>
          </p:nvPr>
        </p:nvPicPr>
        <p:blipFill>
          <a:blip r:embed="rId3"/>
          <a:stretch>
            <a:fillRect/>
          </a:stretch>
        </p:blipFill>
        <p:spPr>
          <a:xfrm>
            <a:off x="325120" y="1981200"/>
            <a:ext cx="5449101" cy="4144965"/>
          </a:xfrm>
        </p:spPr>
      </p:pic>
      <p:sp>
        <p:nvSpPr>
          <p:cNvPr id="4" name="Content Placeholder 3">
            <a:extLst>
              <a:ext uri="{FF2B5EF4-FFF2-40B4-BE49-F238E27FC236}">
                <a16:creationId xmlns:a16="http://schemas.microsoft.com/office/drawing/2014/main" id="{1943F406-2874-7D36-3E1E-A6B9AB182F89}"/>
              </a:ext>
            </a:extLst>
          </p:cNvPr>
          <p:cNvSpPr>
            <a:spLocks noGrp="1"/>
          </p:cNvSpPr>
          <p:nvPr>
            <p:ph sz="half" idx="2"/>
          </p:nvPr>
        </p:nvSpPr>
        <p:spPr/>
        <p:txBody>
          <a:bodyPr>
            <a:normAutofit fontScale="85000" lnSpcReduction="20000"/>
          </a:bodyPr>
          <a:lstStyle/>
          <a:p>
            <a:pPr marL="0" indent="0">
              <a:buNone/>
            </a:pPr>
            <a:r>
              <a:rPr lang="en-AU" sz="2100" dirty="0">
                <a:highlight>
                  <a:srgbClr val="808080"/>
                </a:highlight>
              </a:rPr>
              <a:t>Demerits related to speeding cars are taken care of by DEMERITS table.</a:t>
            </a:r>
          </a:p>
          <a:p>
            <a:pPr marL="0" indent="0">
              <a:buNone/>
            </a:pPr>
            <a:r>
              <a:rPr lang="en-AU" sz="2100" dirty="0">
                <a:highlight>
                  <a:srgbClr val="808080"/>
                </a:highlight>
              </a:rPr>
              <a:t>  </a:t>
            </a:r>
          </a:p>
          <a:p>
            <a:pPr marL="0" indent="0">
              <a:buNone/>
            </a:pPr>
            <a:r>
              <a:rPr lang="en-AU" sz="2100" dirty="0">
                <a:highlight>
                  <a:srgbClr val="808080"/>
                </a:highlight>
              </a:rPr>
              <a:t>Altered DEMERITS table to make it relatable to traffic table added a number plate column and changed the data.</a:t>
            </a:r>
          </a:p>
          <a:p>
            <a:pPr marL="0" indent="0">
              <a:buNone/>
            </a:pPr>
            <a:endParaRPr lang="en-AU" sz="2100" dirty="0">
              <a:highlight>
                <a:srgbClr val="808080"/>
              </a:highlight>
            </a:endParaRPr>
          </a:p>
          <a:p>
            <a:pPr marL="0" indent="0">
              <a:buNone/>
            </a:pPr>
            <a:r>
              <a:rPr lang="en-AU" sz="2100" dirty="0">
                <a:highlight>
                  <a:srgbClr val="808080"/>
                </a:highlight>
              </a:rPr>
              <a:t>Commands like Alter table, Update and set  to make the changes. My Demerits table look like this</a:t>
            </a:r>
          </a:p>
          <a:p>
            <a:pPr marL="0" indent="0">
              <a:buNone/>
            </a:pPr>
            <a:r>
              <a:rPr lang="en-AU" sz="2100" dirty="0">
                <a:highlight>
                  <a:srgbClr val="808080"/>
                </a:highlight>
              </a:rPr>
              <a:t>          </a:t>
            </a:r>
            <a:r>
              <a:rPr lang="en-AU" sz="2000" dirty="0">
                <a:highlight>
                  <a:srgbClr val="808080"/>
                </a:highlight>
              </a:rPr>
              <a:t>    </a:t>
            </a:r>
          </a:p>
          <a:p>
            <a:pPr marL="0" indent="0">
              <a:buNone/>
            </a:pPr>
            <a:r>
              <a:rPr lang="en-AU" sz="2000" dirty="0">
                <a:highlight>
                  <a:srgbClr val="808080"/>
                </a:highlight>
              </a:rPr>
              <a:t>            </a:t>
            </a: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r>
              <a:rPr lang="en-AU" sz="2000" dirty="0">
                <a:highlight>
                  <a:srgbClr val="808080"/>
                </a:highlight>
              </a:rPr>
              <a:t>                 </a:t>
            </a:r>
          </a:p>
        </p:txBody>
      </p:sp>
      <p:pic>
        <p:nvPicPr>
          <p:cNvPr id="8" name="Picture 7">
            <a:extLst>
              <a:ext uri="{FF2B5EF4-FFF2-40B4-BE49-F238E27FC236}">
                <a16:creationId xmlns:a16="http://schemas.microsoft.com/office/drawing/2014/main" id="{7BC162D1-519D-2C38-3623-41EA2727A42F}"/>
              </a:ext>
            </a:extLst>
          </p:cNvPr>
          <p:cNvPicPr>
            <a:picLocks noChangeAspect="1"/>
          </p:cNvPicPr>
          <p:nvPr/>
        </p:nvPicPr>
        <p:blipFill>
          <a:blip r:embed="rId4"/>
          <a:stretch>
            <a:fillRect/>
          </a:stretch>
        </p:blipFill>
        <p:spPr>
          <a:xfrm>
            <a:off x="6326338" y="4227839"/>
            <a:ext cx="5256062" cy="2059915"/>
          </a:xfrm>
          <a:prstGeom prst="rect">
            <a:avLst/>
          </a:prstGeom>
        </p:spPr>
      </p:pic>
    </p:spTree>
    <p:extLst>
      <p:ext uri="{BB962C8B-B14F-4D97-AF65-F5344CB8AC3E}">
        <p14:creationId xmlns:p14="http://schemas.microsoft.com/office/powerpoint/2010/main" val="3805031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602E-4F21-2D01-BABA-914A34881A18}"/>
              </a:ext>
            </a:extLst>
          </p:cNvPr>
          <p:cNvSpPr>
            <a:spLocks noGrp="1"/>
          </p:cNvSpPr>
          <p:nvPr>
            <p:ph type="title"/>
          </p:nvPr>
        </p:nvSpPr>
        <p:spPr/>
        <p:txBody>
          <a:bodyPr>
            <a:noAutofit/>
          </a:bodyPr>
          <a:lstStyle/>
          <a:p>
            <a:r>
              <a:rPr lang="en-AU" sz="3200" dirty="0"/>
              <a:t>Adding a Class Demerits in the </a:t>
            </a:r>
            <a:r>
              <a:rPr lang="en-AU" sz="3200" dirty="0" err="1"/>
              <a:t>MainWindow.cs</a:t>
            </a:r>
            <a:r>
              <a:rPr lang="en-AU" sz="3200" dirty="0"/>
              <a:t> at the end of the </a:t>
            </a:r>
            <a:r>
              <a:rPr lang="en-AU" sz="3200" dirty="0" err="1"/>
              <a:t>MainWindow.cs.after</a:t>
            </a:r>
            <a:r>
              <a:rPr lang="en-AU" sz="3200" dirty="0"/>
              <a:t> the closing braces }.</a:t>
            </a:r>
          </a:p>
        </p:txBody>
      </p:sp>
      <p:sp>
        <p:nvSpPr>
          <p:cNvPr id="4" name="Content Placeholder 3">
            <a:extLst>
              <a:ext uri="{FF2B5EF4-FFF2-40B4-BE49-F238E27FC236}">
                <a16:creationId xmlns:a16="http://schemas.microsoft.com/office/drawing/2014/main" id="{1943F406-2874-7D36-3E1E-A6B9AB182F89}"/>
              </a:ext>
            </a:extLst>
          </p:cNvPr>
          <p:cNvSpPr>
            <a:spLocks noGrp="1"/>
          </p:cNvSpPr>
          <p:nvPr>
            <p:ph sz="half" idx="2"/>
          </p:nvPr>
        </p:nvSpPr>
        <p:spPr/>
        <p:txBody>
          <a:bodyPr>
            <a:normAutofit/>
          </a:bodyPr>
          <a:lstStyle/>
          <a:p>
            <a:pPr marL="0" indent="0">
              <a:buNone/>
            </a:pPr>
            <a:r>
              <a:rPr lang="en-AU" sz="2000" dirty="0">
                <a:highlight>
                  <a:srgbClr val="808080"/>
                </a:highlight>
              </a:rPr>
              <a:t>            </a:t>
            </a: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r>
              <a:rPr lang="en-AU" sz="2000" dirty="0">
                <a:highlight>
                  <a:srgbClr val="808080"/>
                </a:highlight>
              </a:rPr>
              <a:t>                 </a:t>
            </a:r>
          </a:p>
        </p:txBody>
      </p:sp>
      <p:pic>
        <p:nvPicPr>
          <p:cNvPr id="15" name="Content Placeholder 14">
            <a:extLst>
              <a:ext uri="{FF2B5EF4-FFF2-40B4-BE49-F238E27FC236}">
                <a16:creationId xmlns:a16="http://schemas.microsoft.com/office/drawing/2014/main" id="{4812B799-67DA-7888-47A6-80B03C90128F}"/>
              </a:ext>
            </a:extLst>
          </p:cNvPr>
          <p:cNvPicPr>
            <a:picLocks noGrp="1" noChangeAspect="1"/>
          </p:cNvPicPr>
          <p:nvPr>
            <p:ph sz="half" idx="1"/>
          </p:nvPr>
        </p:nvPicPr>
        <p:blipFill>
          <a:blip r:embed="rId3"/>
          <a:stretch>
            <a:fillRect/>
          </a:stretch>
        </p:blipFill>
        <p:spPr>
          <a:xfrm>
            <a:off x="609600" y="2035223"/>
            <a:ext cx="5384800" cy="3655917"/>
          </a:xfrm>
        </p:spPr>
      </p:pic>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6B0F5DB3-EE01-639A-E497-C200E00C0EE3}"/>
                  </a:ext>
                </a:extLst>
              </p14:cNvPr>
              <p14:cNvContentPartPr/>
              <p14:nvPr/>
            </p14:nvContentPartPr>
            <p14:xfrm>
              <a:off x="1199040" y="4378720"/>
              <a:ext cx="360" cy="360"/>
            </p14:xfrm>
          </p:contentPart>
        </mc:Choice>
        <mc:Fallback>
          <p:pic>
            <p:nvPicPr>
              <p:cNvPr id="19" name="Ink 18">
                <a:extLst>
                  <a:ext uri="{FF2B5EF4-FFF2-40B4-BE49-F238E27FC236}">
                    <a16:creationId xmlns:a16="http://schemas.microsoft.com/office/drawing/2014/main" id="{6B0F5DB3-EE01-639A-E497-C200E00C0EE3}"/>
                  </a:ext>
                </a:extLst>
              </p:cNvPr>
              <p:cNvPicPr/>
              <p:nvPr/>
            </p:nvPicPr>
            <p:blipFill>
              <a:blip r:embed="rId5"/>
              <a:stretch>
                <a:fillRect/>
              </a:stretch>
            </p:blipFill>
            <p:spPr>
              <a:xfrm>
                <a:off x="1190040" y="43700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EADE71F1-60CA-211F-BB7E-B45415EB6064}"/>
                  </a:ext>
                </a:extLst>
              </p14:cNvPr>
              <p14:cNvContentPartPr/>
              <p14:nvPr/>
            </p14:nvContentPartPr>
            <p14:xfrm>
              <a:off x="1199040" y="4337680"/>
              <a:ext cx="2400480" cy="1542240"/>
            </p14:xfrm>
          </p:contentPart>
        </mc:Choice>
        <mc:Fallback>
          <p:pic>
            <p:nvPicPr>
              <p:cNvPr id="20" name="Ink 19">
                <a:extLst>
                  <a:ext uri="{FF2B5EF4-FFF2-40B4-BE49-F238E27FC236}">
                    <a16:creationId xmlns:a16="http://schemas.microsoft.com/office/drawing/2014/main" id="{EADE71F1-60CA-211F-BB7E-B45415EB6064}"/>
                  </a:ext>
                </a:extLst>
              </p:cNvPr>
              <p:cNvPicPr/>
              <p:nvPr/>
            </p:nvPicPr>
            <p:blipFill>
              <a:blip r:embed="rId7"/>
              <a:stretch>
                <a:fillRect/>
              </a:stretch>
            </p:blipFill>
            <p:spPr>
              <a:xfrm>
                <a:off x="1190040" y="4328680"/>
                <a:ext cx="2418120" cy="155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FA972202-E3F1-29F4-C7C7-6F94BD07B73A}"/>
                  </a:ext>
                </a:extLst>
              </p14:cNvPr>
              <p14:cNvContentPartPr/>
              <p14:nvPr/>
            </p14:nvContentPartPr>
            <p14:xfrm>
              <a:off x="1199040" y="4368640"/>
              <a:ext cx="2386800" cy="1354320"/>
            </p14:xfrm>
          </p:contentPart>
        </mc:Choice>
        <mc:Fallback>
          <p:pic>
            <p:nvPicPr>
              <p:cNvPr id="21" name="Ink 20">
                <a:extLst>
                  <a:ext uri="{FF2B5EF4-FFF2-40B4-BE49-F238E27FC236}">
                    <a16:creationId xmlns:a16="http://schemas.microsoft.com/office/drawing/2014/main" id="{FA972202-E3F1-29F4-C7C7-6F94BD07B73A}"/>
                  </a:ext>
                </a:extLst>
              </p:cNvPr>
              <p:cNvPicPr/>
              <p:nvPr/>
            </p:nvPicPr>
            <p:blipFill>
              <a:blip r:embed="rId9"/>
              <a:stretch>
                <a:fillRect/>
              </a:stretch>
            </p:blipFill>
            <p:spPr>
              <a:xfrm>
                <a:off x="1190040" y="4360000"/>
                <a:ext cx="2404440" cy="1371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6AAD57EE-C795-FC7B-AFED-85412348237E}"/>
                  </a:ext>
                </a:extLst>
              </p14:cNvPr>
              <p14:cNvContentPartPr/>
              <p14:nvPr/>
            </p14:nvContentPartPr>
            <p14:xfrm>
              <a:off x="1310640" y="5627560"/>
              <a:ext cx="558000" cy="21600"/>
            </p14:xfrm>
          </p:contentPart>
        </mc:Choice>
        <mc:Fallback>
          <p:pic>
            <p:nvPicPr>
              <p:cNvPr id="22" name="Ink 21">
                <a:extLst>
                  <a:ext uri="{FF2B5EF4-FFF2-40B4-BE49-F238E27FC236}">
                    <a16:creationId xmlns:a16="http://schemas.microsoft.com/office/drawing/2014/main" id="{6AAD57EE-C795-FC7B-AFED-85412348237E}"/>
                  </a:ext>
                </a:extLst>
              </p:cNvPr>
              <p:cNvPicPr/>
              <p:nvPr/>
            </p:nvPicPr>
            <p:blipFill>
              <a:blip r:embed="rId11"/>
              <a:stretch>
                <a:fillRect/>
              </a:stretch>
            </p:blipFill>
            <p:spPr>
              <a:xfrm>
                <a:off x="1302000" y="5618920"/>
                <a:ext cx="575640" cy="39240"/>
              </a:xfrm>
              <a:prstGeom prst="rect">
                <a:avLst/>
              </a:prstGeom>
            </p:spPr>
          </p:pic>
        </mc:Fallback>
      </mc:AlternateContent>
      <p:sp>
        <p:nvSpPr>
          <p:cNvPr id="24" name="TextBox 23">
            <a:extLst>
              <a:ext uri="{FF2B5EF4-FFF2-40B4-BE49-F238E27FC236}">
                <a16:creationId xmlns:a16="http://schemas.microsoft.com/office/drawing/2014/main" id="{551027DB-9299-7B28-DFCC-70F58CFE5430}"/>
              </a:ext>
            </a:extLst>
          </p:cNvPr>
          <p:cNvSpPr txBox="1"/>
          <p:nvPr/>
        </p:nvSpPr>
        <p:spPr>
          <a:xfrm>
            <a:off x="6197600" y="2393018"/>
            <a:ext cx="5862320" cy="1384995"/>
          </a:xfrm>
          <a:prstGeom prst="rect">
            <a:avLst/>
          </a:prstGeom>
          <a:noFill/>
        </p:spPr>
        <p:txBody>
          <a:bodyPr wrap="square">
            <a:spAutoFit/>
          </a:bodyPr>
          <a:lstStyle/>
          <a:p>
            <a:r>
              <a:rPr lang="en-AU" sz="1400" dirty="0">
                <a:solidFill>
                  <a:schemeClr val="bg1"/>
                </a:solidFill>
                <a:latin typeface="Consolas" panose="020B0609020204030204" pitchFamily="49" charset="0"/>
              </a:rPr>
              <a:t>public class Demerits</a:t>
            </a:r>
          </a:p>
          <a:p>
            <a:r>
              <a:rPr lang="en-AU" sz="1400" dirty="0">
                <a:solidFill>
                  <a:schemeClr val="bg1"/>
                </a:solidFill>
                <a:latin typeface="Consolas" panose="020B0609020204030204" pitchFamily="49" charset="0"/>
              </a:rPr>
              <a:t>    {</a:t>
            </a:r>
          </a:p>
          <a:p>
            <a:r>
              <a:rPr lang="en-US" sz="1400" dirty="0">
                <a:solidFill>
                  <a:schemeClr val="bg1"/>
                </a:solidFill>
                <a:latin typeface="Consolas" panose="020B0609020204030204" pitchFamily="49" charset="0"/>
              </a:rPr>
              <a:t>        public string </a:t>
            </a:r>
            <a:r>
              <a:rPr lang="en-US" sz="1400" dirty="0" err="1">
                <a:solidFill>
                  <a:schemeClr val="bg1"/>
                </a:solidFill>
                <a:latin typeface="Consolas" panose="020B0609020204030204" pitchFamily="49" charset="0"/>
              </a:rPr>
              <a:t>Number_Plate</a:t>
            </a:r>
            <a:r>
              <a:rPr lang="en-US" sz="1400" dirty="0">
                <a:solidFill>
                  <a:schemeClr val="bg1"/>
                </a:solidFill>
                <a:latin typeface="Consolas" panose="020B0609020204030204" pitchFamily="49" charset="0"/>
              </a:rPr>
              <a:t> { get; set; }</a:t>
            </a:r>
          </a:p>
          <a:p>
            <a:r>
              <a:rPr lang="en-US" sz="1400" dirty="0">
                <a:solidFill>
                  <a:schemeClr val="bg1"/>
                </a:solidFill>
                <a:latin typeface="Consolas" panose="020B0609020204030204" pitchFamily="49" charset="0"/>
              </a:rPr>
              <a:t>        public int </a:t>
            </a:r>
            <a:r>
              <a:rPr lang="en-US" sz="1400" dirty="0" err="1">
                <a:solidFill>
                  <a:schemeClr val="bg1"/>
                </a:solidFill>
                <a:latin typeface="Consolas" panose="020B0609020204030204" pitchFamily="49" charset="0"/>
              </a:rPr>
              <a:t>Demerit_Points</a:t>
            </a:r>
            <a:r>
              <a:rPr lang="en-US" sz="1400" dirty="0">
                <a:solidFill>
                  <a:schemeClr val="bg1"/>
                </a:solidFill>
                <a:latin typeface="Consolas" panose="020B0609020204030204" pitchFamily="49" charset="0"/>
              </a:rPr>
              <a:t> { get; set; }</a:t>
            </a:r>
          </a:p>
          <a:p>
            <a:r>
              <a:rPr lang="en-US" sz="1400" dirty="0">
                <a:solidFill>
                  <a:schemeClr val="bg1"/>
                </a:solidFill>
                <a:latin typeface="Consolas" panose="020B0609020204030204" pitchFamily="49" charset="0"/>
              </a:rPr>
              <a:t>        public int </a:t>
            </a:r>
            <a:r>
              <a:rPr lang="en-US" sz="1400" dirty="0" err="1">
                <a:solidFill>
                  <a:schemeClr val="bg1"/>
                </a:solidFill>
                <a:latin typeface="Consolas" panose="020B0609020204030204" pitchFamily="49" charset="0"/>
              </a:rPr>
              <a:t>Penalty_Points</a:t>
            </a:r>
            <a:r>
              <a:rPr lang="en-US" sz="1400" dirty="0">
                <a:solidFill>
                  <a:schemeClr val="bg1"/>
                </a:solidFill>
                <a:latin typeface="Consolas" panose="020B0609020204030204" pitchFamily="49" charset="0"/>
              </a:rPr>
              <a:t> { get; set; }</a:t>
            </a:r>
          </a:p>
          <a:p>
            <a:r>
              <a:rPr lang="en-AU" sz="1400" dirty="0">
                <a:solidFill>
                  <a:schemeClr val="bg1"/>
                </a:solidFill>
                <a:latin typeface="Consolas" panose="020B0609020204030204" pitchFamily="49" charset="0"/>
              </a:rPr>
              <a:t>    }</a:t>
            </a:r>
            <a:endParaRPr lang="en-AU" sz="1400" dirty="0">
              <a:solidFill>
                <a:schemeClr val="bg1"/>
              </a:solidFill>
            </a:endParaRPr>
          </a:p>
        </p:txBody>
      </p:sp>
    </p:spTree>
    <p:extLst>
      <p:ext uri="{BB962C8B-B14F-4D97-AF65-F5344CB8AC3E}">
        <p14:creationId xmlns:p14="http://schemas.microsoft.com/office/powerpoint/2010/main" val="168832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602E-4F21-2D01-BABA-914A34881A18}"/>
              </a:ext>
            </a:extLst>
          </p:cNvPr>
          <p:cNvSpPr>
            <a:spLocks noGrp="1"/>
          </p:cNvSpPr>
          <p:nvPr>
            <p:ph type="title"/>
          </p:nvPr>
        </p:nvSpPr>
        <p:spPr>
          <a:xfrm>
            <a:off x="609600" y="499893"/>
            <a:ext cx="10972800" cy="638028"/>
          </a:xfrm>
        </p:spPr>
        <p:txBody>
          <a:bodyPr>
            <a:noAutofit/>
          </a:bodyPr>
          <a:lstStyle/>
          <a:p>
            <a:r>
              <a:rPr lang="en-AU" sz="2800" dirty="0"/>
              <a:t>Under the demerits button click write the given code</a:t>
            </a:r>
          </a:p>
        </p:txBody>
      </p:sp>
      <p:sp>
        <p:nvSpPr>
          <p:cNvPr id="4" name="Content Placeholder 3">
            <a:extLst>
              <a:ext uri="{FF2B5EF4-FFF2-40B4-BE49-F238E27FC236}">
                <a16:creationId xmlns:a16="http://schemas.microsoft.com/office/drawing/2014/main" id="{1943F406-2874-7D36-3E1E-A6B9AB182F89}"/>
              </a:ext>
            </a:extLst>
          </p:cNvPr>
          <p:cNvSpPr>
            <a:spLocks noGrp="1"/>
          </p:cNvSpPr>
          <p:nvPr>
            <p:ph sz="half" idx="2"/>
          </p:nvPr>
        </p:nvSpPr>
        <p:spPr/>
        <p:txBody>
          <a:bodyPr>
            <a:normAutofit fontScale="25000" lnSpcReduction="20000"/>
          </a:bodyPr>
          <a:lstStyle/>
          <a:p>
            <a:pPr marL="0" indent="0">
              <a:buNone/>
            </a:pPr>
            <a:r>
              <a:rPr lang="en-AU" sz="2000" dirty="0">
                <a:highlight>
                  <a:srgbClr val="808080"/>
                </a:highlight>
              </a:rPr>
              <a:t>            </a:t>
            </a: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endParaRPr lang="en-AU" sz="2000" dirty="0">
              <a:highlight>
                <a:srgbClr val="808080"/>
              </a:highlight>
            </a:endParaRPr>
          </a:p>
          <a:p>
            <a:pPr marL="0" indent="0">
              <a:buNone/>
            </a:pPr>
            <a:r>
              <a:rPr lang="en-AU" sz="2000" dirty="0">
                <a:highlight>
                  <a:srgbClr val="808080"/>
                </a:highlight>
              </a:rPr>
              <a:t>                 </a:t>
            </a:r>
          </a:p>
        </p:txBody>
      </p:sp>
      <p:sp>
        <p:nvSpPr>
          <p:cNvPr id="5" name="Content Placeholder 4">
            <a:extLst>
              <a:ext uri="{FF2B5EF4-FFF2-40B4-BE49-F238E27FC236}">
                <a16:creationId xmlns:a16="http://schemas.microsoft.com/office/drawing/2014/main" id="{3E157E9A-9ED7-B1CC-2AB9-EF560316B253}"/>
              </a:ext>
            </a:extLst>
          </p:cNvPr>
          <p:cNvSpPr>
            <a:spLocks noGrp="1"/>
          </p:cNvSpPr>
          <p:nvPr>
            <p:ph sz="half" idx="1"/>
          </p:nvPr>
        </p:nvSpPr>
        <p:spPr>
          <a:xfrm>
            <a:off x="609600" y="1137921"/>
            <a:ext cx="5384800" cy="5486399"/>
          </a:xfrm>
        </p:spPr>
        <p:txBody>
          <a:bodyPr>
            <a:normAutofit fontScale="25000" lnSpcReduction="20000"/>
          </a:bodyPr>
          <a:lstStyle/>
          <a:p>
            <a:r>
              <a:rPr lang="en-US" sz="2800" dirty="0">
                <a:solidFill>
                  <a:schemeClr val="bg1"/>
                </a:solidFill>
                <a:latin typeface="Consolas" panose="020B0609020204030204" pitchFamily="49" charset="0"/>
              </a:rPr>
              <a:t> </a:t>
            </a:r>
            <a:r>
              <a:rPr lang="en-US" sz="4400" dirty="0">
                <a:solidFill>
                  <a:schemeClr val="bg1"/>
                </a:solidFill>
                <a:latin typeface="Consolas" panose="020B0609020204030204" pitchFamily="49" charset="0"/>
              </a:rPr>
              <a:t>private void </a:t>
            </a:r>
            <a:r>
              <a:rPr lang="en-US" sz="4400" dirty="0" err="1">
                <a:solidFill>
                  <a:schemeClr val="bg1"/>
                </a:solidFill>
                <a:latin typeface="Consolas" panose="020B0609020204030204" pitchFamily="49" charset="0"/>
              </a:rPr>
              <a:t>Demerits_Click</a:t>
            </a:r>
            <a:r>
              <a:rPr lang="en-US" sz="4400" dirty="0">
                <a:solidFill>
                  <a:schemeClr val="bg1"/>
                </a:solidFill>
                <a:latin typeface="Consolas" panose="020B0609020204030204" pitchFamily="49" charset="0"/>
              </a:rPr>
              <a:t>(object sender, </a:t>
            </a:r>
            <a:r>
              <a:rPr lang="en-US" sz="4400" dirty="0" err="1">
                <a:solidFill>
                  <a:schemeClr val="bg1"/>
                </a:solidFill>
                <a:latin typeface="Consolas" panose="020B0609020204030204" pitchFamily="49" charset="0"/>
              </a:rPr>
              <a:t>RoutedEventArgs</a:t>
            </a:r>
            <a:r>
              <a:rPr lang="en-US" sz="4400" dirty="0">
                <a:solidFill>
                  <a:schemeClr val="bg1"/>
                </a:solidFill>
                <a:latin typeface="Consolas" panose="020B0609020204030204" pitchFamily="49" charset="0"/>
              </a:rPr>
              <a:t> e)</a:t>
            </a:r>
          </a:p>
          <a:p>
            <a:r>
              <a:rPr lang="en-AU" sz="4400" dirty="0">
                <a:solidFill>
                  <a:schemeClr val="bg1"/>
                </a:solidFill>
                <a:latin typeface="Consolas" panose="020B0609020204030204" pitchFamily="49" charset="0"/>
              </a:rPr>
              <a:t>        {</a:t>
            </a:r>
          </a:p>
          <a:p>
            <a:r>
              <a:rPr lang="en-US" sz="4400" dirty="0">
                <a:solidFill>
                  <a:schemeClr val="bg1"/>
                </a:solidFill>
                <a:latin typeface="Consolas" panose="020B0609020204030204" pitchFamily="49" charset="0"/>
              </a:rPr>
              <a:t>            List&lt;Demerits&gt; list = new List&lt;Demerits&gt;();</a:t>
            </a:r>
          </a:p>
          <a:p>
            <a:r>
              <a:rPr lang="en-US" sz="4400" dirty="0">
                <a:solidFill>
                  <a:schemeClr val="bg1"/>
                </a:solidFill>
                <a:latin typeface="Consolas" panose="020B0609020204030204" pitchFamily="49" charset="0"/>
              </a:rPr>
              <a:t>            string </a:t>
            </a:r>
            <a:r>
              <a:rPr lang="en-US" sz="4400" dirty="0" err="1">
                <a:solidFill>
                  <a:schemeClr val="bg1"/>
                </a:solidFill>
                <a:latin typeface="Consolas" panose="020B0609020204030204" pitchFamily="49" charset="0"/>
              </a:rPr>
              <a:t>sqlQuery</a:t>
            </a:r>
            <a:r>
              <a:rPr lang="en-US" sz="4400" dirty="0">
                <a:solidFill>
                  <a:schemeClr val="bg1"/>
                </a:solidFill>
                <a:latin typeface="Consolas" panose="020B0609020204030204" pitchFamily="49" charset="0"/>
              </a:rPr>
              <a:t> = "Select traffic.number_plate,demerits.demerit_points,demerits.penalty_points from" +</a:t>
            </a:r>
          </a:p>
          <a:p>
            <a:r>
              <a:rPr lang="en-US" sz="4400" dirty="0">
                <a:solidFill>
                  <a:schemeClr val="bg1"/>
                </a:solidFill>
                <a:latin typeface="Consolas" panose="020B0609020204030204" pitchFamily="49" charset="0"/>
              </a:rPr>
              <a:t>                " traffic inner join demerits where </a:t>
            </a:r>
            <a:r>
              <a:rPr lang="en-US" sz="4400" dirty="0" err="1">
                <a:solidFill>
                  <a:schemeClr val="bg1"/>
                </a:solidFill>
                <a:latin typeface="Consolas" panose="020B0609020204030204" pitchFamily="49" charset="0"/>
              </a:rPr>
              <a:t>number_plate</a:t>
            </a:r>
            <a:r>
              <a:rPr lang="en-US" sz="4400" dirty="0">
                <a:solidFill>
                  <a:schemeClr val="bg1"/>
                </a:solidFill>
                <a:latin typeface="Consolas" panose="020B0609020204030204" pitchFamily="49" charset="0"/>
              </a:rPr>
              <a:t> like '%" + </a:t>
            </a:r>
            <a:r>
              <a:rPr lang="en-US" sz="4400" dirty="0" err="1">
                <a:solidFill>
                  <a:schemeClr val="bg1"/>
                </a:solidFill>
                <a:latin typeface="Consolas" panose="020B0609020204030204" pitchFamily="49" charset="0"/>
              </a:rPr>
              <a:t>SearchTextbox.Text</a:t>
            </a:r>
            <a:r>
              <a:rPr lang="en-US" sz="4400" dirty="0">
                <a:solidFill>
                  <a:schemeClr val="bg1"/>
                </a:solidFill>
                <a:latin typeface="Consolas" panose="020B0609020204030204" pitchFamily="49" charset="0"/>
              </a:rPr>
              <a:t> + "%';";</a:t>
            </a:r>
          </a:p>
          <a:p>
            <a:r>
              <a:rPr lang="en-AU" sz="4400" dirty="0">
                <a:solidFill>
                  <a:schemeClr val="bg1"/>
                </a:solidFill>
                <a:latin typeface="Consolas" panose="020B0609020204030204" pitchFamily="49" charset="0"/>
              </a:rPr>
              <a:t>            try</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conn.Open</a:t>
            </a:r>
            <a:r>
              <a:rPr lang="en-AU" sz="4400" dirty="0">
                <a:solidFill>
                  <a:schemeClr val="bg1"/>
                </a:solidFill>
                <a:latin typeface="Consolas" panose="020B0609020204030204" pitchFamily="49" charset="0"/>
              </a:rPr>
              <a:t>();</a:t>
            </a:r>
          </a:p>
          <a:p>
            <a:r>
              <a:rPr lang="en-US" sz="4400" dirty="0">
                <a:solidFill>
                  <a:schemeClr val="bg1"/>
                </a:solidFill>
                <a:latin typeface="Consolas" panose="020B0609020204030204" pitchFamily="49" charset="0"/>
              </a:rPr>
              <a:t>                </a:t>
            </a:r>
            <a:r>
              <a:rPr lang="en-US" sz="4400" dirty="0" err="1">
                <a:solidFill>
                  <a:schemeClr val="bg1"/>
                </a:solidFill>
                <a:latin typeface="Consolas" panose="020B0609020204030204" pitchFamily="49" charset="0"/>
              </a:rPr>
              <a:t>MySqlCommand</a:t>
            </a:r>
            <a:r>
              <a:rPr lang="en-US" sz="4400" dirty="0">
                <a:solidFill>
                  <a:schemeClr val="bg1"/>
                </a:solidFill>
                <a:latin typeface="Consolas" panose="020B0609020204030204" pitchFamily="49" charset="0"/>
              </a:rPr>
              <a:t> </a:t>
            </a:r>
            <a:r>
              <a:rPr lang="en-US" sz="4400" dirty="0" err="1">
                <a:solidFill>
                  <a:schemeClr val="bg1"/>
                </a:solidFill>
                <a:latin typeface="Consolas" panose="020B0609020204030204" pitchFamily="49" charset="0"/>
              </a:rPr>
              <a:t>cmd</a:t>
            </a:r>
            <a:r>
              <a:rPr lang="en-US" sz="4400" dirty="0">
                <a:solidFill>
                  <a:schemeClr val="bg1"/>
                </a:solidFill>
                <a:latin typeface="Consolas" panose="020B0609020204030204" pitchFamily="49" charset="0"/>
              </a:rPr>
              <a:t> = new </a:t>
            </a:r>
            <a:r>
              <a:rPr lang="en-US" sz="4400" dirty="0" err="1">
                <a:solidFill>
                  <a:schemeClr val="bg1"/>
                </a:solidFill>
                <a:latin typeface="Consolas" panose="020B0609020204030204" pitchFamily="49" charset="0"/>
              </a:rPr>
              <a:t>MySqlCommand</a:t>
            </a:r>
            <a:r>
              <a:rPr lang="en-US" sz="4400" dirty="0">
                <a:solidFill>
                  <a:schemeClr val="bg1"/>
                </a:solidFill>
                <a:latin typeface="Consolas" panose="020B0609020204030204" pitchFamily="49" charset="0"/>
              </a:rPr>
              <a:t>(</a:t>
            </a:r>
            <a:r>
              <a:rPr lang="en-US" sz="4400" dirty="0" err="1">
                <a:solidFill>
                  <a:schemeClr val="bg1"/>
                </a:solidFill>
                <a:latin typeface="Consolas" panose="020B0609020204030204" pitchFamily="49" charset="0"/>
              </a:rPr>
              <a:t>sqlQuery</a:t>
            </a:r>
            <a:r>
              <a:rPr lang="en-US" sz="4400" dirty="0">
                <a:solidFill>
                  <a:schemeClr val="bg1"/>
                </a:solidFill>
                <a:latin typeface="Consolas" panose="020B0609020204030204" pitchFamily="49" charset="0"/>
              </a:rPr>
              <a:t>, conn);</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MySqlDataReader</a:t>
            </a:r>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rdr</a:t>
            </a:r>
            <a:r>
              <a:rPr lang="en-AU" sz="4400" dirty="0">
                <a:solidFill>
                  <a:schemeClr val="bg1"/>
                </a:solidFill>
                <a:latin typeface="Consolas" panose="020B0609020204030204" pitchFamily="49" charset="0"/>
              </a:rPr>
              <a:t> = </a:t>
            </a:r>
            <a:r>
              <a:rPr lang="en-AU" sz="4400" dirty="0" err="1">
                <a:solidFill>
                  <a:schemeClr val="bg1"/>
                </a:solidFill>
                <a:latin typeface="Consolas" panose="020B0609020204030204" pitchFamily="49" charset="0"/>
              </a:rPr>
              <a:t>cmd.ExecuteReader</a:t>
            </a:r>
            <a:r>
              <a:rPr lang="en-AU" sz="4400" dirty="0">
                <a:solidFill>
                  <a:schemeClr val="bg1"/>
                </a:solidFill>
                <a:latin typeface="Consolas" panose="020B0609020204030204" pitchFamily="49" charset="0"/>
              </a:rPr>
              <a:t>();</a:t>
            </a:r>
          </a:p>
          <a:p>
            <a:r>
              <a:rPr lang="en-AU" sz="4400" dirty="0">
                <a:solidFill>
                  <a:schemeClr val="bg1"/>
                </a:solidFill>
                <a:latin typeface="Consolas" panose="020B0609020204030204" pitchFamily="49" charset="0"/>
              </a:rPr>
              <a:t>                while (</a:t>
            </a:r>
            <a:r>
              <a:rPr lang="en-AU" sz="4400" dirty="0" err="1">
                <a:solidFill>
                  <a:schemeClr val="bg1"/>
                </a:solidFill>
                <a:latin typeface="Consolas" panose="020B0609020204030204" pitchFamily="49" charset="0"/>
              </a:rPr>
              <a:t>rdr.Read</a:t>
            </a:r>
            <a:r>
              <a:rPr lang="en-AU" sz="4400" dirty="0">
                <a:solidFill>
                  <a:schemeClr val="bg1"/>
                </a:solidFill>
                <a:latin typeface="Consolas" panose="020B0609020204030204" pitchFamily="49" charset="0"/>
              </a:rPr>
              <a:t>())</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Demerits dem = new Demerits();</a:t>
            </a:r>
          </a:p>
          <a:p>
            <a:r>
              <a:rPr lang="en-US" sz="4400" dirty="0">
                <a:solidFill>
                  <a:schemeClr val="bg1"/>
                </a:solidFill>
                <a:latin typeface="Consolas" panose="020B0609020204030204" pitchFamily="49" charset="0"/>
              </a:rPr>
              <a:t>         </a:t>
            </a:r>
            <a:r>
              <a:rPr lang="en-US" sz="4400" dirty="0" err="1">
                <a:solidFill>
                  <a:schemeClr val="bg1"/>
                </a:solidFill>
                <a:latin typeface="Consolas" panose="020B0609020204030204" pitchFamily="49" charset="0"/>
              </a:rPr>
              <a:t>dem.Number_Plate</a:t>
            </a:r>
            <a:r>
              <a:rPr lang="en-US" sz="4400" dirty="0">
                <a:solidFill>
                  <a:schemeClr val="bg1"/>
                </a:solidFill>
                <a:latin typeface="Consolas" panose="020B0609020204030204" pitchFamily="49" charset="0"/>
              </a:rPr>
              <a:t> =</a:t>
            </a:r>
            <a:r>
              <a:rPr lang="en-US" sz="4400" dirty="0" err="1">
                <a:solidFill>
                  <a:schemeClr val="bg1"/>
                </a:solidFill>
                <a:latin typeface="Consolas" panose="020B0609020204030204" pitchFamily="49" charset="0"/>
              </a:rPr>
              <a:t>Convert.ToString</a:t>
            </a:r>
            <a:r>
              <a:rPr lang="en-US" sz="4400" dirty="0">
                <a:solidFill>
                  <a:schemeClr val="bg1"/>
                </a:solidFill>
                <a:latin typeface="Consolas" panose="020B0609020204030204" pitchFamily="49" charset="0"/>
              </a:rPr>
              <a:t>(</a:t>
            </a:r>
            <a:r>
              <a:rPr lang="en-US" sz="4400" dirty="0" err="1">
                <a:solidFill>
                  <a:schemeClr val="bg1"/>
                </a:solidFill>
                <a:latin typeface="Consolas" panose="020B0609020204030204" pitchFamily="49" charset="0"/>
              </a:rPr>
              <a:t>rdr</a:t>
            </a:r>
            <a:r>
              <a:rPr lang="en-US" sz="4400" dirty="0">
                <a:solidFill>
                  <a:schemeClr val="bg1"/>
                </a:solidFill>
                <a:latin typeface="Consolas" panose="020B0609020204030204" pitchFamily="49" charset="0"/>
              </a:rPr>
              <a:t>["</a:t>
            </a:r>
            <a:r>
              <a:rPr lang="en-US" sz="4400" dirty="0" err="1">
                <a:solidFill>
                  <a:schemeClr val="bg1"/>
                </a:solidFill>
                <a:latin typeface="Consolas" panose="020B0609020204030204" pitchFamily="49" charset="0"/>
              </a:rPr>
              <a:t>number_plate</a:t>
            </a:r>
            <a:r>
              <a:rPr lang="en-US" sz="4400" dirty="0">
                <a:solidFill>
                  <a:schemeClr val="bg1"/>
                </a:solidFill>
                <a:latin typeface="Consolas" panose="020B0609020204030204" pitchFamily="49" charset="0"/>
              </a:rPr>
              <a:t>"]);</a:t>
            </a:r>
          </a:p>
          <a:p>
            <a:r>
              <a:rPr lang="fr-FR" sz="4400" dirty="0">
                <a:solidFill>
                  <a:schemeClr val="bg1"/>
                </a:solidFill>
                <a:latin typeface="Consolas" panose="020B0609020204030204" pitchFamily="49" charset="0"/>
              </a:rPr>
              <a:t>         </a:t>
            </a:r>
            <a:r>
              <a:rPr lang="fr-FR" sz="4400" dirty="0" err="1">
                <a:solidFill>
                  <a:schemeClr val="bg1"/>
                </a:solidFill>
                <a:latin typeface="Consolas" panose="020B0609020204030204" pitchFamily="49" charset="0"/>
              </a:rPr>
              <a:t>dem.Demerit_Points</a:t>
            </a:r>
            <a:r>
              <a:rPr lang="fr-FR" sz="4400" dirty="0">
                <a:solidFill>
                  <a:schemeClr val="bg1"/>
                </a:solidFill>
                <a:latin typeface="Consolas" panose="020B0609020204030204" pitchFamily="49" charset="0"/>
              </a:rPr>
              <a:t> = Convert.ToInt32(</a:t>
            </a:r>
            <a:r>
              <a:rPr lang="fr-FR" sz="4400" dirty="0" err="1">
                <a:solidFill>
                  <a:schemeClr val="bg1"/>
                </a:solidFill>
                <a:latin typeface="Consolas" panose="020B0609020204030204" pitchFamily="49" charset="0"/>
              </a:rPr>
              <a:t>rdr</a:t>
            </a:r>
            <a:r>
              <a:rPr lang="fr-FR" sz="4400" dirty="0">
                <a:solidFill>
                  <a:schemeClr val="bg1"/>
                </a:solidFill>
                <a:latin typeface="Consolas" panose="020B0609020204030204" pitchFamily="49" charset="0"/>
              </a:rPr>
              <a:t>["</a:t>
            </a:r>
            <a:r>
              <a:rPr lang="fr-FR" sz="4400" dirty="0" err="1">
                <a:solidFill>
                  <a:schemeClr val="bg1"/>
                </a:solidFill>
                <a:latin typeface="Consolas" panose="020B0609020204030204" pitchFamily="49" charset="0"/>
              </a:rPr>
              <a:t>demerit_points</a:t>
            </a:r>
            <a:r>
              <a:rPr lang="fr-FR" sz="4400" dirty="0">
                <a:solidFill>
                  <a:schemeClr val="bg1"/>
                </a:solidFill>
                <a:latin typeface="Consolas" panose="020B0609020204030204" pitchFamily="49" charset="0"/>
              </a:rPr>
              <a:t>"]);</a:t>
            </a:r>
          </a:p>
          <a:p>
            <a:r>
              <a:rPr lang="en-US" sz="4400" dirty="0">
                <a:solidFill>
                  <a:schemeClr val="bg1"/>
                </a:solidFill>
                <a:latin typeface="Consolas" panose="020B0609020204030204" pitchFamily="49" charset="0"/>
              </a:rPr>
              <a:t>         </a:t>
            </a:r>
            <a:r>
              <a:rPr lang="en-US" sz="4400" dirty="0" err="1">
                <a:solidFill>
                  <a:schemeClr val="bg1"/>
                </a:solidFill>
                <a:latin typeface="Consolas" panose="020B0609020204030204" pitchFamily="49" charset="0"/>
              </a:rPr>
              <a:t>dem.Penalty_Points</a:t>
            </a:r>
            <a:r>
              <a:rPr lang="en-US" sz="4400" dirty="0">
                <a:solidFill>
                  <a:schemeClr val="bg1"/>
                </a:solidFill>
                <a:latin typeface="Consolas" panose="020B0609020204030204" pitchFamily="49" charset="0"/>
              </a:rPr>
              <a:t> = Convert.ToInt32(</a:t>
            </a:r>
            <a:r>
              <a:rPr lang="en-US" sz="4400" dirty="0" err="1">
                <a:solidFill>
                  <a:schemeClr val="bg1"/>
                </a:solidFill>
                <a:latin typeface="Consolas" panose="020B0609020204030204" pitchFamily="49" charset="0"/>
              </a:rPr>
              <a:t>rdr</a:t>
            </a:r>
            <a:r>
              <a:rPr lang="en-US" sz="4400" dirty="0">
                <a:solidFill>
                  <a:schemeClr val="bg1"/>
                </a:solidFill>
                <a:latin typeface="Consolas" panose="020B0609020204030204" pitchFamily="49" charset="0"/>
              </a:rPr>
              <a:t>["</a:t>
            </a:r>
            <a:r>
              <a:rPr lang="en-US" sz="4400" dirty="0" err="1">
                <a:solidFill>
                  <a:schemeClr val="bg1"/>
                </a:solidFill>
                <a:latin typeface="Consolas" panose="020B0609020204030204" pitchFamily="49" charset="0"/>
              </a:rPr>
              <a:t>penalty_points</a:t>
            </a:r>
            <a:r>
              <a:rPr lang="en-US" sz="4400" dirty="0">
                <a:solidFill>
                  <a:schemeClr val="bg1"/>
                </a:solidFill>
                <a:latin typeface="Consolas" panose="020B0609020204030204" pitchFamily="49" charset="0"/>
              </a:rPr>
              <a:t>"]);</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list.Add</a:t>
            </a:r>
            <a:r>
              <a:rPr lang="en-AU" sz="4400" dirty="0">
                <a:solidFill>
                  <a:schemeClr val="bg1"/>
                </a:solidFill>
                <a:latin typeface="Consolas" panose="020B0609020204030204" pitchFamily="49" charset="0"/>
              </a:rPr>
              <a:t>(dem);</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Datagrid.ItemsSource</a:t>
            </a:r>
            <a:r>
              <a:rPr lang="en-AU" sz="4400" dirty="0">
                <a:solidFill>
                  <a:schemeClr val="bg1"/>
                </a:solidFill>
                <a:latin typeface="Consolas" panose="020B0609020204030204" pitchFamily="49" charset="0"/>
              </a:rPr>
              <a:t> = list;</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catch (Exception ex)</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MessageBox.Show</a:t>
            </a:r>
            <a:r>
              <a:rPr lang="en-AU" sz="4400" dirty="0">
                <a:solidFill>
                  <a:schemeClr val="bg1"/>
                </a:solidFill>
                <a:latin typeface="Consolas" panose="020B0609020204030204" pitchFamily="49" charset="0"/>
              </a:rPr>
              <a:t>(</a:t>
            </a:r>
            <a:r>
              <a:rPr lang="en-AU" sz="4400" dirty="0" err="1">
                <a:solidFill>
                  <a:schemeClr val="bg1"/>
                </a:solidFill>
                <a:latin typeface="Consolas" panose="020B0609020204030204" pitchFamily="49" charset="0"/>
              </a:rPr>
              <a:t>ex.ToString</a:t>
            </a:r>
            <a:r>
              <a:rPr lang="en-AU" sz="4400" dirty="0">
                <a:solidFill>
                  <a:schemeClr val="bg1"/>
                </a:solidFill>
                <a:latin typeface="Consolas" panose="020B0609020204030204" pitchFamily="49" charset="0"/>
              </a:rPr>
              <a:t>());</a:t>
            </a:r>
          </a:p>
          <a:p>
            <a:r>
              <a:rPr lang="en-AU" sz="4400" dirty="0">
                <a:solidFill>
                  <a:schemeClr val="bg1"/>
                </a:solidFill>
                <a:latin typeface="Consolas" panose="020B0609020204030204" pitchFamily="49" charset="0"/>
              </a:rPr>
              <a:t>            }</a:t>
            </a:r>
          </a:p>
          <a:p>
            <a:r>
              <a:rPr lang="en-AU" sz="4400" dirty="0">
                <a:solidFill>
                  <a:schemeClr val="bg1"/>
                </a:solidFill>
                <a:latin typeface="Consolas" panose="020B0609020204030204" pitchFamily="49" charset="0"/>
              </a:rPr>
              <a:t>            </a:t>
            </a:r>
            <a:r>
              <a:rPr lang="en-AU" sz="4400" dirty="0" err="1">
                <a:solidFill>
                  <a:schemeClr val="bg1"/>
                </a:solidFill>
                <a:latin typeface="Consolas" panose="020B0609020204030204" pitchFamily="49" charset="0"/>
              </a:rPr>
              <a:t>conn.Close</a:t>
            </a:r>
            <a:r>
              <a:rPr lang="en-AU" sz="4400" dirty="0">
                <a:solidFill>
                  <a:schemeClr val="bg1"/>
                </a:solidFill>
                <a:latin typeface="Consolas" panose="020B0609020204030204" pitchFamily="49" charset="0"/>
              </a:rPr>
              <a:t>();</a:t>
            </a:r>
          </a:p>
          <a:p>
            <a:r>
              <a:rPr lang="en-AU" sz="4400" dirty="0">
                <a:solidFill>
                  <a:schemeClr val="bg1"/>
                </a:solidFill>
                <a:latin typeface="Consolas" panose="020B0609020204030204" pitchFamily="49" charset="0"/>
              </a:rPr>
              <a:t>        }</a:t>
            </a:r>
            <a:endParaRPr lang="en-AU" sz="4400" dirty="0">
              <a:solidFill>
                <a:schemeClr val="bg1"/>
              </a:solidFill>
            </a:endParaRPr>
          </a:p>
          <a:p>
            <a:endParaRPr lang="en-AU" dirty="0"/>
          </a:p>
        </p:txBody>
      </p:sp>
      <p:sp>
        <p:nvSpPr>
          <p:cNvPr id="6" name="TextBox 5">
            <a:extLst>
              <a:ext uri="{FF2B5EF4-FFF2-40B4-BE49-F238E27FC236}">
                <a16:creationId xmlns:a16="http://schemas.microsoft.com/office/drawing/2014/main" id="{9F935DAD-430C-1D85-F60E-58487D64AF61}"/>
              </a:ext>
            </a:extLst>
          </p:cNvPr>
          <p:cNvSpPr txBox="1"/>
          <p:nvPr/>
        </p:nvSpPr>
        <p:spPr>
          <a:xfrm>
            <a:off x="6563360" y="2393018"/>
            <a:ext cx="4612640" cy="3970318"/>
          </a:xfrm>
          <a:prstGeom prst="rect">
            <a:avLst/>
          </a:prstGeom>
          <a:noFill/>
        </p:spPr>
        <p:txBody>
          <a:bodyPr wrap="square">
            <a:spAutoFit/>
          </a:bodyPr>
          <a:lstStyle/>
          <a:p>
            <a:r>
              <a:rPr lang="en-AU" sz="1800" dirty="0">
                <a:solidFill>
                  <a:schemeClr val="bg1"/>
                </a:solidFill>
                <a:highlight>
                  <a:srgbClr val="800000"/>
                </a:highlight>
                <a:latin typeface="Consolas" panose="020B0609020204030204" pitchFamily="49" charset="0"/>
              </a:rPr>
              <a:t>Creating a  Class outside the Class </a:t>
            </a:r>
            <a:r>
              <a:rPr lang="en-AU" sz="1800" dirty="0" err="1">
                <a:solidFill>
                  <a:schemeClr val="bg1"/>
                </a:solidFill>
                <a:highlight>
                  <a:srgbClr val="800000"/>
                </a:highlight>
                <a:latin typeface="Consolas" panose="020B0609020204030204" pitchFamily="49" charset="0"/>
              </a:rPr>
              <a:t>Mainwindows</a:t>
            </a:r>
            <a:r>
              <a:rPr lang="en-AU" sz="1800" dirty="0">
                <a:solidFill>
                  <a:schemeClr val="bg1"/>
                </a:solidFill>
                <a:highlight>
                  <a:srgbClr val="800000"/>
                </a:highlight>
                <a:latin typeface="Consolas" panose="020B0609020204030204" pitchFamily="49" charset="0"/>
              </a:rPr>
              <a:t>. The way we created above in databinding Under the same namespace and using that class in the List &lt;&gt; which is a generic class.</a:t>
            </a:r>
          </a:p>
          <a:p>
            <a:r>
              <a:rPr lang="en-AU" sz="1800" dirty="0">
                <a:solidFill>
                  <a:schemeClr val="bg1"/>
                </a:solidFill>
                <a:highlight>
                  <a:srgbClr val="800000"/>
                </a:highlight>
                <a:latin typeface="Consolas" panose="020B0609020204030204" pitchFamily="49" charset="0"/>
              </a:rPr>
              <a:t>Placing Demerits class within the angled braces and creating a list object adding dem in it.</a:t>
            </a:r>
          </a:p>
          <a:p>
            <a:r>
              <a:rPr lang="en-AU" dirty="0">
                <a:solidFill>
                  <a:schemeClr val="bg1"/>
                </a:solidFill>
                <a:highlight>
                  <a:srgbClr val="800000"/>
                </a:highlight>
                <a:latin typeface="Consolas" panose="020B0609020204030204" pitchFamily="49" charset="0"/>
              </a:rPr>
              <a:t>Finally </a:t>
            </a:r>
            <a:r>
              <a:rPr lang="en-AU" dirty="0" err="1">
                <a:solidFill>
                  <a:schemeClr val="bg1"/>
                </a:solidFill>
                <a:highlight>
                  <a:srgbClr val="800000"/>
                </a:highlight>
                <a:latin typeface="Consolas" panose="020B0609020204030204" pitchFamily="49" charset="0"/>
              </a:rPr>
              <a:t>transfering</a:t>
            </a:r>
            <a:r>
              <a:rPr lang="en-AU" dirty="0">
                <a:solidFill>
                  <a:schemeClr val="bg1"/>
                </a:solidFill>
                <a:highlight>
                  <a:srgbClr val="800000"/>
                </a:highlight>
                <a:latin typeface="Consolas" panose="020B0609020204030204" pitchFamily="49" charset="0"/>
              </a:rPr>
              <a:t> list in the </a:t>
            </a:r>
            <a:r>
              <a:rPr lang="en-AU" dirty="0" err="1">
                <a:solidFill>
                  <a:schemeClr val="bg1"/>
                </a:solidFill>
                <a:highlight>
                  <a:srgbClr val="800000"/>
                </a:highlight>
                <a:latin typeface="Consolas" panose="020B0609020204030204" pitchFamily="49" charset="0"/>
              </a:rPr>
              <a:t>Datagrid.Itemsource</a:t>
            </a:r>
            <a:r>
              <a:rPr lang="en-AU" dirty="0">
                <a:solidFill>
                  <a:schemeClr val="bg1"/>
                </a:solidFill>
                <a:highlight>
                  <a:srgbClr val="800000"/>
                </a:highlight>
                <a:latin typeface="Consolas" panose="020B0609020204030204" pitchFamily="49" charset="0"/>
              </a:rPr>
              <a:t>.</a:t>
            </a:r>
          </a:p>
          <a:p>
            <a:endParaRPr lang="en-AU" dirty="0">
              <a:solidFill>
                <a:schemeClr val="bg1"/>
              </a:solidFill>
              <a:highlight>
                <a:srgbClr val="800000"/>
              </a:highlight>
              <a:latin typeface="Consolas" panose="020B0609020204030204" pitchFamily="49" charset="0"/>
            </a:endParaRPr>
          </a:p>
          <a:p>
            <a:r>
              <a:rPr lang="en-AU" sz="1800" dirty="0" err="1">
                <a:solidFill>
                  <a:schemeClr val="bg1"/>
                </a:solidFill>
                <a:highlight>
                  <a:srgbClr val="800000"/>
                </a:highlight>
                <a:latin typeface="Consolas" panose="020B0609020204030204" pitchFamily="49" charset="0"/>
              </a:rPr>
              <a:t>Datagrid.ItemSource</a:t>
            </a:r>
            <a:r>
              <a:rPr lang="en-AU" sz="1800" dirty="0">
                <a:solidFill>
                  <a:schemeClr val="bg1"/>
                </a:solidFill>
                <a:highlight>
                  <a:srgbClr val="800000"/>
                </a:highlight>
                <a:latin typeface="Consolas" panose="020B0609020204030204" pitchFamily="49" charset="0"/>
              </a:rPr>
              <a:t>=list; </a:t>
            </a:r>
          </a:p>
          <a:p>
            <a:endParaRPr lang="en-AU" sz="1800" dirty="0">
              <a:solidFill>
                <a:schemeClr val="bg1"/>
              </a:solidFill>
              <a:highlight>
                <a:srgbClr val="800000"/>
              </a:highlight>
            </a:endParaRPr>
          </a:p>
        </p:txBody>
      </p:sp>
    </p:spTree>
    <p:extLst>
      <p:ext uri="{BB962C8B-B14F-4D97-AF65-F5344CB8AC3E}">
        <p14:creationId xmlns:p14="http://schemas.microsoft.com/office/powerpoint/2010/main" val="1392391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512B-656F-0235-BA18-1CC43C80267F}"/>
              </a:ext>
            </a:extLst>
          </p:cNvPr>
          <p:cNvSpPr>
            <a:spLocks noGrp="1"/>
          </p:cNvSpPr>
          <p:nvPr>
            <p:ph type="title"/>
          </p:nvPr>
        </p:nvSpPr>
        <p:spPr/>
        <p:txBody>
          <a:bodyPr>
            <a:normAutofit fontScale="90000"/>
          </a:bodyPr>
          <a:lstStyle/>
          <a:p>
            <a:r>
              <a:rPr lang="en-AU" sz="3600" dirty="0"/>
              <a:t>To make </a:t>
            </a:r>
            <a:r>
              <a:rPr lang="en-AU" sz="3600" dirty="0" err="1"/>
              <a:t>Datagrid</a:t>
            </a:r>
            <a:r>
              <a:rPr lang="en-AU" sz="3600" dirty="0"/>
              <a:t> effective write the following code</a:t>
            </a:r>
            <a:r>
              <a:rPr lang="en-AU" dirty="0"/>
              <a:t>.</a:t>
            </a:r>
          </a:p>
        </p:txBody>
      </p:sp>
      <p:pic>
        <p:nvPicPr>
          <p:cNvPr id="8" name="Content Placeholder 7">
            <a:extLst>
              <a:ext uri="{FF2B5EF4-FFF2-40B4-BE49-F238E27FC236}">
                <a16:creationId xmlns:a16="http://schemas.microsoft.com/office/drawing/2014/main" id="{57DD07AB-92B9-14CC-1727-E027A6F48420}"/>
              </a:ext>
            </a:extLst>
          </p:cNvPr>
          <p:cNvPicPr>
            <a:picLocks noGrp="1" noChangeAspect="1"/>
          </p:cNvPicPr>
          <p:nvPr>
            <p:ph sz="half" idx="2"/>
          </p:nvPr>
        </p:nvPicPr>
        <p:blipFill>
          <a:blip r:embed="rId3"/>
          <a:stretch>
            <a:fillRect/>
          </a:stretch>
        </p:blipFill>
        <p:spPr>
          <a:xfrm>
            <a:off x="609600" y="1600202"/>
            <a:ext cx="10972800" cy="4623069"/>
          </a:xfrm>
        </p:spPr>
      </p:pic>
    </p:spTree>
    <p:extLst>
      <p:ext uri="{BB962C8B-B14F-4D97-AF65-F5344CB8AC3E}">
        <p14:creationId xmlns:p14="http://schemas.microsoft.com/office/powerpoint/2010/main" val="1848901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370D-276D-3955-1E59-A496AFD6E0FA}"/>
              </a:ext>
            </a:extLst>
          </p:cNvPr>
          <p:cNvSpPr>
            <a:spLocks noGrp="1"/>
          </p:cNvSpPr>
          <p:nvPr>
            <p:ph type="title"/>
          </p:nvPr>
        </p:nvSpPr>
        <p:spPr/>
        <p:txBody>
          <a:bodyPr>
            <a:normAutofit/>
          </a:bodyPr>
          <a:lstStyle/>
          <a:p>
            <a:r>
              <a:rPr lang="en-AU" sz="2800" dirty="0"/>
              <a:t>Place a speeding car number plate in Search Text box and click Demerits button. You will get a output like this</a:t>
            </a:r>
          </a:p>
        </p:txBody>
      </p:sp>
      <p:sp>
        <p:nvSpPr>
          <p:cNvPr id="4" name="Content Placeholder 3">
            <a:extLst>
              <a:ext uri="{FF2B5EF4-FFF2-40B4-BE49-F238E27FC236}">
                <a16:creationId xmlns:a16="http://schemas.microsoft.com/office/drawing/2014/main" id="{F66B1403-DF69-E1DE-AB23-511B14790E13}"/>
              </a:ext>
            </a:extLst>
          </p:cNvPr>
          <p:cNvSpPr>
            <a:spLocks noGrp="1"/>
          </p:cNvSpPr>
          <p:nvPr>
            <p:ph sz="half" idx="2"/>
          </p:nvPr>
        </p:nvSpPr>
        <p:spPr>
          <a:xfrm>
            <a:off x="6390640" y="1600203"/>
            <a:ext cx="5191760" cy="4525963"/>
          </a:xfrm>
        </p:spPr>
        <p:txBody>
          <a:bodyPr/>
          <a:lstStyle/>
          <a:p>
            <a:endParaRPr lang="en-AU" dirty="0">
              <a:solidFill>
                <a:schemeClr val="bg1"/>
              </a:solidFill>
            </a:endParaRPr>
          </a:p>
        </p:txBody>
      </p:sp>
      <p:sp>
        <p:nvSpPr>
          <p:cNvPr id="5" name="Content Placeholder 4">
            <a:extLst>
              <a:ext uri="{FF2B5EF4-FFF2-40B4-BE49-F238E27FC236}">
                <a16:creationId xmlns:a16="http://schemas.microsoft.com/office/drawing/2014/main" id="{7A1C52FE-FEF7-74DC-24A9-CEAA6E59560F}"/>
              </a:ext>
            </a:extLst>
          </p:cNvPr>
          <p:cNvSpPr>
            <a:spLocks noGrp="1"/>
          </p:cNvSpPr>
          <p:nvPr>
            <p:ph sz="half" idx="1"/>
          </p:nvPr>
        </p:nvSpPr>
        <p:spPr/>
        <p:txBody>
          <a:bodyPr/>
          <a:lstStyle/>
          <a:p>
            <a:endParaRPr lang="en-AU"/>
          </a:p>
        </p:txBody>
      </p:sp>
      <p:pic>
        <p:nvPicPr>
          <p:cNvPr id="8" name="Picture 7">
            <a:extLst>
              <a:ext uri="{FF2B5EF4-FFF2-40B4-BE49-F238E27FC236}">
                <a16:creationId xmlns:a16="http://schemas.microsoft.com/office/drawing/2014/main" id="{06746479-6E3F-86CF-8F96-4D89FB63FD0D}"/>
              </a:ext>
            </a:extLst>
          </p:cNvPr>
          <p:cNvPicPr>
            <a:picLocks noChangeAspect="1"/>
          </p:cNvPicPr>
          <p:nvPr/>
        </p:nvPicPr>
        <p:blipFill>
          <a:blip r:embed="rId2"/>
          <a:stretch>
            <a:fillRect/>
          </a:stretch>
        </p:blipFill>
        <p:spPr>
          <a:xfrm>
            <a:off x="518160" y="1600202"/>
            <a:ext cx="11064240" cy="4861557"/>
          </a:xfrm>
          <a:prstGeom prst="rect">
            <a:avLst/>
          </a:prstGeom>
        </p:spPr>
      </p:pic>
    </p:spTree>
    <p:extLst>
      <p:ext uri="{BB962C8B-B14F-4D97-AF65-F5344CB8AC3E}">
        <p14:creationId xmlns:p14="http://schemas.microsoft.com/office/powerpoint/2010/main" val="1466659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370D-276D-3955-1E59-A496AFD6E0FA}"/>
              </a:ext>
            </a:extLst>
          </p:cNvPr>
          <p:cNvSpPr>
            <a:spLocks noGrp="1"/>
          </p:cNvSpPr>
          <p:nvPr>
            <p:ph type="title"/>
          </p:nvPr>
        </p:nvSpPr>
        <p:spPr/>
        <p:txBody>
          <a:bodyPr>
            <a:normAutofit/>
          </a:bodyPr>
          <a:lstStyle/>
          <a:p>
            <a:r>
              <a:rPr lang="en-AU" sz="2800" dirty="0"/>
              <a:t>To save and upload the Project</a:t>
            </a:r>
          </a:p>
        </p:txBody>
      </p:sp>
      <p:sp>
        <p:nvSpPr>
          <p:cNvPr id="5" name="Content Placeholder 4">
            <a:extLst>
              <a:ext uri="{FF2B5EF4-FFF2-40B4-BE49-F238E27FC236}">
                <a16:creationId xmlns:a16="http://schemas.microsoft.com/office/drawing/2014/main" id="{7A1C52FE-FEF7-74DC-24A9-CEAA6E59560F}"/>
              </a:ext>
            </a:extLst>
          </p:cNvPr>
          <p:cNvSpPr>
            <a:spLocks noGrp="1"/>
          </p:cNvSpPr>
          <p:nvPr>
            <p:ph sz="half" idx="1"/>
          </p:nvPr>
        </p:nvSpPr>
        <p:spPr/>
        <p:txBody>
          <a:bodyPr/>
          <a:lstStyle/>
          <a:p>
            <a:pPr marL="0" indent="0">
              <a:buNone/>
            </a:pPr>
            <a:r>
              <a:rPr lang="fr-FR" dirty="0"/>
              <a:t>Go to File explorer</a:t>
            </a:r>
          </a:p>
          <a:p>
            <a:pPr marL="0" indent="0">
              <a:buNone/>
            </a:pPr>
            <a:r>
              <a:rPr lang="fr-FR" dirty="0"/>
              <a:t>Follow the </a:t>
            </a:r>
            <a:r>
              <a:rPr lang="fr-FR" dirty="0" err="1"/>
              <a:t>path</a:t>
            </a:r>
            <a:r>
              <a:rPr lang="fr-FR" dirty="0"/>
              <a:t> </a:t>
            </a:r>
            <a:r>
              <a:rPr lang="fr-FR" dirty="0" err="1"/>
              <a:t>used</a:t>
            </a:r>
            <a:r>
              <a:rPr lang="fr-FR" dirty="0"/>
              <a:t> </a:t>
            </a:r>
            <a:r>
              <a:rPr lang="fr-FR" dirty="0" err="1"/>
              <a:t>while</a:t>
            </a:r>
            <a:r>
              <a:rPr lang="fr-FR" dirty="0"/>
              <a:t> </a:t>
            </a:r>
            <a:r>
              <a:rPr lang="fr-FR" dirty="0" err="1"/>
              <a:t>creating</a:t>
            </a:r>
            <a:r>
              <a:rPr lang="fr-FR" dirty="0"/>
              <a:t> the Project</a:t>
            </a:r>
          </a:p>
          <a:p>
            <a:pPr marL="0" indent="0">
              <a:buNone/>
            </a:pPr>
            <a:endParaRPr lang="fr-FR" dirty="0"/>
          </a:p>
          <a:p>
            <a:r>
              <a:rPr lang="fr-FR" dirty="0"/>
              <a:t>C:\Users\namra\source\repos</a:t>
            </a:r>
          </a:p>
          <a:p>
            <a:r>
              <a:rPr lang="fr-FR" dirty="0"/>
              <a:t>Select the </a:t>
            </a:r>
            <a:r>
              <a:rPr lang="fr-FR" dirty="0" err="1"/>
              <a:t>name</a:t>
            </a:r>
            <a:r>
              <a:rPr lang="fr-FR" dirty="0"/>
              <a:t> of the </a:t>
            </a:r>
            <a:r>
              <a:rPr lang="fr-FR" dirty="0" err="1"/>
              <a:t>project</a:t>
            </a:r>
            <a:r>
              <a:rPr lang="fr-FR" dirty="0"/>
              <a:t> </a:t>
            </a:r>
          </a:p>
          <a:p>
            <a:r>
              <a:rPr lang="fr-FR" dirty="0"/>
              <a:t>Right Click and </a:t>
            </a:r>
            <a:r>
              <a:rPr lang="fr-FR" dirty="0" err="1"/>
              <a:t>Create</a:t>
            </a:r>
            <a:r>
              <a:rPr lang="fr-FR" dirty="0"/>
              <a:t> a Zip file and </a:t>
            </a:r>
            <a:r>
              <a:rPr lang="fr-FR" dirty="0" err="1"/>
              <a:t>Upload</a:t>
            </a:r>
            <a:endParaRPr lang="en-AU" dirty="0"/>
          </a:p>
        </p:txBody>
      </p:sp>
      <p:pic>
        <p:nvPicPr>
          <p:cNvPr id="9" name="Picture 8">
            <a:extLst>
              <a:ext uri="{FF2B5EF4-FFF2-40B4-BE49-F238E27FC236}">
                <a16:creationId xmlns:a16="http://schemas.microsoft.com/office/drawing/2014/main" id="{753B0C05-23C8-E8E2-D2A1-9306A004EEE3}"/>
              </a:ext>
            </a:extLst>
          </p:cNvPr>
          <p:cNvPicPr>
            <a:picLocks noChangeAspect="1"/>
          </p:cNvPicPr>
          <p:nvPr/>
        </p:nvPicPr>
        <p:blipFill>
          <a:blip r:embed="rId2"/>
          <a:stretch>
            <a:fillRect/>
          </a:stretch>
        </p:blipFill>
        <p:spPr>
          <a:xfrm>
            <a:off x="6096000" y="1600203"/>
            <a:ext cx="5486399" cy="4425459"/>
          </a:xfrm>
          <a:prstGeom prst="rect">
            <a:avLst/>
          </a:prstGeom>
        </p:spPr>
      </p:pic>
      <p:sp>
        <p:nvSpPr>
          <p:cNvPr id="4" name="Content Placeholder 3">
            <a:extLst>
              <a:ext uri="{FF2B5EF4-FFF2-40B4-BE49-F238E27FC236}">
                <a16:creationId xmlns:a16="http://schemas.microsoft.com/office/drawing/2014/main" id="{D5FE94EE-EE77-98F6-CC59-2C34852D49B6}"/>
              </a:ext>
            </a:extLst>
          </p:cNvPr>
          <p:cNvSpPr>
            <a:spLocks noGrp="1"/>
          </p:cNvSpPr>
          <p:nvPr>
            <p:ph sz="half" idx="2"/>
          </p:nvPr>
        </p:nvSpPr>
        <p:spPr/>
        <p:txBody>
          <a:bodyPr/>
          <a:lstStyle/>
          <a:p>
            <a:endParaRPr lang="en-AU"/>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A477981-2469-25C9-9018-552BB9CFF4F2}"/>
                  </a:ext>
                </a:extLst>
              </p14:cNvPr>
              <p14:cNvContentPartPr/>
              <p14:nvPr/>
            </p14:nvContentPartPr>
            <p14:xfrm>
              <a:off x="6305012" y="3304948"/>
              <a:ext cx="1386360" cy="728640"/>
            </p14:xfrm>
          </p:contentPart>
        </mc:Choice>
        <mc:Fallback>
          <p:pic>
            <p:nvPicPr>
              <p:cNvPr id="7" name="Ink 6">
                <a:extLst>
                  <a:ext uri="{FF2B5EF4-FFF2-40B4-BE49-F238E27FC236}">
                    <a16:creationId xmlns:a16="http://schemas.microsoft.com/office/drawing/2014/main" id="{2A477981-2469-25C9-9018-552BB9CFF4F2}"/>
                  </a:ext>
                </a:extLst>
              </p:cNvPr>
              <p:cNvPicPr/>
              <p:nvPr/>
            </p:nvPicPr>
            <p:blipFill>
              <a:blip r:embed="rId4"/>
              <a:stretch>
                <a:fillRect/>
              </a:stretch>
            </p:blipFill>
            <p:spPr>
              <a:xfrm>
                <a:off x="6296012" y="3295948"/>
                <a:ext cx="1404000" cy="746280"/>
              </a:xfrm>
              <a:prstGeom prst="rect">
                <a:avLst/>
              </a:prstGeom>
            </p:spPr>
          </p:pic>
        </mc:Fallback>
      </mc:AlternateContent>
    </p:spTree>
    <p:extLst>
      <p:ext uri="{BB962C8B-B14F-4D97-AF65-F5344CB8AC3E}">
        <p14:creationId xmlns:p14="http://schemas.microsoft.com/office/powerpoint/2010/main" val="2213413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370D-276D-3955-1E59-A496AFD6E0FA}"/>
              </a:ext>
            </a:extLst>
          </p:cNvPr>
          <p:cNvSpPr>
            <a:spLocks noGrp="1"/>
          </p:cNvSpPr>
          <p:nvPr>
            <p:ph type="title"/>
          </p:nvPr>
        </p:nvSpPr>
        <p:spPr/>
        <p:txBody>
          <a:bodyPr>
            <a:normAutofit/>
          </a:bodyPr>
          <a:lstStyle/>
          <a:p>
            <a:r>
              <a:rPr lang="en-AU" sz="2800" dirty="0"/>
              <a:t>To save and upload the Project</a:t>
            </a:r>
          </a:p>
        </p:txBody>
      </p:sp>
      <p:sp>
        <p:nvSpPr>
          <p:cNvPr id="5" name="Content Placeholder 4">
            <a:extLst>
              <a:ext uri="{FF2B5EF4-FFF2-40B4-BE49-F238E27FC236}">
                <a16:creationId xmlns:a16="http://schemas.microsoft.com/office/drawing/2014/main" id="{7A1C52FE-FEF7-74DC-24A9-CEAA6E59560F}"/>
              </a:ext>
            </a:extLst>
          </p:cNvPr>
          <p:cNvSpPr>
            <a:spLocks noGrp="1"/>
          </p:cNvSpPr>
          <p:nvPr>
            <p:ph sz="half" idx="1"/>
          </p:nvPr>
        </p:nvSpPr>
        <p:spPr/>
        <p:txBody>
          <a:bodyPr>
            <a:normAutofit fontScale="92500" lnSpcReduction="20000"/>
          </a:bodyPr>
          <a:lstStyle/>
          <a:p>
            <a:endParaRPr lang="fr-FR" dirty="0"/>
          </a:p>
          <a:p>
            <a:pPr marL="0" indent="0">
              <a:buNone/>
            </a:pPr>
            <a:r>
              <a:rPr lang="fr-FR" dirty="0"/>
              <a:t>Follow the </a:t>
            </a:r>
            <a:r>
              <a:rPr lang="fr-FR" dirty="0" err="1"/>
              <a:t>path</a:t>
            </a:r>
            <a:r>
              <a:rPr lang="fr-FR" dirty="0"/>
              <a:t> </a:t>
            </a:r>
            <a:r>
              <a:rPr lang="fr-FR" dirty="0" err="1"/>
              <a:t>used</a:t>
            </a:r>
            <a:r>
              <a:rPr lang="fr-FR" dirty="0"/>
              <a:t> </a:t>
            </a:r>
            <a:r>
              <a:rPr lang="fr-FR" dirty="0" err="1"/>
              <a:t>while</a:t>
            </a:r>
            <a:r>
              <a:rPr lang="fr-FR" dirty="0"/>
              <a:t> </a:t>
            </a:r>
            <a:r>
              <a:rPr lang="fr-FR" dirty="0" err="1"/>
              <a:t>creating</a:t>
            </a:r>
            <a:r>
              <a:rPr lang="fr-FR" dirty="0"/>
              <a:t> the Project</a:t>
            </a:r>
          </a:p>
          <a:p>
            <a:pPr marL="0" indent="0">
              <a:buNone/>
            </a:pPr>
            <a:endParaRPr lang="fr-FR" dirty="0"/>
          </a:p>
          <a:p>
            <a:r>
              <a:rPr lang="fr-FR" dirty="0"/>
              <a:t>C:\Users\namra\source\repos</a:t>
            </a:r>
          </a:p>
          <a:p>
            <a:r>
              <a:rPr lang="fr-FR" dirty="0"/>
              <a:t>Select the </a:t>
            </a:r>
            <a:r>
              <a:rPr lang="fr-FR" dirty="0" err="1"/>
              <a:t>name</a:t>
            </a:r>
            <a:r>
              <a:rPr lang="fr-FR" dirty="0"/>
              <a:t> of the </a:t>
            </a:r>
            <a:r>
              <a:rPr lang="fr-FR" dirty="0" err="1"/>
              <a:t>project</a:t>
            </a:r>
            <a:r>
              <a:rPr lang="fr-FR" dirty="0"/>
              <a:t> </a:t>
            </a:r>
          </a:p>
          <a:p>
            <a:r>
              <a:rPr lang="fr-FR" dirty="0"/>
              <a:t>Right Click and </a:t>
            </a:r>
            <a:r>
              <a:rPr lang="fr-FR" dirty="0" err="1"/>
              <a:t>Create</a:t>
            </a:r>
            <a:r>
              <a:rPr lang="fr-FR" dirty="0"/>
              <a:t> a Zip file and </a:t>
            </a:r>
            <a:r>
              <a:rPr lang="fr-FR" dirty="0" err="1"/>
              <a:t>Upload</a:t>
            </a:r>
            <a:r>
              <a:rPr lang="fr-FR" dirty="0"/>
              <a:t> </a:t>
            </a:r>
          </a:p>
          <a:p>
            <a:r>
              <a:rPr lang="fr-FR" dirty="0"/>
              <a:t>The </a:t>
            </a:r>
            <a:r>
              <a:rPr lang="fr-FR" dirty="0" err="1"/>
              <a:t>above</a:t>
            </a:r>
            <a:r>
              <a:rPr lang="fr-FR" dirty="0"/>
              <a:t> </a:t>
            </a:r>
            <a:r>
              <a:rPr lang="fr-FR" dirty="0" err="1"/>
              <a:t>discussed</a:t>
            </a:r>
            <a:r>
              <a:rPr lang="fr-FR" dirty="0"/>
              <a:t> </a:t>
            </a:r>
            <a:r>
              <a:rPr lang="fr-FR" dirty="0" err="1"/>
              <a:t>project</a:t>
            </a:r>
            <a:r>
              <a:rPr lang="fr-FR" dirty="0"/>
              <a:t> WpfApp39.zip  </a:t>
            </a:r>
            <a:r>
              <a:rPr lang="fr-FR" dirty="0" err="1"/>
              <a:t>is</a:t>
            </a:r>
            <a:r>
              <a:rPr lang="fr-FR" dirty="0"/>
              <a:t>  </a:t>
            </a:r>
            <a:r>
              <a:rPr lang="fr-FR" dirty="0" err="1"/>
              <a:t>attached</a:t>
            </a:r>
            <a:r>
              <a:rPr lang="fr-FR" dirty="0"/>
              <a:t> </a:t>
            </a:r>
          </a:p>
          <a:p>
            <a:r>
              <a:rPr lang="fr-FR" dirty="0" err="1"/>
              <a:t>here</a:t>
            </a:r>
            <a:r>
              <a:rPr lang="fr-FR" dirty="0"/>
              <a:t>.</a:t>
            </a:r>
            <a:endParaRPr lang="en-AU" dirty="0"/>
          </a:p>
        </p:txBody>
      </p:sp>
      <p:sp>
        <p:nvSpPr>
          <p:cNvPr id="11" name="Content Placeholder 10">
            <a:extLst>
              <a:ext uri="{FF2B5EF4-FFF2-40B4-BE49-F238E27FC236}">
                <a16:creationId xmlns:a16="http://schemas.microsoft.com/office/drawing/2014/main" id="{3CAB3166-D2AE-3A3D-DFE3-3599EE20ECA8}"/>
              </a:ext>
            </a:extLst>
          </p:cNvPr>
          <p:cNvSpPr>
            <a:spLocks noGrp="1"/>
          </p:cNvSpPr>
          <p:nvPr>
            <p:ph sz="half" idx="2"/>
          </p:nvPr>
        </p:nvSpPr>
        <p:spPr/>
        <p:txBody>
          <a:bodyPr/>
          <a:lstStyle/>
          <a:p>
            <a:endParaRPr lang="en-AU"/>
          </a:p>
        </p:txBody>
      </p:sp>
      <p:pic>
        <p:nvPicPr>
          <p:cNvPr id="13" name="Picture 12">
            <a:extLst>
              <a:ext uri="{FF2B5EF4-FFF2-40B4-BE49-F238E27FC236}">
                <a16:creationId xmlns:a16="http://schemas.microsoft.com/office/drawing/2014/main" id="{E2CF04EC-3FC0-15CF-EECA-2B55DFEB675B}"/>
              </a:ext>
            </a:extLst>
          </p:cNvPr>
          <p:cNvPicPr>
            <a:picLocks noChangeAspect="1"/>
          </p:cNvPicPr>
          <p:nvPr/>
        </p:nvPicPr>
        <p:blipFill>
          <a:blip r:embed="rId2"/>
          <a:stretch>
            <a:fillRect/>
          </a:stretch>
        </p:blipFill>
        <p:spPr>
          <a:xfrm>
            <a:off x="6197600" y="1645572"/>
            <a:ext cx="5631668" cy="4435224"/>
          </a:xfrm>
          <a:prstGeom prst="rect">
            <a:avLst/>
          </a:prstGeom>
        </p:spPr>
      </p:pic>
    </p:spTree>
    <p:extLst>
      <p:ext uri="{BB962C8B-B14F-4D97-AF65-F5344CB8AC3E}">
        <p14:creationId xmlns:p14="http://schemas.microsoft.com/office/powerpoint/2010/main" val="136716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Content Placeholder 2"/>
          <p:cNvSpPr>
            <a:spLocks noGrp="1"/>
          </p:cNvSpPr>
          <p:nvPr>
            <p:ph idx="1"/>
          </p:nvPr>
        </p:nvSpPr>
        <p:spPr/>
        <p:txBody>
          <a:bodyPr numCol="1">
            <a:normAutofit/>
          </a:bodyPr>
          <a:lstStyle/>
          <a:p>
            <a:r>
              <a:rPr lang="en-AU" dirty="0"/>
              <a:t>You will require:</a:t>
            </a:r>
          </a:p>
          <a:p>
            <a:pPr lvl="1"/>
            <a:r>
              <a:rPr lang="en-AU" dirty="0"/>
              <a:t>Windows 10 PC or Virtual Machine</a:t>
            </a:r>
          </a:p>
          <a:p>
            <a:pPr lvl="1"/>
            <a:r>
              <a:rPr lang="en-AU" dirty="0"/>
              <a:t>Laragon with MySQL </a:t>
            </a:r>
            <a:r>
              <a:rPr lang="en-AU" i="1" dirty="0"/>
              <a:t>or</a:t>
            </a:r>
            <a:r>
              <a:rPr lang="en-AU" dirty="0"/>
              <a:t> MariaDB (preferred) running</a:t>
            </a:r>
          </a:p>
          <a:p>
            <a:pPr lvl="1"/>
            <a:r>
              <a:rPr lang="en-AU" dirty="0"/>
              <a:t>Visual Studio Community 2019 (preferred)</a:t>
            </a:r>
          </a:p>
          <a:p>
            <a:pPr lvl="1"/>
            <a:r>
              <a:rPr lang="en-AU" dirty="0"/>
              <a:t>Sample Database</a:t>
            </a:r>
          </a:p>
          <a:p>
            <a:pPr lvl="2"/>
            <a:r>
              <a:rPr lang="en-AU" dirty="0"/>
              <a:t>This is in the presentation from Session 12</a:t>
            </a:r>
          </a:p>
          <a:p>
            <a:pPr lvl="1"/>
            <a:endParaRPr lang="en-AU" dirty="0"/>
          </a:p>
        </p:txBody>
      </p:sp>
    </p:spTree>
    <p:extLst>
      <p:ext uri="{BB962C8B-B14F-4D97-AF65-F5344CB8AC3E}">
        <p14:creationId xmlns:p14="http://schemas.microsoft.com/office/powerpoint/2010/main" val="58068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8AE-D1F2-DF5D-95CC-71EB3E5DFB4B}"/>
              </a:ext>
            </a:extLst>
          </p:cNvPr>
          <p:cNvSpPr>
            <a:spLocks noGrp="1"/>
          </p:cNvSpPr>
          <p:nvPr>
            <p:ph type="title"/>
          </p:nvPr>
        </p:nvSpPr>
        <p:spPr/>
        <p:txBody>
          <a:bodyPr/>
          <a:lstStyle/>
          <a:p>
            <a:r>
              <a:rPr lang="en-AU" dirty="0"/>
              <a:t>Exercise</a:t>
            </a:r>
          </a:p>
        </p:txBody>
      </p:sp>
      <p:sp>
        <p:nvSpPr>
          <p:cNvPr id="3" name="Content Placeholder 2">
            <a:extLst>
              <a:ext uri="{FF2B5EF4-FFF2-40B4-BE49-F238E27FC236}">
                <a16:creationId xmlns:a16="http://schemas.microsoft.com/office/drawing/2014/main" id="{3837FD02-A34D-D80A-217E-CB870DFAC346}"/>
              </a:ext>
            </a:extLst>
          </p:cNvPr>
          <p:cNvSpPr>
            <a:spLocks noGrp="1"/>
          </p:cNvSpPr>
          <p:nvPr>
            <p:ph idx="1"/>
          </p:nvPr>
        </p:nvSpPr>
        <p:spPr/>
        <p:txBody>
          <a:bodyPr/>
          <a:lstStyle/>
          <a:p>
            <a:r>
              <a:rPr lang="en-AU" dirty="0"/>
              <a:t> Replace </a:t>
            </a:r>
            <a:r>
              <a:rPr lang="en-AU" dirty="0" err="1"/>
              <a:t>VehicleListbox</a:t>
            </a:r>
            <a:r>
              <a:rPr lang="en-AU" dirty="0"/>
              <a:t> with a DataGrid and do the same operations</a:t>
            </a:r>
          </a:p>
          <a:p>
            <a:endParaRPr lang="en-AU" dirty="0"/>
          </a:p>
          <a:p>
            <a:pPr marL="0" indent="0">
              <a:buNone/>
            </a:pPr>
            <a:endParaRPr lang="en-AU" dirty="0"/>
          </a:p>
        </p:txBody>
      </p:sp>
    </p:spTree>
    <p:extLst>
      <p:ext uri="{BB962C8B-B14F-4D97-AF65-F5344CB8AC3E}">
        <p14:creationId xmlns:p14="http://schemas.microsoft.com/office/powerpoint/2010/main" val="426424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610438"/>
          </a:xfrm>
        </p:spPr>
        <p:txBody>
          <a:bodyPr>
            <a:noAutofit/>
          </a:bodyPr>
          <a:lstStyle/>
          <a:p>
            <a:r>
              <a:rPr lang="en-AU" sz="2800" dirty="0"/>
              <a:t>Setting up the Data binding on Session 13 program by Making changes in the Previous session program </a:t>
            </a:r>
          </a:p>
        </p:txBody>
      </p:sp>
      <p:sp>
        <p:nvSpPr>
          <p:cNvPr id="3" name="Text Placeholder 2"/>
          <p:cNvSpPr>
            <a:spLocks noGrp="1"/>
          </p:cNvSpPr>
          <p:nvPr>
            <p:ph type="body" idx="1"/>
          </p:nvPr>
        </p:nvSpPr>
        <p:spPr/>
        <p:txBody>
          <a:bodyPr/>
          <a:lstStyle/>
          <a:p>
            <a:r>
              <a:rPr lang="en-AU" dirty="0"/>
              <a:t>Session14/ </a:t>
            </a:r>
            <a:r>
              <a:rPr lang="en-AU" dirty="0" err="1"/>
              <a:t>Wpf</a:t>
            </a:r>
            <a:r>
              <a:rPr lang="en-AU" dirty="0"/>
              <a:t> &amp; Data binding</a:t>
            </a:r>
          </a:p>
        </p:txBody>
      </p:sp>
    </p:spTree>
    <p:extLst>
      <p:ext uri="{BB962C8B-B14F-4D97-AF65-F5344CB8AC3E}">
        <p14:creationId xmlns:p14="http://schemas.microsoft.com/office/powerpoint/2010/main" val="353609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nchor="ctr">
            <a:normAutofit/>
          </a:bodyPr>
          <a:lstStyle/>
          <a:p>
            <a:r>
              <a:rPr lang="en-AU" dirty="0"/>
              <a:t>Created the GUI Layout in Session 13</a:t>
            </a:r>
          </a:p>
        </p:txBody>
      </p:sp>
      <p:sp>
        <p:nvSpPr>
          <p:cNvPr id="3" name="Content Placeholder 2"/>
          <p:cNvSpPr>
            <a:spLocks noGrp="1"/>
          </p:cNvSpPr>
          <p:nvPr>
            <p:ph sz="half" idx="1"/>
          </p:nvPr>
        </p:nvSpPr>
        <p:spPr>
          <a:xfrm>
            <a:off x="609600" y="1600203"/>
            <a:ext cx="4301765" cy="4525963"/>
          </a:xfrm>
        </p:spPr>
        <p:txBody>
          <a:bodyPr>
            <a:normAutofit fontScale="92500" lnSpcReduction="10000"/>
          </a:bodyPr>
          <a:lstStyle/>
          <a:p>
            <a:pPr marL="0" indent="0">
              <a:buNone/>
            </a:pPr>
            <a:r>
              <a:rPr lang="en-AU" dirty="0"/>
              <a:t>We shall be </a:t>
            </a:r>
          </a:p>
          <a:p>
            <a:pPr marL="0" indent="0">
              <a:buNone/>
            </a:pPr>
            <a:r>
              <a:rPr lang="en-AU" dirty="0"/>
              <a:t>changing Edit </a:t>
            </a:r>
          </a:p>
          <a:p>
            <a:pPr marL="0" indent="0">
              <a:buNone/>
            </a:pPr>
            <a:r>
              <a:rPr lang="en-AU" dirty="0"/>
              <a:t>operation because </a:t>
            </a:r>
          </a:p>
          <a:p>
            <a:pPr marL="0" indent="0">
              <a:buNone/>
            </a:pPr>
            <a:r>
              <a:rPr lang="en-AU" dirty="0"/>
              <a:t>all the records were updated</a:t>
            </a:r>
          </a:p>
          <a:p>
            <a:pPr marL="0" indent="0">
              <a:buNone/>
            </a:pPr>
            <a:r>
              <a:rPr lang="en-AU" dirty="0"/>
              <a:t>with the speed =90</a:t>
            </a:r>
          </a:p>
          <a:p>
            <a:pPr marL="0" indent="0">
              <a:buNone/>
            </a:pPr>
            <a:r>
              <a:rPr lang="en-AU" dirty="0"/>
              <a:t>And speed limit =60</a:t>
            </a:r>
          </a:p>
          <a:p>
            <a:pPr marL="0" indent="0">
              <a:buNone/>
            </a:pPr>
            <a:r>
              <a:rPr lang="en-AU" dirty="0"/>
              <a:t>What do you say, is it </a:t>
            </a:r>
          </a:p>
          <a:p>
            <a:pPr marL="0" indent="0">
              <a:buNone/>
            </a:pPr>
            <a:r>
              <a:rPr lang="en-AU" dirty="0"/>
              <a:t>the correct way to do??</a:t>
            </a:r>
          </a:p>
          <a:p>
            <a:pPr marL="0" indent="0">
              <a:buNone/>
            </a:pPr>
            <a:r>
              <a:rPr lang="en-AU" dirty="0"/>
              <a:t>Surely you will say No</a:t>
            </a:r>
          </a:p>
          <a:p>
            <a:pPr marL="0" indent="0">
              <a:buNone/>
            </a:pPr>
            <a:endParaRPr lang="en-AU" dirty="0"/>
          </a:p>
          <a:p>
            <a:pPr marL="457200" lvl="1" indent="0">
              <a:buNone/>
            </a:pPr>
            <a:endParaRPr lang="en-AU" sz="2800" dirty="0"/>
          </a:p>
        </p:txBody>
      </p:sp>
      <p:pic>
        <p:nvPicPr>
          <p:cNvPr id="8" name="Picture 7">
            <a:extLst>
              <a:ext uri="{FF2B5EF4-FFF2-40B4-BE49-F238E27FC236}">
                <a16:creationId xmlns:a16="http://schemas.microsoft.com/office/drawing/2014/main" id="{7011CFF9-66AC-FF65-848A-940338C52392}"/>
              </a:ext>
            </a:extLst>
          </p:cNvPr>
          <p:cNvPicPr>
            <a:picLocks noChangeAspect="1"/>
          </p:cNvPicPr>
          <p:nvPr/>
        </p:nvPicPr>
        <p:blipFill>
          <a:blip r:embed="rId3"/>
          <a:stretch>
            <a:fillRect/>
          </a:stretch>
        </p:blipFill>
        <p:spPr>
          <a:xfrm>
            <a:off x="4479892" y="1660852"/>
            <a:ext cx="7712108" cy="4229467"/>
          </a:xfrm>
          <a:prstGeom prst="rect">
            <a:avLst/>
          </a:prstGeom>
        </p:spPr>
      </p:pic>
    </p:spTree>
    <p:extLst>
      <p:ext uri="{BB962C8B-B14F-4D97-AF65-F5344CB8AC3E}">
        <p14:creationId xmlns:p14="http://schemas.microsoft.com/office/powerpoint/2010/main" val="266488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97FD-F89A-2EEB-5F00-178BED2A05F3}"/>
              </a:ext>
            </a:extLst>
          </p:cNvPr>
          <p:cNvSpPr>
            <a:spLocks noGrp="1"/>
          </p:cNvSpPr>
          <p:nvPr>
            <p:ph type="title"/>
          </p:nvPr>
        </p:nvSpPr>
        <p:spPr>
          <a:xfrm>
            <a:off x="609600" y="499892"/>
            <a:ext cx="10972800" cy="1003205"/>
          </a:xfrm>
        </p:spPr>
        <p:txBody>
          <a:bodyPr anchor="ctr">
            <a:normAutofit/>
          </a:bodyPr>
          <a:lstStyle/>
          <a:p>
            <a:r>
              <a:rPr lang="en-AU" dirty="0"/>
              <a:t>Faulty Edit operation in the program</a:t>
            </a:r>
          </a:p>
        </p:txBody>
      </p:sp>
      <p:pic>
        <p:nvPicPr>
          <p:cNvPr id="4" name="Picture 3">
            <a:extLst>
              <a:ext uri="{FF2B5EF4-FFF2-40B4-BE49-F238E27FC236}">
                <a16:creationId xmlns:a16="http://schemas.microsoft.com/office/drawing/2014/main" id="{CF34F6E3-7154-07ED-AF0F-7C88A62E1C51}"/>
              </a:ext>
            </a:extLst>
          </p:cNvPr>
          <p:cNvPicPr>
            <a:picLocks noChangeAspect="1"/>
          </p:cNvPicPr>
          <p:nvPr/>
        </p:nvPicPr>
        <p:blipFill>
          <a:blip r:embed="rId3"/>
          <a:stretch>
            <a:fillRect/>
          </a:stretch>
        </p:blipFill>
        <p:spPr>
          <a:xfrm>
            <a:off x="609600" y="2926471"/>
            <a:ext cx="5384800" cy="2948178"/>
          </a:xfrm>
          <a:prstGeom prst="rect">
            <a:avLst/>
          </a:prstGeom>
          <a:noFill/>
        </p:spPr>
      </p:pic>
      <p:sp>
        <p:nvSpPr>
          <p:cNvPr id="3" name="Content Placeholder 2">
            <a:extLst>
              <a:ext uri="{FF2B5EF4-FFF2-40B4-BE49-F238E27FC236}">
                <a16:creationId xmlns:a16="http://schemas.microsoft.com/office/drawing/2014/main" id="{22A455AD-37B8-B99C-22AB-B6BAAE9209E5}"/>
              </a:ext>
            </a:extLst>
          </p:cNvPr>
          <p:cNvSpPr>
            <a:spLocks noGrp="1"/>
          </p:cNvSpPr>
          <p:nvPr>
            <p:ph sz="half" idx="2"/>
          </p:nvPr>
        </p:nvSpPr>
        <p:spPr>
          <a:xfrm>
            <a:off x="6197600" y="1600203"/>
            <a:ext cx="5384800" cy="4525963"/>
          </a:xfrm>
        </p:spPr>
        <p:txBody>
          <a:bodyPr>
            <a:normAutofit lnSpcReduction="10000"/>
          </a:bodyPr>
          <a:lstStyle/>
          <a:p>
            <a:pPr>
              <a:lnSpc>
                <a:spcPct val="90000"/>
              </a:lnSpc>
            </a:pPr>
            <a:r>
              <a:rPr lang="en-US" sz="1400" dirty="0">
                <a:solidFill>
                  <a:schemeClr val="bg1"/>
                </a:solidFill>
                <a:latin typeface="Consolas" panose="020B0609020204030204" pitchFamily="49" charset="0"/>
              </a:rPr>
              <a:t> private void </a:t>
            </a:r>
            <a:r>
              <a:rPr lang="en-US" sz="1400" dirty="0" err="1">
                <a:solidFill>
                  <a:schemeClr val="bg1"/>
                </a:solidFill>
                <a:latin typeface="Consolas" panose="020B0609020204030204" pitchFamily="49" charset="0"/>
              </a:rPr>
              <a:t>Editrecord_Click</a:t>
            </a:r>
            <a:r>
              <a:rPr lang="en-US" sz="1400" dirty="0">
                <a:solidFill>
                  <a:schemeClr val="bg1"/>
                </a:solidFill>
                <a:latin typeface="Consolas" panose="020B0609020204030204" pitchFamily="49" charset="0"/>
              </a:rPr>
              <a:t>(object sender, </a:t>
            </a:r>
            <a:r>
              <a:rPr lang="en-US" sz="1400" dirty="0" err="1">
                <a:solidFill>
                  <a:schemeClr val="bg1"/>
                </a:solidFill>
                <a:latin typeface="Consolas" panose="020B0609020204030204" pitchFamily="49" charset="0"/>
              </a:rPr>
              <a:t>RoutedEventArgs</a:t>
            </a:r>
            <a:r>
              <a:rPr lang="en-US" sz="1400" dirty="0">
                <a:solidFill>
                  <a:schemeClr val="bg1"/>
                </a:solidFill>
                <a:latin typeface="Consolas" panose="020B0609020204030204" pitchFamily="49" charset="0"/>
              </a:rPr>
              <a:t> e)</a:t>
            </a:r>
          </a:p>
          <a:p>
            <a:pPr>
              <a:lnSpc>
                <a:spcPct val="90000"/>
              </a:lnSpc>
            </a:pPr>
            <a:endParaRPr lang="en-US" sz="1400" dirty="0">
              <a:highlight>
                <a:srgbClr val="FFFF00"/>
              </a:highlight>
            </a:endParaRPr>
          </a:p>
          <a:p>
            <a:pPr>
              <a:lnSpc>
                <a:spcPct val="90000"/>
              </a:lnSpc>
            </a:pPr>
            <a:r>
              <a:rPr lang="en-US" sz="1400" dirty="0">
                <a:highlight>
                  <a:srgbClr val="9BBB59"/>
                </a:highlight>
              </a:rPr>
              <a:t>string </a:t>
            </a:r>
            <a:r>
              <a:rPr lang="en-US" sz="1400" dirty="0" err="1">
                <a:highlight>
                  <a:srgbClr val="9BBB59"/>
                </a:highlight>
              </a:rPr>
              <a:t>sqlQuery</a:t>
            </a:r>
            <a:r>
              <a:rPr lang="en-US" sz="1400" dirty="0">
                <a:highlight>
                  <a:srgbClr val="9BBB59"/>
                </a:highlight>
              </a:rPr>
              <a:t> = "Update traffic set speed=90, </a:t>
            </a:r>
            <a:r>
              <a:rPr lang="en-US" sz="1400" dirty="0" err="1">
                <a:highlight>
                  <a:srgbClr val="9BBB59"/>
                </a:highlight>
              </a:rPr>
              <a:t>speed_limit</a:t>
            </a:r>
            <a:r>
              <a:rPr lang="en-US" sz="1400" dirty="0">
                <a:highlight>
                  <a:srgbClr val="9BBB59"/>
                </a:highlight>
              </a:rPr>
              <a:t>=60 where </a:t>
            </a:r>
            <a:r>
              <a:rPr lang="en-US" sz="1400" dirty="0" err="1">
                <a:highlight>
                  <a:srgbClr val="9BBB59"/>
                </a:highlight>
              </a:rPr>
              <a:t>number_plate</a:t>
            </a:r>
            <a:r>
              <a:rPr lang="en-US" sz="1400" dirty="0">
                <a:highlight>
                  <a:srgbClr val="9BBB59"/>
                </a:highlight>
              </a:rPr>
              <a:t> like '%" + </a:t>
            </a:r>
            <a:r>
              <a:rPr lang="en-US" sz="1400" dirty="0" err="1">
                <a:highlight>
                  <a:srgbClr val="9BBB59"/>
                </a:highlight>
              </a:rPr>
              <a:t>SearchTextbox.Text</a:t>
            </a:r>
            <a:r>
              <a:rPr lang="en-US" sz="1400" dirty="0">
                <a:highlight>
                  <a:srgbClr val="9BBB59"/>
                </a:highlight>
              </a:rPr>
              <a:t> + "%';";</a:t>
            </a:r>
          </a:p>
          <a:p>
            <a:pPr>
              <a:lnSpc>
                <a:spcPct val="90000"/>
              </a:lnSpc>
            </a:pPr>
            <a:r>
              <a:rPr lang="en-AU" sz="1400" dirty="0"/>
              <a:t>            try</a:t>
            </a:r>
          </a:p>
          <a:p>
            <a:pPr>
              <a:lnSpc>
                <a:spcPct val="90000"/>
              </a:lnSpc>
            </a:pPr>
            <a:r>
              <a:rPr lang="en-AU" sz="1400" dirty="0"/>
              <a:t>            {</a:t>
            </a:r>
          </a:p>
          <a:p>
            <a:pPr>
              <a:lnSpc>
                <a:spcPct val="90000"/>
              </a:lnSpc>
            </a:pPr>
            <a:r>
              <a:rPr lang="en-AU" sz="1400" dirty="0"/>
              <a:t>                </a:t>
            </a:r>
            <a:r>
              <a:rPr lang="en-AU" sz="1400" dirty="0" err="1"/>
              <a:t>VehicleListbox.Items.Clear</a:t>
            </a:r>
            <a:r>
              <a:rPr lang="en-AU" sz="1400" dirty="0"/>
              <a:t>();</a:t>
            </a:r>
          </a:p>
          <a:p>
            <a:pPr>
              <a:lnSpc>
                <a:spcPct val="90000"/>
              </a:lnSpc>
            </a:pPr>
            <a:r>
              <a:rPr lang="en-AU" sz="1400" dirty="0"/>
              <a:t>                </a:t>
            </a:r>
            <a:r>
              <a:rPr lang="en-AU" sz="1400" dirty="0" err="1"/>
              <a:t>conn.Open</a:t>
            </a:r>
            <a:r>
              <a:rPr lang="en-AU" sz="1400" dirty="0"/>
              <a:t>();</a:t>
            </a:r>
          </a:p>
          <a:p>
            <a:pPr>
              <a:lnSpc>
                <a:spcPct val="90000"/>
              </a:lnSpc>
            </a:pPr>
            <a:r>
              <a:rPr lang="en-US" sz="1400" dirty="0"/>
              <a:t>                </a:t>
            </a:r>
            <a:r>
              <a:rPr lang="en-US" sz="1400" dirty="0" err="1"/>
              <a:t>MySqlCommand</a:t>
            </a:r>
            <a:r>
              <a:rPr lang="en-US" sz="1400" dirty="0"/>
              <a:t> </a:t>
            </a:r>
            <a:r>
              <a:rPr lang="en-US" sz="1400" dirty="0" err="1"/>
              <a:t>cmd</a:t>
            </a:r>
            <a:r>
              <a:rPr lang="en-US" sz="1400" dirty="0"/>
              <a:t> = new </a:t>
            </a:r>
            <a:r>
              <a:rPr lang="en-US" sz="1400" dirty="0" err="1"/>
              <a:t>MySqlCommand</a:t>
            </a:r>
            <a:r>
              <a:rPr lang="en-US" sz="1400" dirty="0"/>
              <a:t>(</a:t>
            </a:r>
            <a:r>
              <a:rPr lang="en-US" sz="1400" dirty="0" err="1"/>
              <a:t>sqlQuery</a:t>
            </a:r>
            <a:r>
              <a:rPr lang="en-US" sz="1400" dirty="0"/>
              <a:t>, conn);</a:t>
            </a:r>
          </a:p>
          <a:p>
            <a:pPr>
              <a:lnSpc>
                <a:spcPct val="90000"/>
              </a:lnSpc>
            </a:pPr>
            <a:r>
              <a:rPr lang="en-AU" sz="1400" dirty="0"/>
              <a:t> </a:t>
            </a:r>
            <a:r>
              <a:rPr lang="en-AU" sz="1400" dirty="0" err="1"/>
              <a:t>cmd.ExecuteNonQuery</a:t>
            </a:r>
            <a:r>
              <a:rPr lang="en-AU" sz="1400" dirty="0"/>
              <a:t>(); </a:t>
            </a:r>
          </a:p>
          <a:p>
            <a:pPr>
              <a:lnSpc>
                <a:spcPct val="90000"/>
              </a:lnSpc>
            </a:pPr>
            <a:r>
              <a:rPr lang="en-AU" sz="1400" dirty="0"/>
              <a:t>            }</a:t>
            </a:r>
          </a:p>
          <a:p>
            <a:pPr>
              <a:lnSpc>
                <a:spcPct val="90000"/>
              </a:lnSpc>
            </a:pPr>
            <a:r>
              <a:rPr lang="en-AU" sz="1400" dirty="0"/>
              <a:t>            catch (Exception ex)</a:t>
            </a:r>
          </a:p>
          <a:p>
            <a:pPr>
              <a:lnSpc>
                <a:spcPct val="90000"/>
              </a:lnSpc>
            </a:pPr>
            <a:r>
              <a:rPr lang="en-AU" sz="1400" dirty="0"/>
              <a:t>            {</a:t>
            </a:r>
          </a:p>
          <a:p>
            <a:pPr>
              <a:lnSpc>
                <a:spcPct val="90000"/>
              </a:lnSpc>
            </a:pPr>
            <a:r>
              <a:rPr lang="en-AU" sz="1400" dirty="0"/>
              <a:t>                </a:t>
            </a:r>
            <a:r>
              <a:rPr lang="en-AU" sz="1400" dirty="0" err="1"/>
              <a:t>MessageBox.Show</a:t>
            </a:r>
            <a:r>
              <a:rPr lang="en-AU" sz="1400" dirty="0"/>
              <a:t>(</a:t>
            </a:r>
            <a:r>
              <a:rPr lang="en-AU" sz="1400" dirty="0" err="1"/>
              <a:t>ex.ToString</a:t>
            </a:r>
            <a:r>
              <a:rPr lang="en-AU" sz="1400" dirty="0"/>
              <a:t>());</a:t>
            </a:r>
          </a:p>
          <a:p>
            <a:pPr>
              <a:lnSpc>
                <a:spcPct val="90000"/>
              </a:lnSpc>
            </a:pPr>
            <a:r>
              <a:rPr lang="en-AU" sz="1400" dirty="0"/>
              <a:t>            }</a:t>
            </a:r>
          </a:p>
          <a:p>
            <a:pPr>
              <a:lnSpc>
                <a:spcPct val="90000"/>
              </a:lnSpc>
            </a:pPr>
            <a:r>
              <a:rPr lang="en-AU" sz="1400" dirty="0"/>
              <a:t>            </a:t>
            </a:r>
            <a:r>
              <a:rPr lang="en-AU" sz="1400" dirty="0" err="1"/>
              <a:t>conn.Close</a:t>
            </a:r>
            <a:r>
              <a:rPr lang="en-AU" sz="1400" dirty="0"/>
              <a:t>();</a:t>
            </a:r>
          </a:p>
          <a:p>
            <a:pPr>
              <a:lnSpc>
                <a:spcPct val="90000"/>
              </a:lnSpc>
            </a:pPr>
            <a:r>
              <a:rPr lang="en-AU" sz="1400" dirty="0"/>
              <a:t>}</a:t>
            </a:r>
            <a:endParaRPr lang="en-US" sz="1400" dirty="0"/>
          </a:p>
          <a:p>
            <a:pPr marL="0" indent="0">
              <a:lnSpc>
                <a:spcPct val="90000"/>
              </a:lnSpc>
              <a:buNone/>
            </a:pPr>
            <a:endParaRPr lang="en-AU" sz="1500" dirty="0">
              <a:highlight>
                <a:srgbClr val="808080"/>
              </a:highlight>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B3B5AC-0BC2-74AC-E6B3-EFAC62B1603E}"/>
                  </a:ext>
                </a:extLst>
              </p14:cNvPr>
              <p14:cNvContentPartPr/>
              <p14:nvPr/>
            </p14:nvContentPartPr>
            <p14:xfrm>
              <a:off x="1391080" y="3859120"/>
              <a:ext cx="835200" cy="541440"/>
            </p14:xfrm>
          </p:contentPart>
        </mc:Choice>
        <mc:Fallback xmlns="">
          <p:pic>
            <p:nvPicPr>
              <p:cNvPr id="6" name="Ink 5">
                <a:extLst>
                  <a:ext uri="{FF2B5EF4-FFF2-40B4-BE49-F238E27FC236}">
                    <a16:creationId xmlns:a16="http://schemas.microsoft.com/office/drawing/2014/main" id="{B6B3B5AC-0BC2-74AC-E6B3-EFAC62B1603E}"/>
                  </a:ext>
                </a:extLst>
              </p:cNvPr>
              <p:cNvPicPr/>
              <p:nvPr/>
            </p:nvPicPr>
            <p:blipFill>
              <a:blip r:embed="rId5"/>
              <a:stretch>
                <a:fillRect/>
              </a:stretch>
            </p:blipFill>
            <p:spPr>
              <a:xfrm>
                <a:off x="1382080" y="3850480"/>
                <a:ext cx="85284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03967AE-79C9-0AA8-5D81-C6238D5F7358}"/>
                  </a:ext>
                </a:extLst>
              </p14:cNvPr>
              <p14:cNvContentPartPr/>
              <p14:nvPr/>
            </p14:nvContentPartPr>
            <p14:xfrm>
              <a:off x="1702840" y="4012840"/>
              <a:ext cx="65160" cy="69840"/>
            </p14:xfrm>
          </p:contentPart>
        </mc:Choice>
        <mc:Fallback xmlns="">
          <p:pic>
            <p:nvPicPr>
              <p:cNvPr id="7" name="Ink 6">
                <a:extLst>
                  <a:ext uri="{FF2B5EF4-FFF2-40B4-BE49-F238E27FC236}">
                    <a16:creationId xmlns:a16="http://schemas.microsoft.com/office/drawing/2014/main" id="{503967AE-79C9-0AA8-5D81-C6238D5F7358}"/>
                  </a:ext>
                </a:extLst>
              </p:cNvPr>
              <p:cNvPicPr/>
              <p:nvPr/>
            </p:nvPicPr>
            <p:blipFill>
              <a:blip r:embed="rId7"/>
              <a:stretch>
                <a:fillRect/>
              </a:stretch>
            </p:blipFill>
            <p:spPr>
              <a:xfrm>
                <a:off x="1693840" y="4004200"/>
                <a:ext cx="82800" cy="87480"/>
              </a:xfrm>
              <a:prstGeom prst="rect">
                <a:avLst/>
              </a:prstGeom>
            </p:spPr>
          </p:pic>
        </mc:Fallback>
      </mc:AlternateContent>
      <p:sp>
        <p:nvSpPr>
          <p:cNvPr id="9" name="TextBox 8">
            <a:extLst>
              <a:ext uri="{FF2B5EF4-FFF2-40B4-BE49-F238E27FC236}">
                <a16:creationId xmlns:a16="http://schemas.microsoft.com/office/drawing/2014/main" id="{7BE0E668-B9D4-D649-0294-21973575A5CA}"/>
              </a:ext>
            </a:extLst>
          </p:cNvPr>
          <p:cNvSpPr txBox="1"/>
          <p:nvPr/>
        </p:nvSpPr>
        <p:spPr>
          <a:xfrm>
            <a:off x="454068" y="1323614"/>
            <a:ext cx="6093912" cy="923330"/>
          </a:xfrm>
          <a:prstGeom prst="rect">
            <a:avLst/>
          </a:prstGeom>
          <a:noFill/>
        </p:spPr>
        <p:txBody>
          <a:bodyPr wrap="square">
            <a:spAutoFit/>
          </a:bodyPr>
          <a:lstStyle/>
          <a:p>
            <a:r>
              <a:rPr lang="en-AU" sz="1800" dirty="0">
                <a:solidFill>
                  <a:schemeClr val="bg1"/>
                </a:solidFill>
                <a:highlight>
                  <a:srgbClr val="808080"/>
                </a:highlight>
              </a:rPr>
              <a:t>In the </a:t>
            </a:r>
            <a:r>
              <a:rPr lang="en-AU" dirty="0">
                <a:solidFill>
                  <a:schemeClr val="bg1"/>
                </a:solidFill>
                <a:highlight>
                  <a:srgbClr val="808080"/>
                </a:highlight>
              </a:rPr>
              <a:t>given</a:t>
            </a:r>
            <a:r>
              <a:rPr lang="en-AU" sz="1800" dirty="0">
                <a:solidFill>
                  <a:schemeClr val="bg1"/>
                </a:solidFill>
                <a:highlight>
                  <a:srgbClr val="808080"/>
                </a:highlight>
              </a:rPr>
              <a:t> code we are updating every record with the speed of 90 and speed limit 60. It is not correct way of updating any record. Let’s fix it</a:t>
            </a:r>
            <a:endParaRPr lang="en-AU" dirty="0">
              <a:solidFill>
                <a:schemeClr val="bg1"/>
              </a:solidFill>
            </a:endParaRPr>
          </a:p>
        </p:txBody>
      </p:sp>
    </p:spTree>
    <p:extLst>
      <p:ext uri="{BB962C8B-B14F-4D97-AF65-F5344CB8AC3E}">
        <p14:creationId xmlns:p14="http://schemas.microsoft.com/office/powerpoint/2010/main" val="103046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97FD-F89A-2EEB-5F00-178BED2A05F3}"/>
              </a:ext>
            </a:extLst>
          </p:cNvPr>
          <p:cNvSpPr>
            <a:spLocks noGrp="1"/>
          </p:cNvSpPr>
          <p:nvPr>
            <p:ph type="title"/>
          </p:nvPr>
        </p:nvSpPr>
        <p:spPr>
          <a:xfrm>
            <a:off x="609600" y="499892"/>
            <a:ext cx="10972800" cy="1003205"/>
          </a:xfrm>
        </p:spPr>
        <p:txBody>
          <a:bodyPr anchor="ctr">
            <a:normAutofit fontScale="90000"/>
          </a:bodyPr>
          <a:lstStyle/>
          <a:p>
            <a:r>
              <a:rPr lang="en-AU" dirty="0"/>
              <a:t>Replace the code Edit operation in the program</a:t>
            </a:r>
          </a:p>
        </p:txBody>
      </p:sp>
      <p:pic>
        <p:nvPicPr>
          <p:cNvPr id="4" name="Picture 3">
            <a:extLst>
              <a:ext uri="{FF2B5EF4-FFF2-40B4-BE49-F238E27FC236}">
                <a16:creationId xmlns:a16="http://schemas.microsoft.com/office/drawing/2014/main" id="{CF34F6E3-7154-07ED-AF0F-7C88A62E1C51}"/>
              </a:ext>
            </a:extLst>
          </p:cNvPr>
          <p:cNvPicPr>
            <a:picLocks noChangeAspect="1"/>
          </p:cNvPicPr>
          <p:nvPr/>
        </p:nvPicPr>
        <p:blipFill>
          <a:blip r:embed="rId3"/>
          <a:stretch>
            <a:fillRect/>
          </a:stretch>
        </p:blipFill>
        <p:spPr>
          <a:xfrm>
            <a:off x="609600" y="2389095"/>
            <a:ext cx="5384800" cy="2948178"/>
          </a:xfrm>
          <a:prstGeom prst="rect">
            <a:avLst/>
          </a:prstGeom>
          <a:noFill/>
        </p:spPr>
      </p:pic>
      <p:sp>
        <p:nvSpPr>
          <p:cNvPr id="3" name="Content Placeholder 2">
            <a:extLst>
              <a:ext uri="{FF2B5EF4-FFF2-40B4-BE49-F238E27FC236}">
                <a16:creationId xmlns:a16="http://schemas.microsoft.com/office/drawing/2014/main" id="{22A455AD-37B8-B99C-22AB-B6BAAE9209E5}"/>
              </a:ext>
            </a:extLst>
          </p:cNvPr>
          <p:cNvSpPr>
            <a:spLocks noGrp="1"/>
          </p:cNvSpPr>
          <p:nvPr>
            <p:ph sz="half" idx="2"/>
          </p:nvPr>
        </p:nvSpPr>
        <p:spPr>
          <a:xfrm>
            <a:off x="6197600" y="1600203"/>
            <a:ext cx="5384800" cy="4525963"/>
          </a:xfrm>
        </p:spPr>
        <p:txBody>
          <a:bodyPr>
            <a:normAutofit fontScale="85000" lnSpcReduction="10000"/>
          </a:bodyPr>
          <a:lstStyle/>
          <a:p>
            <a:r>
              <a:rPr lang="en-US" sz="1800" dirty="0">
                <a:solidFill>
                  <a:schemeClr val="bg1"/>
                </a:solidFill>
                <a:latin typeface="Consolas" panose="020B0609020204030204" pitchFamily="49" charset="0"/>
              </a:rPr>
              <a:t> private void </a:t>
            </a:r>
            <a:r>
              <a:rPr lang="en-US" sz="1800" dirty="0" err="1">
                <a:solidFill>
                  <a:schemeClr val="bg1"/>
                </a:solidFill>
                <a:latin typeface="Consolas" panose="020B0609020204030204" pitchFamily="49" charset="0"/>
              </a:rPr>
              <a:t>Editrecord_Click</a:t>
            </a:r>
            <a:r>
              <a:rPr lang="en-US" sz="1800" dirty="0">
                <a:solidFill>
                  <a:schemeClr val="bg1"/>
                </a:solidFill>
                <a:latin typeface="Consolas" panose="020B0609020204030204" pitchFamily="49" charset="0"/>
              </a:rPr>
              <a:t>(object sender, </a:t>
            </a:r>
            <a:r>
              <a:rPr lang="en-US" sz="1800" dirty="0" err="1">
                <a:solidFill>
                  <a:schemeClr val="bg1"/>
                </a:solidFill>
                <a:latin typeface="Consolas" panose="020B0609020204030204" pitchFamily="49" charset="0"/>
              </a:rPr>
              <a:t>RoutedEventArgs</a:t>
            </a:r>
            <a:r>
              <a:rPr lang="en-US" sz="1800" dirty="0">
                <a:solidFill>
                  <a:schemeClr val="bg1"/>
                </a:solidFill>
                <a:latin typeface="Consolas" panose="020B0609020204030204" pitchFamily="49" charset="0"/>
              </a:rPr>
              <a:t> e)</a:t>
            </a:r>
          </a:p>
          <a:p>
            <a:r>
              <a:rPr lang="en-AU" sz="1800" dirty="0">
                <a:solidFill>
                  <a:schemeClr val="bg1"/>
                </a:solidFill>
                <a:latin typeface="Consolas" panose="020B0609020204030204" pitchFamily="49" charset="0"/>
              </a:rPr>
              <a:t>        {</a:t>
            </a:r>
          </a:p>
          <a:p>
            <a:r>
              <a:rPr lang="en-US" sz="1800" dirty="0">
                <a:solidFill>
                  <a:schemeClr val="bg1"/>
                </a:solidFill>
                <a:latin typeface="Consolas" panose="020B0609020204030204" pitchFamily="49" charset="0"/>
              </a:rPr>
              <a:t>            if (</a:t>
            </a:r>
            <a:r>
              <a:rPr lang="en-US" sz="1800" dirty="0" err="1">
                <a:solidFill>
                  <a:schemeClr val="bg1"/>
                </a:solidFill>
                <a:latin typeface="Consolas" panose="020B0609020204030204" pitchFamily="49" charset="0"/>
              </a:rPr>
              <a:t>string.IsNullOrEmpty</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SearchTextbox.Text</a:t>
            </a:r>
            <a:r>
              <a:rPr lang="en-US"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MessageBox.Show</a:t>
            </a:r>
            <a:r>
              <a:rPr lang="en-US" sz="1800" dirty="0">
                <a:solidFill>
                  <a:schemeClr val="bg1"/>
                </a:solidFill>
                <a:latin typeface="Consolas" panose="020B0609020204030204" pitchFamily="49" charset="0"/>
              </a:rPr>
              <a:t>("Enter numberplate data in Search box ");</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else</a:t>
            </a:r>
          </a:p>
          <a:p>
            <a:r>
              <a:rPr lang="en-AU" sz="1800" dirty="0">
                <a:solidFill>
                  <a:schemeClr val="bg1"/>
                </a:solidFill>
                <a:latin typeface="Consolas" panose="020B0609020204030204" pitchFamily="49" charset="0"/>
              </a:rPr>
              <a:t>            {</a:t>
            </a:r>
          </a:p>
          <a:p>
            <a:endParaRPr lang="en-AU" sz="1800" dirty="0">
              <a:solidFill>
                <a:schemeClr val="bg1"/>
              </a:solidFill>
              <a:latin typeface="Consolas" panose="020B0609020204030204" pitchFamily="49" charset="0"/>
            </a:endParaRPr>
          </a:p>
          <a:p>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Updaterecord</a:t>
            </a:r>
            <a:r>
              <a:rPr lang="en-US" sz="1800" dirty="0">
                <a:solidFill>
                  <a:schemeClr val="bg1"/>
                </a:solidFill>
                <a:latin typeface="Consolas" panose="020B0609020204030204" pitchFamily="49" charset="0"/>
              </a:rPr>
              <a:t> </a:t>
            </a:r>
            <a:r>
              <a:rPr lang="en-US" sz="1800" dirty="0" err="1">
                <a:solidFill>
                  <a:schemeClr val="bg1"/>
                </a:solidFill>
                <a:latin typeface="Consolas" panose="020B0609020204030204" pitchFamily="49" charset="0"/>
              </a:rPr>
              <a:t>ob</a:t>
            </a:r>
            <a:r>
              <a:rPr lang="en-US" sz="1800" dirty="0">
                <a:solidFill>
                  <a:schemeClr val="bg1"/>
                </a:solidFill>
                <a:latin typeface="Consolas" panose="020B0609020204030204" pitchFamily="49" charset="0"/>
              </a:rPr>
              <a:t> = new </a:t>
            </a:r>
            <a:r>
              <a:rPr lang="en-US" sz="1800" dirty="0" err="1">
                <a:solidFill>
                  <a:schemeClr val="bg1"/>
                </a:solidFill>
                <a:latin typeface="Consolas" panose="020B0609020204030204" pitchFamily="49" charset="0"/>
              </a:rPr>
              <a:t>Updaterecord</a:t>
            </a:r>
            <a:r>
              <a:rPr lang="en-US" sz="1800" dirty="0">
                <a:solidFill>
                  <a:schemeClr val="bg1"/>
                </a:solidFill>
                <a:latin typeface="Consolas" panose="020B0609020204030204" pitchFamily="49" charset="0"/>
              </a:rPr>
              <a:t>(</a:t>
            </a:r>
            <a:r>
              <a:rPr lang="en-US" sz="1800" dirty="0" err="1">
                <a:solidFill>
                  <a:schemeClr val="bg1"/>
                </a:solidFill>
                <a:latin typeface="Consolas" panose="020B0609020204030204" pitchFamily="49" charset="0"/>
              </a:rPr>
              <a:t>SearchTextbox.Text</a:t>
            </a:r>
            <a:r>
              <a:rPr lang="en-US"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r>
              <a:rPr lang="en-AU" sz="1800" dirty="0" err="1">
                <a:solidFill>
                  <a:schemeClr val="bg1"/>
                </a:solidFill>
                <a:latin typeface="Consolas" panose="020B0609020204030204" pitchFamily="49" charset="0"/>
              </a:rPr>
              <a:t>ob.ShowDialog</a:t>
            </a:r>
            <a:r>
              <a:rPr lang="en-AU" sz="1800" dirty="0">
                <a:solidFill>
                  <a:schemeClr val="bg1"/>
                </a:solidFill>
                <a:latin typeface="Consolas" panose="020B0609020204030204" pitchFamily="49" charset="0"/>
              </a:rPr>
              <a:t>();</a:t>
            </a:r>
          </a:p>
          <a:p>
            <a:r>
              <a:rPr lang="en-AU" sz="1800" dirty="0">
                <a:solidFill>
                  <a:schemeClr val="bg1"/>
                </a:solidFill>
                <a:latin typeface="Consolas" panose="020B0609020204030204" pitchFamily="49" charset="0"/>
              </a:rPr>
              <a:t>            }</a:t>
            </a:r>
          </a:p>
          <a:p>
            <a:r>
              <a:rPr lang="en-AU" sz="1800" dirty="0">
                <a:solidFill>
                  <a:schemeClr val="bg1"/>
                </a:solidFill>
                <a:latin typeface="Consolas" panose="020B0609020204030204" pitchFamily="49" charset="0"/>
              </a:rPr>
              <a:t>        }</a:t>
            </a:r>
            <a:endParaRPr lang="en-AU" sz="1500" dirty="0">
              <a:solidFill>
                <a:schemeClr val="bg1"/>
              </a:solidFill>
              <a:highlight>
                <a:srgbClr val="808080"/>
              </a:highlight>
            </a:endParaRPr>
          </a:p>
          <a:p>
            <a:pPr marL="0" indent="0">
              <a:lnSpc>
                <a:spcPct val="90000"/>
              </a:lnSpc>
              <a:buNone/>
            </a:pPr>
            <a:r>
              <a:rPr lang="en-AU" sz="1500" dirty="0">
                <a:highlight>
                  <a:srgbClr val="808080"/>
                </a:highlight>
              </a:rPr>
              <a: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B3B5AC-0BC2-74AC-E6B3-EFAC62B1603E}"/>
                  </a:ext>
                </a:extLst>
              </p14:cNvPr>
              <p14:cNvContentPartPr/>
              <p14:nvPr/>
            </p14:nvContentPartPr>
            <p14:xfrm>
              <a:off x="1391080" y="3859120"/>
              <a:ext cx="835200" cy="541440"/>
            </p14:xfrm>
          </p:contentPart>
        </mc:Choice>
        <mc:Fallback xmlns="">
          <p:pic>
            <p:nvPicPr>
              <p:cNvPr id="6" name="Ink 5">
                <a:extLst>
                  <a:ext uri="{FF2B5EF4-FFF2-40B4-BE49-F238E27FC236}">
                    <a16:creationId xmlns:a16="http://schemas.microsoft.com/office/drawing/2014/main" id="{B6B3B5AC-0BC2-74AC-E6B3-EFAC62B1603E}"/>
                  </a:ext>
                </a:extLst>
              </p:cNvPr>
              <p:cNvPicPr/>
              <p:nvPr/>
            </p:nvPicPr>
            <p:blipFill>
              <a:blip r:embed="rId5"/>
              <a:stretch>
                <a:fillRect/>
              </a:stretch>
            </p:blipFill>
            <p:spPr>
              <a:xfrm>
                <a:off x="1382080" y="3850120"/>
                <a:ext cx="85284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03967AE-79C9-0AA8-5D81-C6238D5F7358}"/>
                  </a:ext>
                </a:extLst>
              </p14:cNvPr>
              <p14:cNvContentPartPr/>
              <p14:nvPr/>
            </p14:nvContentPartPr>
            <p14:xfrm>
              <a:off x="1702840" y="4012840"/>
              <a:ext cx="65160" cy="69840"/>
            </p14:xfrm>
          </p:contentPart>
        </mc:Choice>
        <mc:Fallback xmlns="">
          <p:pic>
            <p:nvPicPr>
              <p:cNvPr id="7" name="Ink 6">
                <a:extLst>
                  <a:ext uri="{FF2B5EF4-FFF2-40B4-BE49-F238E27FC236}">
                    <a16:creationId xmlns:a16="http://schemas.microsoft.com/office/drawing/2014/main" id="{503967AE-79C9-0AA8-5D81-C6238D5F7358}"/>
                  </a:ext>
                </a:extLst>
              </p:cNvPr>
              <p:cNvPicPr/>
              <p:nvPr/>
            </p:nvPicPr>
            <p:blipFill>
              <a:blip r:embed="rId7"/>
              <a:stretch>
                <a:fillRect/>
              </a:stretch>
            </p:blipFill>
            <p:spPr>
              <a:xfrm>
                <a:off x="1693840" y="4003793"/>
                <a:ext cx="82800" cy="87571"/>
              </a:xfrm>
              <a:prstGeom prst="rect">
                <a:avLst/>
              </a:prstGeom>
            </p:spPr>
          </p:pic>
        </mc:Fallback>
      </mc:AlternateContent>
    </p:spTree>
    <p:extLst>
      <p:ext uri="{BB962C8B-B14F-4D97-AF65-F5344CB8AC3E}">
        <p14:creationId xmlns:p14="http://schemas.microsoft.com/office/powerpoint/2010/main" val="11367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A3D3-558B-3D3B-F707-3005AE8E88ED}"/>
              </a:ext>
            </a:extLst>
          </p:cNvPr>
          <p:cNvSpPr>
            <a:spLocks noGrp="1"/>
          </p:cNvSpPr>
          <p:nvPr>
            <p:ph type="title"/>
          </p:nvPr>
        </p:nvSpPr>
        <p:spPr/>
        <p:txBody>
          <a:bodyPr>
            <a:normAutofit fontScale="90000"/>
          </a:bodyPr>
          <a:lstStyle/>
          <a:p>
            <a:r>
              <a:rPr lang="en-AU" dirty="0"/>
              <a:t>Add a new </a:t>
            </a:r>
            <a:r>
              <a:rPr lang="en-AU" dirty="0" err="1"/>
              <a:t>Wpf</a:t>
            </a:r>
            <a:r>
              <a:rPr lang="en-AU" dirty="0"/>
              <a:t> with the </a:t>
            </a:r>
            <a:r>
              <a:rPr lang="en-AU" dirty="0" err="1"/>
              <a:t>the</a:t>
            </a:r>
            <a:r>
              <a:rPr lang="en-AU" dirty="0"/>
              <a:t> name </a:t>
            </a:r>
            <a:r>
              <a:rPr lang="en-AU" dirty="0" err="1"/>
              <a:t>Updaterecord.xaml</a:t>
            </a:r>
            <a:endParaRPr lang="en-AU" dirty="0"/>
          </a:p>
        </p:txBody>
      </p:sp>
      <p:pic>
        <p:nvPicPr>
          <p:cNvPr id="5" name="Content Placeholder 4">
            <a:extLst>
              <a:ext uri="{FF2B5EF4-FFF2-40B4-BE49-F238E27FC236}">
                <a16:creationId xmlns:a16="http://schemas.microsoft.com/office/drawing/2014/main" id="{E6052782-330E-4DC7-305C-629B7C4E01A3}"/>
              </a:ext>
            </a:extLst>
          </p:cNvPr>
          <p:cNvPicPr>
            <a:picLocks noGrp="1" noChangeAspect="1"/>
          </p:cNvPicPr>
          <p:nvPr>
            <p:ph sz="half" idx="1"/>
          </p:nvPr>
        </p:nvPicPr>
        <p:blipFill>
          <a:blip r:embed="rId2"/>
          <a:stretch>
            <a:fillRect/>
          </a:stretch>
        </p:blipFill>
        <p:spPr>
          <a:xfrm>
            <a:off x="609600" y="1903956"/>
            <a:ext cx="5384800" cy="4096011"/>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0A83D14-CCB5-82C0-A957-AC454A05AB0B}"/>
                  </a:ext>
                </a:extLst>
              </p14:cNvPr>
              <p14:cNvContentPartPr/>
              <p14:nvPr/>
            </p14:nvContentPartPr>
            <p14:xfrm>
              <a:off x="6661864" y="5309448"/>
              <a:ext cx="1081800" cy="691560"/>
            </p14:xfrm>
          </p:contentPart>
        </mc:Choice>
        <mc:Fallback xmlns="">
          <p:pic>
            <p:nvPicPr>
              <p:cNvPr id="8" name="Ink 7">
                <a:extLst>
                  <a:ext uri="{FF2B5EF4-FFF2-40B4-BE49-F238E27FC236}">
                    <a16:creationId xmlns:a16="http://schemas.microsoft.com/office/drawing/2014/main" id="{00A83D14-CCB5-82C0-A957-AC454A05AB0B}"/>
                  </a:ext>
                </a:extLst>
              </p:cNvPr>
              <p:cNvPicPr/>
              <p:nvPr/>
            </p:nvPicPr>
            <p:blipFill>
              <a:blip r:embed="rId4"/>
              <a:stretch>
                <a:fillRect/>
              </a:stretch>
            </p:blipFill>
            <p:spPr>
              <a:xfrm>
                <a:off x="6653224" y="5300448"/>
                <a:ext cx="109944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D7BF083-0F2C-86D3-729F-456CD6DBF70E}"/>
                  </a:ext>
                </a:extLst>
              </p14:cNvPr>
              <p14:cNvContentPartPr/>
              <p14:nvPr/>
            </p14:nvContentPartPr>
            <p14:xfrm>
              <a:off x="8129224" y="3733008"/>
              <a:ext cx="360" cy="360"/>
            </p14:xfrm>
          </p:contentPart>
        </mc:Choice>
        <mc:Fallback xmlns="">
          <p:pic>
            <p:nvPicPr>
              <p:cNvPr id="9" name="Ink 8">
                <a:extLst>
                  <a:ext uri="{FF2B5EF4-FFF2-40B4-BE49-F238E27FC236}">
                    <a16:creationId xmlns:a16="http://schemas.microsoft.com/office/drawing/2014/main" id="{FD7BF083-0F2C-86D3-729F-456CD6DBF70E}"/>
                  </a:ext>
                </a:extLst>
              </p:cNvPr>
              <p:cNvPicPr/>
              <p:nvPr/>
            </p:nvPicPr>
            <p:blipFill>
              <a:blip r:embed="rId6"/>
              <a:stretch>
                <a:fillRect/>
              </a:stretch>
            </p:blipFill>
            <p:spPr>
              <a:xfrm>
                <a:off x="8120584" y="3724008"/>
                <a:ext cx="18000" cy="18000"/>
              </a:xfrm>
              <a:prstGeom prst="rect">
                <a:avLst/>
              </a:prstGeom>
            </p:spPr>
          </p:pic>
        </mc:Fallback>
      </mc:AlternateContent>
      <p:sp>
        <p:nvSpPr>
          <p:cNvPr id="11" name="Content Placeholder 10">
            <a:extLst>
              <a:ext uri="{FF2B5EF4-FFF2-40B4-BE49-F238E27FC236}">
                <a16:creationId xmlns:a16="http://schemas.microsoft.com/office/drawing/2014/main" id="{7BE41AE5-F5C3-1506-F212-F10D70A09351}"/>
              </a:ext>
            </a:extLst>
          </p:cNvPr>
          <p:cNvSpPr>
            <a:spLocks noGrp="1"/>
          </p:cNvSpPr>
          <p:nvPr>
            <p:ph sz="half" idx="2"/>
          </p:nvPr>
        </p:nvSpPr>
        <p:spPr/>
        <p:txBody>
          <a:bodyPr/>
          <a:lstStyle/>
          <a:p>
            <a:endParaRPr lang="en-AU" dirty="0"/>
          </a:p>
        </p:txBody>
      </p:sp>
      <p:pic>
        <p:nvPicPr>
          <p:cNvPr id="13" name="Picture 12">
            <a:extLst>
              <a:ext uri="{FF2B5EF4-FFF2-40B4-BE49-F238E27FC236}">
                <a16:creationId xmlns:a16="http://schemas.microsoft.com/office/drawing/2014/main" id="{2AA340C5-3B24-2D07-5F1D-D66157556068}"/>
              </a:ext>
            </a:extLst>
          </p:cNvPr>
          <p:cNvPicPr>
            <a:picLocks noChangeAspect="1"/>
          </p:cNvPicPr>
          <p:nvPr/>
        </p:nvPicPr>
        <p:blipFill>
          <a:blip r:embed="rId7"/>
          <a:stretch>
            <a:fillRect/>
          </a:stretch>
        </p:blipFill>
        <p:spPr>
          <a:xfrm>
            <a:off x="6197600" y="1600203"/>
            <a:ext cx="5238663" cy="4637759"/>
          </a:xfrm>
          <a:prstGeom prst="rect">
            <a:avLst/>
          </a:prstGeom>
        </p:spPr>
      </p:pic>
    </p:spTree>
    <p:extLst>
      <p:ext uri="{BB962C8B-B14F-4D97-AF65-F5344CB8AC3E}">
        <p14:creationId xmlns:p14="http://schemas.microsoft.com/office/powerpoint/2010/main" val="1167189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http://purl.org/dc/elements/1.1/"/>
    <ds:schemaRef ds:uri="http://purl.org/dc/dcmitype/"/>
    <ds:schemaRef ds:uri="833ce3ab-d172-455c-9989-f10facae9784"/>
    <ds:schemaRef ds:uri="http://schemas.microsoft.com/office/2006/metadata/properties"/>
    <ds:schemaRef ds:uri="3936cbe9-feea-4685-b03c-7f8d09c550f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22901</TotalTime>
  <Words>3959</Words>
  <Application>Microsoft Office PowerPoint</Application>
  <PresentationFormat>Widescreen</PresentationFormat>
  <Paragraphs>570</Paragraphs>
  <Slides>40</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Consolas</vt:lpstr>
      <vt:lpstr>Office Theme</vt:lpstr>
      <vt:lpstr>WPF &amp; Data Binding</vt:lpstr>
      <vt:lpstr>Session Contents</vt:lpstr>
      <vt:lpstr>Requirements</vt:lpstr>
      <vt:lpstr>Requirements</vt:lpstr>
      <vt:lpstr>Setting up the Data binding on Session 13 program by Making changes in the Previous session program </vt:lpstr>
      <vt:lpstr>Created the GUI Layout in Session 13</vt:lpstr>
      <vt:lpstr>Faulty Edit operation in the program</vt:lpstr>
      <vt:lpstr>Replace the code Edit operation in the program</vt:lpstr>
      <vt:lpstr>Add a new Wpf with the the name Updaterecord.xaml</vt:lpstr>
      <vt:lpstr>To create a Updaterecord window like below ,Code in the Updaterecord.xaml is </vt:lpstr>
      <vt:lpstr>Add the following code in the  Updaterecord. xaml file Code required is written between the grid tags </vt:lpstr>
      <vt:lpstr>Add the following code in the  Updaterecord. xaml file Code required is written between the grid tags </vt:lpstr>
      <vt:lpstr>The Updaterecord.xaml will look like this</vt:lpstr>
      <vt:lpstr>Adding codes in Updaterecord.xaml.cs by double clicking save and Clear button</vt:lpstr>
      <vt:lpstr>Adding another class Vehicle in the program</vt:lpstr>
      <vt:lpstr>Adding another class Vehicle in the Program  </vt:lpstr>
      <vt:lpstr>Adding another class Vehicle in the program</vt:lpstr>
      <vt:lpstr>Adding a constructor Vehicle</vt:lpstr>
      <vt:lpstr>Adding a function Searchrec()</vt:lpstr>
      <vt:lpstr>Adding a function Updaterec()</vt:lpstr>
      <vt:lpstr>Making  Changes in Updaterecord.xaml.cs adding  class Vehicle</vt:lpstr>
      <vt:lpstr>Making  Changes in Updaterecord.xaml adding Binding in the Xaml file</vt:lpstr>
      <vt:lpstr>Now the class Vehicle is part of Updaterecord.xaml file after executing the Project we get the following windows . Clicking Edit button will give the screen below.</vt:lpstr>
      <vt:lpstr>After adding numberplate in Search text box Click edit button and you will be connected to Updaterecord window.  Click Clear button to clear data in textboxes, Update Speed &amp;Speed Limit then click Save button.</vt:lpstr>
      <vt:lpstr>Finally adding an Image and Close button. Double Click the close button and write the given code under close button.</vt:lpstr>
      <vt:lpstr>adding Checkboxes</vt:lpstr>
      <vt:lpstr>Add an additional row in the Mainwindow.xaml.cs</vt:lpstr>
      <vt:lpstr>Make some adjustments by dragging image in the 7th row and add a checkbox in Mainwindow.xaml for finding Speeding Vehicles</vt:lpstr>
      <vt:lpstr>Add another checkbox in Mainwindow.xaml </vt:lpstr>
      <vt:lpstr>Double click the Speeding Checkbox. Add codes under the checkbox in the Mainwindow.xaml.cs. </vt:lpstr>
      <vt:lpstr>Double click the Non Speeding Vehicles Checkbox. Add codes under the checkbox in the Mainwindow.xaml.cs. </vt:lpstr>
      <vt:lpstr>After Checking the checkbox you will get similar output</vt:lpstr>
      <vt:lpstr>Adding a DataGrid and a Demerits button to know demerits points related to speeding cars</vt:lpstr>
      <vt:lpstr>Adding a Class Demerits in the MainWindow.cs at the end of the MainWindow.cs.after the closing braces }.</vt:lpstr>
      <vt:lpstr>Under the demerits button click write the given code</vt:lpstr>
      <vt:lpstr>To make Datagrid effective write the following code.</vt:lpstr>
      <vt:lpstr>Place a speeding car number plate in Search Text box and click Demerits button. You will get a output like this</vt:lpstr>
      <vt:lpstr>To save and upload the Project</vt:lpstr>
      <vt:lpstr>To save and upload the Project</vt:lpstr>
      <vt:lpstr>Exercise</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Namrata Aneja</cp:lastModifiedBy>
  <cp:revision>88</cp:revision>
  <cp:lastPrinted>2020-04-28T01:47:42Z</cp:lastPrinted>
  <dcterms:created xsi:type="dcterms:W3CDTF">2021-01-27T03:41:12Z</dcterms:created>
  <dcterms:modified xsi:type="dcterms:W3CDTF">2023-05-07T10:15:53Z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0x010100D482CBA738D00D4AAC9330883AE1DA78</vt:lpwstr>
  </property>
  <property fmtid="{D5CDD505-2E9C-101B-9397-08002B2CF9AE}" pid="3" name="MSIP_Label_f3ac7e5b-5da2-46c7-8677-8a6b50f7d886_Enabled">
    <vt:lpwstr>true</vt:lpwstr>
  </property>
  <property fmtid="{D5CDD505-2E9C-101B-9397-08002B2CF9AE}" pid="4" name="MSIP_Label_f3ac7e5b-5da2-46c7-8677-8a6b50f7d886_SetDate">
    <vt:lpwstr>2023-04-09T10:11:02Z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12ebc030-e794-494e-a846-8ee304677e0c</vt:lpwstr>
  </property>
  <property fmtid="{D5CDD505-2E9C-101B-9397-08002B2CF9AE}" pid="9" name="MSIP_Label_f3ac7e5b-5da2-46c7-8677-8a6b50f7d886_ContentBits">
    <vt:lpwstr>1</vt:lpwstr>
  </property>
  <property fmtid="{D5CDD505-2E9C-101B-9397-08002B2CF9AE}" pid="10" name="ClassificationContentMarkingHeaderLocations">
    <vt:lpwstr>Office Theme:7</vt:lpwstr>
  </property>
  <property fmtid="{D5CDD505-2E9C-101B-9397-08002B2CF9AE}" pid="11" name="ClassificationContentMarkingHeaderText">
    <vt:lpwstr>OFFICIAL</vt:lpwstr>
  </property>
</Properties>
</file>