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7" r:id="rId5"/>
    <p:sldId id="352" r:id="rId6"/>
    <p:sldId id="342" r:id="rId7"/>
    <p:sldId id="354" r:id="rId8"/>
    <p:sldId id="355" r:id="rId9"/>
    <p:sldId id="353" r:id="rId10"/>
    <p:sldId id="344" r:id="rId11"/>
    <p:sldId id="343" r:id="rId12"/>
    <p:sldId id="345" r:id="rId13"/>
    <p:sldId id="348" r:id="rId14"/>
    <p:sldId id="357" r:id="rId15"/>
    <p:sldId id="346" r:id="rId16"/>
    <p:sldId id="278" r:id="rId17"/>
    <p:sldId id="349" r:id="rId18"/>
    <p:sldId id="358" r:id="rId19"/>
    <p:sldId id="356" r:id="rId20"/>
    <p:sldId id="350" r:id="rId21"/>
    <p:sldId id="351" r:id="rId22"/>
  </p:sldIdLst>
  <p:sldSz cx="12192000" cy="6858000"/>
  <p:notesSz cx="7104063" cy="10234613"/>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352"/>
          </p14:sldIdLst>
        </p14:section>
        <p14:section name="Content" id="{A4C4AF5C-441C-4785-B207-3A67FABB8DD3}">
          <p14:sldIdLst>
            <p14:sldId id="342"/>
            <p14:sldId id="354"/>
            <p14:sldId id="355"/>
            <p14:sldId id="353"/>
            <p14:sldId id="344"/>
            <p14:sldId id="343"/>
            <p14:sldId id="345"/>
            <p14:sldId id="348"/>
            <p14:sldId id="357"/>
            <p14:sldId id="346"/>
            <p14:sldId id="278"/>
            <p14:sldId id="349"/>
            <p14:sldId id="358"/>
            <p14:sldId id="356"/>
            <p14:sldId id="350"/>
            <p14:sldId id="35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1C24"/>
    <a:srgbClr val="CC0000"/>
    <a:srgbClr val="D9272E"/>
    <a:srgbClr val="D8262E"/>
    <a:srgbClr val="000000"/>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61307" autoAdjust="0"/>
  </p:normalViewPr>
  <p:slideViewPr>
    <p:cSldViewPr snapToGrid="0" snapToObjects="1">
      <p:cViewPr varScale="1">
        <p:scale>
          <a:sx n="50" d="100"/>
          <a:sy n="50" d="100"/>
        </p:scale>
        <p:origin x="1925" y="48"/>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9/5/2024</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197972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err="1"/>
              <a:t>Sql</a:t>
            </a:r>
            <a:r>
              <a:rPr lang="en-AU" sz="1200" dirty="0"/>
              <a:t> permits application of commands like Insert, Delete and Update in the virtual table.</a:t>
            </a:r>
          </a:p>
          <a:p>
            <a:r>
              <a:rPr lang="en-AU" sz="1200" dirty="0" err="1"/>
              <a:t>Sql</a:t>
            </a:r>
            <a:r>
              <a:rPr lang="en-AU" sz="1200" dirty="0"/>
              <a:t> does not  allow commands like Alter table &amp; Rename table  on the view tables.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2012787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err="1"/>
              <a:t>Sql</a:t>
            </a:r>
            <a:r>
              <a:rPr lang="en-AU" sz="1200" dirty="0"/>
              <a:t> permits application of commands like Insert, Delete and Update in the virtual table.</a:t>
            </a:r>
          </a:p>
          <a:p>
            <a:r>
              <a:rPr lang="en-AU" sz="1200" dirty="0" err="1"/>
              <a:t>Sql</a:t>
            </a:r>
            <a:r>
              <a:rPr lang="en-AU" sz="1200" dirty="0"/>
              <a:t> does not  allow commands like Alter table &amp; Rename table on the view tables.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285639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3216618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2961282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3178354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a:t>
            </a:fld>
            <a:endParaRPr lang="en-US" dirty="0"/>
          </a:p>
        </p:txBody>
      </p:sp>
    </p:spTree>
    <p:extLst>
      <p:ext uri="{BB962C8B-B14F-4D97-AF65-F5344CB8AC3E}">
        <p14:creationId xmlns:p14="http://schemas.microsoft.com/office/powerpoint/2010/main" val="1759643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73104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40265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103294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1354509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above command  creates a view table named </a:t>
            </a:r>
            <a:r>
              <a:rPr lang="en-AU" dirty="0" err="1"/>
              <a:t>cust_name_phone</a:t>
            </a:r>
            <a:r>
              <a:rPr lang="en-AU" dirty="0"/>
              <a:t>  out of customer table which is part of </a:t>
            </a:r>
            <a:r>
              <a:rPr lang="en-AU" dirty="0" err="1"/>
              <a:t>computermart</a:t>
            </a:r>
            <a:r>
              <a:rPr lang="en-AU" dirty="0"/>
              <a:t> database. This is also called as a Virtual Table.</a:t>
            </a:r>
          </a:p>
          <a:p>
            <a:r>
              <a:rPr lang="en-AU" sz="1200" dirty="0" err="1"/>
              <a:t>Sql</a:t>
            </a:r>
            <a:r>
              <a:rPr lang="en-AU" sz="1200" dirty="0"/>
              <a:t> permits application of commands like Insert, Delete and Update in the virtual table.</a:t>
            </a:r>
          </a:p>
          <a:p>
            <a:r>
              <a:rPr lang="en-AU" sz="1200" dirty="0" err="1"/>
              <a:t>Sql</a:t>
            </a:r>
            <a:r>
              <a:rPr lang="en-AU" sz="1200" dirty="0"/>
              <a:t> does not  allow commands like Alter table &amp; Rename table  on the view tables.</a:t>
            </a:r>
            <a:endParaRPr lang="en-AU" dirty="0"/>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33287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However, If you try the command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i="0" u="none" strike="noStrike" baseline="0" dirty="0">
                <a:solidFill>
                  <a:srgbClr val="0000FF"/>
                </a:solidFill>
                <a:latin typeface="Courier New" panose="02070309020205020404" pitchFamily="49" charset="0"/>
              </a:rPr>
              <a:t>INSERT</a:t>
            </a: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FF"/>
                </a:solidFill>
                <a:latin typeface="Courier New" panose="02070309020205020404" pitchFamily="49" charset="0"/>
              </a:rPr>
              <a:t>INTO</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808000"/>
                </a:solidFill>
                <a:latin typeface="Courier New" panose="02070309020205020404" pitchFamily="49" charset="0"/>
              </a:rPr>
              <a:t>cust_name_phone</a:t>
            </a:r>
            <a:r>
              <a:rPr lang="en-US" sz="1800" b="1" i="0" u="none" strike="noStrike" baseline="0" dirty="0" err="1">
                <a:solidFill>
                  <a:srgbClr val="0000FF"/>
                </a:solidFill>
                <a:latin typeface="Courier New" panose="02070309020205020404" pitchFamily="49" charset="0"/>
              </a:rPr>
              <a:t>VALUES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8000"/>
                </a:solidFill>
                <a:latin typeface="Courier New" panose="02070309020205020404" pitchFamily="49" charset="0"/>
              </a:rPr>
              <a:t>'Tina'</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8000"/>
                </a:solidFill>
                <a:latin typeface="Courier New" panose="02070309020205020404" pitchFamily="49" charset="0"/>
              </a:rPr>
              <a:t>'Martin'</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8000"/>
                </a:solidFill>
                <a:latin typeface="Courier New" panose="02070309020205020404" pitchFamily="49" charset="0"/>
              </a:rPr>
              <a:t>'+61-09876554'</a:t>
            </a:r>
            <a:r>
              <a:rPr lang="en-US" sz="1800" b="0" i="0" u="none" strike="noStrike" baseline="0" dirty="0">
                <a:solidFill>
                  <a:srgbClr val="0000FF"/>
                </a:solidFill>
                <a:latin typeface="Courier New" panose="02070309020205020404" pitchFamily="49" charset="0"/>
              </a:rPr>
              <a:t>,</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8000"/>
                </a:solidFill>
                <a:latin typeface="Courier New" panose="02070309020205020404" pitchFamily="49" charset="0"/>
              </a:rPr>
              <a:t>'Sydney’</a:t>
            </a:r>
            <a:r>
              <a:rPr lang="en-US" sz="1800" b="0" i="0" u="none" strike="noStrike" baseline="0" dirty="0">
                <a:solidFill>
                  <a:srgbClr val="0000FF"/>
                </a:solidFill>
                <a:latin typeface="Courier New" panose="020703090202050204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baseline="0" dirty="0">
                <a:solidFill>
                  <a:srgbClr val="0000FF"/>
                </a:solidFill>
                <a:latin typeface="Courier New" panose="02070309020205020404" pitchFamily="49" charset="0"/>
              </a:rPr>
              <a:t>The above command will not insert any values in virtual table because the table was created on the condition of considering only Perth addresses.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FF"/>
              </a:solidFill>
              <a:latin typeface="Courier New" panose="02070309020205020404" pitchFamily="49" charset="0"/>
            </a:endParaRPr>
          </a:p>
          <a:p>
            <a:r>
              <a:rPr lang="en-AU" sz="1800" dirty="0" err="1"/>
              <a:t>Sql</a:t>
            </a:r>
            <a:r>
              <a:rPr lang="en-AU" sz="1800" dirty="0"/>
              <a:t> permits application of commands like Insert, Delete and Update in the virtual table.</a:t>
            </a:r>
          </a:p>
          <a:p>
            <a:r>
              <a:rPr lang="en-AU" sz="1800" dirty="0" err="1"/>
              <a:t>Sql</a:t>
            </a:r>
            <a:r>
              <a:rPr lang="en-AU" sz="1800" dirty="0"/>
              <a:t> does not  allow commands like Alter table, Rename table and drop table on the view tables.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FF"/>
              </a:solidFill>
              <a:latin typeface="Courier New" panose="02070309020205020404" pitchFamily="49" charset="0"/>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1934776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err="1"/>
              <a:t>Sql</a:t>
            </a:r>
            <a:r>
              <a:rPr lang="en-AU" sz="1200" dirty="0"/>
              <a:t> permits application of commands like Insert, Delete and Update in the virtual table.</a:t>
            </a:r>
          </a:p>
          <a:p>
            <a:r>
              <a:rPr lang="en-AU" sz="1200" dirty="0" err="1"/>
              <a:t>Sql</a:t>
            </a:r>
            <a:r>
              <a:rPr lang="en-AU" sz="1200" dirty="0"/>
              <a:t> does not  allow commands like Alter table &amp; Rename table  on the view tables.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394894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5/09/2024</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9/5/2024</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6CD5865E-9648-C4DE-3BB7-B28376AD1D6D}"/>
              </a:ext>
            </a:extLst>
          </p:cNvPr>
          <p:cNvSpPr txBox="1"/>
          <p:nvPr userDrawn="1">
            <p:extLst>
              <p:ext uri="{1162E1C5-73C7-4A58-AE30-91384D911F3F}">
                <p184:classification xmlns:p184="http://schemas.microsoft.com/office/powerpoint/2018/4/main" val="hdr"/>
              </p:ext>
            </p:extLst>
          </p:nvPr>
        </p:nvSpPr>
        <p:spPr>
          <a:xfrm>
            <a:off x="5865813" y="0"/>
            <a:ext cx="488950" cy="152400"/>
          </a:xfrm>
          <a:prstGeom prst="rect">
            <a:avLst/>
          </a:prstGeom>
        </p:spPr>
        <p:txBody>
          <a:bodyPr horzOverflow="overflow" lIns="0" tIns="0" rIns="0" bIns="0">
            <a:spAutoFit/>
          </a:bodyPr>
          <a:lstStyle/>
          <a:p>
            <a:pPr algn="l"/>
            <a:r>
              <a:rPr lang="en-AU"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stackoverflow.com/questions" TargetMode="External"/><Relationship Id="rId7" Type="http://schemas.openxmlformats.org/officeDocument/2006/relationships/hyperlink" Target="https://en.wikipedia.org/wiki/SQL" TargetMode="External"/><Relationship Id="rId2" Type="http://schemas.openxmlformats.org/officeDocument/2006/relationships/hyperlink" Target="https://www.w3schools.com/SQL" TargetMode="External"/><Relationship Id="rId1" Type="http://schemas.openxmlformats.org/officeDocument/2006/relationships/slideLayout" Target="../slideLayouts/slideLayout3.xml"/><Relationship Id="rId6" Type="http://schemas.openxmlformats.org/officeDocument/2006/relationships/hyperlink" Target="https://www.microsoft.com/en-au/sql-server/sql-server" TargetMode="External"/><Relationship Id="rId5" Type="http://schemas.openxmlformats.org/officeDocument/2006/relationships/hyperlink" Target="https://www.w3resource.com/" TargetMode="External"/><Relationship Id="rId4" Type="http://schemas.openxmlformats.org/officeDocument/2006/relationships/hyperlink" Target="https://www.programiz.com/sq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Session-08 </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1692135980"/>
              </p:ext>
            </p:extLst>
          </p:nvPr>
        </p:nvGraphicFramePr>
        <p:xfrm>
          <a:off x="1050925" y="5185165"/>
          <a:ext cx="10083800" cy="609600"/>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r>
                        <a:rPr lang="en-AU" sz="1400" b="0" dirty="0">
                          <a:solidFill>
                            <a:schemeClr val="bg1">
                              <a:lumMod val="65000"/>
                            </a:schemeClr>
                          </a:solidFill>
                          <a:latin typeface="+mj-lt"/>
                        </a:rPr>
                        <a:t>ICTPRG431</a:t>
                      </a:r>
                    </a:p>
                  </a:txBody>
                  <a:tcPr/>
                </a:tc>
                <a:tc>
                  <a:txBody>
                    <a:bodyPr/>
                    <a:lstStyle/>
                    <a:p>
                      <a:r>
                        <a:rPr lang="en-AU" sz="1400" b="0" dirty="0">
                          <a:solidFill>
                            <a:schemeClr val="bg1">
                              <a:lumMod val="65000"/>
                            </a:schemeClr>
                          </a:solidFill>
                          <a:latin typeface="+mj-lt"/>
                        </a:rPr>
                        <a:t>Apply Query Language</a:t>
                      </a:r>
                    </a:p>
                  </a:txBody>
                  <a:tcPr/>
                </a:tc>
                <a:extLst>
                  <a:ext uri="{0D108BD9-81ED-4DB2-BD59-A6C34878D82A}">
                    <a16:rowId xmlns:a16="http://schemas.microsoft.com/office/drawing/2014/main" val="2402270444"/>
                  </a:ext>
                </a:extLst>
              </a:tr>
              <a:tr h="275999">
                <a:tc>
                  <a:txBody>
                    <a:bodyPr/>
                    <a:lstStyle/>
                    <a:p>
                      <a:r>
                        <a:rPr lang="en-AU" sz="1400" b="0" dirty="0">
                          <a:solidFill>
                            <a:schemeClr val="bg1">
                              <a:lumMod val="65000"/>
                            </a:schemeClr>
                          </a:solidFill>
                          <a:latin typeface="+mj-lt"/>
                        </a:rPr>
                        <a:t>ICTPRG432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a:t>
            </a:r>
            <a:r>
              <a:rPr lang="en-US"/>
              <a:t>Session 08</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Namrata Aneja</a:t>
            </a:r>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614A-1405-F6D4-A54D-E8D5FE5A9A85}"/>
              </a:ext>
            </a:extLst>
          </p:cNvPr>
          <p:cNvSpPr>
            <a:spLocks noGrp="1"/>
          </p:cNvSpPr>
          <p:nvPr>
            <p:ph type="title"/>
          </p:nvPr>
        </p:nvSpPr>
        <p:spPr/>
        <p:txBody>
          <a:bodyPr/>
          <a:lstStyle/>
          <a:p>
            <a:r>
              <a:rPr lang="en-AU" dirty="0"/>
              <a:t>Delete Command on View table</a:t>
            </a:r>
          </a:p>
        </p:txBody>
      </p:sp>
      <p:sp>
        <p:nvSpPr>
          <p:cNvPr id="8" name="TextBox 7">
            <a:extLst>
              <a:ext uri="{FF2B5EF4-FFF2-40B4-BE49-F238E27FC236}">
                <a16:creationId xmlns:a16="http://schemas.microsoft.com/office/drawing/2014/main" id="{FD99DD7D-D416-0805-2364-38AC42996F2C}"/>
              </a:ext>
            </a:extLst>
          </p:cNvPr>
          <p:cNvSpPr txBox="1"/>
          <p:nvPr/>
        </p:nvSpPr>
        <p:spPr>
          <a:xfrm>
            <a:off x="609600" y="1696638"/>
            <a:ext cx="6093618" cy="2923877"/>
          </a:xfrm>
          <a:prstGeom prst="rect">
            <a:avLst/>
          </a:prstGeom>
          <a:noFill/>
        </p:spPr>
        <p:txBody>
          <a:bodyPr wrap="square">
            <a:spAutoFit/>
          </a:bodyPr>
          <a:lstStyle/>
          <a:p>
            <a:r>
              <a:rPr lang="en-US" sz="3200" b="1" i="0" u="none" strike="noStrike" baseline="0" dirty="0">
                <a:solidFill>
                  <a:schemeClr val="accent5">
                    <a:lumMod val="20000"/>
                    <a:lumOff val="80000"/>
                  </a:schemeClr>
                </a:solidFill>
                <a:latin typeface="Courier New" panose="02070309020205020404" pitchFamily="49" charset="0"/>
              </a:rPr>
              <a:t>DELETE</a:t>
            </a:r>
            <a:r>
              <a:rPr lang="en-US" sz="3200" b="0" i="0" u="none" strike="noStrike" baseline="0" dirty="0">
                <a:solidFill>
                  <a:schemeClr val="accent5">
                    <a:lumMod val="20000"/>
                    <a:lumOff val="80000"/>
                  </a:schemeClr>
                </a:solidFill>
                <a:latin typeface="Courier New" panose="02070309020205020404" pitchFamily="49" charset="0"/>
              </a:rPr>
              <a:t> </a:t>
            </a:r>
            <a:r>
              <a:rPr lang="en-US" sz="3200" b="1" i="0" u="none" strike="noStrike" baseline="0" dirty="0">
                <a:solidFill>
                  <a:schemeClr val="accent5">
                    <a:lumMod val="20000"/>
                    <a:lumOff val="80000"/>
                  </a:schemeClr>
                </a:solidFill>
                <a:latin typeface="Courier New" panose="02070309020205020404" pitchFamily="49" charset="0"/>
              </a:rPr>
              <a:t>FROM</a:t>
            </a:r>
            <a:r>
              <a:rPr lang="en-US" sz="3200" b="0" i="0" u="none" strike="noStrike" baseline="0" dirty="0">
                <a:solidFill>
                  <a:schemeClr val="accent5">
                    <a:lumMod val="20000"/>
                    <a:lumOff val="80000"/>
                  </a:schemeClr>
                </a:solidFill>
                <a:latin typeface="Courier New" panose="02070309020205020404" pitchFamily="49" charset="0"/>
              </a:rPr>
              <a:t> </a:t>
            </a:r>
            <a:r>
              <a:rPr lang="en-US" sz="3200" b="0" i="0" u="none" strike="noStrike" baseline="0" dirty="0" err="1">
                <a:solidFill>
                  <a:schemeClr val="accent5">
                    <a:lumMod val="20000"/>
                    <a:lumOff val="80000"/>
                  </a:schemeClr>
                </a:solidFill>
                <a:latin typeface="Courier New" panose="02070309020205020404" pitchFamily="49" charset="0"/>
              </a:rPr>
              <a:t>cust_name_phone</a:t>
            </a:r>
            <a:r>
              <a:rPr lang="en-US" sz="3200" b="0" i="0" u="none" strike="noStrike" baseline="0" dirty="0">
                <a:solidFill>
                  <a:schemeClr val="accent5">
                    <a:lumMod val="20000"/>
                    <a:lumOff val="80000"/>
                  </a:schemeClr>
                </a:solidFill>
                <a:latin typeface="Courier New" panose="02070309020205020404" pitchFamily="49" charset="0"/>
              </a:rPr>
              <a:t> </a:t>
            </a:r>
            <a:r>
              <a:rPr lang="en-US" sz="3200" b="1" i="0" u="none" strike="noStrike" baseline="0" dirty="0">
                <a:solidFill>
                  <a:schemeClr val="accent5">
                    <a:lumMod val="20000"/>
                    <a:lumOff val="80000"/>
                  </a:schemeClr>
                </a:solidFill>
                <a:latin typeface="Courier New" panose="02070309020205020404" pitchFamily="49" charset="0"/>
              </a:rPr>
              <a:t>where</a:t>
            </a:r>
            <a:r>
              <a:rPr lang="en-US" sz="3200" b="0" i="0" u="none" strike="noStrike" baseline="0" dirty="0">
                <a:solidFill>
                  <a:schemeClr val="accent5">
                    <a:lumMod val="20000"/>
                    <a:lumOff val="80000"/>
                  </a:schemeClr>
                </a:solidFill>
                <a:latin typeface="Courier New" panose="02070309020205020404" pitchFamily="49" charset="0"/>
              </a:rPr>
              <a:t> </a:t>
            </a:r>
            <a:r>
              <a:rPr lang="en-US" sz="3200" b="0" i="0" u="none" strike="noStrike" baseline="0" dirty="0" err="1">
                <a:solidFill>
                  <a:schemeClr val="accent5">
                    <a:lumMod val="20000"/>
                    <a:lumOff val="80000"/>
                  </a:schemeClr>
                </a:solidFill>
                <a:latin typeface="Courier New" panose="02070309020205020404" pitchFamily="49" charset="0"/>
              </a:rPr>
              <a:t>first_name</a:t>
            </a:r>
            <a:r>
              <a:rPr lang="en-US" sz="3200" b="0" i="0" u="none" strike="noStrike" baseline="0" dirty="0">
                <a:solidFill>
                  <a:schemeClr val="accent5">
                    <a:lumMod val="20000"/>
                    <a:lumOff val="80000"/>
                  </a:schemeClr>
                </a:solidFill>
                <a:latin typeface="Courier New" panose="02070309020205020404" pitchFamily="49" charset="0"/>
              </a:rPr>
              <a:t>='</a:t>
            </a:r>
            <a:r>
              <a:rPr lang="en-US" sz="3200" b="0" i="0" u="none" strike="noStrike" baseline="0" dirty="0" err="1">
                <a:solidFill>
                  <a:schemeClr val="accent5">
                    <a:lumMod val="20000"/>
                    <a:lumOff val="80000"/>
                  </a:schemeClr>
                </a:solidFill>
                <a:latin typeface="Courier New" panose="02070309020205020404" pitchFamily="49" charset="0"/>
              </a:rPr>
              <a:t>katrina</a:t>
            </a:r>
            <a:r>
              <a:rPr lang="en-US" sz="3200" b="0" i="0" u="none" strike="noStrike" baseline="0" dirty="0">
                <a:solidFill>
                  <a:schemeClr val="accent5">
                    <a:lumMod val="20000"/>
                    <a:lumOff val="80000"/>
                  </a:schemeClr>
                </a:solidFill>
                <a:latin typeface="Courier New" panose="02070309020205020404" pitchFamily="49" charset="0"/>
              </a:rPr>
              <a:t>';</a:t>
            </a:r>
          </a:p>
          <a:p>
            <a:r>
              <a:rPr lang="en-US" sz="3200" b="1" i="0" u="none" strike="noStrike" baseline="0" dirty="0">
                <a:solidFill>
                  <a:schemeClr val="accent5">
                    <a:lumMod val="20000"/>
                    <a:lumOff val="80000"/>
                  </a:schemeClr>
                </a:solidFill>
                <a:latin typeface="Courier New" panose="02070309020205020404" pitchFamily="49" charset="0"/>
              </a:rPr>
              <a:t>SELECT</a:t>
            </a:r>
            <a:r>
              <a:rPr lang="en-US" sz="3200" b="0" i="0" u="none" strike="noStrike" baseline="0" dirty="0">
                <a:solidFill>
                  <a:schemeClr val="accent5">
                    <a:lumMod val="20000"/>
                    <a:lumOff val="80000"/>
                  </a:schemeClr>
                </a:solidFill>
                <a:latin typeface="Courier New" panose="02070309020205020404" pitchFamily="49" charset="0"/>
              </a:rPr>
              <a:t> * </a:t>
            </a:r>
            <a:r>
              <a:rPr lang="en-US" sz="3200" b="1" i="0" u="none" strike="noStrike" baseline="0" dirty="0">
                <a:solidFill>
                  <a:schemeClr val="accent5">
                    <a:lumMod val="20000"/>
                    <a:lumOff val="80000"/>
                  </a:schemeClr>
                </a:solidFill>
                <a:latin typeface="Courier New" panose="02070309020205020404" pitchFamily="49" charset="0"/>
              </a:rPr>
              <a:t>FROM</a:t>
            </a:r>
            <a:r>
              <a:rPr lang="en-US" sz="3200" b="0" i="0" u="none" strike="noStrike" baseline="0" dirty="0">
                <a:solidFill>
                  <a:schemeClr val="accent5">
                    <a:lumMod val="20000"/>
                    <a:lumOff val="80000"/>
                  </a:schemeClr>
                </a:solidFill>
                <a:latin typeface="Courier New" panose="02070309020205020404" pitchFamily="49" charset="0"/>
              </a:rPr>
              <a:t> </a:t>
            </a:r>
            <a:r>
              <a:rPr lang="en-US" sz="3200" b="0" i="0" u="none" strike="noStrike" baseline="0" dirty="0" err="1">
                <a:solidFill>
                  <a:schemeClr val="accent5">
                    <a:lumMod val="20000"/>
                    <a:lumOff val="80000"/>
                  </a:schemeClr>
                </a:solidFill>
                <a:latin typeface="Courier New" panose="02070309020205020404" pitchFamily="49" charset="0"/>
              </a:rPr>
              <a:t>cust_name_phone</a:t>
            </a:r>
            <a:r>
              <a:rPr lang="en-US" sz="3200" b="0" i="0" u="none" strike="noStrike" baseline="0" dirty="0">
                <a:solidFill>
                  <a:schemeClr val="accent5">
                    <a:lumMod val="20000"/>
                    <a:lumOff val="80000"/>
                  </a:schemeClr>
                </a:solidFill>
                <a:latin typeface="Courier New" panose="02070309020205020404" pitchFamily="49" charset="0"/>
              </a:rPr>
              <a:t>;</a:t>
            </a:r>
          </a:p>
          <a:p>
            <a:endParaRPr lang="en-US" sz="2400" b="0" i="0" u="none" strike="noStrike" baseline="0" dirty="0">
              <a:solidFill>
                <a:schemeClr val="bg1"/>
              </a:solidFill>
              <a:latin typeface="Courier New" panose="02070309020205020404" pitchFamily="49" charset="0"/>
            </a:endParaRPr>
          </a:p>
        </p:txBody>
      </p:sp>
      <p:pic>
        <p:nvPicPr>
          <p:cNvPr id="4" name="Picture 3">
            <a:extLst>
              <a:ext uri="{FF2B5EF4-FFF2-40B4-BE49-F238E27FC236}">
                <a16:creationId xmlns:a16="http://schemas.microsoft.com/office/drawing/2014/main" id="{3D1B49C2-012E-36BD-27CC-A51EF2B65F44}"/>
              </a:ext>
            </a:extLst>
          </p:cNvPr>
          <p:cNvPicPr>
            <a:picLocks noChangeAspect="1"/>
          </p:cNvPicPr>
          <p:nvPr/>
        </p:nvPicPr>
        <p:blipFill>
          <a:blip r:embed="rId3"/>
          <a:stretch>
            <a:fillRect/>
          </a:stretch>
        </p:blipFill>
        <p:spPr>
          <a:xfrm>
            <a:off x="7006405" y="3429001"/>
            <a:ext cx="4275190" cy="2601344"/>
          </a:xfrm>
          <a:prstGeom prst="rect">
            <a:avLst/>
          </a:prstGeom>
        </p:spPr>
      </p:pic>
    </p:spTree>
    <p:extLst>
      <p:ext uri="{BB962C8B-B14F-4D97-AF65-F5344CB8AC3E}">
        <p14:creationId xmlns:p14="http://schemas.microsoft.com/office/powerpoint/2010/main" val="4238964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614A-1405-F6D4-A54D-E8D5FE5A9A85}"/>
              </a:ext>
            </a:extLst>
          </p:cNvPr>
          <p:cNvSpPr>
            <a:spLocks noGrp="1"/>
          </p:cNvSpPr>
          <p:nvPr>
            <p:ph type="title"/>
          </p:nvPr>
        </p:nvSpPr>
        <p:spPr/>
        <p:txBody>
          <a:bodyPr/>
          <a:lstStyle/>
          <a:p>
            <a:r>
              <a:rPr lang="en-AU" dirty="0"/>
              <a:t>Drop Command in View table</a:t>
            </a:r>
          </a:p>
        </p:txBody>
      </p:sp>
      <p:sp>
        <p:nvSpPr>
          <p:cNvPr id="8" name="TextBox 7">
            <a:extLst>
              <a:ext uri="{FF2B5EF4-FFF2-40B4-BE49-F238E27FC236}">
                <a16:creationId xmlns:a16="http://schemas.microsoft.com/office/drawing/2014/main" id="{FD99DD7D-D416-0805-2364-38AC42996F2C}"/>
              </a:ext>
            </a:extLst>
          </p:cNvPr>
          <p:cNvSpPr txBox="1"/>
          <p:nvPr/>
        </p:nvSpPr>
        <p:spPr>
          <a:xfrm>
            <a:off x="609600" y="1696638"/>
            <a:ext cx="9936480" cy="2431435"/>
          </a:xfrm>
          <a:prstGeom prst="rect">
            <a:avLst/>
          </a:prstGeom>
          <a:noFill/>
        </p:spPr>
        <p:txBody>
          <a:bodyPr wrap="square">
            <a:spAutoFit/>
          </a:bodyPr>
          <a:lstStyle/>
          <a:p>
            <a:r>
              <a:rPr lang="en-US" sz="3200" b="1" i="0" u="none" strike="noStrike" baseline="0" dirty="0">
                <a:solidFill>
                  <a:schemeClr val="accent5">
                    <a:lumMod val="20000"/>
                    <a:lumOff val="80000"/>
                  </a:schemeClr>
                </a:solidFill>
                <a:latin typeface="Courier New" panose="02070309020205020404" pitchFamily="49" charset="0"/>
              </a:rPr>
              <a:t>Drop view </a:t>
            </a:r>
            <a:r>
              <a:rPr lang="en-US" sz="3200" dirty="0">
                <a:solidFill>
                  <a:schemeClr val="accent5">
                    <a:lumMod val="20000"/>
                    <a:lumOff val="80000"/>
                  </a:schemeClr>
                </a:solidFill>
                <a:latin typeface="Courier New" panose="02070309020205020404" pitchFamily="49" charset="0"/>
              </a:rPr>
              <a:t>c</a:t>
            </a:r>
            <a:r>
              <a:rPr lang="en-US" sz="3200" b="0" i="0" u="none" strike="noStrike" baseline="0" dirty="0">
                <a:solidFill>
                  <a:schemeClr val="accent5">
                    <a:lumMod val="20000"/>
                    <a:lumOff val="80000"/>
                  </a:schemeClr>
                </a:solidFill>
                <a:latin typeface="Courier New" panose="02070309020205020404" pitchFamily="49" charset="0"/>
              </a:rPr>
              <a:t>ust_name_phone1;</a:t>
            </a:r>
          </a:p>
          <a:p>
            <a:endParaRPr lang="en-US" sz="3200" dirty="0">
              <a:solidFill>
                <a:schemeClr val="accent5">
                  <a:lumMod val="20000"/>
                  <a:lumOff val="80000"/>
                </a:schemeClr>
              </a:solidFill>
              <a:latin typeface="Courier New" panose="02070309020205020404" pitchFamily="49" charset="0"/>
            </a:endParaRPr>
          </a:p>
          <a:p>
            <a:r>
              <a:rPr lang="en-US" sz="3200" b="0" i="0" u="none" strike="noStrike" baseline="0" dirty="0">
                <a:solidFill>
                  <a:schemeClr val="accent5">
                    <a:lumMod val="20000"/>
                    <a:lumOff val="80000"/>
                  </a:schemeClr>
                </a:solidFill>
                <a:latin typeface="Courier New" panose="02070309020205020404" pitchFamily="49" charset="0"/>
              </a:rPr>
              <a:t>Deleting/dropping of view  table is</a:t>
            </a:r>
            <a:r>
              <a:rPr lang="en-US" sz="3200" dirty="0">
                <a:solidFill>
                  <a:schemeClr val="accent5">
                    <a:lumMod val="20000"/>
                    <a:lumOff val="80000"/>
                  </a:schemeClr>
                </a:solidFill>
                <a:latin typeface="Courier New" panose="02070309020205020404" pitchFamily="49" charset="0"/>
              </a:rPr>
              <a:t> easy in SQL by using the above command</a:t>
            </a:r>
            <a:endParaRPr lang="en-US" sz="3200" b="0" i="0" u="none" strike="noStrike" baseline="0" dirty="0">
              <a:solidFill>
                <a:schemeClr val="accent5">
                  <a:lumMod val="20000"/>
                  <a:lumOff val="80000"/>
                </a:schemeClr>
              </a:solidFill>
              <a:latin typeface="Courier New" panose="02070309020205020404" pitchFamily="49" charset="0"/>
            </a:endParaRPr>
          </a:p>
          <a:p>
            <a:endParaRPr lang="en-US" sz="2400" b="0" i="0" u="none" strike="noStrike" baseline="0" dirty="0">
              <a:solidFill>
                <a:schemeClr val="bg1"/>
              </a:solidFill>
              <a:latin typeface="Courier New" panose="02070309020205020404" pitchFamily="49" charset="0"/>
            </a:endParaRPr>
          </a:p>
        </p:txBody>
      </p:sp>
    </p:spTree>
    <p:extLst>
      <p:ext uri="{BB962C8B-B14F-4D97-AF65-F5344CB8AC3E}">
        <p14:creationId xmlns:p14="http://schemas.microsoft.com/office/powerpoint/2010/main" val="16551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p:txBody>
          <a:bodyPr/>
          <a:lstStyle/>
          <a:p>
            <a:r>
              <a:rPr lang="en-AU" dirty="0"/>
              <a:t>UPDATE Command in a virtual table</a:t>
            </a:r>
          </a:p>
        </p:txBody>
      </p:sp>
      <p:sp>
        <p:nvSpPr>
          <p:cNvPr id="4" name="TextBox 3">
            <a:extLst>
              <a:ext uri="{FF2B5EF4-FFF2-40B4-BE49-F238E27FC236}">
                <a16:creationId xmlns:a16="http://schemas.microsoft.com/office/drawing/2014/main" id="{77E18002-7747-B577-67B0-2F02C90689CE}"/>
              </a:ext>
            </a:extLst>
          </p:cNvPr>
          <p:cNvSpPr txBox="1"/>
          <p:nvPr/>
        </p:nvSpPr>
        <p:spPr>
          <a:xfrm>
            <a:off x="862965" y="2014924"/>
            <a:ext cx="9944099" cy="2000548"/>
          </a:xfrm>
          <a:prstGeom prst="rect">
            <a:avLst/>
          </a:prstGeom>
          <a:noFill/>
        </p:spPr>
        <p:txBody>
          <a:bodyPr wrap="square">
            <a:spAutoFit/>
          </a:bodyPr>
          <a:lstStyle/>
          <a:p>
            <a:r>
              <a:rPr lang="en-AU" sz="3200" b="1" i="0" u="none" strike="noStrike" baseline="0" dirty="0">
                <a:solidFill>
                  <a:schemeClr val="accent5">
                    <a:lumMod val="20000"/>
                    <a:lumOff val="80000"/>
                  </a:schemeClr>
                </a:solidFill>
                <a:latin typeface="Courier New" panose="02070309020205020404" pitchFamily="49" charset="0"/>
              </a:rPr>
              <a:t>UPDATE</a:t>
            </a:r>
            <a:r>
              <a:rPr lang="en-AU" sz="3200" b="0" i="0" u="none" strike="noStrike" baseline="0" dirty="0">
                <a:solidFill>
                  <a:schemeClr val="accent5">
                    <a:lumMod val="20000"/>
                    <a:lumOff val="80000"/>
                  </a:schemeClr>
                </a:solidFill>
                <a:latin typeface="Courier New" panose="02070309020205020404" pitchFamily="49" charset="0"/>
              </a:rPr>
              <a:t> </a:t>
            </a:r>
            <a:r>
              <a:rPr lang="en-AU" sz="3200" b="0" i="0" u="none" strike="noStrike" baseline="0" dirty="0" err="1">
                <a:solidFill>
                  <a:schemeClr val="accent5">
                    <a:lumMod val="20000"/>
                    <a:lumOff val="80000"/>
                  </a:schemeClr>
                </a:solidFill>
                <a:latin typeface="Courier New" panose="02070309020205020404" pitchFamily="49" charset="0"/>
              </a:rPr>
              <a:t>cust_name_phone</a:t>
            </a:r>
            <a:r>
              <a:rPr lang="en-AU" sz="3200" b="0" i="0" u="none" strike="noStrike" baseline="0" dirty="0">
                <a:solidFill>
                  <a:schemeClr val="accent5">
                    <a:lumMod val="20000"/>
                    <a:lumOff val="80000"/>
                  </a:schemeClr>
                </a:solidFill>
                <a:latin typeface="Courier New" panose="02070309020205020404" pitchFamily="49" charset="0"/>
              </a:rPr>
              <a:t> </a:t>
            </a:r>
          </a:p>
          <a:p>
            <a:r>
              <a:rPr lang="en-AU" sz="3200" b="1" i="0" u="none" strike="noStrike" baseline="0" dirty="0">
                <a:solidFill>
                  <a:schemeClr val="accent5">
                    <a:lumMod val="20000"/>
                    <a:lumOff val="80000"/>
                  </a:schemeClr>
                </a:solidFill>
                <a:latin typeface="Courier New" panose="02070309020205020404" pitchFamily="49" charset="0"/>
              </a:rPr>
              <a:t>Set</a:t>
            </a:r>
            <a:r>
              <a:rPr lang="en-AU" sz="3200" b="0" i="0" u="none" strike="noStrike" baseline="0" dirty="0">
                <a:solidFill>
                  <a:schemeClr val="accent5">
                    <a:lumMod val="20000"/>
                    <a:lumOff val="80000"/>
                  </a:schemeClr>
                </a:solidFill>
                <a:latin typeface="Courier New" panose="02070309020205020404" pitchFamily="49" charset="0"/>
              </a:rPr>
              <a:t> phone= '+61-786950000'</a:t>
            </a:r>
          </a:p>
          <a:p>
            <a:r>
              <a:rPr lang="en-AU" sz="3200" b="1" i="0" u="none" strike="noStrike" baseline="0" dirty="0">
                <a:solidFill>
                  <a:schemeClr val="accent5">
                    <a:lumMod val="20000"/>
                    <a:lumOff val="80000"/>
                  </a:schemeClr>
                </a:solidFill>
                <a:latin typeface="Courier New" panose="02070309020205020404" pitchFamily="49" charset="0"/>
              </a:rPr>
              <a:t>where</a:t>
            </a:r>
            <a:r>
              <a:rPr lang="en-AU" sz="3200" b="0" i="0" u="none" strike="noStrike" baseline="0" dirty="0">
                <a:solidFill>
                  <a:schemeClr val="accent5">
                    <a:lumMod val="20000"/>
                    <a:lumOff val="80000"/>
                  </a:schemeClr>
                </a:solidFill>
                <a:latin typeface="Courier New" panose="02070309020205020404" pitchFamily="49" charset="0"/>
              </a:rPr>
              <a:t> </a:t>
            </a:r>
            <a:r>
              <a:rPr lang="en-AU" sz="3200" b="0" i="0" u="none" strike="noStrike" baseline="0" dirty="0" err="1">
                <a:solidFill>
                  <a:schemeClr val="accent5">
                    <a:lumMod val="20000"/>
                    <a:lumOff val="80000"/>
                  </a:schemeClr>
                </a:solidFill>
                <a:latin typeface="Courier New" panose="02070309020205020404" pitchFamily="49" charset="0"/>
              </a:rPr>
              <a:t>first_name</a:t>
            </a:r>
            <a:r>
              <a:rPr lang="en-AU" sz="3200" b="0" i="0" u="none" strike="noStrike" baseline="0" dirty="0">
                <a:solidFill>
                  <a:schemeClr val="accent5">
                    <a:lumMod val="20000"/>
                    <a:lumOff val="80000"/>
                  </a:schemeClr>
                </a:solidFill>
                <a:latin typeface="Courier New" panose="02070309020205020404" pitchFamily="49" charset="0"/>
              </a:rPr>
              <a:t>='Tina';</a:t>
            </a:r>
          </a:p>
          <a:p>
            <a:endParaRPr lang="en-US" sz="2800" b="0" i="0" u="none" strike="noStrike" baseline="0" dirty="0">
              <a:solidFill>
                <a:schemeClr val="bg1"/>
              </a:solidFill>
              <a:latin typeface="Courier New" panose="02070309020205020404" pitchFamily="49" charset="0"/>
            </a:endParaRPr>
          </a:p>
        </p:txBody>
      </p:sp>
      <p:pic>
        <p:nvPicPr>
          <p:cNvPr id="5" name="Picture 4">
            <a:extLst>
              <a:ext uri="{FF2B5EF4-FFF2-40B4-BE49-F238E27FC236}">
                <a16:creationId xmlns:a16="http://schemas.microsoft.com/office/drawing/2014/main" id="{7497A6E2-616F-0AA9-4FF4-2700C004FB33}"/>
              </a:ext>
            </a:extLst>
          </p:cNvPr>
          <p:cNvPicPr>
            <a:picLocks noChangeAspect="1"/>
          </p:cNvPicPr>
          <p:nvPr/>
        </p:nvPicPr>
        <p:blipFill>
          <a:blip r:embed="rId3"/>
          <a:stretch>
            <a:fillRect/>
          </a:stretch>
        </p:blipFill>
        <p:spPr>
          <a:xfrm>
            <a:off x="6248400" y="3885966"/>
            <a:ext cx="5334000" cy="2606274"/>
          </a:xfrm>
          <a:prstGeom prst="rect">
            <a:avLst/>
          </a:prstGeom>
        </p:spPr>
      </p:pic>
    </p:spTree>
    <p:extLst>
      <p:ext uri="{BB962C8B-B14F-4D97-AF65-F5344CB8AC3E}">
        <p14:creationId xmlns:p14="http://schemas.microsoft.com/office/powerpoint/2010/main" val="177863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p>
            <a:r>
              <a:rPr lang="en-AU" dirty="0"/>
              <a:t>CREATE VIEW USING MULTIPLE TABLES or MORE THAN ONE TABLES</a:t>
            </a:r>
          </a:p>
        </p:txBody>
      </p:sp>
      <p:sp>
        <p:nvSpPr>
          <p:cNvPr id="3" name="Text Placeholder 2"/>
          <p:cNvSpPr>
            <a:spLocks noGrp="1"/>
          </p:cNvSpPr>
          <p:nvPr>
            <p:ph type="body" idx="1"/>
          </p:nvPr>
        </p:nvSpPr>
        <p:spPr/>
        <p:txBody>
          <a:bodyPr/>
          <a:lstStyle/>
          <a:p>
            <a:r>
              <a:rPr lang="en-US" dirty="0"/>
              <a:t>Session 7</a:t>
            </a:r>
            <a:endParaRPr lang="en-AU" dirty="0"/>
          </a:p>
        </p:txBody>
      </p:sp>
    </p:spTree>
    <p:extLst>
      <p:ext uri="{BB962C8B-B14F-4D97-AF65-F5344CB8AC3E}">
        <p14:creationId xmlns:p14="http://schemas.microsoft.com/office/powerpoint/2010/main" val="122539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C72E-D5C1-F8F4-6F97-450766D5567E}"/>
              </a:ext>
            </a:extLst>
          </p:cNvPr>
          <p:cNvSpPr>
            <a:spLocks noGrp="1"/>
          </p:cNvSpPr>
          <p:nvPr>
            <p:ph type="title"/>
          </p:nvPr>
        </p:nvSpPr>
        <p:spPr>
          <a:xfrm>
            <a:off x="609600" y="4357517"/>
            <a:ext cx="10972800" cy="1003205"/>
          </a:xfrm>
        </p:spPr>
        <p:txBody>
          <a:bodyPr>
            <a:normAutofit/>
          </a:bodyPr>
          <a:lstStyle/>
          <a:p>
            <a:r>
              <a:rPr lang="en-AU" dirty="0"/>
              <a:t>             </a:t>
            </a:r>
          </a:p>
        </p:txBody>
      </p:sp>
      <p:sp>
        <p:nvSpPr>
          <p:cNvPr id="4" name="TextBox 3">
            <a:extLst>
              <a:ext uri="{FF2B5EF4-FFF2-40B4-BE49-F238E27FC236}">
                <a16:creationId xmlns:a16="http://schemas.microsoft.com/office/drawing/2014/main" id="{B82473CB-088E-92C2-8F4F-4EB690BD77BD}"/>
              </a:ext>
            </a:extLst>
          </p:cNvPr>
          <p:cNvSpPr txBox="1"/>
          <p:nvPr/>
        </p:nvSpPr>
        <p:spPr>
          <a:xfrm>
            <a:off x="891882" y="2056323"/>
            <a:ext cx="6096000" cy="4302716"/>
          </a:xfrm>
          <a:prstGeom prst="rect">
            <a:avLst/>
          </a:prstGeom>
          <a:noFill/>
        </p:spPr>
        <p:txBody>
          <a:bodyPr wrap="square">
            <a:spAutoFit/>
          </a:bodyPr>
          <a:lstStyle/>
          <a:p>
            <a:pPr>
              <a:spcBef>
                <a:spcPct val="20000"/>
              </a:spcBef>
              <a:buFont typeface="Arial"/>
            </a:pPr>
            <a:r>
              <a:rPr lang="en-AU" sz="2800" b="1" i="0" u="none" strike="noStrike" dirty="0">
                <a:solidFill>
                  <a:schemeClr val="bg1">
                    <a:lumMod val="95000"/>
                  </a:schemeClr>
                </a:solidFill>
                <a:latin typeface="Arial" panose="020B0604020202020204" pitchFamily="34" charset="0"/>
                <a:cs typeface="Arial" panose="020B0604020202020204" pitchFamily="34" charset="0"/>
              </a:rPr>
              <a:t>USE</a:t>
            </a:r>
            <a:r>
              <a:rPr lang="en-AU" sz="2800" b="0" i="0" u="none" strike="noStrike" dirty="0">
                <a:solidFill>
                  <a:schemeClr val="bg1">
                    <a:lumMod val="95000"/>
                  </a:schemeClr>
                </a:solidFill>
                <a:latin typeface="Arial" panose="020B0604020202020204" pitchFamily="34" charset="0"/>
                <a:cs typeface="Arial" panose="020B0604020202020204" pitchFamily="34" charset="0"/>
              </a:rPr>
              <a:t> </a:t>
            </a:r>
            <a:r>
              <a:rPr lang="en-AU" sz="2800" b="0" i="0" u="none" strike="noStrike" dirty="0" err="1">
                <a:solidFill>
                  <a:schemeClr val="bg1">
                    <a:lumMod val="95000"/>
                  </a:schemeClr>
                </a:solidFill>
                <a:latin typeface="Arial" panose="020B0604020202020204" pitchFamily="34" charset="0"/>
                <a:cs typeface="Arial" panose="020B0604020202020204" pitchFamily="34" charset="0"/>
              </a:rPr>
              <a:t>computerMART</a:t>
            </a:r>
            <a:r>
              <a:rPr lang="en-AU" sz="2800" b="0" i="0" u="none" strike="noStrike" dirty="0">
                <a:solidFill>
                  <a:schemeClr val="bg1">
                    <a:lumMod val="95000"/>
                  </a:schemeClr>
                </a:solidFill>
                <a:latin typeface="Arial" panose="020B0604020202020204" pitchFamily="34" charset="0"/>
                <a:cs typeface="Arial" panose="020B0604020202020204" pitchFamily="34" charset="0"/>
              </a:rPr>
              <a:t>;</a:t>
            </a:r>
          </a:p>
          <a:p>
            <a:r>
              <a:rPr lang="en-US"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CREATE</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a:t>
            </a:r>
            <a:r>
              <a:rPr lang="en-US"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VIEW</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cust_order1 </a:t>
            </a:r>
            <a:r>
              <a:rPr lang="en-US"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AS</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a:t>
            </a:r>
            <a:r>
              <a:rPr lang="en-US"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SELECT</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a:t>
            </a:r>
          </a:p>
          <a:p>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order1.C_id, </a:t>
            </a:r>
            <a:r>
              <a:rPr lang="en-US" sz="2800" b="0" i="0" u="none" strike="noStrike" baseline="0" dirty="0" err="1">
                <a:solidFill>
                  <a:schemeClr val="accent5">
                    <a:lumMod val="20000"/>
                    <a:lumOff val="80000"/>
                  </a:schemeClr>
                </a:solidFill>
                <a:latin typeface="Arial" panose="020B0604020202020204" pitchFamily="34" charset="0"/>
                <a:cs typeface="Arial" panose="020B0604020202020204" pitchFamily="34" charset="0"/>
              </a:rPr>
              <a:t>FIRST_NAME,last_name,total_amt</a:t>
            </a:r>
            <a:endPar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endParaRPr>
          </a:p>
          <a:p>
            <a:r>
              <a:rPr lang="en-AU"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FROM</a:t>
            </a:r>
            <a:r>
              <a:rPr lang="en-AU"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customer, order</a:t>
            </a:r>
          </a:p>
          <a:p>
            <a:r>
              <a:rPr lang="en-US"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WHERE</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a:t>
            </a:r>
            <a:r>
              <a:rPr lang="en-US" sz="2800" b="0" i="0" u="none" strike="noStrike" baseline="0" dirty="0" err="1">
                <a:solidFill>
                  <a:schemeClr val="accent5">
                    <a:lumMod val="20000"/>
                    <a:lumOff val="80000"/>
                  </a:schemeClr>
                </a:solidFill>
                <a:latin typeface="Arial" panose="020B0604020202020204" pitchFamily="34" charset="0"/>
                <a:cs typeface="Arial" panose="020B0604020202020204" pitchFamily="34" charset="0"/>
              </a:rPr>
              <a:t>customer.C_id</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a:t>
            </a:r>
            <a:r>
              <a:rPr lang="en-US" sz="2800" b="0" i="0" u="none" strike="noStrike" baseline="0" dirty="0" err="1">
                <a:solidFill>
                  <a:schemeClr val="accent5">
                    <a:lumMod val="20000"/>
                    <a:lumOff val="80000"/>
                  </a:schemeClr>
                </a:solidFill>
                <a:latin typeface="Arial" panose="020B0604020202020204" pitchFamily="34" charset="0"/>
                <a:cs typeface="Arial" panose="020B0604020202020204" pitchFamily="34" charset="0"/>
              </a:rPr>
              <a:t>order.C_id</a:t>
            </a:r>
            <a:r>
              <a:rPr lang="en-US"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a:t>
            </a:r>
          </a:p>
          <a:p>
            <a:r>
              <a:rPr lang="en-AU"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SELECT</a:t>
            </a:r>
            <a:r>
              <a:rPr lang="en-AU"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 </a:t>
            </a:r>
            <a:r>
              <a:rPr lang="en-AU" sz="2800" b="1" i="0" u="none" strike="noStrike" baseline="0" dirty="0">
                <a:solidFill>
                  <a:schemeClr val="accent5">
                    <a:lumMod val="20000"/>
                    <a:lumOff val="80000"/>
                  </a:schemeClr>
                </a:solidFill>
                <a:latin typeface="Arial" panose="020B0604020202020204" pitchFamily="34" charset="0"/>
                <a:cs typeface="Arial" panose="020B0604020202020204" pitchFamily="34" charset="0"/>
              </a:rPr>
              <a:t>FROM</a:t>
            </a:r>
            <a:r>
              <a:rPr lang="en-AU"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rPr>
              <a:t> cust_order1;</a:t>
            </a:r>
          </a:p>
          <a:p>
            <a:endParaRPr lang="en-AU"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endParaRPr>
          </a:p>
          <a:p>
            <a:pPr>
              <a:spcBef>
                <a:spcPct val="20000"/>
              </a:spcBef>
              <a:buFont typeface="Arial"/>
            </a:pPr>
            <a:endParaRPr lang="en-AU" sz="1800" b="0" i="0" u="none" strike="noStrike" dirty="0">
              <a:solidFill>
                <a:schemeClr val="bg1">
                  <a:lumMod val="95000"/>
                </a:schemeClr>
              </a:solidFill>
            </a:endParaRPr>
          </a:p>
        </p:txBody>
      </p:sp>
      <p:sp>
        <p:nvSpPr>
          <p:cNvPr id="7" name="Title 3">
            <a:extLst>
              <a:ext uri="{FF2B5EF4-FFF2-40B4-BE49-F238E27FC236}">
                <a16:creationId xmlns:a16="http://schemas.microsoft.com/office/drawing/2014/main" id="{F009691E-03E1-3390-CB29-148FF02AD8A0}"/>
              </a:ext>
            </a:extLst>
          </p:cNvPr>
          <p:cNvSpPr txBox="1">
            <a:spLocks/>
          </p:cNvSpPr>
          <p:nvPr/>
        </p:nvSpPr>
        <p:spPr>
          <a:xfrm>
            <a:off x="609600" y="499892"/>
            <a:ext cx="10972800" cy="10032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a:lstStyle>
          <a:p>
            <a:r>
              <a:rPr lang="en-AU" dirty="0"/>
              <a:t>View with more than one table: </a:t>
            </a:r>
          </a:p>
        </p:txBody>
      </p:sp>
      <p:pic>
        <p:nvPicPr>
          <p:cNvPr id="3" name="Picture 2">
            <a:extLst>
              <a:ext uri="{FF2B5EF4-FFF2-40B4-BE49-F238E27FC236}">
                <a16:creationId xmlns:a16="http://schemas.microsoft.com/office/drawing/2014/main" id="{5F589ABA-B41D-FE0D-5B37-A17F702C228B}"/>
              </a:ext>
            </a:extLst>
          </p:cNvPr>
          <p:cNvPicPr>
            <a:picLocks noChangeAspect="1"/>
          </p:cNvPicPr>
          <p:nvPr/>
        </p:nvPicPr>
        <p:blipFill>
          <a:blip r:embed="rId2"/>
          <a:stretch>
            <a:fillRect/>
          </a:stretch>
        </p:blipFill>
        <p:spPr>
          <a:xfrm>
            <a:off x="8252119" y="3897555"/>
            <a:ext cx="3939881" cy="2926334"/>
          </a:xfrm>
          <a:prstGeom prst="rect">
            <a:avLst/>
          </a:prstGeom>
        </p:spPr>
      </p:pic>
    </p:spTree>
    <p:extLst>
      <p:ext uri="{BB962C8B-B14F-4D97-AF65-F5344CB8AC3E}">
        <p14:creationId xmlns:p14="http://schemas.microsoft.com/office/powerpoint/2010/main" val="28543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C72E-D5C1-F8F4-6F97-450766D5567E}"/>
              </a:ext>
            </a:extLst>
          </p:cNvPr>
          <p:cNvSpPr>
            <a:spLocks noGrp="1"/>
          </p:cNvSpPr>
          <p:nvPr>
            <p:ph type="title"/>
          </p:nvPr>
        </p:nvSpPr>
        <p:spPr>
          <a:xfrm>
            <a:off x="609600" y="4357517"/>
            <a:ext cx="10972800" cy="1003205"/>
          </a:xfrm>
        </p:spPr>
        <p:txBody>
          <a:bodyPr>
            <a:normAutofit/>
          </a:bodyPr>
          <a:lstStyle/>
          <a:p>
            <a:r>
              <a:rPr lang="en-AU" dirty="0"/>
              <a:t>             </a:t>
            </a:r>
          </a:p>
        </p:txBody>
      </p:sp>
      <p:sp>
        <p:nvSpPr>
          <p:cNvPr id="4" name="TextBox 3">
            <a:extLst>
              <a:ext uri="{FF2B5EF4-FFF2-40B4-BE49-F238E27FC236}">
                <a16:creationId xmlns:a16="http://schemas.microsoft.com/office/drawing/2014/main" id="{B82473CB-088E-92C2-8F4F-4EB690BD77BD}"/>
              </a:ext>
            </a:extLst>
          </p:cNvPr>
          <p:cNvSpPr txBox="1"/>
          <p:nvPr/>
        </p:nvSpPr>
        <p:spPr>
          <a:xfrm>
            <a:off x="609600" y="1844971"/>
            <a:ext cx="6096000" cy="5010602"/>
          </a:xfrm>
          <a:prstGeom prst="rect">
            <a:avLst/>
          </a:prstGeom>
          <a:noFill/>
        </p:spPr>
        <p:txBody>
          <a:bodyPr wrap="square">
            <a:spAutoFit/>
          </a:bodyPr>
          <a:lstStyle/>
          <a:p>
            <a:pPr>
              <a:spcBef>
                <a:spcPct val="20000"/>
              </a:spcBef>
              <a:buFont typeface="Arial"/>
            </a:pPr>
            <a:r>
              <a:rPr lang="en-AU" sz="1800" b="1" i="0" u="none" strike="noStrike" dirty="0">
                <a:solidFill>
                  <a:schemeClr val="bg1">
                    <a:lumMod val="95000"/>
                  </a:schemeClr>
                </a:solidFill>
                <a:latin typeface="Arial" panose="020B0604020202020204" pitchFamily="34" charset="0"/>
                <a:cs typeface="Arial" panose="020B0604020202020204" pitchFamily="34" charset="0"/>
              </a:rPr>
              <a:t>USE</a:t>
            </a:r>
            <a:r>
              <a:rPr lang="en-AU" sz="1800" b="0" i="0" u="none" strike="noStrike" dirty="0">
                <a:solidFill>
                  <a:schemeClr val="bg1">
                    <a:lumMod val="95000"/>
                  </a:schemeClr>
                </a:solidFill>
                <a:latin typeface="Arial" panose="020B0604020202020204" pitchFamily="34" charset="0"/>
                <a:cs typeface="Arial" panose="020B0604020202020204" pitchFamily="34" charset="0"/>
              </a:rPr>
              <a:t> </a:t>
            </a:r>
            <a:r>
              <a:rPr lang="en-AU" sz="1800" b="0" i="0" u="none" strike="noStrike" dirty="0" err="1">
                <a:solidFill>
                  <a:schemeClr val="bg1">
                    <a:lumMod val="95000"/>
                  </a:schemeClr>
                </a:solidFill>
                <a:latin typeface="Arial" panose="020B0604020202020204" pitchFamily="34" charset="0"/>
                <a:cs typeface="Arial" panose="020B0604020202020204" pitchFamily="34" charset="0"/>
              </a:rPr>
              <a:t>computerMART</a:t>
            </a:r>
            <a:r>
              <a:rPr lang="en-AU" sz="1800" b="0" i="0" u="none" strike="noStrike" dirty="0">
                <a:solidFill>
                  <a:schemeClr val="bg1">
                    <a:lumMod val="95000"/>
                  </a:schemeClr>
                </a:solidFill>
                <a:latin typeface="Arial" panose="020B0604020202020204" pitchFamily="34" charset="0"/>
                <a:cs typeface="Arial" panose="020B0604020202020204" pitchFamily="34" charset="0"/>
              </a:rPr>
              <a:t>;</a:t>
            </a:r>
          </a:p>
          <a:p>
            <a:r>
              <a:rPr lang="en-US" sz="2800" b="1" i="0" u="none" strike="noStrike" baseline="0" dirty="0">
                <a:solidFill>
                  <a:schemeClr val="accent5">
                    <a:lumMod val="20000"/>
                    <a:lumOff val="80000"/>
                  </a:schemeClr>
                </a:solidFill>
                <a:latin typeface="Courier New" panose="02070309020205020404" pitchFamily="49" charset="0"/>
              </a:rPr>
              <a:t>CREATE</a:t>
            </a:r>
            <a:r>
              <a:rPr lang="en-US" sz="2800" b="0" i="0" u="none" strike="noStrike" baseline="0" dirty="0">
                <a:solidFill>
                  <a:schemeClr val="accent5">
                    <a:lumMod val="20000"/>
                    <a:lumOff val="80000"/>
                  </a:schemeClr>
                </a:solidFill>
                <a:latin typeface="Courier New" panose="02070309020205020404" pitchFamily="49" charset="0"/>
              </a:rPr>
              <a:t> </a:t>
            </a:r>
            <a:r>
              <a:rPr lang="en-US" sz="2800" b="1" i="0" u="none" strike="noStrike" baseline="0" dirty="0">
                <a:solidFill>
                  <a:schemeClr val="accent5">
                    <a:lumMod val="20000"/>
                    <a:lumOff val="80000"/>
                  </a:schemeClr>
                </a:solidFill>
                <a:latin typeface="Courier New" panose="02070309020205020404" pitchFamily="49" charset="0"/>
              </a:rPr>
              <a:t>VIEW</a:t>
            </a:r>
            <a:r>
              <a:rPr lang="en-US" sz="2800" b="0" i="0" u="none" strike="noStrike" baseline="0" dirty="0">
                <a:solidFill>
                  <a:schemeClr val="accent5">
                    <a:lumMod val="20000"/>
                    <a:lumOff val="80000"/>
                  </a:schemeClr>
                </a:solidFill>
                <a:latin typeface="Courier New" panose="02070309020205020404" pitchFamily="49" charset="0"/>
              </a:rPr>
              <a:t> cust_order1 </a:t>
            </a:r>
            <a:r>
              <a:rPr lang="en-US" sz="2800" b="1" i="0" u="none" strike="noStrike" baseline="0" dirty="0">
                <a:solidFill>
                  <a:schemeClr val="accent5">
                    <a:lumMod val="20000"/>
                    <a:lumOff val="80000"/>
                  </a:schemeClr>
                </a:solidFill>
                <a:latin typeface="Courier New" panose="02070309020205020404" pitchFamily="49" charset="0"/>
              </a:rPr>
              <a:t>AS</a:t>
            </a:r>
            <a:r>
              <a:rPr lang="en-US" sz="2800" b="0" i="0" u="none" strike="noStrike" baseline="0" dirty="0">
                <a:solidFill>
                  <a:schemeClr val="accent5">
                    <a:lumMod val="20000"/>
                    <a:lumOff val="80000"/>
                  </a:schemeClr>
                </a:solidFill>
                <a:latin typeface="Courier New" panose="02070309020205020404" pitchFamily="49" charset="0"/>
              </a:rPr>
              <a:t> </a:t>
            </a:r>
            <a:r>
              <a:rPr lang="en-US" sz="2800" b="1" i="0" u="none" strike="noStrike" baseline="0" dirty="0">
                <a:solidFill>
                  <a:schemeClr val="accent5">
                    <a:lumMod val="20000"/>
                    <a:lumOff val="80000"/>
                  </a:schemeClr>
                </a:solidFill>
                <a:latin typeface="Courier New" panose="02070309020205020404" pitchFamily="49" charset="0"/>
              </a:rPr>
              <a:t>SELECT</a:t>
            </a:r>
            <a:r>
              <a:rPr lang="en-US" sz="2800" b="0" i="0" u="none" strike="noStrike" baseline="0" dirty="0">
                <a:solidFill>
                  <a:schemeClr val="accent5">
                    <a:lumMod val="20000"/>
                    <a:lumOff val="80000"/>
                  </a:schemeClr>
                </a:solidFill>
                <a:latin typeface="Courier New" panose="02070309020205020404" pitchFamily="49" charset="0"/>
              </a:rPr>
              <a:t> </a:t>
            </a:r>
          </a:p>
          <a:p>
            <a:r>
              <a:rPr lang="en-US" sz="2800" b="0" i="0" u="none" strike="noStrike" baseline="0" dirty="0">
                <a:solidFill>
                  <a:schemeClr val="accent5">
                    <a:lumMod val="20000"/>
                    <a:lumOff val="80000"/>
                  </a:schemeClr>
                </a:solidFill>
                <a:latin typeface="Courier New" panose="02070309020205020404" pitchFamily="49" charset="0"/>
              </a:rPr>
              <a:t>order1.C_id, </a:t>
            </a:r>
            <a:r>
              <a:rPr lang="en-US" sz="2800" b="0" i="0" u="none" strike="noStrike" baseline="0" dirty="0" err="1">
                <a:solidFill>
                  <a:schemeClr val="accent5">
                    <a:lumMod val="20000"/>
                    <a:lumOff val="80000"/>
                  </a:schemeClr>
                </a:solidFill>
                <a:latin typeface="Courier New" panose="02070309020205020404" pitchFamily="49" charset="0"/>
              </a:rPr>
              <a:t>FIRST_NAME,last_name,P_NAME,total_amt</a:t>
            </a:r>
            <a:endParaRPr lang="en-US" sz="2800" b="0" i="0" u="none" strike="noStrike" baseline="0" dirty="0">
              <a:solidFill>
                <a:schemeClr val="accent5">
                  <a:lumMod val="20000"/>
                  <a:lumOff val="80000"/>
                </a:schemeClr>
              </a:solidFill>
              <a:latin typeface="Courier New" panose="02070309020205020404" pitchFamily="49" charset="0"/>
            </a:endParaRPr>
          </a:p>
          <a:p>
            <a:r>
              <a:rPr lang="en-AU" sz="2800" b="1" i="0" u="none" strike="noStrike" baseline="0" dirty="0">
                <a:solidFill>
                  <a:schemeClr val="accent5">
                    <a:lumMod val="20000"/>
                    <a:lumOff val="80000"/>
                  </a:schemeClr>
                </a:solidFill>
                <a:latin typeface="Courier New" panose="02070309020205020404" pitchFamily="49" charset="0"/>
              </a:rPr>
              <a:t>FROM</a:t>
            </a:r>
            <a:r>
              <a:rPr lang="en-AU" sz="2800" b="0" i="0" u="none" strike="noStrike" baseline="0" dirty="0">
                <a:solidFill>
                  <a:schemeClr val="accent5">
                    <a:lumMod val="20000"/>
                    <a:lumOff val="80000"/>
                  </a:schemeClr>
                </a:solidFill>
                <a:latin typeface="Courier New" panose="02070309020205020404" pitchFamily="49" charset="0"/>
              </a:rPr>
              <a:t> </a:t>
            </a:r>
            <a:r>
              <a:rPr lang="en-AU" sz="2800" b="0" i="0" u="none" strike="noStrike" baseline="0" dirty="0" err="1">
                <a:solidFill>
                  <a:schemeClr val="accent5">
                    <a:lumMod val="20000"/>
                    <a:lumOff val="80000"/>
                  </a:schemeClr>
                </a:solidFill>
                <a:latin typeface="Courier New" panose="02070309020205020404" pitchFamily="49" charset="0"/>
              </a:rPr>
              <a:t>customer,order,product</a:t>
            </a:r>
            <a:endParaRPr lang="en-AU" sz="2800" b="0" i="0" u="none" strike="noStrike" baseline="0" dirty="0">
              <a:solidFill>
                <a:schemeClr val="accent5">
                  <a:lumMod val="20000"/>
                  <a:lumOff val="80000"/>
                </a:schemeClr>
              </a:solidFill>
              <a:latin typeface="Courier New" panose="02070309020205020404" pitchFamily="49" charset="0"/>
            </a:endParaRPr>
          </a:p>
          <a:p>
            <a:r>
              <a:rPr lang="en-US" sz="2800" b="1" i="0" u="none" strike="noStrike" baseline="0" dirty="0">
                <a:solidFill>
                  <a:schemeClr val="accent5">
                    <a:lumMod val="20000"/>
                    <a:lumOff val="80000"/>
                  </a:schemeClr>
                </a:solidFill>
                <a:latin typeface="Courier New" panose="02070309020205020404" pitchFamily="49" charset="0"/>
              </a:rPr>
              <a:t>WHERE</a:t>
            </a:r>
            <a:r>
              <a:rPr lang="en-US" sz="2800" b="0" i="0" u="none" strike="noStrike" baseline="0" dirty="0">
                <a:solidFill>
                  <a:schemeClr val="accent5">
                    <a:lumMod val="20000"/>
                    <a:lumOff val="80000"/>
                  </a:schemeClr>
                </a:solidFill>
                <a:latin typeface="Courier New" panose="02070309020205020404" pitchFamily="49" charset="0"/>
              </a:rPr>
              <a:t> order1.P_id=product1.P_id;</a:t>
            </a:r>
          </a:p>
          <a:p>
            <a:r>
              <a:rPr lang="en-AU" sz="2800" b="1" i="0" u="none" strike="noStrike" baseline="0" dirty="0">
                <a:solidFill>
                  <a:schemeClr val="accent5">
                    <a:lumMod val="20000"/>
                    <a:lumOff val="80000"/>
                  </a:schemeClr>
                </a:solidFill>
                <a:latin typeface="Courier New" panose="02070309020205020404" pitchFamily="49" charset="0"/>
              </a:rPr>
              <a:t>SELECT</a:t>
            </a:r>
            <a:r>
              <a:rPr lang="en-AU" sz="2800" b="0" i="0" u="none" strike="noStrike" baseline="0" dirty="0">
                <a:solidFill>
                  <a:schemeClr val="accent5">
                    <a:lumMod val="20000"/>
                    <a:lumOff val="80000"/>
                  </a:schemeClr>
                </a:solidFill>
                <a:latin typeface="Courier New" panose="02070309020205020404" pitchFamily="49" charset="0"/>
              </a:rPr>
              <a:t> * </a:t>
            </a:r>
            <a:r>
              <a:rPr lang="en-AU" sz="2800" b="1" i="0" u="none" strike="noStrike" baseline="0" dirty="0">
                <a:solidFill>
                  <a:schemeClr val="accent5">
                    <a:lumMod val="20000"/>
                    <a:lumOff val="80000"/>
                  </a:schemeClr>
                </a:solidFill>
                <a:latin typeface="Courier New" panose="02070309020205020404" pitchFamily="49" charset="0"/>
              </a:rPr>
              <a:t>FROM</a:t>
            </a:r>
            <a:r>
              <a:rPr lang="en-AU" sz="2800" b="0" i="0" u="none" strike="noStrike" baseline="0" dirty="0">
                <a:solidFill>
                  <a:schemeClr val="accent5">
                    <a:lumMod val="20000"/>
                    <a:lumOff val="80000"/>
                  </a:schemeClr>
                </a:solidFill>
                <a:latin typeface="Courier New" panose="02070309020205020404" pitchFamily="49" charset="0"/>
              </a:rPr>
              <a:t> cust_order1;</a:t>
            </a:r>
          </a:p>
          <a:p>
            <a:endParaRPr lang="en-AU" sz="2800" b="0" i="0" u="none" strike="noStrike" baseline="0" dirty="0">
              <a:solidFill>
                <a:schemeClr val="accent5">
                  <a:lumMod val="20000"/>
                  <a:lumOff val="80000"/>
                </a:schemeClr>
              </a:solidFill>
              <a:latin typeface="Arial" panose="020B0604020202020204" pitchFamily="34" charset="0"/>
              <a:cs typeface="Arial" panose="020B0604020202020204" pitchFamily="34" charset="0"/>
            </a:endParaRPr>
          </a:p>
          <a:p>
            <a:pPr>
              <a:spcBef>
                <a:spcPct val="20000"/>
              </a:spcBef>
              <a:buFont typeface="Arial"/>
            </a:pPr>
            <a:endParaRPr lang="en-AU" sz="1800" b="0" i="0" u="none" strike="noStrike" dirty="0">
              <a:solidFill>
                <a:schemeClr val="bg1">
                  <a:lumMod val="95000"/>
                </a:schemeClr>
              </a:solidFill>
            </a:endParaRPr>
          </a:p>
        </p:txBody>
      </p:sp>
      <p:sp>
        <p:nvSpPr>
          <p:cNvPr id="3" name="Title 3">
            <a:extLst>
              <a:ext uri="{FF2B5EF4-FFF2-40B4-BE49-F238E27FC236}">
                <a16:creationId xmlns:a16="http://schemas.microsoft.com/office/drawing/2014/main" id="{0BE38ACF-7349-CF58-DC0B-A0140BC9CD81}"/>
              </a:ext>
            </a:extLst>
          </p:cNvPr>
          <p:cNvSpPr txBox="1">
            <a:spLocks/>
          </p:cNvSpPr>
          <p:nvPr/>
        </p:nvSpPr>
        <p:spPr>
          <a:xfrm>
            <a:off x="609600" y="499892"/>
            <a:ext cx="10972800" cy="100320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a:lstStyle>
          <a:p>
            <a:r>
              <a:rPr lang="en-AU" dirty="0"/>
              <a:t>View with multiple tables</a:t>
            </a:r>
          </a:p>
        </p:txBody>
      </p:sp>
      <p:pic>
        <p:nvPicPr>
          <p:cNvPr id="5" name="Picture 4">
            <a:extLst>
              <a:ext uri="{FF2B5EF4-FFF2-40B4-BE49-F238E27FC236}">
                <a16:creationId xmlns:a16="http://schemas.microsoft.com/office/drawing/2014/main" id="{BA083827-6BE5-71AA-AF96-C82D53E4F4FC}"/>
              </a:ext>
            </a:extLst>
          </p:cNvPr>
          <p:cNvPicPr>
            <a:picLocks noChangeAspect="1"/>
          </p:cNvPicPr>
          <p:nvPr/>
        </p:nvPicPr>
        <p:blipFill>
          <a:blip r:embed="rId2"/>
          <a:stretch>
            <a:fillRect/>
          </a:stretch>
        </p:blipFill>
        <p:spPr>
          <a:xfrm>
            <a:off x="6369815" y="5490874"/>
            <a:ext cx="5822185" cy="1234547"/>
          </a:xfrm>
          <a:prstGeom prst="rect">
            <a:avLst/>
          </a:prstGeom>
        </p:spPr>
      </p:pic>
    </p:spTree>
    <p:extLst>
      <p:ext uri="{BB962C8B-B14F-4D97-AF65-F5344CB8AC3E}">
        <p14:creationId xmlns:p14="http://schemas.microsoft.com/office/powerpoint/2010/main" val="2752442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lstStyle/>
          <a:p>
            <a:r>
              <a:rPr lang="en-AU" dirty="0" err="1"/>
              <a:t>Excercise</a:t>
            </a:r>
            <a:endParaRPr lang="en-AU" dirty="0"/>
          </a:p>
        </p:txBody>
      </p:sp>
      <p:sp>
        <p:nvSpPr>
          <p:cNvPr id="3" name="Text Placeholder 2"/>
          <p:cNvSpPr>
            <a:spLocks noGrp="1"/>
          </p:cNvSpPr>
          <p:nvPr>
            <p:ph type="body" idx="1"/>
          </p:nvPr>
        </p:nvSpPr>
        <p:spPr/>
        <p:txBody>
          <a:bodyPr/>
          <a:lstStyle/>
          <a:p>
            <a:r>
              <a:rPr lang="en-US" dirty="0"/>
              <a:t>Session 7</a:t>
            </a:r>
            <a:endParaRPr lang="en-AU" dirty="0"/>
          </a:p>
        </p:txBody>
      </p:sp>
    </p:spTree>
    <p:extLst>
      <p:ext uri="{BB962C8B-B14F-4D97-AF65-F5344CB8AC3E}">
        <p14:creationId xmlns:p14="http://schemas.microsoft.com/office/powerpoint/2010/main" val="92090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Query Exercises: </a:t>
            </a:r>
          </a:p>
        </p:txBody>
      </p:sp>
      <p:sp>
        <p:nvSpPr>
          <p:cNvPr id="5" name="Content Placeholder 4"/>
          <p:cNvSpPr>
            <a:spLocks noGrp="1"/>
          </p:cNvSpPr>
          <p:nvPr>
            <p:ph idx="1"/>
          </p:nvPr>
        </p:nvSpPr>
        <p:spPr>
          <a:xfrm>
            <a:off x="609600" y="1794617"/>
            <a:ext cx="10972800" cy="4563491"/>
          </a:xfrm>
        </p:spPr>
        <p:txBody>
          <a:bodyPr>
            <a:normAutofit/>
          </a:bodyPr>
          <a:lstStyle/>
          <a:p>
            <a:pPr marL="0" indent="0">
              <a:buNone/>
            </a:pPr>
            <a:r>
              <a:rPr lang="en-AU" dirty="0"/>
              <a:t>Practice view command in database  </a:t>
            </a:r>
            <a:r>
              <a:rPr lang="en-AU" dirty="0" err="1"/>
              <a:t>Computermart</a:t>
            </a:r>
            <a:r>
              <a:rPr lang="en-AU" dirty="0"/>
              <a:t> using tables </a:t>
            </a:r>
            <a:r>
              <a:rPr lang="en-AU" dirty="0" err="1"/>
              <a:t>Customers,Orders,Order-products,Categories</a:t>
            </a:r>
            <a:r>
              <a:rPr lang="en-AU" dirty="0"/>
              <a:t> &amp; Items in session 4.</a:t>
            </a:r>
          </a:p>
          <a:p>
            <a:pPr marL="0" indent="0">
              <a:buNone/>
            </a:pPr>
            <a:r>
              <a:rPr lang="en-AU" dirty="0"/>
              <a:t>Practice view command in database  TAFE using tables  </a:t>
            </a:r>
          </a:p>
          <a:p>
            <a:pPr marL="0" indent="0">
              <a:buNone/>
            </a:pPr>
            <a:r>
              <a:rPr lang="en-AU" dirty="0"/>
              <a:t>Students, Teachers, Books, Courses</a:t>
            </a:r>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134233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ED3F74-90EB-3FEA-77A1-175894062BF4}"/>
              </a:ext>
            </a:extLst>
          </p:cNvPr>
          <p:cNvSpPr>
            <a:spLocks noGrp="1"/>
          </p:cNvSpPr>
          <p:nvPr>
            <p:ph idx="1"/>
          </p:nvPr>
        </p:nvSpPr>
        <p:spPr/>
        <p:txBody>
          <a:bodyPr>
            <a:normAutofit fontScale="92500" lnSpcReduction="20000"/>
          </a:bodyPr>
          <a:lstStyle/>
          <a:p>
            <a:r>
              <a:rPr lang="en-AU" dirty="0"/>
              <a:t>Practices with practice exercises given in BB</a:t>
            </a:r>
          </a:p>
          <a:p>
            <a:pPr algn="l" rtl="0" fontAlgn="base">
              <a:buFont typeface="Arial" panose="020B0604020202020204" pitchFamily="34" charset="0"/>
              <a:buChar char="•"/>
            </a:pPr>
            <a:r>
              <a:rPr lang="en-AU" b="0" i="0" u="none" strike="noStrike" dirty="0">
                <a:solidFill>
                  <a:srgbClr val="F2F2F2"/>
                </a:solidFill>
                <a:effectLst/>
                <a:latin typeface="Arial" panose="020B0604020202020204" pitchFamily="34" charset="0"/>
              </a:rPr>
              <a:t>References:-</a:t>
            </a:r>
            <a:r>
              <a:rPr lang="en-US"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2"/>
              </a:rPr>
              <a:t>https://www.w3schools.com/SQL</a:t>
            </a:r>
            <a:r>
              <a:rPr lang="en-AU" b="0" i="0" dirty="0">
                <a:solidFill>
                  <a:srgbClr val="000000"/>
                </a:solidFill>
                <a:effectLst/>
                <a:latin typeface="Calibri" panose="020F0502020204030204" pitchFamily="34" charset="0"/>
              </a:rPr>
              <a:t>​</a:t>
            </a:r>
            <a:endParaRPr lang="en-AU"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3"/>
              </a:rPr>
              <a:t>https://stackoverflow.com/questions</a:t>
            </a:r>
            <a:r>
              <a:rPr lang="en-AU"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4"/>
              </a:rPr>
              <a:t>https://www.programiz.com/sql/</a:t>
            </a:r>
            <a:r>
              <a:rPr lang="en-AU"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5"/>
              </a:rPr>
              <a:t>https://www.w3resource.com/</a:t>
            </a:r>
            <a:r>
              <a:rPr lang="en-AU" b="0" i="0" dirty="0">
                <a:solidFill>
                  <a:srgbClr val="000000"/>
                </a:solidFill>
                <a:effectLst/>
                <a:latin typeface="Calibri" panose="020F0502020204030204" pitchFamily="34" charset="0"/>
              </a:rPr>
              <a:t>​</a:t>
            </a:r>
            <a:endParaRPr lang="en-AU"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6"/>
              </a:rPr>
              <a:t>https://www.microsoft.com/en-au/sql-server/sql-server</a:t>
            </a:r>
            <a:r>
              <a:rPr lang="en-AU"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AU" b="0" i="0" u="sng" strike="noStrike" dirty="0">
                <a:solidFill>
                  <a:srgbClr val="0000FF"/>
                </a:solidFill>
                <a:effectLst/>
                <a:latin typeface="Arial" panose="020B0604020202020204" pitchFamily="34" charset="0"/>
                <a:hlinkClick r:id="rId7"/>
              </a:rPr>
              <a:t>https://en.wikipedia.org/wiki/SQL</a:t>
            </a:r>
            <a:r>
              <a:rPr lang="en-AU" b="0" i="0" dirty="0">
                <a:solidFill>
                  <a:srgbClr val="000000"/>
                </a:solidFill>
                <a:effectLst/>
                <a:latin typeface="Arial" panose="020B0604020202020204" pitchFamily="34" charset="0"/>
              </a:rPr>
              <a:t>​</a:t>
            </a:r>
          </a:p>
          <a:p>
            <a:pPr algn="l" rtl="0" fontAlgn="base">
              <a:buFont typeface="Arial" panose="020B0604020202020204" pitchFamily="34" charset="0"/>
              <a:buChar char="•"/>
            </a:pPr>
            <a:r>
              <a:rPr lang="en-AU" b="0" i="0" dirty="0">
                <a:solidFill>
                  <a:srgbClr val="000000"/>
                </a:solidFill>
                <a:effectLst/>
                <a:latin typeface="Arial" panose="020B0604020202020204" pitchFamily="34" charset="0"/>
              </a:rPr>
              <a:t>​</a:t>
            </a:r>
            <a:br>
              <a:rPr lang="en-AU" b="0" i="0" dirty="0">
                <a:solidFill>
                  <a:srgbClr val="000000"/>
                </a:solidFill>
                <a:effectLst/>
                <a:latin typeface="Arial" panose="020B0604020202020204" pitchFamily="34" charset="0"/>
              </a:rPr>
            </a:br>
            <a:endParaRPr lang="en-AU" b="0" i="0" dirty="0">
              <a:solidFill>
                <a:srgbClr val="000000"/>
              </a:solidFill>
              <a:effectLst/>
              <a:latin typeface="Arial" panose="020B0604020202020204" pitchFamily="34" charset="0"/>
            </a:endParaRPr>
          </a:p>
          <a:p>
            <a:endParaRPr lang="en-AU" dirty="0"/>
          </a:p>
        </p:txBody>
      </p:sp>
    </p:spTree>
    <p:extLst>
      <p:ext uri="{BB962C8B-B14F-4D97-AF65-F5344CB8AC3E}">
        <p14:creationId xmlns:p14="http://schemas.microsoft.com/office/powerpoint/2010/main" val="159636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Session Contents</a:t>
            </a:r>
          </a:p>
        </p:txBody>
      </p:sp>
      <p:sp>
        <p:nvSpPr>
          <p:cNvPr id="5" name="Content Placeholder 4"/>
          <p:cNvSpPr>
            <a:spLocks noGrp="1"/>
          </p:cNvSpPr>
          <p:nvPr>
            <p:ph idx="1"/>
          </p:nvPr>
        </p:nvSpPr>
        <p:spPr>
          <a:xfrm>
            <a:off x="609600" y="1794617"/>
            <a:ext cx="10972800" cy="4563491"/>
          </a:xfrm>
        </p:spPr>
        <p:txBody>
          <a:bodyPr>
            <a:normAutofit/>
          </a:bodyPr>
          <a:lstStyle/>
          <a:p>
            <a:pPr lvl="1"/>
            <a:r>
              <a:rPr lang="en-AU" dirty="0"/>
              <a:t>View Tables</a:t>
            </a:r>
          </a:p>
          <a:p>
            <a:pPr lvl="1"/>
            <a:r>
              <a:rPr lang="en-AU" dirty="0"/>
              <a:t>Create View</a:t>
            </a:r>
          </a:p>
          <a:p>
            <a:pPr lvl="1"/>
            <a:r>
              <a:rPr lang="en-AU" sz="2800" dirty="0">
                <a:effectLst/>
                <a:latin typeface="Arial" panose="020B0604020202020204" pitchFamily="34" charset="0"/>
                <a:ea typeface="Calibri" panose="020F0502020204030204" pitchFamily="34" charset="0"/>
                <a:cs typeface="Arial" panose="020B0604020202020204" pitchFamily="34" charset="0"/>
              </a:rPr>
              <a:t>Update View</a:t>
            </a:r>
          </a:p>
          <a:p>
            <a:pPr lvl="1"/>
            <a:r>
              <a:rPr lang="en-AU" sz="2800" dirty="0">
                <a:effectLst/>
                <a:latin typeface="Arial" panose="020B0604020202020204" pitchFamily="34" charset="0"/>
                <a:ea typeface="Calibri" panose="020F0502020204030204" pitchFamily="34" charset="0"/>
                <a:cs typeface="Arial" panose="020B0604020202020204" pitchFamily="34" charset="0"/>
              </a:rPr>
              <a:t>Delete View</a:t>
            </a:r>
          </a:p>
          <a:p>
            <a:pPr marL="457200" lvl="1" indent="0">
              <a:buNone/>
            </a:pPr>
            <a:endParaRPr lang="en-AU" dirty="0"/>
          </a:p>
          <a:p>
            <a:pPr lvl="1"/>
            <a:endParaRPr lang="en-AU" dirty="0"/>
          </a:p>
          <a:p>
            <a:pPr lvl="1"/>
            <a:endParaRPr lang="en-AU" dirty="0"/>
          </a:p>
        </p:txBody>
      </p:sp>
    </p:spTree>
    <p:extLst>
      <p:ext uri="{BB962C8B-B14F-4D97-AF65-F5344CB8AC3E}">
        <p14:creationId xmlns:p14="http://schemas.microsoft.com/office/powerpoint/2010/main" val="385430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AE584-F2A3-94E5-7A82-37EF6594225E}"/>
              </a:ext>
            </a:extLst>
          </p:cNvPr>
          <p:cNvSpPr>
            <a:spLocks noGrp="1"/>
          </p:cNvSpPr>
          <p:nvPr>
            <p:ph type="title"/>
          </p:nvPr>
        </p:nvSpPr>
        <p:spPr/>
        <p:txBody>
          <a:bodyPr/>
          <a:lstStyle/>
          <a:p>
            <a:r>
              <a:rPr lang="en-AU" dirty="0"/>
              <a:t>What is a VIEW in SQL</a:t>
            </a:r>
          </a:p>
        </p:txBody>
      </p:sp>
      <p:sp>
        <p:nvSpPr>
          <p:cNvPr id="3" name="Content Placeholder 2">
            <a:extLst>
              <a:ext uri="{FF2B5EF4-FFF2-40B4-BE49-F238E27FC236}">
                <a16:creationId xmlns:a16="http://schemas.microsoft.com/office/drawing/2014/main" id="{3507D577-FCCA-786E-5DAA-298BFA741152}"/>
              </a:ext>
            </a:extLst>
          </p:cNvPr>
          <p:cNvSpPr>
            <a:spLocks noGrp="1"/>
          </p:cNvSpPr>
          <p:nvPr>
            <p:ph idx="1"/>
          </p:nvPr>
        </p:nvSpPr>
        <p:spPr/>
        <p:txBody>
          <a:bodyPr>
            <a:normAutofit/>
          </a:bodyPr>
          <a:lstStyle/>
          <a:p>
            <a:r>
              <a:rPr lang="en-US" b="0" i="0" dirty="0">
                <a:solidFill>
                  <a:schemeClr val="bg1"/>
                </a:solidFill>
                <a:effectLst/>
                <a:latin typeface="Roboto" panose="02000000000000000000" pitchFamily="2" charset="0"/>
              </a:rPr>
              <a:t>Views in SQL are kind of virtual tables. A view also has rows and columns as they are in a real table in the database. We can create a view by selecting fields from one or more tables present in the database. A View can either have all the rows of a table or specific rows based on certain condition</a:t>
            </a:r>
            <a:r>
              <a:rPr lang="en-US" b="0" i="0" dirty="0">
                <a:solidFill>
                  <a:srgbClr val="666666"/>
                </a:solidFill>
                <a:effectLst/>
                <a:latin typeface="Roboto" panose="02000000000000000000" pitchFamily="2" charset="0"/>
              </a:rPr>
              <a:t>.</a:t>
            </a:r>
          </a:p>
          <a:p>
            <a:endParaRPr lang="en-AU" dirty="0"/>
          </a:p>
        </p:txBody>
      </p:sp>
    </p:spTree>
    <p:extLst>
      <p:ext uri="{BB962C8B-B14F-4D97-AF65-F5344CB8AC3E}">
        <p14:creationId xmlns:p14="http://schemas.microsoft.com/office/powerpoint/2010/main" val="594481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a:xfrm>
            <a:off x="609600" y="499892"/>
            <a:ext cx="10972800" cy="1831828"/>
          </a:xfrm>
        </p:spPr>
        <p:txBody>
          <a:bodyPr>
            <a:normAutofit/>
          </a:bodyPr>
          <a:lstStyle/>
          <a:p>
            <a:r>
              <a:rPr lang="en-AU" dirty="0"/>
              <a:t>Why to create a View table</a:t>
            </a:r>
            <a:br>
              <a:rPr lang="en-AU" dirty="0"/>
            </a:br>
            <a:endParaRPr lang="en-AU" sz="3600" dirty="0">
              <a:solidFill>
                <a:schemeClr val="bg1"/>
              </a:solidFill>
            </a:endParaRPr>
          </a:p>
        </p:txBody>
      </p:sp>
      <p:sp>
        <p:nvSpPr>
          <p:cNvPr id="5" name="TextBox 4">
            <a:extLst>
              <a:ext uri="{FF2B5EF4-FFF2-40B4-BE49-F238E27FC236}">
                <a16:creationId xmlns:a16="http://schemas.microsoft.com/office/drawing/2014/main" id="{99298172-D670-0E29-10E8-21E4DCE000D7}"/>
              </a:ext>
            </a:extLst>
          </p:cNvPr>
          <p:cNvSpPr txBox="1"/>
          <p:nvPr/>
        </p:nvSpPr>
        <p:spPr>
          <a:xfrm>
            <a:off x="304800" y="2805976"/>
            <a:ext cx="11536680" cy="3539430"/>
          </a:xfrm>
          <a:prstGeom prst="rect">
            <a:avLst/>
          </a:prstGeom>
          <a:noFill/>
        </p:spPr>
        <p:txBody>
          <a:bodyPr wrap="square">
            <a:spAutoFit/>
          </a:bodyPr>
          <a:lstStyle/>
          <a:p>
            <a:pPr algn="l" fontAlgn="base"/>
            <a:r>
              <a:rPr lang="en-US" sz="2800" b="0" i="0" dirty="0">
                <a:solidFill>
                  <a:schemeClr val="accent5">
                    <a:lumMod val="20000"/>
                    <a:lumOff val="80000"/>
                  </a:schemeClr>
                </a:solidFill>
                <a:effectLst/>
                <a:latin typeface="urw-din"/>
              </a:rPr>
              <a:t>A good database should contain views due to the given reasons:</a:t>
            </a:r>
          </a:p>
          <a:p>
            <a:pPr algn="l" fontAlgn="base">
              <a:buFont typeface="+mj-lt"/>
              <a:buAutoNum type="arabicPeriod"/>
            </a:pPr>
            <a:r>
              <a:rPr lang="en-US" sz="2800" b="1" i="0" dirty="0">
                <a:solidFill>
                  <a:schemeClr val="accent5">
                    <a:lumMod val="20000"/>
                    <a:lumOff val="80000"/>
                  </a:schemeClr>
                </a:solidFill>
                <a:effectLst/>
                <a:latin typeface="urw-din"/>
              </a:rPr>
              <a:t>Restricting data access –</a:t>
            </a:r>
            <a:r>
              <a:rPr lang="en-US" sz="2800" b="0" i="0" dirty="0">
                <a:solidFill>
                  <a:schemeClr val="accent5">
                    <a:lumMod val="20000"/>
                    <a:lumOff val="80000"/>
                  </a:schemeClr>
                </a:solidFill>
                <a:effectLst/>
                <a:latin typeface="urw-din"/>
              </a:rPr>
              <a:t> Views provide an additional level of table security by restricting access to a predetermined set of rows and columns of a table.</a:t>
            </a:r>
          </a:p>
          <a:p>
            <a:pPr algn="l" fontAlgn="base">
              <a:buFont typeface="+mj-lt"/>
              <a:buAutoNum type="arabicPeriod"/>
            </a:pPr>
            <a:r>
              <a:rPr lang="en-US" sz="2800" b="1" i="0" dirty="0">
                <a:solidFill>
                  <a:schemeClr val="accent5">
                    <a:lumMod val="20000"/>
                    <a:lumOff val="80000"/>
                  </a:schemeClr>
                </a:solidFill>
                <a:effectLst/>
                <a:latin typeface="urw-din"/>
              </a:rPr>
              <a:t>Hiding data complexity –</a:t>
            </a:r>
            <a:r>
              <a:rPr lang="en-US" sz="2800" b="0" i="0" dirty="0">
                <a:solidFill>
                  <a:schemeClr val="accent5">
                    <a:lumMod val="20000"/>
                    <a:lumOff val="80000"/>
                  </a:schemeClr>
                </a:solidFill>
                <a:effectLst/>
                <a:latin typeface="urw-din"/>
              </a:rPr>
              <a:t> A view can hide the complexity that exists in a multiple table join.</a:t>
            </a:r>
          </a:p>
          <a:p>
            <a:pPr algn="l" fontAlgn="base">
              <a:buFont typeface="+mj-lt"/>
              <a:buAutoNum type="arabicPeriod"/>
            </a:pPr>
            <a:r>
              <a:rPr lang="en-US" sz="2800" b="1" i="0" dirty="0">
                <a:solidFill>
                  <a:schemeClr val="accent5">
                    <a:lumMod val="20000"/>
                    <a:lumOff val="80000"/>
                  </a:schemeClr>
                </a:solidFill>
                <a:effectLst/>
                <a:latin typeface="urw-din"/>
              </a:rPr>
              <a:t>Simplify commands for the user –</a:t>
            </a:r>
            <a:r>
              <a:rPr lang="en-US" sz="2800" b="0" i="0" dirty="0">
                <a:solidFill>
                  <a:schemeClr val="accent5">
                    <a:lumMod val="20000"/>
                    <a:lumOff val="80000"/>
                  </a:schemeClr>
                </a:solidFill>
                <a:effectLst/>
                <a:latin typeface="urw-din"/>
              </a:rPr>
              <a:t> Views allows the user to select information from multiple tables without requiring the users to actually know how to perform a join.</a:t>
            </a:r>
          </a:p>
        </p:txBody>
      </p:sp>
    </p:spTree>
    <p:extLst>
      <p:ext uri="{BB962C8B-B14F-4D97-AF65-F5344CB8AC3E}">
        <p14:creationId xmlns:p14="http://schemas.microsoft.com/office/powerpoint/2010/main" val="269842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a:xfrm>
            <a:off x="609600" y="499892"/>
            <a:ext cx="10972800" cy="1831828"/>
          </a:xfrm>
        </p:spPr>
        <p:txBody>
          <a:bodyPr>
            <a:normAutofit/>
          </a:bodyPr>
          <a:lstStyle/>
          <a:p>
            <a:r>
              <a:rPr lang="en-AU" dirty="0"/>
              <a:t>Why to create a View table</a:t>
            </a:r>
            <a:br>
              <a:rPr lang="en-AU" dirty="0"/>
            </a:br>
            <a:endParaRPr lang="en-AU" sz="3600" dirty="0">
              <a:solidFill>
                <a:schemeClr val="bg1"/>
              </a:solidFill>
            </a:endParaRPr>
          </a:p>
        </p:txBody>
      </p:sp>
      <p:sp>
        <p:nvSpPr>
          <p:cNvPr id="5" name="TextBox 4">
            <a:extLst>
              <a:ext uri="{FF2B5EF4-FFF2-40B4-BE49-F238E27FC236}">
                <a16:creationId xmlns:a16="http://schemas.microsoft.com/office/drawing/2014/main" id="{99298172-D670-0E29-10E8-21E4DCE000D7}"/>
              </a:ext>
            </a:extLst>
          </p:cNvPr>
          <p:cNvSpPr txBox="1"/>
          <p:nvPr/>
        </p:nvSpPr>
        <p:spPr>
          <a:xfrm>
            <a:off x="327660" y="2653576"/>
            <a:ext cx="11536680" cy="3323987"/>
          </a:xfrm>
          <a:prstGeom prst="rect">
            <a:avLst/>
          </a:prstGeom>
          <a:noFill/>
        </p:spPr>
        <p:txBody>
          <a:bodyPr wrap="square">
            <a:spAutoFit/>
          </a:bodyPr>
          <a:lstStyle/>
          <a:p>
            <a:pPr algn="l" fontAlgn="base"/>
            <a:r>
              <a:rPr lang="en-US" sz="2800" b="1" i="0" dirty="0">
                <a:solidFill>
                  <a:schemeClr val="accent5">
                    <a:lumMod val="20000"/>
                    <a:lumOff val="80000"/>
                  </a:schemeClr>
                </a:solidFill>
                <a:effectLst/>
                <a:latin typeface="urw-din"/>
              </a:rPr>
              <a:t>4.Store complex queries –</a:t>
            </a:r>
            <a:r>
              <a:rPr lang="en-US" sz="2800" b="0" i="0" dirty="0">
                <a:solidFill>
                  <a:schemeClr val="accent5">
                    <a:lumMod val="20000"/>
                    <a:lumOff val="80000"/>
                  </a:schemeClr>
                </a:solidFill>
                <a:effectLst/>
                <a:latin typeface="urw-din"/>
              </a:rPr>
              <a:t> Views can be used to store complex queries.</a:t>
            </a:r>
          </a:p>
          <a:p>
            <a:pPr algn="l" fontAlgn="base"/>
            <a:r>
              <a:rPr lang="en-US" sz="2800" b="1" i="0" dirty="0">
                <a:solidFill>
                  <a:schemeClr val="accent5">
                    <a:lumMod val="20000"/>
                    <a:lumOff val="80000"/>
                  </a:schemeClr>
                </a:solidFill>
                <a:effectLst/>
                <a:latin typeface="urw-din"/>
              </a:rPr>
              <a:t>5.Rename Columns –</a:t>
            </a:r>
            <a:r>
              <a:rPr lang="en-US" sz="2800" b="0" i="0" dirty="0">
                <a:solidFill>
                  <a:schemeClr val="accent5">
                    <a:lumMod val="20000"/>
                    <a:lumOff val="80000"/>
                  </a:schemeClr>
                </a:solidFill>
                <a:effectLst/>
                <a:latin typeface="urw-din"/>
              </a:rPr>
              <a:t> Views can also be used to rename the columns without affecting the base tables provided the number of columns in view must match the number of columns specified in select statement. Thus, renaming helps to hide the names of the columns of the base tables.</a:t>
            </a:r>
          </a:p>
          <a:p>
            <a:pPr algn="l" fontAlgn="base"/>
            <a:r>
              <a:rPr lang="en-US" sz="2800" b="1" i="0" dirty="0">
                <a:solidFill>
                  <a:schemeClr val="accent5">
                    <a:lumMod val="20000"/>
                    <a:lumOff val="80000"/>
                  </a:schemeClr>
                </a:solidFill>
                <a:effectLst/>
                <a:latin typeface="urw-din"/>
              </a:rPr>
              <a:t>6.Multiple view facility –</a:t>
            </a:r>
            <a:r>
              <a:rPr lang="en-US" sz="2800" b="0" i="0" dirty="0">
                <a:solidFill>
                  <a:schemeClr val="accent5">
                    <a:lumMod val="20000"/>
                    <a:lumOff val="80000"/>
                  </a:schemeClr>
                </a:solidFill>
                <a:effectLst/>
                <a:latin typeface="urw-din"/>
              </a:rPr>
              <a:t> Different views can be created on the same table for different users.</a:t>
            </a:r>
          </a:p>
          <a:p>
            <a:pPr algn="l" fontAlgn="base">
              <a:buFont typeface="+mj-lt"/>
              <a:buAutoNum type="arabicPeriod"/>
            </a:pPr>
            <a:endParaRPr lang="en-US" sz="1400" b="0" i="0" dirty="0">
              <a:solidFill>
                <a:schemeClr val="accent5">
                  <a:lumMod val="20000"/>
                  <a:lumOff val="80000"/>
                </a:schemeClr>
              </a:solidFill>
              <a:effectLst/>
              <a:latin typeface="urw-din"/>
            </a:endParaRPr>
          </a:p>
        </p:txBody>
      </p:sp>
    </p:spTree>
    <p:extLst>
      <p:ext uri="{BB962C8B-B14F-4D97-AF65-F5344CB8AC3E}">
        <p14:creationId xmlns:p14="http://schemas.microsoft.com/office/powerpoint/2010/main" val="224254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084" y="3550921"/>
            <a:ext cx="10363200" cy="2218058"/>
          </a:xfrm>
        </p:spPr>
        <p:txBody>
          <a:bodyPr>
            <a:normAutofit/>
          </a:bodyPr>
          <a:lstStyle/>
          <a:p>
            <a:r>
              <a:rPr lang="en-AU"/>
              <a:t>Create View </a:t>
            </a:r>
            <a:r>
              <a:rPr lang="en-AU" dirty="0"/>
              <a:t>Using </a:t>
            </a:r>
            <a:r>
              <a:rPr lang="en-AU" dirty="0" err="1"/>
              <a:t>Computermart</a:t>
            </a:r>
            <a:r>
              <a:rPr lang="en-AU" dirty="0"/>
              <a:t> database created in Session 4 </a:t>
            </a:r>
            <a:r>
              <a:rPr lang="en-AU" dirty="0" err="1"/>
              <a:t>powerpoint</a:t>
            </a:r>
            <a:r>
              <a:rPr lang="en-AU" dirty="0"/>
              <a:t> presentation slide 19-25</a:t>
            </a:r>
          </a:p>
        </p:txBody>
      </p:sp>
    </p:spTree>
    <p:extLst>
      <p:ext uri="{BB962C8B-B14F-4D97-AF65-F5344CB8AC3E}">
        <p14:creationId xmlns:p14="http://schemas.microsoft.com/office/powerpoint/2010/main" val="3321835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a:xfrm>
            <a:off x="609600" y="499892"/>
            <a:ext cx="10972800" cy="1831828"/>
          </a:xfrm>
        </p:spPr>
        <p:txBody>
          <a:bodyPr>
            <a:normAutofit fontScale="90000"/>
          </a:bodyPr>
          <a:lstStyle/>
          <a:p>
            <a:r>
              <a:rPr lang="en-AU" dirty="0"/>
              <a:t>Create View</a:t>
            </a:r>
            <a:br>
              <a:rPr lang="en-AU" dirty="0"/>
            </a:br>
            <a:r>
              <a:rPr lang="en-US" sz="3600" b="0" i="0" dirty="0">
                <a:solidFill>
                  <a:schemeClr val="bg1"/>
                </a:solidFill>
                <a:effectLst/>
                <a:latin typeface="urw-din"/>
              </a:rPr>
              <a:t>We can create View using </a:t>
            </a:r>
            <a:r>
              <a:rPr lang="en-US" sz="3600" b="1" i="0" dirty="0">
                <a:solidFill>
                  <a:schemeClr val="bg1"/>
                </a:solidFill>
                <a:effectLst/>
                <a:latin typeface="urw-din"/>
              </a:rPr>
              <a:t>CREATE VIEW</a:t>
            </a:r>
            <a:r>
              <a:rPr lang="en-US" sz="3600" b="0" i="0" dirty="0">
                <a:solidFill>
                  <a:schemeClr val="bg1"/>
                </a:solidFill>
                <a:effectLst/>
                <a:latin typeface="urw-din"/>
              </a:rPr>
              <a:t> statement. A View can be created from a single table or multiple tables.</a:t>
            </a:r>
            <a:endParaRPr lang="en-AU" sz="3600" dirty="0">
              <a:solidFill>
                <a:schemeClr val="bg1"/>
              </a:solidFill>
            </a:endParaRPr>
          </a:p>
        </p:txBody>
      </p:sp>
      <p:sp>
        <p:nvSpPr>
          <p:cNvPr id="5" name="TextBox 4">
            <a:extLst>
              <a:ext uri="{FF2B5EF4-FFF2-40B4-BE49-F238E27FC236}">
                <a16:creationId xmlns:a16="http://schemas.microsoft.com/office/drawing/2014/main" id="{99298172-D670-0E29-10E8-21E4DCE000D7}"/>
              </a:ext>
            </a:extLst>
          </p:cNvPr>
          <p:cNvSpPr txBox="1"/>
          <p:nvPr/>
        </p:nvSpPr>
        <p:spPr>
          <a:xfrm>
            <a:off x="304800" y="2805976"/>
            <a:ext cx="11536680"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lumMod val="20000"/>
                    <a:lumOff val="80000"/>
                  </a:schemeClr>
                </a:solidFill>
                <a:effectLst/>
                <a:highlight>
                  <a:srgbClr val="FF0000"/>
                </a:highlight>
                <a:latin typeface="Consolas" panose="020B0609020204030204" pitchFamily="49" charset="0"/>
              </a:rPr>
              <a:t>SYNTAX FOR 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CREATE VIEW </a:t>
            </a:r>
            <a:r>
              <a:rPr kumimoji="0" lang="en-US" altLang="en-US" sz="3200" b="0" i="0" u="none" strike="noStrike" cap="none" normalizeH="0" baseline="0" dirty="0" err="1">
                <a:ln>
                  <a:noFill/>
                </a:ln>
                <a:solidFill>
                  <a:schemeClr val="accent5">
                    <a:lumMod val="20000"/>
                    <a:lumOff val="80000"/>
                  </a:schemeClr>
                </a:solidFill>
                <a:effectLst/>
                <a:latin typeface="Consolas" panose="020B0609020204030204" pitchFamily="49" charset="0"/>
              </a:rPr>
              <a:t>view_name</a:t>
            </a: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 AS SELECT column1, column2..... FROM </a:t>
            </a:r>
            <a:r>
              <a:rPr kumimoji="0" lang="en-US" altLang="en-US" sz="3200" b="0" i="0" u="none" strike="noStrike" cap="none" normalizeH="0" baseline="0" dirty="0" err="1">
                <a:ln>
                  <a:noFill/>
                </a:ln>
                <a:solidFill>
                  <a:schemeClr val="accent5">
                    <a:lumMod val="20000"/>
                    <a:lumOff val="80000"/>
                  </a:schemeClr>
                </a:solidFill>
                <a:effectLst/>
                <a:latin typeface="Consolas" panose="020B0609020204030204" pitchFamily="49" charset="0"/>
              </a:rPr>
              <a:t>table_name</a:t>
            </a: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 WHERE condition;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chemeClr val="accent5">
                  <a:lumMod val="20000"/>
                  <a:lumOff val="80000"/>
                </a:schemeClr>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chemeClr val="accent5">
                    <a:lumMod val="20000"/>
                    <a:lumOff val="80000"/>
                  </a:schemeClr>
                </a:solidFill>
                <a:effectLst/>
                <a:latin typeface="Consolas" panose="020B0609020204030204" pitchFamily="49" charset="0"/>
              </a:rPr>
              <a:t>view_name</a:t>
            </a: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 Name for the View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err="1">
                <a:ln>
                  <a:noFill/>
                </a:ln>
                <a:solidFill>
                  <a:schemeClr val="accent5">
                    <a:lumMod val="20000"/>
                    <a:lumOff val="80000"/>
                  </a:schemeClr>
                </a:solidFill>
                <a:effectLst/>
                <a:latin typeface="Consolas" panose="020B0609020204030204" pitchFamily="49" charset="0"/>
              </a:rPr>
              <a:t>table_name</a:t>
            </a: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 Name of the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5">
                    <a:lumMod val="20000"/>
                    <a:lumOff val="80000"/>
                  </a:schemeClr>
                </a:solidFill>
                <a:effectLst/>
                <a:latin typeface="Consolas" panose="020B0609020204030204" pitchFamily="49" charset="0"/>
              </a:rPr>
              <a:t>condition</a:t>
            </a:r>
            <a:r>
              <a:rPr kumimoji="0" lang="en-US" altLang="en-US" sz="3200" b="0" i="0" u="none" strike="noStrike" cap="none" normalizeH="0" baseline="0" dirty="0">
                <a:ln>
                  <a:noFill/>
                </a:ln>
                <a:solidFill>
                  <a:schemeClr val="accent5">
                    <a:lumMod val="20000"/>
                    <a:lumOff val="80000"/>
                  </a:schemeClr>
                </a:solidFill>
                <a:effectLst/>
                <a:latin typeface="Consolas" panose="020B0609020204030204" pitchFamily="49" charset="0"/>
              </a:rPr>
              <a:t>: Condition to select rows</a:t>
            </a:r>
            <a:r>
              <a:rPr kumimoji="0" lang="en-US" altLang="en-US" sz="3200" b="0" i="0" u="none" strike="noStrike" cap="none" normalizeH="0" baseline="0" dirty="0">
                <a:ln>
                  <a:noFill/>
                </a:ln>
                <a:solidFill>
                  <a:schemeClr val="accent5">
                    <a:lumMod val="20000"/>
                    <a:lumOff val="80000"/>
                  </a:schemeClr>
                </a:solidFill>
                <a:effectLst/>
              </a:rPr>
              <a:t> </a:t>
            </a:r>
            <a:endParaRPr kumimoji="0" lang="en-US" altLang="en-US" sz="3200" b="0" i="0" u="none" strike="noStrike" cap="none" normalizeH="0" baseline="0" dirty="0">
              <a:ln>
                <a:noFill/>
              </a:ln>
              <a:solidFill>
                <a:schemeClr val="accent5">
                  <a:lumMod val="20000"/>
                  <a:lumOff val="80000"/>
                </a:schemeClr>
              </a:solidFill>
              <a:effectLst/>
              <a:latin typeface="Arial" panose="020B0604020202020204" pitchFamily="34" charset="0"/>
            </a:endParaRPr>
          </a:p>
        </p:txBody>
      </p:sp>
    </p:spTree>
    <p:extLst>
      <p:ext uri="{BB962C8B-B14F-4D97-AF65-F5344CB8AC3E}">
        <p14:creationId xmlns:p14="http://schemas.microsoft.com/office/powerpoint/2010/main" val="1406435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a:xfrm>
            <a:off x="609600" y="499892"/>
            <a:ext cx="10972800" cy="1003205"/>
          </a:xfrm>
        </p:spPr>
        <p:txBody>
          <a:bodyPr vert="horz" lIns="91440" tIns="45720" rIns="91440" bIns="45720" rtlCol="0" anchor="ctr">
            <a:normAutofit/>
          </a:bodyPr>
          <a:lstStyle/>
          <a:p>
            <a:r>
              <a:rPr lang="en-AU" sz="3900"/>
              <a:t>Try the given commands to create a view</a:t>
            </a:r>
          </a:p>
        </p:txBody>
      </p:sp>
      <p:sp>
        <p:nvSpPr>
          <p:cNvPr id="4" name="TextBox 3">
            <a:extLst>
              <a:ext uri="{FF2B5EF4-FFF2-40B4-BE49-F238E27FC236}">
                <a16:creationId xmlns:a16="http://schemas.microsoft.com/office/drawing/2014/main" id="{16BEAD7B-5AC3-316C-222E-355A02EB4AC9}"/>
              </a:ext>
            </a:extLst>
          </p:cNvPr>
          <p:cNvSpPr txBox="1"/>
          <p:nvPr/>
        </p:nvSpPr>
        <p:spPr>
          <a:xfrm>
            <a:off x="609600" y="1600203"/>
            <a:ext cx="5384800" cy="4525963"/>
          </a:xfrm>
          <a:prstGeom prst="rect">
            <a:avLst/>
          </a:prstGeom>
        </p:spPr>
        <p:txBody>
          <a:bodyPr vert="horz" lIns="91440" tIns="45720" rIns="91440" bIns="45720" rtlCol="0">
            <a:normAutofit/>
          </a:bodyPr>
          <a:lstStyle/>
          <a:p>
            <a:pPr>
              <a:spcBef>
                <a:spcPct val="20000"/>
              </a:spcBef>
              <a:buFont typeface="Arial"/>
            </a:pPr>
            <a:r>
              <a:rPr lang="en-AU" sz="2800" b="1" i="0" u="none" strike="noStrike" dirty="0">
                <a:solidFill>
                  <a:schemeClr val="bg1">
                    <a:lumMod val="95000"/>
                  </a:schemeClr>
                </a:solidFill>
              </a:rPr>
              <a:t>USE</a:t>
            </a:r>
            <a:r>
              <a:rPr lang="en-AU" sz="2800" b="0" i="0" u="none" strike="noStrike" dirty="0">
                <a:solidFill>
                  <a:schemeClr val="bg1">
                    <a:lumMod val="95000"/>
                  </a:schemeClr>
                </a:solidFill>
              </a:rPr>
              <a:t> </a:t>
            </a:r>
            <a:r>
              <a:rPr lang="en-AU" sz="2800" b="0" i="0" u="none" strike="noStrike" dirty="0" err="1">
                <a:solidFill>
                  <a:schemeClr val="bg1">
                    <a:lumMod val="95000"/>
                  </a:schemeClr>
                </a:solidFill>
              </a:rPr>
              <a:t>computerMART</a:t>
            </a:r>
            <a:r>
              <a:rPr lang="en-AU" sz="2800" b="0" i="0" u="none" strike="noStrike" dirty="0">
                <a:solidFill>
                  <a:schemeClr val="bg1">
                    <a:lumMod val="95000"/>
                  </a:schemeClr>
                </a:solidFill>
              </a:rPr>
              <a:t>;</a:t>
            </a:r>
          </a:p>
          <a:p>
            <a:pPr>
              <a:spcBef>
                <a:spcPct val="20000"/>
              </a:spcBef>
              <a:buFont typeface="Arial"/>
            </a:pPr>
            <a:r>
              <a:rPr lang="en-US" sz="2800" b="1" i="0" u="none" strike="noStrike" dirty="0">
                <a:solidFill>
                  <a:schemeClr val="bg1">
                    <a:lumMod val="95000"/>
                  </a:schemeClr>
                </a:solidFill>
              </a:rPr>
              <a:t>CREATE</a:t>
            </a:r>
            <a:r>
              <a:rPr lang="en-US" sz="2800" b="0" i="0" u="none" strike="noStrike" dirty="0">
                <a:solidFill>
                  <a:schemeClr val="bg1">
                    <a:lumMod val="95000"/>
                  </a:schemeClr>
                </a:solidFill>
              </a:rPr>
              <a:t> </a:t>
            </a:r>
            <a:r>
              <a:rPr lang="en-US" sz="2800" b="1" i="0" u="none" strike="noStrike" dirty="0">
                <a:solidFill>
                  <a:schemeClr val="bg1">
                    <a:lumMod val="95000"/>
                  </a:schemeClr>
                </a:solidFill>
              </a:rPr>
              <a:t>VIEW</a:t>
            </a:r>
            <a:r>
              <a:rPr lang="en-US" sz="2800" b="0" i="0" u="none" strike="noStrike" dirty="0">
                <a:solidFill>
                  <a:schemeClr val="bg1">
                    <a:lumMod val="95000"/>
                  </a:schemeClr>
                </a:solidFill>
              </a:rPr>
              <a:t> </a:t>
            </a:r>
            <a:r>
              <a:rPr lang="en-US" sz="2800" b="0" i="0" u="none" strike="noStrike" dirty="0" err="1">
                <a:solidFill>
                  <a:schemeClr val="bg1">
                    <a:lumMod val="95000"/>
                  </a:schemeClr>
                </a:solidFill>
              </a:rPr>
              <a:t>cust_name_phone</a:t>
            </a:r>
            <a:r>
              <a:rPr lang="en-US" sz="2800" b="0" i="0" u="none" strike="noStrike" dirty="0">
                <a:solidFill>
                  <a:schemeClr val="bg1">
                    <a:lumMod val="95000"/>
                  </a:schemeClr>
                </a:solidFill>
              </a:rPr>
              <a:t> </a:t>
            </a:r>
            <a:r>
              <a:rPr lang="en-US" sz="2800" b="1" i="0" u="none" strike="noStrike" dirty="0">
                <a:solidFill>
                  <a:schemeClr val="bg1">
                    <a:lumMod val="95000"/>
                  </a:schemeClr>
                </a:solidFill>
              </a:rPr>
              <a:t>AS</a:t>
            </a:r>
            <a:r>
              <a:rPr lang="en-US" sz="2800" b="0" i="0" u="none" strike="noStrike" dirty="0">
                <a:solidFill>
                  <a:schemeClr val="bg1">
                    <a:lumMod val="95000"/>
                  </a:schemeClr>
                </a:solidFill>
              </a:rPr>
              <a:t> </a:t>
            </a:r>
            <a:r>
              <a:rPr lang="en-US" sz="2800" b="1" i="0" u="none" strike="noStrike" dirty="0">
                <a:solidFill>
                  <a:schemeClr val="bg1">
                    <a:lumMod val="95000"/>
                  </a:schemeClr>
                </a:solidFill>
              </a:rPr>
              <a:t>SELECT</a:t>
            </a:r>
            <a:r>
              <a:rPr lang="en-US" sz="2800" b="0" i="0" u="none" strike="noStrike" dirty="0">
                <a:solidFill>
                  <a:schemeClr val="bg1">
                    <a:lumMod val="95000"/>
                  </a:schemeClr>
                </a:solidFill>
              </a:rPr>
              <a:t> </a:t>
            </a:r>
            <a:r>
              <a:rPr lang="en-US" sz="2800" b="0" i="0" u="none" strike="noStrike" dirty="0" err="1">
                <a:solidFill>
                  <a:schemeClr val="bg1">
                    <a:lumMod val="95000"/>
                  </a:schemeClr>
                </a:solidFill>
              </a:rPr>
              <a:t>FIRST_NAME,last_name,phone,Address</a:t>
            </a:r>
            <a:r>
              <a:rPr lang="en-US" sz="2800" b="0" i="0" u="none" strike="noStrike" dirty="0">
                <a:solidFill>
                  <a:schemeClr val="bg1">
                    <a:lumMod val="95000"/>
                  </a:schemeClr>
                </a:solidFill>
              </a:rPr>
              <a:t> </a:t>
            </a:r>
            <a:r>
              <a:rPr lang="en-US" sz="2800" b="1" i="0" u="none" strike="noStrike" dirty="0">
                <a:solidFill>
                  <a:schemeClr val="bg1">
                    <a:lumMod val="95000"/>
                  </a:schemeClr>
                </a:solidFill>
              </a:rPr>
              <a:t>FROM</a:t>
            </a:r>
            <a:r>
              <a:rPr lang="en-US" sz="2800" b="0" i="0" u="none" strike="noStrike" dirty="0">
                <a:solidFill>
                  <a:schemeClr val="bg1">
                    <a:lumMod val="95000"/>
                  </a:schemeClr>
                </a:solidFill>
              </a:rPr>
              <a:t> customer</a:t>
            </a:r>
          </a:p>
          <a:p>
            <a:pPr>
              <a:spcBef>
                <a:spcPct val="20000"/>
              </a:spcBef>
              <a:buFont typeface="Arial"/>
            </a:pPr>
            <a:r>
              <a:rPr lang="en-AU" sz="2800" b="1" i="0" u="none" strike="noStrike" dirty="0">
                <a:solidFill>
                  <a:schemeClr val="bg1">
                    <a:lumMod val="95000"/>
                  </a:schemeClr>
                </a:solidFill>
              </a:rPr>
              <a:t>WHERE</a:t>
            </a:r>
            <a:r>
              <a:rPr lang="en-AU" sz="2800" b="0" i="0" u="none" strike="noStrike" dirty="0">
                <a:solidFill>
                  <a:schemeClr val="bg1">
                    <a:lumMod val="95000"/>
                  </a:schemeClr>
                </a:solidFill>
              </a:rPr>
              <a:t> address='</a:t>
            </a:r>
            <a:r>
              <a:rPr lang="en-AU" sz="2800" b="0" i="0" u="none" strike="noStrike" dirty="0" err="1">
                <a:solidFill>
                  <a:schemeClr val="bg1">
                    <a:lumMod val="95000"/>
                  </a:schemeClr>
                </a:solidFill>
              </a:rPr>
              <a:t>perth</a:t>
            </a:r>
            <a:r>
              <a:rPr lang="en-AU" sz="2800" b="0" i="0" u="none" strike="noStrike" dirty="0">
                <a:solidFill>
                  <a:schemeClr val="bg1">
                    <a:lumMod val="95000"/>
                  </a:schemeClr>
                </a:solidFill>
              </a:rPr>
              <a:t>';</a:t>
            </a:r>
          </a:p>
          <a:p>
            <a:pPr>
              <a:spcBef>
                <a:spcPct val="20000"/>
              </a:spcBef>
              <a:buFont typeface="Arial"/>
            </a:pPr>
            <a:endParaRPr lang="en-AU" sz="2800" b="0" i="0" u="none" strike="noStrike" dirty="0">
              <a:solidFill>
                <a:schemeClr val="bg1">
                  <a:lumMod val="95000"/>
                </a:schemeClr>
              </a:solidFill>
            </a:endParaRPr>
          </a:p>
          <a:p>
            <a:pPr>
              <a:spcBef>
                <a:spcPct val="20000"/>
              </a:spcBef>
              <a:buFont typeface="Arial"/>
            </a:pPr>
            <a:r>
              <a:rPr lang="en-US" sz="2800" b="1" i="0" u="none" strike="noStrike" dirty="0">
                <a:solidFill>
                  <a:schemeClr val="bg1">
                    <a:lumMod val="95000"/>
                  </a:schemeClr>
                </a:solidFill>
              </a:rPr>
              <a:t>SELECT</a:t>
            </a:r>
            <a:r>
              <a:rPr lang="en-US" sz="2800" b="0" i="0" u="none" strike="noStrike" dirty="0">
                <a:solidFill>
                  <a:schemeClr val="bg1">
                    <a:lumMod val="95000"/>
                  </a:schemeClr>
                </a:solidFill>
              </a:rPr>
              <a:t> * </a:t>
            </a:r>
            <a:r>
              <a:rPr lang="en-US" sz="2800" b="1" i="0" u="none" strike="noStrike" dirty="0">
                <a:solidFill>
                  <a:schemeClr val="bg1">
                    <a:lumMod val="95000"/>
                  </a:schemeClr>
                </a:solidFill>
              </a:rPr>
              <a:t>FROM</a:t>
            </a:r>
            <a:r>
              <a:rPr lang="en-US" sz="2800" b="0" i="0" u="none" strike="noStrike" dirty="0">
                <a:solidFill>
                  <a:schemeClr val="bg1">
                    <a:lumMod val="95000"/>
                  </a:schemeClr>
                </a:solidFill>
              </a:rPr>
              <a:t> </a:t>
            </a:r>
            <a:r>
              <a:rPr lang="en-US" sz="2800" b="0" i="0" u="none" strike="noStrike" dirty="0" err="1">
                <a:solidFill>
                  <a:schemeClr val="bg1">
                    <a:lumMod val="95000"/>
                  </a:schemeClr>
                </a:solidFill>
              </a:rPr>
              <a:t>cust_name_phone</a:t>
            </a:r>
            <a:r>
              <a:rPr lang="en-US" sz="2800" b="0" i="0" u="none" strike="noStrike" dirty="0">
                <a:solidFill>
                  <a:schemeClr val="bg1">
                    <a:lumMod val="95000"/>
                  </a:schemeClr>
                </a:solidFill>
              </a:rPr>
              <a:t>;</a:t>
            </a:r>
          </a:p>
          <a:p>
            <a:pPr>
              <a:spcBef>
                <a:spcPct val="20000"/>
              </a:spcBef>
              <a:buFont typeface="Arial"/>
            </a:pPr>
            <a:endParaRPr lang="en-AU" sz="2800" b="0" i="0" u="none" strike="noStrike" dirty="0">
              <a:solidFill>
                <a:schemeClr val="bg1">
                  <a:lumMod val="95000"/>
                </a:schemeClr>
              </a:solidFill>
            </a:endParaRPr>
          </a:p>
          <a:p>
            <a:pPr>
              <a:spcBef>
                <a:spcPct val="20000"/>
              </a:spcBef>
              <a:buFont typeface="Arial"/>
            </a:pPr>
            <a:endParaRPr lang="en-US" sz="2800" b="0" i="0" u="none" strike="noStrike" dirty="0">
              <a:solidFill>
                <a:schemeClr val="bg1">
                  <a:lumMod val="95000"/>
                </a:schemeClr>
              </a:solidFill>
            </a:endParaRPr>
          </a:p>
        </p:txBody>
      </p:sp>
      <p:pic>
        <p:nvPicPr>
          <p:cNvPr id="11" name="Picture 10">
            <a:extLst>
              <a:ext uri="{FF2B5EF4-FFF2-40B4-BE49-F238E27FC236}">
                <a16:creationId xmlns:a16="http://schemas.microsoft.com/office/drawing/2014/main" id="{8F34103B-B205-9BB0-CF5A-7294D531B8F2}"/>
              </a:ext>
            </a:extLst>
          </p:cNvPr>
          <p:cNvPicPr>
            <a:picLocks noChangeAspect="1"/>
          </p:cNvPicPr>
          <p:nvPr/>
        </p:nvPicPr>
        <p:blipFill>
          <a:blip r:embed="rId3"/>
          <a:stretch>
            <a:fillRect/>
          </a:stretch>
        </p:blipFill>
        <p:spPr>
          <a:xfrm>
            <a:off x="6914965" y="2164080"/>
            <a:ext cx="4275190" cy="3337559"/>
          </a:xfrm>
          <a:prstGeom prst="rect">
            <a:avLst/>
          </a:prstGeom>
        </p:spPr>
      </p:pic>
    </p:spTree>
    <p:extLst>
      <p:ext uri="{BB962C8B-B14F-4D97-AF65-F5344CB8AC3E}">
        <p14:creationId xmlns:p14="http://schemas.microsoft.com/office/powerpoint/2010/main" val="15670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4DAC-5D26-7C51-B44C-3E0926A17AE8}"/>
              </a:ext>
            </a:extLst>
          </p:cNvPr>
          <p:cNvSpPr>
            <a:spLocks noGrp="1"/>
          </p:cNvSpPr>
          <p:nvPr>
            <p:ph type="title"/>
          </p:nvPr>
        </p:nvSpPr>
        <p:spPr>
          <a:xfrm>
            <a:off x="609600" y="-457200"/>
            <a:ext cx="10972800" cy="2392680"/>
          </a:xfrm>
        </p:spPr>
        <p:txBody>
          <a:bodyPr>
            <a:noAutofit/>
          </a:bodyPr>
          <a:lstStyle/>
          <a:p>
            <a:br>
              <a:rPr lang="en-AU" sz="3200" dirty="0"/>
            </a:br>
            <a:br>
              <a:rPr lang="en-AU" sz="3200" dirty="0"/>
            </a:br>
            <a:r>
              <a:rPr lang="en-AU" sz="3600" dirty="0"/>
              <a:t>INSERT COMMAND IN VIEW TABLE</a:t>
            </a:r>
          </a:p>
        </p:txBody>
      </p:sp>
      <p:sp>
        <p:nvSpPr>
          <p:cNvPr id="7" name="TextBox 6">
            <a:extLst>
              <a:ext uri="{FF2B5EF4-FFF2-40B4-BE49-F238E27FC236}">
                <a16:creationId xmlns:a16="http://schemas.microsoft.com/office/drawing/2014/main" id="{9AC8ED34-0189-4FDA-22DD-ACA91A6C3578}"/>
              </a:ext>
            </a:extLst>
          </p:cNvPr>
          <p:cNvSpPr txBox="1"/>
          <p:nvPr/>
        </p:nvSpPr>
        <p:spPr>
          <a:xfrm>
            <a:off x="441960" y="2150656"/>
            <a:ext cx="8275320" cy="2062103"/>
          </a:xfrm>
          <a:prstGeom prst="rect">
            <a:avLst/>
          </a:prstGeom>
          <a:noFill/>
        </p:spPr>
        <p:txBody>
          <a:bodyPr wrap="square">
            <a:spAutoFit/>
          </a:bodyPr>
          <a:lstStyle/>
          <a:p>
            <a:r>
              <a:rPr lang="en-US" sz="3200" b="1" i="0" u="none" strike="noStrike" baseline="0" dirty="0">
                <a:solidFill>
                  <a:schemeClr val="accent5">
                    <a:lumMod val="20000"/>
                    <a:lumOff val="80000"/>
                  </a:schemeClr>
                </a:solidFill>
                <a:latin typeface="Courier New" panose="02070309020205020404" pitchFamily="49" charset="0"/>
              </a:rPr>
              <a:t>INSERT</a:t>
            </a:r>
            <a:r>
              <a:rPr lang="en-US" sz="3200" b="0" i="0" u="none" strike="noStrike" baseline="0" dirty="0">
                <a:solidFill>
                  <a:schemeClr val="accent5">
                    <a:lumMod val="20000"/>
                    <a:lumOff val="80000"/>
                  </a:schemeClr>
                </a:solidFill>
                <a:latin typeface="Courier New" panose="02070309020205020404" pitchFamily="49" charset="0"/>
              </a:rPr>
              <a:t> </a:t>
            </a:r>
            <a:r>
              <a:rPr lang="en-US" sz="3200" b="1" i="0" u="none" strike="noStrike" baseline="0" dirty="0">
                <a:solidFill>
                  <a:schemeClr val="accent5">
                    <a:lumMod val="20000"/>
                    <a:lumOff val="80000"/>
                  </a:schemeClr>
                </a:solidFill>
                <a:latin typeface="Courier New" panose="02070309020205020404" pitchFamily="49" charset="0"/>
              </a:rPr>
              <a:t>INTO</a:t>
            </a:r>
            <a:r>
              <a:rPr lang="en-US" sz="3200" b="0" i="0" u="none" strike="noStrike" baseline="0" dirty="0">
                <a:solidFill>
                  <a:schemeClr val="accent5">
                    <a:lumMod val="20000"/>
                    <a:lumOff val="80000"/>
                  </a:schemeClr>
                </a:solidFill>
                <a:latin typeface="Courier New" panose="02070309020205020404" pitchFamily="49" charset="0"/>
              </a:rPr>
              <a:t> </a:t>
            </a:r>
            <a:r>
              <a:rPr lang="en-US" sz="3200" b="0" i="0" u="none" strike="noStrike" baseline="0" dirty="0" err="1">
                <a:solidFill>
                  <a:schemeClr val="accent5">
                    <a:lumMod val="20000"/>
                    <a:lumOff val="80000"/>
                  </a:schemeClr>
                </a:solidFill>
                <a:latin typeface="Courier New" panose="02070309020205020404" pitchFamily="49" charset="0"/>
              </a:rPr>
              <a:t>cust_name_phone</a:t>
            </a:r>
            <a:r>
              <a:rPr lang="en-US" sz="3200" b="0" i="0" u="none" strike="noStrike" baseline="0" dirty="0">
                <a:solidFill>
                  <a:schemeClr val="accent5">
                    <a:lumMod val="20000"/>
                    <a:lumOff val="80000"/>
                  </a:schemeClr>
                </a:solidFill>
                <a:latin typeface="Courier New" panose="02070309020205020404" pitchFamily="49" charset="0"/>
              </a:rPr>
              <a:t> </a:t>
            </a:r>
            <a:r>
              <a:rPr lang="en-US" sz="3200" b="1" i="0" u="none" strike="noStrike" baseline="0" dirty="0">
                <a:solidFill>
                  <a:schemeClr val="accent5">
                    <a:lumMod val="20000"/>
                    <a:lumOff val="80000"/>
                  </a:schemeClr>
                </a:solidFill>
                <a:latin typeface="Courier New" panose="02070309020205020404" pitchFamily="49" charset="0"/>
              </a:rPr>
              <a:t>VALUES</a:t>
            </a:r>
            <a:r>
              <a:rPr lang="en-US" sz="3200" b="0" i="0" u="none" strike="noStrike" baseline="0" dirty="0">
                <a:solidFill>
                  <a:schemeClr val="accent5">
                    <a:lumMod val="20000"/>
                    <a:lumOff val="80000"/>
                  </a:schemeClr>
                </a:solidFill>
                <a:latin typeface="Courier New" panose="02070309020205020404" pitchFamily="49" charset="0"/>
              </a:rPr>
              <a:t> ('Katrina','William','+61-09876554', 'Perth');</a:t>
            </a:r>
          </a:p>
          <a:p>
            <a:r>
              <a:rPr lang="en-US" sz="3200" b="1" i="0" u="none" strike="noStrike" baseline="0" dirty="0">
                <a:solidFill>
                  <a:schemeClr val="accent5">
                    <a:lumMod val="20000"/>
                    <a:lumOff val="80000"/>
                  </a:schemeClr>
                </a:solidFill>
                <a:latin typeface="Courier New" panose="02070309020205020404" pitchFamily="49" charset="0"/>
              </a:rPr>
              <a:t>SELECT</a:t>
            </a:r>
            <a:r>
              <a:rPr lang="en-US" sz="3200" b="0" i="0" u="none" strike="noStrike" baseline="0" dirty="0">
                <a:solidFill>
                  <a:schemeClr val="accent5">
                    <a:lumMod val="20000"/>
                    <a:lumOff val="80000"/>
                  </a:schemeClr>
                </a:solidFill>
                <a:latin typeface="Courier New" panose="02070309020205020404" pitchFamily="49" charset="0"/>
              </a:rPr>
              <a:t> * </a:t>
            </a:r>
            <a:r>
              <a:rPr lang="en-US" sz="3200" b="1" i="0" u="none" strike="noStrike" baseline="0" dirty="0">
                <a:solidFill>
                  <a:schemeClr val="accent5">
                    <a:lumMod val="20000"/>
                    <a:lumOff val="80000"/>
                  </a:schemeClr>
                </a:solidFill>
                <a:latin typeface="Courier New" panose="02070309020205020404" pitchFamily="49" charset="0"/>
              </a:rPr>
              <a:t>FROM</a:t>
            </a:r>
            <a:r>
              <a:rPr lang="en-US" sz="3200" b="0" i="0" u="none" strike="noStrike" baseline="0" dirty="0">
                <a:solidFill>
                  <a:schemeClr val="accent5">
                    <a:lumMod val="20000"/>
                    <a:lumOff val="80000"/>
                  </a:schemeClr>
                </a:solidFill>
                <a:latin typeface="Courier New" panose="02070309020205020404" pitchFamily="49" charset="0"/>
              </a:rPr>
              <a:t> </a:t>
            </a:r>
            <a:r>
              <a:rPr lang="en-US" sz="3200" b="0" i="0" u="none" strike="noStrike" baseline="0" dirty="0" err="1">
                <a:solidFill>
                  <a:schemeClr val="accent5">
                    <a:lumMod val="20000"/>
                    <a:lumOff val="80000"/>
                  </a:schemeClr>
                </a:solidFill>
                <a:latin typeface="Courier New" panose="02070309020205020404" pitchFamily="49" charset="0"/>
              </a:rPr>
              <a:t>cust_name_phone</a:t>
            </a:r>
            <a:r>
              <a:rPr lang="en-US" sz="3200" b="0" i="0" u="none" strike="noStrike" baseline="0" dirty="0">
                <a:solidFill>
                  <a:schemeClr val="accent5">
                    <a:lumMod val="20000"/>
                    <a:lumOff val="80000"/>
                  </a:schemeClr>
                </a:solidFill>
                <a:latin typeface="Courier New" panose="02070309020205020404" pitchFamily="49" charset="0"/>
              </a:rPr>
              <a:t>;</a:t>
            </a:r>
          </a:p>
        </p:txBody>
      </p:sp>
      <p:pic>
        <p:nvPicPr>
          <p:cNvPr id="9" name="Picture 8">
            <a:extLst>
              <a:ext uri="{FF2B5EF4-FFF2-40B4-BE49-F238E27FC236}">
                <a16:creationId xmlns:a16="http://schemas.microsoft.com/office/drawing/2014/main" id="{2CBCFE69-7601-97C2-0C8B-A19C4953E48E}"/>
              </a:ext>
            </a:extLst>
          </p:cNvPr>
          <p:cNvPicPr>
            <a:picLocks noChangeAspect="1"/>
          </p:cNvPicPr>
          <p:nvPr/>
        </p:nvPicPr>
        <p:blipFill>
          <a:blip r:embed="rId3"/>
          <a:stretch>
            <a:fillRect/>
          </a:stretch>
        </p:blipFill>
        <p:spPr>
          <a:xfrm>
            <a:off x="5943415" y="4795897"/>
            <a:ext cx="6248585" cy="1989921"/>
          </a:xfrm>
          <a:prstGeom prst="rect">
            <a:avLst/>
          </a:prstGeom>
        </p:spPr>
      </p:pic>
    </p:spTree>
    <p:extLst>
      <p:ext uri="{BB962C8B-B14F-4D97-AF65-F5344CB8AC3E}">
        <p14:creationId xmlns:p14="http://schemas.microsoft.com/office/powerpoint/2010/main" val="1234008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0C3346745D2A44898E7C00B26BA3DF" ma:contentTypeVersion="8" ma:contentTypeDescription="Create a new document." ma:contentTypeScope="" ma:versionID="d47a56e76954139babc54a88d80e6969">
  <xsd:schema xmlns:xsd="http://www.w3.org/2001/XMLSchema" xmlns:xs="http://www.w3.org/2001/XMLSchema" xmlns:p="http://schemas.microsoft.com/office/2006/metadata/properties" xmlns:ns3="b94cf9f7-a8e4-46ed-a738-1528c1b4a8b4" xmlns:ns4="89e3a213-c188-43cc-91c0-e14b70b4fad2" targetNamespace="http://schemas.microsoft.com/office/2006/metadata/properties" ma:root="true" ma:fieldsID="44c30f9887d90218b9b2ec057a4cd5b7" ns3:_="" ns4:_="">
    <xsd:import namespace="b94cf9f7-a8e4-46ed-a738-1528c1b4a8b4"/>
    <xsd:import namespace="89e3a213-c188-43cc-91c0-e14b70b4fad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4cf9f7-a8e4-46ed-a738-1528c1b4a8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e3a213-c188-43cc-91c0-e14b70b4fad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http://www.w3.org/XML/1998/namespace"/>
    <ds:schemaRef ds:uri="http://purl.org/dc/dcmitype/"/>
    <ds:schemaRef ds:uri="http://purl.org/dc/elements/1.1/"/>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office/infopath/2007/PartnerControls"/>
    <ds:schemaRef ds:uri="89e3a213-c188-43cc-91c0-e14b70b4fad2"/>
    <ds:schemaRef ds:uri="b94cf9f7-a8e4-46ed-a738-1528c1b4a8b4"/>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D1DA567-364C-41BC-B877-1ACECB9334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4cf9f7-a8e4-46ed-a738-1528c1b4a8b4"/>
    <ds:schemaRef ds:uri="89e3a213-c188-43cc-91c0-e14b70b4fa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18680</TotalTime>
  <Words>1042</Words>
  <Application>Microsoft Office PowerPoint</Application>
  <PresentationFormat>Widescreen</PresentationFormat>
  <Paragraphs>123</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Consolas</vt:lpstr>
      <vt:lpstr>Courier New</vt:lpstr>
      <vt:lpstr>Roboto</vt:lpstr>
      <vt:lpstr>urw-din</vt:lpstr>
      <vt:lpstr>Office Theme</vt:lpstr>
      <vt:lpstr>Session-08 </vt:lpstr>
      <vt:lpstr>Session Contents</vt:lpstr>
      <vt:lpstr>What is a VIEW in SQL</vt:lpstr>
      <vt:lpstr>Why to create a View table </vt:lpstr>
      <vt:lpstr>Why to create a View table </vt:lpstr>
      <vt:lpstr>Create View Using Computermart database created in Session 4 powerpoint presentation slide 19-25</vt:lpstr>
      <vt:lpstr>Create View We can create View using CREATE VIEW statement. A View can be created from a single table or multiple tables.</vt:lpstr>
      <vt:lpstr>Try the given commands to create a view</vt:lpstr>
      <vt:lpstr>  INSERT COMMAND IN VIEW TABLE</vt:lpstr>
      <vt:lpstr>Delete Command on View table</vt:lpstr>
      <vt:lpstr>Drop Command in View table</vt:lpstr>
      <vt:lpstr>UPDATE Command in a virtual table</vt:lpstr>
      <vt:lpstr>CREATE VIEW USING MULTIPLE TABLES or MORE THAN ONE TABLES</vt:lpstr>
      <vt:lpstr>             </vt:lpstr>
      <vt:lpstr>             </vt:lpstr>
      <vt:lpstr>Excercise</vt:lpstr>
      <vt:lpstr>Query Exercises: </vt:lpstr>
      <vt:lpstr>PowerPoint Presentation</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Namrata Aneja</cp:lastModifiedBy>
  <cp:revision>102</cp:revision>
  <cp:lastPrinted>2020-04-28T01:47:42Z</cp:lastPrinted>
  <dcterms:created xsi:type="dcterms:W3CDTF">2021-01-27T03:41:12Z</dcterms:created>
  <dcterms:modified xsi:type="dcterms:W3CDTF">2024-09-05T04:16:59Z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0x010100080C3346745D2A44898E7C00B26BA3DF</vt:lpwstr>
  </property>
  <property fmtid="{D5CDD505-2E9C-101B-9397-08002B2CF9AE}" pid="3" name="MSIP_Label_f3ac7e5b-5da2-46c7-8677-8a6b50f7d886_Enabled">
    <vt:lpwstr>true</vt:lpwstr>
  </property>
  <property fmtid="{D5CDD505-2E9C-101B-9397-08002B2CF9AE}" pid="4" name="MSIP_Label_f3ac7e5b-5da2-46c7-8677-8a6b50f7d886_SetDate">
    <vt:lpwstr>2022-11-30T04:24:12Z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0ce8920d-b503-4e5e-bf26-69f68c11ca79</vt:lpwstr>
  </property>
  <property fmtid="{D5CDD505-2E9C-101B-9397-08002B2CF9AE}" pid="9" name="MSIP_Label_f3ac7e5b-5da2-46c7-8677-8a6b50f7d886_ContentBits">
    <vt:lpwstr>1</vt:lpwstr>
  </property>
  <property fmtid="{D5CDD505-2E9C-101B-9397-08002B2CF9AE}" pid="10" name="ClassificationContentMarkingHeaderLocations">
    <vt:lpwstr>Office Theme:7</vt:lpwstr>
  </property>
  <property fmtid="{D5CDD505-2E9C-101B-9397-08002B2CF9AE}" pid="11" name="ClassificationContentMarkingHeaderText">
    <vt:lpwstr>OFFICIAL</vt:lpwstr>
  </property>
</Properties>
</file>