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9"/>
  </p:notesMasterIdLst>
  <p:sldIdLst>
    <p:sldId id="257" r:id="rId5"/>
    <p:sldId id="262" r:id="rId6"/>
    <p:sldId id="263" r:id="rId7"/>
    <p:sldId id="264" r:id="rId8"/>
    <p:sldId id="266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82" r:id="rId19"/>
    <p:sldId id="275" r:id="rId20"/>
    <p:sldId id="276" r:id="rId21"/>
    <p:sldId id="277" r:id="rId22"/>
    <p:sldId id="279" r:id="rId23"/>
    <p:sldId id="278" r:id="rId24"/>
    <p:sldId id="281" r:id="rId25"/>
    <p:sldId id="298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301" r:id="rId35"/>
    <p:sldId id="308" r:id="rId36"/>
    <p:sldId id="309" r:id="rId37"/>
    <p:sldId id="311" r:id="rId38"/>
    <p:sldId id="310" r:id="rId39"/>
    <p:sldId id="280" r:id="rId40"/>
    <p:sldId id="295" r:id="rId41"/>
    <p:sldId id="296" r:id="rId42"/>
    <p:sldId id="300" r:id="rId43"/>
    <p:sldId id="299" r:id="rId44"/>
    <p:sldId id="291" r:id="rId45"/>
    <p:sldId id="315" r:id="rId46"/>
    <p:sldId id="293" r:id="rId47"/>
    <p:sldId id="294" r:id="rId48"/>
    <p:sldId id="303" r:id="rId49"/>
    <p:sldId id="306" r:id="rId50"/>
    <p:sldId id="305" r:id="rId51"/>
    <p:sldId id="317" r:id="rId52"/>
    <p:sldId id="316" r:id="rId53"/>
    <p:sldId id="307" r:id="rId54"/>
    <p:sldId id="302" r:id="rId55"/>
    <p:sldId id="312" r:id="rId56"/>
    <p:sldId id="313" r:id="rId57"/>
    <p:sldId id="314" r:id="rId58"/>
  </p:sldIdLst>
  <p:sldSz cx="12192000" cy="6858000"/>
  <p:notesSz cx="7104063" cy="10234613"/>
  <p:custDataLst>
    <p:tags r:id="rId6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57"/>
            <p14:sldId id="262"/>
          </p14:sldIdLst>
        </p14:section>
        <p14:section name="Content" id="{A4C4AF5C-441C-4785-B207-3A67FABB8DD3}">
          <p14:sldIdLst>
            <p14:sldId id="263"/>
            <p14:sldId id="264"/>
            <p14:sldId id="266"/>
            <p14:sldId id="265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82"/>
            <p14:sldId id="275"/>
            <p14:sldId id="276"/>
            <p14:sldId id="277"/>
            <p14:sldId id="279"/>
            <p14:sldId id="278"/>
            <p14:sldId id="281"/>
            <p14:sldId id="298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01"/>
            <p14:sldId id="308"/>
            <p14:sldId id="309"/>
            <p14:sldId id="311"/>
            <p14:sldId id="310"/>
            <p14:sldId id="280"/>
            <p14:sldId id="295"/>
            <p14:sldId id="296"/>
            <p14:sldId id="300"/>
            <p14:sldId id="299"/>
            <p14:sldId id="291"/>
            <p14:sldId id="315"/>
            <p14:sldId id="293"/>
            <p14:sldId id="294"/>
            <p14:sldId id="303"/>
            <p14:sldId id="306"/>
            <p14:sldId id="305"/>
            <p14:sldId id="317"/>
            <p14:sldId id="316"/>
            <p14:sldId id="307"/>
            <p14:sldId id="302"/>
            <p14:sldId id="312"/>
            <p14:sldId id="313"/>
            <p14:sldId id="3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1C24"/>
    <a:srgbClr val="242425"/>
    <a:srgbClr val="CC0000"/>
    <a:srgbClr val="D9272E"/>
    <a:srgbClr val="D8262E"/>
    <a:srgbClr val="000000"/>
    <a:srgbClr val="9BBB59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4" autoAdjust="0"/>
    <p:restoredTop sz="30719" autoAdjust="0"/>
  </p:normalViewPr>
  <p:slideViewPr>
    <p:cSldViewPr snapToGrid="0" snapToObjects="1">
      <p:cViewPr varScale="1">
        <p:scale>
          <a:sx n="25" d="100"/>
          <a:sy n="25" d="100"/>
        </p:scale>
        <p:origin x="3312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-1027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5" Type="http://schemas.openxmlformats.org/officeDocument/2006/relationships/slide" Target="slides/slide1.xml"/><Relationship Id="rId61" Type="http://schemas.openxmlformats.org/officeDocument/2006/relationships/presProps" Target="presProp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evart.com/dotconnect/mysql/Devart.Data.MySql~Devart.Data.MySql.MySqlCommand.html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docs.devart.com/dotconnect/mysql/Devart.Data.MySql~Devart.Data.MySql.MySqlCommand~ExecuteReader.html" TargetMode="External"/><Relationship Id="rId4" Type="http://schemas.openxmlformats.org/officeDocument/2006/relationships/hyperlink" Target="https://docs.devart.com/dotconnect/mysql/Devart.Data.MySql~Devart.Data.MySql.MySqlDataReader.html" TargetMode="Externa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7217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172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15252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090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321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3044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749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988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1200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6195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11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89938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653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0236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5043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6835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86914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5557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7762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3666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0076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45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9917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6688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532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2952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69163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737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101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266899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Event Fill </a:t>
            </a:r>
            <a:r>
              <a:rPr lang="en-AU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Button_click</a:t>
            </a:r>
            <a:r>
              <a:rPr lang="en-AU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adding codes in this method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44185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51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88330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98711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Using </a:t>
            </a:r>
            <a:r>
              <a:rPr lang="en-AU" dirty="0" err="1"/>
              <a:t>dll</a:t>
            </a:r>
            <a:r>
              <a:rPr lang="en-AU" dirty="0"/>
              <a:t> files or library files of C Sharp are  essential for the execution of the program/project. The </a:t>
            </a:r>
            <a:r>
              <a:rPr lang="en-AU" dirty="0" err="1"/>
              <a:t>Mysql.Data.MySqlClient</a:t>
            </a:r>
            <a:r>
              <a:rPr lang="en-AU" dirty="0"/>
              <a:t> file is one of them. This file is important to run </a:t>
            </a:r>
            <a:r>
              <a:rPr lang="en-AU" dirty="0" err="1"/>
              <a:t>MySql</a:t>
            </a:r>
            <a:r>
              <a:rPr lang="en-AU" dirty="0"/>
              <a:t> with the C sharp. The library file will change according to the </a:t>
            </a:r>
            <a:r>
              <a:rPr lang="en-AU" dirty="0" err="1"/>
              <a:t>Sql</a:t>
            </a:r>
            <a:r>
              <a:rPr lang="en-AU" dirty="0"/>
              <a:t> software. For example If we are using </a:t>
            </a:r>
            <a:r>
              <a:rPr lang="en-AU" dirty="0" err="1"/>
              <a:t>Sqllite</a:t>
            </a:r>
            <a:r>
              <a:rPr lang="en-AU" dirty="0"/>
              <a:t> at the back end the library file should be supporting </a:t>
            </a:r>
            <a:r>
              <a:rPr lang="en-AU" dirty="0" err="1"/>
              <a:t>Sqllite</a:t>
            </a:r>
            <a:r>
              <a:rPr lang="en-AU" dirty="0"/>
              <a:t>. The given file(</a:t>
            </a:r>
            <a:r>
              <a:rPr lang="en-AU" dirty="0" err="1"/>
              <a:t>Mysql.Data.MysSqlClient</a:t>
            </a:r>
            <a:r>
              <a:rPr lang="en-AU" dirty="0"/>
              <a:t> ) is supporting </a:t>
            </a:r>
            <a:r>
              <a:rPr lang="en-AU" dirty="0" err="1"/>
              <a:t>MySql</a:t>
            </a:r>
            <a:r>
              <a:rPr lang="en-AU" dirty="0"/>
              <a:t> using localhost of phpMyAdmin and is responsible for the connectivity of C sharp program and </a:t>
            </a:r>
            <a:r>
              <a:rPr lang="en-AU" dirty="0" err="1"/>
              <a:t>MySql</a:t>
            </a:r>
            <a:r>
              <a:rPr lang="en-A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98340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The namespace which is a container for classes is carrying public partial class of Main Window : Window, where window is a </a:t>
            </a:r>
            <a:r>
              <a:rPr lang="en-AU" dirty="0" err="1"/>
              <a:t>xaml</a:t>
            </a:r>
            <a:r>
              <a:rPr lang="en-AU" dirty="0"/>
              <a:t> class in </a:t>
            </a:r>
            <a:r>
              <a:rPr lang="en-AU" dirty="0" err="1"/>
              <a:t>MainWindow.xaml</a:t>
            </a:r>
            <a:r>
              <a:rPr lang="en-AU" dirty="0"/>
              <a:t> file. All the variables declared here are private by default.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141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Initializing the </a:t>
            </a:r>
            <a:r>
              <a:rPr lang="en-AU" dirty="0" err="1"/>
              <a:t>dbconnectionString</a:t>
            </a:r>
            <a:r>
              <a:rPr lang="en-AU" dirty="0"/>
              <a:t> variable by passing all the string array parameters. </a:t>
            </a:r>
          </a:p>
          <a:p>
            <a:r>
              <a:rPr lang="en-AU" dirty="0"/>
              <a:t>The above can be written like this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dbconnectionString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String.Format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"server={0};port={1};user={2};password={3};database={4};</a:t>
            </a:r>
            <a:r>
              <a:rPr lang="en-AU" sz="1800" dirty="0" err="1">
                <a:solidFill>
                  <a:srgbClr val="A31515"/>
                </a:solidFill>
                <a:latin typeface="Consolas" panose="020B0609020204030204" pitchFamily="49" charset="0"/>
              </a:rPr>
              <a:t>sslMode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={5}"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dbserver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dbport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dbuser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dbpassword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dbname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dbsslm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Another explanation is about connection conn. It is declared as private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. This is how a connection is declared in C#. It is an object of class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MySqlConnection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. This class belongs to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MySql.data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MySqlclient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43158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The </a:t>
            </a:r>
            <a:r>
              <a:rPr lang="en-AU" sz="1800" dirty="0">
                <a:solidFill>
                  <a:srgbClr val="FF0000"/>
                </a:solidFill>
                <a:latin typeface="Consolas" panose="020B0609020204030204" pitchFamily="49" charset="0"/>
              </a:rPr>
              <a:t>event </a:t>
            </a:r>
            <a:r>
              <a:rPr lang="en-AU" sz="20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FillButton_Click</a:t>
            </a:r>
            <a:r>
              <a:rPr lang="en-AU" sz="2000" i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AU" sz="1400" dirty="0">
                <a:solidFill>
                  <a:srgbClr val="000000"/>
                </a:solidFill>
                <a:latin typeface="Consolas" panose="020B0609020204030204" pitchFamily="49" charset="0"/>
              </a:rPr>
              <a:t>is a method executing a </a:t>
            </a:r>
            <a:r>
              <a:rPr lang="en-A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r>
              <a:rPr lang="en-AU" sz="1400" dirty="0">
                <a:solidFill>
                  <a:srgbClr val="000000"/>
                </a:solidFill>
                <a:latin typeface="Consolas" panose="020B0609020204030204" pitchFamily="49" charset="0"/>
              </a:rPr>
              <a:t> query by using a string variable </a:t>
            </a:r>
            <a:r>
              <a:rPr lang="en-AU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sqlQuery</a:t>
            </a:r>
            <a:r>
              <a:rPr lang="en-AU" sz="1400" dirty="0">
                <a:solidFill>
                  <a:srgbClr val="000000"/>
                </a:solidFill>
                <a:latin typeface="Consolas" panose="020B0609020204030204" pitchFamily="49" charset="0"/>
              </a:rPr>
              <a:t> and displaying the result in a list box. </a:t>
            </a:r>
          </a:p>
          <a:p>
            <a:r>
              <a:rPr lang="en-AU" sz="1800" i="1" dirty="0">
                <a:solidFill>
                  <a:srgbClr val="000000"/>
                </a:solidFill>
                <a:latin typeface="Consolas" panose="020B0609020204030204" pitchFamily="49" charset="0"/>
              </a:rPr>
              <a:t>Try and Catch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is an exception handling way of C# that ensures that even if there is an error in the program it should keep running and displays error in a message box. </a:t>
            </a:r>
          </a:p>
          <a:p>
            <a:r>
              <a:rPr lang="en-AU" sz="18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VehicleListbox.Items.Clear</a:t>
            </a:r>
            <a:r>
              <a:rPr lang="en-AU" sz="1800" i="1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en-AU" sz="1800" i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Vehicle List box is cleared by this command 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VehicleListbox.Items.Clear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i="1" dirty="0" err="1">
                <a:solidFill>
                  <a:schemeClr val="bg1"/>
                </a:solidFill>
                <a:latin typeface="Consolas" panose="020B0609020204030204" pitchFamily="49" charset="0"/>
              </a:rPr>
              <a:t>conn.Open</a:t>
            </a:r>
            <a:r>
              <a:rPr lang="en-AU" sz="1800" i="1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Connection is opened</a:t>
            </a:r>
          </a:p>
          <a:p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, conn);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An object /instance is created with the name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in the class  </a:t>
            </a:r>
            <a:r>
              <a:rPr lang="en-US" sz="1800" b="0" i="0" u="none" strike="noStrike" dirty="0" err="1">
                <a:solidFill>
                  <a:srgbClr val="1364C4"/>
                </a:solidFill>
                <a:effectLst/>
                <a:latin typeface="Segoe UI" panose="020B0502040204020203" pitchFamily="34" charset="0"/>
                <a:hlinkClick r:id="rId3"/>
              </a:rPr>
              <a:t>MySqlCommand</a:t>
            </a:r>
            <a:r>
              <a:rPr lang="en-US" sz="1800" b="0" i="0" u="none" strike="noStrike" dirty="0">
                <a:solidFill>
                  <a:srgbClr val="1364C4"/>
                </a:solidFill>
                <a:effectLst/>
                <a:latin typeface="Segoe UI" panose="020B0502040204020203" pitchFamily="34" charset="0"/>
              </a:rPr>
              <a:t> 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and parameters like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and conn are passed into constructor.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MySqlDataReader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cmd.ExecuteReader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  <a:endParaRPr lang="en-US" sz="2800" b="0" i="0" u="none" strike="noStrike" dirty="0">
              <a:solidFill>
                <a:srgbClr val="1364C4"/>
              </a:solidFill>
              <a:effectLst/>
              <a:latin typeface="Segoe UI" panose="020B0502040204020203" pitchFamily="34" charset="0"/>
              <a:hlinkClick r:id="rId4"/>
            </a:endParaRPr>
          </a:p>
          <a:p>
            <a:r>
              <a:rPr lang="en-US" sz="2800" b="0" i="0" u="none" strike="noStrike" dirty="0" err="1">
                <a:solidFill>
                  <a:srgbClr val="1364C4"/>
                </a:solidFill>
                <a:effectLst/>
                <a:latin typeface="Segoe UI" panose="020B0502040204020203" pitchFamily="34" charset="0"/>
                <a:hlinkClick r:id="rId4"/>
              </a:rPr>
              <a:t>MySqlDataReader</a:t>
            </a:r>
            <a:r>
              <a:rPr lang="en-US" sz="2800" b="0" i="0" u="none" strike="noStrike" dirty="0">
                <a:solidFill>
                  <a:srgbClr val="1364C4"/>
                </a:solidFill>
                <a:effectLst/>
                <a:latin typeface="Segoe UI" panose="020B0502040204020203" pitchFamily="34" charset="0"/>
              </a:rPr>
              <a:t> is a class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, you must call the </a:t>
            </a:r>
            <a:r>
              <a:rPr lang="en-US" sz="2800" b="0" i="0" u="none" strike="noStrike" dirty="0" err="1">
                <a:solidFill>
                  <a:srgbClr val="1364C4"/>
                </a:solidFill>
                <a:effectLst/>
                <a:latin typeface="Segoe UI" panose="020B0502040204020203" pitchFamily="34" charset="0"/>
                <a:hlinkClick r:id="rId5"/>
              </a:rPr>
              <a:t>ExecuteReader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 method</a:t>
            </a:r>
            <a:r>
              <a:rPr lang="en-US" sz="2800" b="0" i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/function of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the </a:t>
            </a:r>
            <a:r>
              <a:rPr lang="en-US" sz="2800" b="0" i="0" u="none" strike="noStrike" dirty="0" err="1">
                <a:solidFill>
                  <a:srgbClr val="1364C4"/>
                </a:solidFill>
                <a:effectLst/>
                <a:latin typeface="Segoe UI" panose="020B0502040204020203" pitchFamily="34" charset="0"/>
                <a:hlinkClick r:id="rId3"/>
              </a:rPr>
              <a:t>MySqlCommand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 object. It will return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MySqlDataReader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object named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rdr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.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while (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rdr.Read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We are fetching the data using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rdr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object and the Read Function.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VehicleListbox.Items.Add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($"{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[1]} : {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[2],5}kph");           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Adding data into the </a:t>
            </a:r>
            <a:r>
              <a:rPr lang="en-US" sz="28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Listbox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 to display.</a:t>
            </a:r>
          </a:p>
          <a:p>
            <a:r>
              <a:rPr lang="en-US" sz="2800" b="0" i="0" dirty="0" err="1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Conn.close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();</a:t>
            </a:r>
          </a:p>
          <a:p>
            <a:r>
              <a:rPr lang="en-US" sz="2800" b="0" i="0" dirty="0">
                <a:solidFill>
                  <a:srgbClr val="222222"/>
                </a:solidFill>
                <a:effectLst/>
                <a:latin typeface="Segoe UI" panose="020B0502040204020203" pitchFamily="34" charset="0"/>
              </a:rPr>
              <a:t>Connection closed</a:t>
            </a:r>
          </a:p>
          <a:p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88282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00101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371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862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get an output like this.</a:t>
            </a:r>
          </a:p>
          <a:p>
            <a:r>
              <a:rPr lang="en-AU" dirty="0"/>
              <a:t>Try these codes</a:t>
            </a:r>
          </a:p>
          <a:p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VehicleListbox.Items.Clear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conn);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MySqlDataReader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rdr.Read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VehicleListbox.Items.Add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[1],5}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[2],5}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kph: 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[3],5}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930590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You will get the above output by using these codes</a:t>
            </a:r>
          </a:p>
          <a:p>
            <a:endParaRPr lang="en-AU" dirty="0"/>
          </a:p>
          <a:p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try</a:t>
            </a:r>
            <a:endParaRPr lang="en-AU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VehicleListbox.Items.Clear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conn.Open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MySqlCommand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sqlQuery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conn);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MySqlDataReader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cmd.ExecuteReader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rdr.Read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VehicleListbox.Items.Add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[1],5}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: 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[2],5}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kph: 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rdr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[3],5}</a:t>
            </a:r>
            <a:r>
              <a:rPr lang="en-AU" sz="1800" dirty="0">
                <a:solidFill>
                  <a:srgbClr val="A31515"/>
                </a:solidFill>
                <a:latin typeface="Consolas" panose="020B0609020204030204" pitchFamily="49" charset="0"/>
              </a:rPr>
              <a:t>:"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>
                <a:solidFill>
                  <a:srgbClr val="0000FF"/>
                </a:solidFill>
                <a:latin typeface="Consolas" panose="020B0609020204030204" pitchFamily="49" charset="0"/>
              </a:rPr>
              <a:t>catch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(Exception ex)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MessageBox.Show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ex.ToString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AU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conn.Close</a:t>
            </a:r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1574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77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048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5023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50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28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29/04/2023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4/29/2023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4/29/2023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C4931B-AC6B-A326-6C7B-689B0B6D2C1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AU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WPF &amp; Database </a:t>
            </a:r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770796980"/>
              </p:ext>
            </p:extLst>
          </p:nvPr>
        </p:nvGraphicFramePr>
        <p:xfrm>
          <a:off x="1066165" y="5185165"/>
          <a:ext cx="10083800" cy="609600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238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56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275999"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ICTPRG431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Apply Query Language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  <a:tr h="275999">
                <a:tc>
                  <a:txBody>
                    <a:bodyPr/>
                    <a:lstStyle/>
                    <a:p>
                      <a:r>
                        <a:rPr lang="en-AU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ICTPRG432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AU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  <a:ea typeface="+mn-ea"/>
                          <a:cs typeface="+mn-cs"/>
                        </a:rPr>
                        <a:t>Develop Data Driven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9681324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Week / Session 12</a:t>
            </a:r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1051130" y="4824468"/>
            <a:ext cx="10084038" cy="428986"/>
          </a:xfrm>
        </p:spPr>
        <p:txBody>
          <a:bodyPr/>
          <a:lstStyle/>
          <a:p>
            <a:r>
              <a:rPr lang="en-AU" dirty="0"/>
              <a:t>Data Driven Applications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>
          <a:xfrm>
            <a:off x="2991027" y="2862841"/>
            <a:ext cx="8144143" cy="1363594"/>
          </a:xfrm>
        </p:spPr>
        <p:txBody>
          <a:bodyPr/>
          <a:lstStyle/>
          <a:p>
            <a:r>
              <a:rPr lang="en-AU" dirty="0"/>
              <a:t>Maryam Shahabi Lotfabadi</a:t>
            </a:r>
          </a:p>
          <a:p>
            <a:r>
              <a:rPr lang="en-AU" dirty="0"/>
              <a:t>Adrian Gould</a:t>
            </a:r>
          </a:p>
          <a:p>
            <a:r>
              <a:rPr lang="en-AU" dirty="0"/>
              <a:t>Namrata Aneja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>
          <a:xfrm>
            <a:off x="1054100" y="4226435"/>
            <a:ext cx="10083800" cy="602809"/>
          </a:xfrm>
        </p:spPr>
        <p:txBody>
          <a:bodyPr/>
          <a:lstStyle/>
          <a:p>
            <a:r>
              <a:rPr lang="en-AU" dirty="0"/>
              <a:t>ICT40518 Certificate IV in Programming</a:t>
            </a:r>
          </a:p>
        </p:txBody>
      </p:sp>
    </p:spTree>
    <p:extLst>
      <p:ext uri="{BB962C8B-B14F-4D97-AF65-F5344CB8AC3E}">
        <p14:creationId xmlns:p14="http://schemas.microsoft.com/office/powerpoint/2010/main" val="913344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Once logged in:</a:t>
            </a:r>
          </a:p>
          <a:p>
            <a:pPr lvl="1"/>
            <a:r>
              <a:rPr lang="en-AU" dirty="0"/>
              <a:t>Click on SQL tab</a:t>
            </a:r>
          </a:p>
          <a:p>
            <a:pPr lvl="1"/>
            <a:r>
              <a:rPr lang="en-AU" dirty="0"/>
              <a:t>Paste the SQL code into the editor area</a:t>
            </a:r>
          </a:p>
          <a:p>
            <a:pPr lvl="1"/>
            <a:r>
              <a:rPr lang="en-AU" dirty="0"/>
              <a:t>Click Go</a:t>
            </a:r>
          </a:p>
          <a:p>
            <a:pPr lvl="1"/>
            <a:endParaRPr lang="en-AU" dirty="0"/>
          </a:p>
          <a:p>
            <a:r>
              <a:rPr lang="en-AU" dirty="0"/>
              <a:t>If there are any errors make sure you have changed all the xxx to your initials</a:t>
            </a:r>
          </a:p>
          <a:p>
            <a:pPr lvl="1"/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13527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Setting up the Project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</p:spTree>
    <p:extLst>
      <p:ext uri="{BB962C8B-B14F-4D97-AF65-F5344CB8AC3E}">
        <p14:creationId xmlns:p14="http://schemas.microsoft.com/office/powerpoint/2010/main" val="3536092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Open Visual Studio</a:t>
            </a:r>
          </a:p>
          <a:p>
            <a:r>
              <a:rPr lang="en-AU" dirty="0"/>
              <a:t>Close any open project/solution</a:t>
            </a:r>
          </a:p>
          <a:p>
            <a:r>
              <a:rPr lang="en-AU" dirty="0"/>
              <a:t>You should have the “splash screen”</a:t>
            </a:r>
          </a:p>
          <a:p>
            <a:r>
              <a:rPr lang="en-AU" dirty="0"/>
              <a:t>Click </a:t>
            </a:r>
            <a:r>
              <a:rPr lang="en-AU" i="1" dirty="0">
                <a:solidFill>
                  <a:srgbClr val="FFC000"/>
                </a:solidFill>
              </a:rPr>
              <a:t>Create a new project</a:t>
            </a:r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605" y="4484494"/>
            <a:ext cx="3524742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642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fontScale="85000" lnSpcReduction="20000"/>
          </a:bodyPr>
          <a:lstStyle/>
          <a:p>
            <a:r>
              <a:rPr lang="en-AU" dirty="0"/>
              <a:t>In the search box type WPF</a:t>
            </a:r>
          </a:p>
          <a:p>
            <a:r>
              <a:rPr lang="en-AU" dirty="0"/>
              <a:t>In the drop down menus select:</a:t>
            </a:r>
          </a:p>
          <a:p>
            <a:pPr lvl="1"/>
            <a:r>
              <a:rPr lang="en-AU" dirty="0"/>
              <a:t>C#</a:t>
            </a:r>
          </a:p>
          <a:p>
            <a:pPr lvl="1"/>
            <a:r>
              <a:rPr lang="en-AU" dirty="0"/>
              <a:t>Windows</a:t>
            </a:r>
          </a:p>
          <a:p>
            <a:pPr lvl="1"/>
            <a:r>
              <a:rPr lang="en-AU" dirty="0"/>
              <a:t>Desktop</a:t>
            </a:r>
          </a:p>
          <a:p>
            <a:pPr lvl="1"/>
            <a:endParaRPr lang="en-AU" dirty="0"/>
          </a:p>
          <a:p>
            <a:r>
              <a:rPr lang="en-AU" dirty="0"/>
              <a:t>Scroll through the list to find:</a:t>
            </a:r>
          </a:p>
          <a:p>
            <a:pPr lvl="1"/>
            <a:r>
              <a:rPr lang="en-AU" dirty="0"/>
              <a:t>WPF App (.NET Framework)</a:t>
            </a:r>
          </a:p>
          <a:p>
            <a:pPr lvl="1"/>
            <a:r>
              <a:rPr lang="en-AU" dirty="0"/>
              <a:t>Click to select</a:t>
            </a:r>
          </a:p>
          <a:p>
            <a:pPr lvl="1"/>
            <a:endParaRPr lang="en-AU" dirty="0"/>
          </a:p>
          <a:p>
            <a:r>
              <a:rPr lang="en-AU" dirty="0"/>
              <a:t>Click Next	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532" y="1794617"/>
            <a:ext cx="3791479" cy="6096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530" y="3932065"/>
            <a:ext cx="5239481" cy="990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319" y="2811129"/>
            <a:ext cx="5496692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7681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6248400" cy="4563491"/>
          </a:xfrm>
        </p:spPr>
        <p:txBody>
          <a:bodyPr numCol="1">
            <a:normAutofit/>
          </a:bodyPr>
          <a:lstStyle/>
          <a:p>
            <a:r>
              <a:rPr lang="en-AU" dirty="0"/>
              <a:t>Name the project:</a:t>
            </a:r>
          </a:p>
          <a:p>
            <a:pPr lvl="1"/>
            <a:r>
              <a:rPr lang="en-AU" dirty="0"/>
              <a:t>Week-12-WPF-Database-01</a:t>
            </a:r>
            <a:br>
              <a:rPr lang="en-AU" dirty="0"/>
            </a:br>
            <a:r>
              <a:rPr lang="en-AU" dirty="0"/>
              <a:t>(the picture shows a generic name for illustration purposes)</a:t>
            </a:r>
          </a:p>
          <a:p>
            <a:pPr lvl="1"/>
            <a:endParaRPr lang="en-AU" dirty="0"/>
          </a:p>
          <a:p>
            <a:r>
              <a:rPr lang="en-AU" dirty="0"/>
              <a:t>The Framework should be</a:t>
            </a:r>
          </a:p>
          <a:p>
            <a:pPr lvl="1"/>
            <a:r>
              <a:rPr lang="en-AU" dirty="0"/>
              <a:t>.NET Framework 4.7.2 or later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0684" y="1794617"/>
            <a:ext cx="4541716" cy="32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726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Adding MySQL.Data Package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</p:spTree>
    <p:extLst>
      <p:ext uri="{BB962C8B-B14F-4D97-AF65-F5344CB8AC3E}">
        <p14:creationId xmlns:p14="http://schemas.microsoft.com/office/powerpoint/2010/main" val="32395012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Adding the MySQL Data package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7327392" cy="4563491"/>
          </a:xfrm>
        </p:spPr>
        <p:txBody>
          <a:bodyPr/>
          <a:lstStyle/>
          <a:p>
            <a:r>
              <a:rPr lang="en-AU" dirty="0"/>
              <a:t>Once the base application is created we need to add the MySQL Data package</a:t>
            </a:r>
          </a:p>
          <a:p>
            <a:endParaRPr lang="en-AU" dirty="0"/>
          </a:p>
          <a:p>
            <a:r>
              <a:rPr lang="en-AU" dirty="0"/>
              <a:t>Use these steps:</a:t>
            </a:r>
          </a:p>
          <a:p>
            <a:pPr lvl="1"/>
            <a:r>
              <a:rPr lang="en-AU" dirty="0"/>
              <a:t>Click Project to open the menu</a:t>
            </a:r>
          </a:p>
          <a:p>
            <a:pPr lvl="1"/>
            <a:r>
              <a:rPr lang="en-AU" dirty="0"/>
              <a:t>Locate and click “Manage NuGet Packages…”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8711" y="1794617"/>
            <a:ext cx="3143689" cy="4391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40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Adding the MySQL Data package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/>
          <a:lstStyle/>
          <a:p>
            <a:r>
              <a:rPr lang="en-AU" dirty="0"/>
              <a:t>When the tab opens, click on:</a:t>
            </a:r>
          </a:p>
          <a:p>
            <a:pPr lvl="1"/>
            <a:r>
              <a:rPr lang="en-AU" dirty="0"/>
              <a:t>Browse</a:t>
            </a:r>
          </a:p>
          <a:p>
            <a:pPr lvl="1"/>
            <a:r>
              <a:rPr lang="en-AU" dirty="0"/>
              <a:t>Type in MySQL in the search area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  <a:p>
            <a:pPr lvl="1"/>
            <a:r>
              <a:rPr lang="en-AU" dirty="0"/>
              <a:t>Select the MySQL.Data option from the list (will be version 8.0.24 or later)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740"/>
          <a:stretch/>
        </p:blipFill>
        <p:spPr>
          <a:xfrm>
            <a:off x="2023493" y="5679854"/>
            <a:ext cx="8145012" cy="510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601"/>
          <a:stretch/>
        </p:blipFill>
        <p:spPr>
          <a:xfrm>
            <a:off x="3476259" y="3466677"/>
            <a:ext cx="5239481" cy="931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4567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Adding the MySQL Data package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/>
          <a:lstStyle/>
          <a:p>
            <a:r>
              <a:rPr lang="en-AU" dirty="0"/>
              <a:t>Once selected on the right check the version</a:t>
            </a:r>
          </a:p>
          <a:p>
            <a:r>
              <a:rPr lang="en-AU" dirty="0"/>
              <a:t>Then click Install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  <a:p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339" y="3187751"/>
            <a:ext cx="4277322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338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Adding the MySQL Data package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/>
          <a:lstStyle/>
          <a:p>
            <a:r>
              <a:rPr lang="en-AU" dirty="0"/>
              <a:t>Once the package is installed</a:t>
            </a:r>
          </a:p>
          <a:p>
            <a:r>
              <a:rPr lang="en-AU" dirty="0"/>
              <a:t>Click on the 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MainWindow.xaml</a:t>
            </a:r>
            <a:r>
              <a:rPr lang="en-AU" dirty="0"/>
              <a:t> tab</a:t>
            </a:r>
          </a:p>
          <a:p>
            <a:endParaRPr lang="en-AU" dirty="0"/>
          </a:p>
          <a:p>
            <a:r>
              <a:rPr lang="en-AU" dirty="0"/>
              <a:t>We are ready to create our window layout</a:t>
            </a:r>
            <a:br>
              <a:rPr lang="en-AU" dirty="0"/>
            </a:b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389830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/>
          <a:lstStyle/>
          <a:p>
            <a:r>
              <a:rPr lang="en-AU" dirty="0"/>
              <a:t>Session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WPF</a:t>
            </a:r>
          </a:p>
          <a:p>
            <a:r>
              <a:rPr lang="en-AU" dirty="0"/>
              <a:t>Connecting to a MySQL/MariaDB</a:t>
            </a:r>
          </a:p>
          <a:p>
            <a:r>
              <a:rPr lang="en-AU" dirty="0"/>
              <a:t>Using SQL in C#</a:t>
            </a:r>
          </a:p>
          <a:p>
            <a:r>
              <a:rPr lang="en-AU" dirty="0"/>
              <a:t>Filling List Boxes</a:t>
            </a:r>
          </a:p>
          <a:p>
            <a:r>
              <a:rPr lang="en-AU" dirty="0"/>
              <a:t>Creating a Filter</a:t>
            </a:r>
          </a:p>
        </p:txBody>
      </p:sp>
    </p:spTree>
    <p:extLst>
      <p:ext uri="{BB962C8B-B14F-4D97-AF65-F5344CB8AC3E}">
        <p14:creationId xmlns:p14="http://schemas.microsoft.com/office/powerpoint/2010/main" val="34790148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Adding the MySQL Data package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/>
          <a:lstStyle/>
          <a:p>
            <a:r>
              <a:rPr lang="en-AU" dirty="0"/>
              <a:t>You will need to respond to two (maybe more) dialog boxes with OK/Agree</a:t>
            </a:r>
          </a:p>
          <a:p>
            <a:pPr lvl="1"/>
            <a:r>
              <a:rPr lang="en-AU" dirty="0"/>
              <a:t>Preview Changes</a:t>
            </a:r>
          </a:p>
          <a:p>
            <a:pPr lvl="1"/>
            <a:r>
              <a:rPr lang="en-AU" dirty="0"/>
              <a:t>License Acceptance</a:t>
            </a:r>
            <a:br>
              <a:rPr lang="en-AU" dirty="0"/>
            </a:br>
            <a:endParaRPr lang="en-AU" dirty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877" y="2577946"/>
            <a:ext cx="3743174" cy="3780161"/>
          </a:xfrm>
          <a:prstGeom prst="rect">
            <a:avLst/>
          </a:prstGeom>
          <a:ln w="12700">
            <a:solidFill>
              <a:srgbClr val="242425"/>
            </a:solidFill>
          </a:ln>
          <a:effectLst>
            <a:outerShdw blurRad="12700" dist="25400" dir="13500000" algn="r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1442" y="2757235"/>
            <a:ext cx="3743173" cy="3767479"/>
          </a:xfrm>
          <a:prstGeom prst="rect">
            <a:avLst/>
          </a:prstGeom>
          <a:ln w="12700">
            <a:solidFill>
              <a:srgbClr val="242425"/>
            </a:solidFill>
          </a:ln>
          <a:effectLst>
            <a:outerShdw blurRad="12700" dist="25400" dir="13500000" algn="r" rotWithShape="0">
              <a:prstClr val="black">
                <a:alpha val="74753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47961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</p:spTree>
    <p:extLst>
      <p:ext uri="{BB962C8B-B14F-4D97-AF65-F5344CB8AC3E}">
        <p14:creationId xmlns:p14="http://schemas.microsoft.com/office/powerpoint/2010/main" val="23662566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Creating the GUI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The </a:t>
            </a:r>
            <a:r>
              <a:rPr lang="en-AU" sz="3300" b="1" dirty="0"/>
              <a:t>MySQLConnection</a:t>
            </a:r>
            <a:r>
              <a:rPr lang="en-AU" sz="3300" dirty="0"/>
              <a:t> will be highlighted.</a:t>
            </a:r>
          </a:p>
          <a:p>
            <a:r>
              <a:rPr lang="en-AU" sz="3300" dirty="0"/>
              <a:t>Put the cursor in this word and press</a:t>
            </a:r>
          </a:p>
          <a:p>
            <a:pPr lvl="1"/>
            <a:r>
              <a:rPr lang="en-AU" sz="3300" dirty="0">
                <a:solidFill>
                  <a:srgbClr val="FF0000"/>
                </a:solidFill>
                <a:latin typeface="Lucida Console" panose="020B0609040504020204" pitchFamily="49" charset="0"/>
              </a:rPr>
              <a:t>CTRL</a:t>
            </a:r>
            <a:r>
              <a:rPr lang="en-AU" sz="3300" dirty="0"/>
              <a:t>+</a:t>
            </a:r>
            <a:r>
              <a:rPr lang="en-AU" sz="3300" dirty="0">
                <a:solidFill>
                  <a:srgbClr val="FF0000"/>
                </a:solidFill>
                <a:latin typeface="Lucida Console" panose="020B0609040504020204" pitchFamily="49" charset="0"/>
              </a:rPr>
              <a:t>.</a:t>
            </a:r>
            <a:r>
              <a:rPr lang="en-AU" sz="3300" dirty="0"/>
              <a:t> (Control Full-stop)</a:t>
            </a:r>
          </a:p>
          <a:p>
            <a:r>
              <a:rPr lang="en-AU" sz="3300" dirty="0"/>
              <a:t>When the pop up appears select:</a:t>
            </a:r>
          </a:p>
          <a:p>
            <a:pPr lvl="1"/>
            <a:r>
              <a:rPr lang="en-AU" sz="2900" dirty="0">
                <a:solidFill>
                  <a:srgbClr val="FF0000"/>
                </a:solidFill>
                <a:latin typeface="Lucida Console" panose="020B0609040504020204" pitchFamily="49" charset="0"/>
              </a:rPr>
              <a:t>Using </a:t>
            </a:r>
            <a:r>
              <a:rPr lang="en-AU" sz="2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MySql.Data.Client</a:t>
            </a:r>
            <a:r>
              <a:rPr lang="en-AU" sz="2900" dirty="0">
                <a:solidFill>
                  <a:srgbClr val="FF0000"/>
                </a:solidFill>
                <a:latin typeface="Lucida Console" panose="020B0609040504020204" pitchFamily="49" charset="0"/>
              </a:rPr>
              <a:t>;</a:t>
            </a:r>
          </a:p>
          <a:p>
            <a:r>
              <a:rPr lang="en-AU" sz="3300" dirty="0"/>
              <a:t>This adds the required link to the MySQL.Data package</a:t>
            </a:r>
          </a:p>
        </p:txBody>
      </p:sp>
    </p:spTree>
    <p:extLst>
      <p:ext uri="{BB962C8B-B14F-4D97-AF65-F5344CB8AC3E}">
        <p14:creationId xmlns:p14="http://schemas.microsoft.com/office/powerpoint/2010/main" val="826352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 –XAML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dirty="0"/>
              <a:t>Updating the title</a:t>
            </a:r>
          </a:p>
          <a:p>
            <a:pPr lvl="1"/>
            <a:r>
              <a:rPr lang="en-AU" dirty="0"/>
              <a:t>Edit the Window definition to read: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&lt;Window x:Class="Week_12_WPF_Database_01.MainWindow"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xmlns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="http://schemas.microsoft.com/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winfx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/2006/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xaml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/presentation"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xmlns:x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="http://schemas.microsoft.com/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winfx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/2006/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xaml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xmlns:d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="http://schemas.microsoft.com/expression/blend/2008"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xmlns:mc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="http://schemas.openxmlformats.org/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markup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-compatibility/2006"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xmlns:local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="clr-namespace:Week_12_WPF_Database_01"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sz="18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mc:Ignorable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="d"</a:t>
            </a:r>
          </a:p>
          <a:p>
            <a:pPr lvl="1"/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Title="</a:t>
            </a:r>
            <a:r>
              <a:rPr lang="en-AU" sz="1800" dirty="0">
                <a:solidFill>
                  <a:srgbClr val="FF0000"/>
                </a:solidFill>
                <a:latin typeface="Lucida Console" panose="020B0609040504020204" pitchFamily="49" charset="0"/>
              </a:rPr>
              <a:t>Week 12: WPF Database Integration</a:t>
            </a: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" </a:t>
            </a:r>
            <a:b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</a:b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Height="450" </a:t>
            </a:r>
            <a:b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</a:br>
            <a:r>
              <a:rPr lang="en-AU" sz="1800" dirty="0">
                <a:solidFill>
                  <a:srgbClr val="00B0F0"/>
                </a:solidFill>
                <a:latin typeface="Lucida Console" panose="020B0609040504020204" pitchFamily="49" charset="0"/>
              </a:rPr>
              <a:t>  Width="800"&gt;</a:t>
            </a:r>
          </a:p>
        </p:txBody>
      </p:sp>
      <p:sp>
        <p:nvSpPr>
          <p:cNvPr id="5" name="Rounded Rectangular Callout 4"/>
          <p:cNvSpPr/>
          <p:nvPr/>
        </p:nvSpPr>
        <p:spPr>
          <a:xfrm>
            <a:off x="8097398" y="1587310"/>
            <a:ext cx="3485002" cy="1003205"/>
          </a:xfrm>
          <a:prstGeom prst="wedgeRoundRectCallout">
            <a:avLst>
              <a:gd name="adj1" fmla="val -80859"/>
              <a:gd name="adj2" fmla="val 79933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dirty="0"/>
              <a:t>Week_12…_01 will match the name of your project… Do not change this</a:t>
            </a:r>
          </a:p>
        </p:txBody>
      </p:sp>
      <p:sp>
        <p:nvSpPr>
          <p:cNvPr id="10" name="Left Arrow Callout 9">
            <a:extLst>
              <a:ext uri="{FF2B5EF4-FFF2-40B4-BE49-F238E27FC236}">
                <a16:creationId xmlns:a16="http://schemas.microsoft.com/office/drawing/2014/main" id="{859CD289-C898-604C-ACCD-4C7BAEA28187}"/>
              </a:ext>
            </a:extLst>
          </p:cNvPr>
          <p:cNvSpPr/>
          <p:nvPr/>
        </p:nvSpPr>
        <p:spPr>
          <a:xfrm>
            <a:off x="3492347" y="5639998"/>
            <a:ext cx="5089793" cy="628599"/>
          </a:xfrm>
          <a:prstGeom prst="leftArrowCallout">
            <a:avLst>
              <a:gd name="adj1" fmla="val 100000"/>
              <a:gd name="adj2" fmla="val 50000"/>
              <a:gd name="adj3" fmla="val 70568"/>
              <a:gd name="adj4" fmla="val 93671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Width and Height – default window size</a:t>
            </a:r>
          </a:p>
          <a:p>
            <a:r>
              <a:rPr lang="en-AU" sz="1400" dirty="0" err="1">
                <a:solidFill>
                  <a:schemeClr val="bg1">
                    <a:lumMod val="95000"/>
                  </a:schemeClr>
                </a:solidFill>
              </a:rPr>
              <a:t>MinWidth</a:t>
            </a:r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AU" sz="1400" dirty="0" err="1">
                <a:solidFill>
                  <a:schemeClr val="bg1">
                    <a:lumMod val="95000"/>
                  </a:schemeClr>
                </a:solidFill>
              </a:rPr>
              <a:t>MaxWidth</a:t>
            </a:r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AU" sz="1400" dirty="0" err="1">
                <a:solidFill>
                  <a:schemeClr val="bg1">
                    <a:lumMod val="95000"/>
                  </a:schemeClr>
                </a:solidFill>
              </a:rPr>
              <a:t>MinHeight</a:t>
            </a:r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, </a:t>
            </a:r>
            <a:r>
              <a:rPr lang="en-AU" sz="1400" dirty="0" err="1">
                <a:solidFill>
                  <a:schemeClr val="bg1">
                    <a:lumMod val="95000"/>
                  </a:schemeClr>
                </a:solidFill>
              </a:rPr>
              <a:t>MaxHeight</a:t>
            </a:r>
            <a:r>
              <a:rPr lang="en-AU" sz="1400" dirty="0">
                <a:solidFill>
                  <a:schemeClr val="bg1">
                    <a:lumMod val="95000"/>
                  </a:schemeClr>
                </a:solidFill>
              </a:rPr>
              <a:t> to limit size</a:t>
            </a:r>
          </a:p>
        </p:txBody>
      </p:sp>
    </p:spTree>
    <p:extLst>
      <p:ext uri="{BB962C8B-B14F-4D97-AF65-F5344CB8AC3E}">
        <p14:creationId xmlns:p14="http://schemas.microsoft.com/office/powerpoint/2010/main" val="3569579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/>
          <a:lstStyle/>
          <a:p>
            <a:r>
              <a:rPr lang="en-AU" dirty="0"/>
              <a:t>Add the Grid column definitions </a:t>
            </a:r>
            <a:br>
              <a:rPr lang="en-AU" dirty="0"/>
            </a:br>
            <a:r>
              <a:rPr lang="en-AU" dirty="0"/>
              <a:t>inside the </a:t>
            </a:r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&lt;Grid&gt;</a:t>
            </a:r>
            <a:r>
              <a:rPr lang="en-AU" dirty="0">
                <a:latin typeface="Lucida Console" panose="020B0609040504020204" pitchFamily="49" charset="0"/>
              </a:rPr>
              <a:t> </a:t>
            </a:r>
            <a:r>
              <a:rPr lang="en-AU" dirty="0"/>
              <a:t>… </a:t>
            </a:r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&lt;/Grid&gt; </a:t>
            </a:r>
            <a:r>
              <a:rPr lang="en-AU" dirty="0"/>
              <a:t>tags: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&lt;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Grid.ColumnDefinitions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 &lt;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ColumnDefinition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Width="24"/&gt;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 &lt;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ColumnDefinition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Width="1*"/&gt;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 &lt;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ColumnDefinition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Width="2*"/&gt;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 &lt;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ColumnDefinition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 Width="24"/&gt;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&lt;/</a:t>
            </a:r>
            <a:r>
              <a:rPr lang="en-AU" dirty="0" err="1">
                <a:solidFill>
                  <a:srgbClr val="FFC000"/>
                </a:solidFill>
                <a:latin typeface="Consolas" panose="020B0609020204030204" pitchFamily="49" charset="0"/>
              </a:rPr>
              <a:t>Grid.ColumnDefinitions</a:t>
            </a:r>
            <a:r>
              <a:rPr lang="en-AU" dirty="0">
                <a:solidFill>
                  <a:srgbClr val="FFC000"/>
                </a:solidFill>
                <a:latin typeface="Consolas" panose="020B0609020204030204" pitchFamily="49" charset="0"/>
              </a:rPr>
              <a:t>&gt;</a:t>
            </a:r>
            <a:endParaRPr lang="en-AU" dirty="0">
              <a:solidFill>
                <a:srgbClr val="FFC000"/>
              </a:solidFill>
            </a:endParaRP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E7789816-694C-D449-B5A4-20C090F64FCC}"/>
              </a:ext>
            </a:extLst>
          </p:cNvPr>
          <p:cNvSpPr/>
          <p:nvPr/>
        </p:nvSpPr>
        <p:spPr>
          <a:xfrm>
            <a:off x="7766892" y="3723702"/>
            <a:ext cx="3815508" cy="1294982"/>
          </a:xfrm>
          <a:prstGeom prst="leftArrowCallout">
            <a:avLst>
              <a:gd name="adj1" fmla="val 100000"/>
              <a:gd name="adj2" fmla="val 50000"/>
              <a:gd name="adj3" fmla="val 70568"/>
              <a:gd name="adj4" fmla="val 93671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24 is a fixed width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1* and 2* provide for the remaining area to be divided into parts of size 1/3 and 2/3</a:t>
            </a:r>
          </a:p>
        </p:txBody>
      </p:sp>
    </p:spTree>
    <p:extLst>
      <p:ext uri="{BB962C8B-B14F-4D97-AF65-F5344CB8AC3E}">
        <p14:creationId xmlns:p14="http://schemas.microsoft.com/office/powerpoint/2010/main" val="23370276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 fontScale="92500" lnSpcReduction="10000"/>
          </a:bodyPr>
          <a:lstStyle/>
          <a:p>
            <a:r>
              <a:rPr lang="en-AU" dirty="0"/>
              <a:t>Add the row definitions, after the Column definitions:</a:t>
            </a:r>
          </a:p>
          <a:p>
            <a:pPr lvl="1"/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Grid.RowDefinitions</a:t>
            </a:r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&gt;</a:t>
            </a:r>
          </a:p>
          <a:p>
            <a:pPr lvl="1"/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 Height="16"/&gt;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Height="1*"/&gt;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Height="1*"/&gt;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Height="1*"/&gt;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Height="1*"/&gt;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Height="1*"/&gt;</a:t>
            </a:r>
          </a:p>
          <a:p>
            <a:pPr lvl="1"/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  &lt;</a:t>
            </a:r>
            <a:r>
              <a:rPr lang="en-AU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RowDefinition</a:t>
            </a:r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 Height="16"/&gt;</a:t>
            </a:r>
          </a:p>
          <a:p>
            <a:pPr lvl="1"/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&lt;/</a:t>
            </a:r>
            <a:r>
              <a:rPr lang="en-AU" dirty="0" err="1">
                <a:solidFill>
                  <a:srgbClr val="00B050"/>
                </a:solidFill>
                <a:latin typeface="Lucida Console" panose="020B0609040504020204" pitchFamily="49" charset="0"/>
              </a:rPr>
              <a:t>Grid.RowDefinitions</a:t>
            </a:r>
            <a:r>
              <a:rPr lang="en-AU" dirty="0">
                <a:solidFill>
                  <a:srgbClr val="00B050"/>
                </a:solidFill>
                <a:latin typeface="Lucida Console" panose="020B0609040504020204" pitchFamily="49" charset="0"/>
              </a:rPr>
              <a:t>&gt;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4B4261F7-B42B-7E4D-9D90-40CC402D4CB5}"/>
              </a:ext>
            </a:extLst>
          </p:cNvPr>
          <p:cNvSpPr/>
          <p:nvPr/>
        </p:nvSpPr>
        <p:spPr>
          <a:xfrm>
            <a:off x="7766892" y="3723702"/>
            <a:ext cx="3393195" cy="1294982"/>
          </a:xfrm>
          <a:prstGeom prst="leftArrowCallout">
            <a:avLst>
              <a:gd name="adj1" fmla="val 100000"/>
              <a:gd name="adj2" fmla="val 50000"/>
              <a:gd name="adj3" fmla="val 70568"/>
              <a:gd name="adj4" fmla="val 93671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16 is a fixed height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Having five 1* gives each row 1/5 of the height of the remaining space</a:t>
            </a:r>
          </a:p>
        </p:txBody>
      </p:sp>
    </p:spTree>
    <p:extLst>
      <p:ext uri="{BB962C8B-B14F-4D97-AF65-F5344CB8AC3E}">
        <p14:creationId xmlns:p14="http://schemas.microsoft.com/office/powerpoint/2010/main" val="35189407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Next we add the Label</a:t>
            </a:r>
            <a:br>
              <a:rPr lang="en-AU" dirty="0"/>
            </a:br>
            <a:r>
              <a:rPr lang="en-AU" dirty="0"/>
              <a:t>after the Row definitions, </a:t>
            </a:r>
            <a:br>
              <a:rPr lang="en-AU" dirty="0"/>
            </a:br>
            <a:r>
              <a:rPr lang="en-AU" dirty="0"/>
              <a:t>but before the 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&lt;/Grid&gt;</a:t>
            </a:r>
            <a:r>
              <a:rPr lang="en-AU" dirty="0"/>
              <a:t> tag: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&lt;Label 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x:Name="SearchLabel"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Content="Search" 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Grid.Column</a:t>
            </a:r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="1" 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Grid.Row</a:t>
            </a:r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="1"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Margin="8" 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FontSize</a:t>
            </a:r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="24"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/&gt;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AC0129FC-CEE7-DC4B-A961-CF953CFD2352}"/>
              </a:ext>
            </a:extLst>
          </p:cNvPr>
          <p:cNvSpPr/>
          <p:nvPr/>
        </p:nvSpPr>
        <p:spPr>
          <a:xfrm>
            <a:off x="6015210" y="3723702"/>
            <a:ext cx="5567190" cy="1294982"/>
          </a:xfrm>
          <a:prstGeom prst="leftArrowCallout">
            <a:avLst>
              <a:gd name="adj1" fmla="val 100000"/>
              <a:gd name="adj2" fmla="val 50000"/>
              <a:gd name="adj3" fmla="val 70568"/>
              <a:gd name="adj4" fmla="val 93671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Create a label in the 2</a:t>
            </a:r>
            <a:r>
              <a:rPr lang="en-AU" sz="1600" baseline="30000" dirty="0">
                <a:solidFill>
                  <a:schemeClr val="bg1">
                    <a:lumMod val="95000"/>
                  </a:schemeClr>
                </a:solidFill>
              </a:rPr>
              <a:t>nd</a:t>
            </a: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 row and 2</a:t>
            </a:r>
            <a:r>
              <a:rPr lang="en-AU" sz="1600" baseline="30000" dirty="0">
                <a:solidFill>
                  <a:schemeClr val="bg1">
                    <a:lumMod val="95000"/>
                  </a:schemeClr>
                </a:solidFill>
              </a:rPr>
              <a:t>nd</a:t>
            </a: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 column.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We refer to it as “</a:t>
            </a:r>
            <a:r>
              <a:rPr lang="en-AU" sz="1600" dirty="0" err="1">
                <a:solidFill>
                  <a:schemeClr val="bg1">
                    <a:lumMod val="95000"/>
                  </a:schemeClr>
                </a:solidFill>
              </a:rPr>
              <a:t>SearchLabel</a:t>
            </a: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” in our C# code.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The label the text is “Search”.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The margin is 8, so the label will fill all space but be ”8” from the edge of the grid cell.</a:t>
            </a:r>
          </a:p>
        </p:txBody>
      </p:sp>
    </p:spTree>
    <p:extLst>
      <p:ext uri="{BB962C8B-B14F-4D97-AF65-F5344CB8AC3E}">
        <p14:creationId xmlns:p14="http://schemas.microsoft.com/office/powerpoint/2010/main" val="211029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Next we add the Filter textbox, again before the &lt;/Grid&gt; tag: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TextBox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x:Name="SearchTextbox"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Grid.Column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="2" 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Grid.Row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="1" 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MinHeight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="32"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Margin="8" 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TextWrapping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="Wrap" 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Text="" 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FontSize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="24"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/&gt;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6A11876F-FCEB-E44C-A3E4-752218286435}"/>
              </a:ext>
            </a:extLst>
          </p:cNvPr>
          <p:cNvSpPr/>
          <p:nvPr/>
        </p:nvSpPr>
        <p:spPr>
          <a:xfrm>
            <a:off x="7337234" y="3429000"/>
            <a:ext cx="4245166" cy="1781978"/>
          </a:xfrm>
          <a:prstGeom prst="leftArrowCallout">
            <a:avLst>
              <a:gd name="adj1" fmla="val 100000"/>
              <a:gd name="adj2" fmla="val 50000"/>
              <a:gd name="adj3" fmla="val 52021"/>
              <a:gd name="adj4" fmla="val 78163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Create a Text Box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Row 2, Column 3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Fill whole cell but ’8’ from the sides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Wrap the Text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Set a minimum height, which takes effect when window resizing</a:t>
            </a:r>
          </a:p>
        </p:txBody>
      </p:sp>
    </p:spTree>
    <p:extLst>
      <p:ext uri="{BB962C8B-B14F-4D97-AF65-F5344CB8AC3E}">
        <p14:creationId xmlns:p14="http://schemas.microsoft.com/office/powerpoint/2010/main" val="21576924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 lnSpcReduction="10000"/>
          </a:bodyPr>
          <a:lstStyle/>
          <a:p>
            <a:r>
              <a:rPr lang="en-AU" dirty="0"/>
              <a:t>Next we add the Button, again before the &lt;/Grid&gt; tag: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&lt;Button 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x:Name="FillButton"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Content="Fill List" 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FontSize</a:t>
            </a:r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="24"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Grid.Column</a:t>
            </a:r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="1" 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Grid.Row</a:t>
            </a:r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="2"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Margin="8 " </a:t>
            </a:r>
          </a:p>
          <a:p>
            <a:pPr lvl="1"/>
            <a:r>
              <a:rPr lang="en-AU" dirty="0">
                <a:solidFill>
                  <a:srgbClr val="00B0F0"/>
                </a:solidFill>
                <a:latin typeface="Lucida Console" panose="020B0609040504020204" pitchFamily="49" charset="0"/>
              </a:rPr>
              <a:t>  /&gt;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6840CA5C-9F95-2348-94BF-124F60129F8C}"/>
              </a:ext>
            </a:extLst>
          </p:cNvPr>
          <p:cNvSpPr/>
          <p:nvPr/>
        </p:nvSpPr>
        <p:spPr>
          <a:xfrm>
            <a:off x="6918593" y="3429000"/>
            <a:ext cx="4245166" cy="999781"/>
          </a:xfrm>
          <a:prstGeom prst="leftArrowCallout">
            <a:avLst>
              <a:gd name="adj1" fmla="val 100000"/>
              <a:gd name="adj2" fmla="val 50000"/>
              <a:gd name="adj3" fmla="val 52021"/>
              <a:gd name="adj4" fmla="val 78163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Create a Button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Row 3, Column 2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Fill whole cell but ’8’ from the sides</a:t>
            </a:r>
          </a:p>
        </p:txBody>
      </p:sp>
    </p:spTree>
    <p:extLst>
      <p:ext uri="{BB962C8B-B14F-4D97-AF65-F5344CB8AC3E}">
        <p14:creationId xmlns:p14="http://schemas.microsoft.com/office/powerpoint/2010/main" val="275337526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 fontScale="92500" lnSpcReduction="20000"/>
          </a:bodyPr>
          <a:lstStyle/>
          <a:p>
            <a:r>
              <a:rPr lang="en-AU" dirty="0"/>
              <a:t>Finally the </a:t>
            </a:r>
            <a:r>
              <a:rPr lang="en-AU" dirty="0" err="1"/>
              <a:t>Listbox</a:t>
            </a:r>
            <a:r>
              <a:rPr lang="en-AU" dirty="0"/>
              <a:t> is added…</a:t>
            </a:r>
          </a:p>
          <a:p>
            <a:pPr lvl="1"/>
            <a:endParaRPr lang="en-AU" dirty="0"/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&lt;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ListBox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x:Name="VehicleListbox"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Grid.Column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="2" 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Grid.Row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="2"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Grid.RowSpan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="3" 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Background="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LightGray</a:t>
            </a:r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"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Margin="8"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Padding="8"</a:t>
            </a:r>
          </a:p>
          <a:p>
            <a:pPr lvl="1"/>
            <a:r>
              <a:rPr lang="en-AU" dirty="0">
                <a:solidFill>
                  <a:srgbClr val="FFC000"/>
                </a:solidFill>
                <a:latin typeface="Lucida Console" panose="020B0609040504020204" pitchFamily="49" charset="0"/>
              </a:rPr>
              <a:t>  /&gt;</a:t>
            </a:r>
          </a:p>
        </p:txBody>
      </p:sp>
      <p:sp>
        <p:nvSpPr>
          <p:cNvPr id="4" name="Left Arrow Callout 3">
            <a:extLst>
              <a:ext uri="{FF2B5EF4-FFF2-40B4-BE49-F238E27FC236}">
                <a16:creationId xmlns:a16="http://schemas.microsoft.com/office/drawing/2014/main" id="{1F79BD3E-59F8-8A43-B2CF-913838DD538E}"/>
              </a:ext>
            </a:extLst>
          </p:cNvPr>
          <p:cNvSpPr/>
          <p:nvPr/>
        </p:nvSpPr>
        <p:spPr>
          <a:xfrm>
            <a:off x="6918593" y="3429000"/>
            <a:ext cx="4245166" cy="1660793"/>
          </a:xfrm>
          <a:prstGeom prst="leftArrowCallout">
            <a:avLst>
              <a:gd name="adj1" fmla="val 100000"/>
              <a:gd name="adj2" fmla="val 50000"/>
              <a:gd name="adj3" fmla="val 52021"/>
              <a:gd name="adj4" fmla="val 78163"/>
            </a:avLst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Create a List Box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C# Name “</a:t>
            </a:r>
            <a:r>
              <a:rPr lang="en-AU" sz="1600" dirty="0" err="1">
                <a:solidFill>
                  <a:schemeClr val="bg1">
                    <a:lumMod val="95000"/>
                  </a:schemeClr>
                </a:solidFill>
              </a:rPr>
              <a:t>VehicleListBox</a:t>
            </a:r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”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Row 3, Column 3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Spread over 3 rows total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Light Grey background</a:t>
            </a:r>
          </a:p>
          <a:p>
            <a:r>
              <a:rPr lang="en-AU" sz="1600" dirty="0">
                <a:solidFill>
                  <a:schemeClr val="bg1">
                    <a:lumMod val="95000"/>
                  </a:schemeClr>
                </a:solidFill>
              </a:rPr>
              <a:t>Fill whole cell but ’8’ from the sides</a:t>
            </a:r>
          </a:p>
        </p:txBody>
      </p:sp>
    </p:spTree>
    <p:extLst>
      <p:ext uri="{BB962C8B-B14F-4D97-AF65-F5344CB8AC3E}">
        <p14:creationId xmlns:p14="http://schemas.microsoft.com/office/powerpoint/2010/main" val="235011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</p:spTree>
    <p:extLst>
      <p:ext uri="{BB962C8B-B14F-4D97-AF65-F5344CB8AC3E}">
        <p14:creationId xmlns:p14="http://schemas.microsoft.com/office/powerpoint/2010/main" val="19529369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Creating the GUI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Font Size</a:t>
            </a:r>
          </a:p>
          <a:p>
            <a:pPr lvl="1"/>
            <a:r>
              <a:rPr lang="en-AU" dirty="0"/>
              <a:t>Set to 24 illustration purposes</a:t>
            </a:r>
          </a:p>
          <a:p>
            <a:pPr lvl="1"/>
            <a:r>
              <a:rPr lang="en-AU" dirty="0"/>
              <a:t>Remove before continuing</a:t>
            </a:r>
          </a:p>
          <a:p>
            <a:pPr lvl="1"/>
            <a:endParaRPr lang="en-AU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r>
              <a:rPr lang="en-AU" dirty="0"/>
              <a:t>We omitted the event hooks purposely</a:t>
            </a:r>
          </a:p>
          <a:p>
            <a:pPr lvl="1"/>
            <a:r>
              <a:rPr lang="en-AU" dirty="0"/>
              <a:t>We will create them now…</a:t>
            </a:r>
          </a:p>
          <a:p>
            <a:endParaRPr lang="en-AU" dirty="0">
              <a:solidFill>
                <a:srgbClr val="92D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247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Creating the GUI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Edit the Button and add the following event hook: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Click=""</a:t>
            </a:r>
          </a:p>
          <a:p>
            <a:pPr lvl="1"/>
            <a:r>
              <a:rPr lang="en-AU" dirty="0"/>
              <a:t>This will be before the /&gt; on the Button element</a:t>
            </a:r>
          </a:p>
          <a:p>
            <a:pPr lvl="1"/>
            <a:endParaRPr lang="en-AU" dirty="0"/>
          </a:p>
          <a:p>
            <a:r>
              <a:rPr lang="en-AU" dirty="0"/>
              <a:t>A dialog will pop up to ask if you want to create a new event handler</a:t>
            </a:r>
          </a:p>
          <a:p>
            <a:pPr lvl="1"/>
            <a:r>
              <a:rPr lang="en-AU" dirty="0"/>
              <a:t>Click this and the event handler will be added: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Click="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FillButton_Click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66218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2F0D-73A7-DDE7-DFAE-B86275408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Xaml</a:t>
            </a:r>
            <a:r>
              <a:rPr lang="en-AU" dirty="0"/>
              <a:t> code will look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6E769-3FA5-0897-4C2C-52051D1D0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&lt;Grid&gt;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Grid.ColumnDefinitions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ColumnDefinition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Width="24"/&gt;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ColumnDefinition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Width="1*"/&gt;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ColumnDefinition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Width="2*"/&gt;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ColumnDefinition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Width="24"/&gt;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&lt;/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Grid.ColumnDefinitions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Grid.RowDefinitions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Height="16"/&gt;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Height="80*"/&gt;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Height="80*"/&gt;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Height="80*"/&gt;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Height="42*"/&gt;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Height="39*"/&gt;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Height="80*"/&gt;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&lt;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RowDefinition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Height="16"/&gt;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        &lt;/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Grid.RowDefinitions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81185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A283-B1E1-7D15-E832-A038F575B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Search label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C766-0118-FC6F-CA57-33B6FF2F4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&lt;Label x:Name="SearchLabel"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Content="Search"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="1"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="1"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Margin="8,8,8,8"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FontSize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="24"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/&gt;</a:t>
            </a:r>
          </a:p>
          <a:p>
            <a:endParaRPr lang="en-AU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403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02F7-4B3E-28F5-3562-AE33B3DE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search Text Box &amp; a Button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DC650-342B-6711-54DA-EE1AE9C333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TextBox</a:t>
            </a:r>
            <a:endParaRPr lang="en-AU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x:Name="SearchTextbox"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="2"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="1"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MinHeight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="32"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Margin="8,8,8,8"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TextWrapping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="wrap"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Text=""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FontSize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="14"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/&gt;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&lt;Button x:Name="FillButton" Content="Fill list" 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Click="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FillButton_Click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"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FontSize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="14" </a:t>
            </a:r>
          </a:p>
          <a:p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="1" </a:t>
            </a:r>
            <a:r>
              <a:rPr lang="en-US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="2" Margin="8,8,8,8"/&gt;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4142186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17B1-8491-C3C8-2397-8E5D7D611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a List box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31F48-79EA-97A9-1BBE-E6AF012BC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&lt;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ListBox</a:t>
            </a:r>
            <a:endParaRPr lang="en-AU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x:Name="VehicleListbox"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Grid.Column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="2"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="2"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Grid.RowSpan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="4"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Background="</a:t>
            </a:r>
            <a:r>
              <a:rPr lang="en-AU" sz="3200" dirty="0" err="1">
                <a:solidFill>
                  <a:schemeClr val="bg1"/>
                </a:solidFill>
                <a:latin typeface="Consolas" panose="020B0609020204030204" pitchFamily="49" charset="0"/>
              </a:rPr>
              <a:t>LightGray</a:t>
            </a:r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Margin="8,8,8,8"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Padding="8"</a:t>
            </a: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        /&gt;</a:t>
            </a:r>
          </a:p>
          <a:p>
            <a:endParaRPr lang="en-AU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32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3200" dirty="0">
                <a:solidFill>
                  <a:schemeClr val="bg1"/>
                </a:solidFill>
                <a:latin typeface="Consolas" panose="020B0609020204030204" pitchFamily="49" charset="0"/>
              </a:rPr>
              <a:t>    &lt;/Grid&gt;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733778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</p:spPr>
        <p:txBody>
          <a:bodyPr anchor="ctr">
            <a:normAutofit fontScale="90000"/>
          </a:bodyPr>
          <a:lstStyle/>
          <a:p>
            <a:r>
              <a:rPr lang="en-AU" dirty="0"/>
              <a:t>After adding various tool tags in the Grid tag, the </a:t>
            </a:r>
            <a:r>
              <a:rPr lang="en-AU" dirty="0" err="1"/>
              <a:t>xaml</a:t>
            </a:r>
            <a:r>
              <a:rPr lang="en-AU" dirty="0"/>
              <a:t> screen will look like this.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>
            <a:normAutofit/>
          </a:bodyPr>
          <a:lstStyle/>
          <a:p>
            <a:r>
              <a:rPr lang="en-AU" dirty="0"/>
              <a:t>We added:</a:t>
            </a:r>
          </a:p>
          <a:p>
            <a:pPr lvl="1"/>
            <a:r>
              <a:rPr lang="en-AU" sz="2800" dirty="0"/>
              <a:t>Grid column/rows</a:t>
            </a:r>
          </a:p>
          <a:p>
            <a:pPr lvl="1"/>
            <a:r>
              <a:rPr lang="en-AU" sz="2800" dirty="0"/>
              <a:t>Search Label</a:t>
            </a:r>
          </a:p>
          <a:p>
            <a:pPr lvl="1"/>
            <a:r>
              <a:rPr lang="en-AU" sz="2800" dirty="0"/>
              <a:t>Textbox</a:t>
            </a:r>
          </a:p>
          <a:p>
            <a:pPr lvl="1"/>
            <a:r>
              <a:rPr lang="en-AU" sz="2800" dirty="0" err="1"/>
              <a:t>Listbox</a:t>
            </a:r>
            <a:endParaRPr lang="en-AU" sz="2800" dirty="0"/>
          </a:p>
          <a:p>
            <a:pPr lvl="1"/>
            <a:r>
              <a:rPr lang="en-AU" sz="2800" dirty="0"/>
              <a:t>Button Fill List</a:t>
            </a:r>
          </a:p>
        </p:txBody>
      </p:sp>
      <p:pic>
        <p:nvPicPr>
          <p:cNvPr id="5" name="Picture 4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3695400-001E-B64D-8023-FF0944DD3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365" y="1600203"/>
            <a:ext cx="6671035" cy="386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664888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sz="3200" dirty="0">
                <a:highlight>
                  <a:srgbClr val="D81C24"/>
                </a:highlight>
              </a:rPr>
              <a:t>Creating the GUI Layout in     </a:t>
            </a:r>
            <a:r>
              <a:rPr lang="en-AU" sz="3200" dirty="0" err="1">
                <a:highlight>
                  <a:srgbClr val="D81C24"/>
                </a:highlight>
              </a:rPr>
              <a:t>MainWindow.xaml.cs</a:t>
            </a:r>
            <a:endParaRPr lang="en-AU" sz="3200" dirty="0">
              <a:highlight>
                <a:srgbClr val="D81C24"/>
              </a:highligh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At the top of the </a:t>
            </a:r>
            <a:r>
              <a:rPr lang="en-AU" dirty="0" err="1">
                <a:solidFill>
                  <a:srgbClr val="FF0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MainWindow</a:t>
            </a:r>
            <a:r>
              <a:rPr lang="en-AU" dirty="0"/>
              <a:t> class definition we need to add:</a:t>
            </a:r>
          </a:p>
          <a:p>
            <a:pPr lvl="1"/>
            <a:r>
              <a:rPr lang="en-AU" dirty="0"/>
              <a:t>Private properties</a:t>
            </a:r>
          </a:p>
          <a:p>
            <a:pPr lvl="1"/>
            <a:r>
              <a:rPr lang="en-AU" dirty="0"/>
              <a:t>Constructor code</a:t>
            </a:r>
          </a:p>
          <a:p>
            <a:pPr marL="457200" lvl="1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5625731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ent Arrow 7">
            <a:extLst>
              <a:ext uri="{FF2B5EF4-FFF2-40B4-BE49-F238E27FC236}">
                <a16:creationId xmlns:a16="http://schemas.microsoft.com/office/drawing/2014/main" id="{B379BD0A-E673-BC41-9F6C-AEE1641CDE5A}"/>
              </a:ext>
            </a:extLst>
          </p:cNvPr>
          <p:cNvSpPr/>
          <p:nvPr/>
        </p:nvSpPr>
        <p:spPr>
          <a:xfrm rot="10800000">
            <a:off x="8670274" y="2668837"/>
            <a:ext cx="689473" cy="1580923"/>
          </a:xfrm>
          <a:prstGeom prst="bentArrow">
            <a:avLst>
              <a:gd name="adj1" fmla="val 38603"/>
              <a:gd name="adj2" fmla="val 32557"/>
              <a:gd name="adj3" fmla="val 25000"/>
              <a:gd name="adj4" fmla="val 43750"/>
            </a:avLst>
          </a:prstGeom>
          <a:solidFill>
            <a:srgbClr val="C00000"/>
          </a:solidFill>
          <a:ln>
            <a:noFill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 in C#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Private properties declared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public partial class 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MainWindow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: Window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   // Define Connection Details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   private string 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dbName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= ”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xxx_traffic_cop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";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   private string 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dbUser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= ”root";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   private string 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dbPassword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= “ ";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   private 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int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dbPort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= 3306;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   private string 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dbServer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= "localhost";</a:t>
            </a:r>
          </a:p>
          <a:p>
            <a:endParaRPr lang="en-AU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r>
              <a:rPr lang="en-AU" sz="2000" dirty="0">
                <a:solidFill>
                  <a:srgbClr val="FF0000"/>
                </a:solidFill>
              </a:rPr>
              <a:t>Continues on next slide</a:t>
            </a:r>
          </a:p>
          <a:p>
            <a:endParaRPr lang="en-AU" dirty="0">
              <a:solidFill>
                <a:srgbClr val="00B0F0"/>
              </a:solidFill>
              <a:latin typeface="Lucida Console" panose="020B0609040504020204" pitchFamily="49" charset="0"/>
            </a:endParaRPr>
          </a:p>
          <a:p>
            <a:endParaRPr lang="en-AU" dirty="0">
              <a:solidFill>
                <a:srgbClr val="00B0F0"/>
              </a:solidFill>
              <a:latin typeface="Lucida Console" panose="020B060904050402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49FDDF-DA41-D340-9D41-AF89AAC2359C}"/>
              </a:ext>
            </a:extLst>
          </p:cNvPr>
          <p:cNvGrpSpPr/>
          <p:nvPr/>
        </p:nvGrpSpPr>
        <p:grpSpPr>
          <a:xfrm>
            <a:off x="7640192" y="2236424"/>
            <a:ext cx="3942208" cy="1192576"/>
            <a:chOff x="5701224" y="5165532"/>
            <a:chExt cx="3942208" cy="1192576"/>
          </a:xfrm>
        </p:grpSpPr>
        <p:sp>
          <p:nvSpPr>
            <p:cNvPr id="6" name="Bent Arrow 5">
              <a:extLst>
                <a:ext uri="{FF2B5EF4-FFF2-40B4-BE49-F238E27FC236}">
                  <a16:creationId xmlns:a16="http://schemas.microsoft.com/office/drawing/2014/main" id="{150D1F1B-23EE-014E-8716-0104BA429883}"/>
                </a:ext>
              </a:extLst>
            </p:cNvPr>
            <p:cNvSpPr/>
            <p:nvPr/>
          </p:nvSpPr>
          <p:spPr>
            <a:xfrm rot="16200000" flipH="1">
              <a:off x="6111604" y="5187565"/>
              <a:ext cx="760163" cy="1580923"/>
            </a:xfrm>
            <a:prstGeom prst="bentArrow">
              <a:avLst>
                <a:gd name="adj1" fmla="val 38603"/>
                <a:gd name="adj2" fmla="val 32557"/>
                <a:gd name="adj3" fmla="val 25000"/>
                <a:gd name="adj4" fmla="val 43750"/>
              </a:avLst>
            </a:prstGeom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D556CA6A-6A2A-4F49-B53D-783F66185886}"/>
                </a:ext>
              </a:extLst>
            </p:cNvPr>
            <p:cNvSpPr/>
            <p:nvPr/>
          </p:nvSpPr>
          <p:spPr>
            <a:xfrm flipH="1">
              <a:off x="6900230" y="5165532"/>
              <a:ext cx="2743202" cy="1192576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 err="1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xxx_traffic_cop</a:t>
              </a:r>
              <a:br>
                <a:rPr lang="en-AU" dirty="0"/>
              </a:br>
              <a:br>
                <a:rPr lang="en-AU" dirty="0"/>
              </a:br>
              <a:r>
                <a:rPr lang="en-AU" dirty="0"/>
                <a:t>Replace </a:t>
              </a:r>
              <a:r>
                <a:rPr lang="en-AU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  <a:t>xxx</a:t>
              </a:r>
              <a:br>
                <a:rPr lang="en-AU" dirty="0">
                  <a:latin typeface="Fira Code" panose="020B0809050000020004" pitchFamily="49" charset="0"/>
                  <a:ea typeface="Fira Code" panose="020B0809050000020004" pitchFamily="49" charset="0"/>
                  <a:cs typeface="Fira Code" panose="020B0809050000020004" pitchFamily="49" charset="0"/>
                </a:rPr>
              </a:br>
              <a:r>
                <a:rPr lang="en-AU" dirty="0"/>
                <a:t>with your initials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4C8F95D0-3A8C-4D41-8309-ADE28A481B80}"/>
              </a:ext>
            </a:extLst>
          </p:cNvPr>
          <p:cNvGrpSpPr/>
          <p:nvPr/>
        </p:nvGrpSpPr>
        <p:grpSpPr>
          <a:xfrm>
            <a:off x="5816905" y="5458164"/>
            <a:ext cx="5765495" cy="899944"/>
            <a:chOff x="4129486" y="5458164"/>
            <a:chExt cx="5765495" cy="899944"/>
          </a:xfrm>
        </p:grpSpPr>
        <p:sp>
          <p:nvSpPr>
            <p:cNvPr id="10" name="Bent Arrow 9">
              <a:extLst>
                <a:ext uri="{FF2B5EF4-FFF2-40B4-BE49-F238E27FC236}">
                  <a16:creationId xmlns:a16="http://schemas.microsoft.com/office/drawing/2014/main" id="{54A854C8-8044-B146-A4B7-47A923D5D6FF}"/>
                </a:ext>
              </a:extLst>
            </p:cNvPr>
            <p:cNvSpPr/>
            <p:nvPr/>
          </p:nvSpPr>
          <p:spPr>
            <a:xfrm rot="16200000">
              <a:off x="4828368" y="4759282"/>
              <a:ext cx="662390" cy="2060154"/>
            </a:xfrm>
            <a:prstGeom prst="bentArrow">
              <a:avLst>
                <a:gd name="adj1" fmla="val 42951"/>
                <a:gd name="adj2" fmla="val 33841"/>
                <a:gd name="adj3" fmla="val 25000"/>
                <a:gd name="adj4" fmla="val 54023"/>
              </a:avLst>
            </a:prstGeom>
            <a:solidFill>
              <a:srgbClr val="C0000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>
                <a:solidFill>
                  <a:schemeClr val="tx1"/>
                </a:solidFill>
              </a:endParaRP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7AB7DE0D-DF82-DC4E-969C-327F2A22F681}"/>
                </a:ext>
              </a:extLst>
            </p:cNvPr>
            <p:cNvSpPr/>
            <p:nvPr/>
          </p:nvSpPr>
          <p:spPr>
            <a:xfrm flipH="1">
              <a:off x="5952773" y="5500168"/>
              <a:ext cx="3942208" cy="857940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MySQL/MariaDB server is on local machine and accessed by port 3306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53511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Creating the GUI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   private string 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dbServer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= "localhost";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   // Connection String and MySQL Connection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   private string 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dbConnectionString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= "";</a:t>
            </a:r>
          </a:p>
          <a:p>
            <a:pPr lvl="1"/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   private </a:t>
            </a:r>
            <a:r>
              <a:rPr lang="en-AU" sz="2000" dirty="0" err="1">
                <a:solidFill>
                  <a:srgbClr val="00B0F0"/>
                </a:solidFill>
                <a:latin typeface="Lucida Console" panose="020B0609040504020204" pitchFamily="49" charset="0"/>
              </a:rPr>
              <a:t>MySqlConnection</a:t>
            </a:r>
            <a:r>
              <a:rPr lang="en-AU" sz="2000" dirty="0">
                <a:solidFill>
                  <a:srgbClr val="00B0F0"/>
                </a:solidFill>
                <a:latin typeface="Lucida Console" panose="020B0609040504020204" pitchFamily="49" charset="0"/>
              </a:rPr>
              <a:t> conn;</a:t>
            </a:r>
          </a:p>
        </p:txBody>
      </p:sp>
    </p:spTree>
    <p:extLst>
      <p:ext uri="{BB962C8B-B14F-4D97-AF65-F5344CB8AC3E}">
        <p14:creationId xmlns:p14="http://schemas.microsoft.com/office/powerpoint/2010/main" val="3031161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You will require:</a:t>
            </a:r>
          </a:p>
          <a:p>
            <a:pPr lvl="1"/>
            <a:r>
              <a:rPr lang="en-AU" dirty="0"/>
              <a:t>Windows 10 PC or Virtual Machine</a:t>
            </a:r>
          </a:p>
          <a:p>
            <a:pPr lvl="1"/>
            <a:r>
              <a:rPr lang="en-AU" dirty="0"/>
              <a:t>Laragon with MySQL </a:t>
            </a:r>
            <a:r>
              <a:rPr lang="en-AU" i="1" dirty="0"/>
              <a:t>or</a:t>
            </a:r>
            <a:r>
              <a:rPr lang="en-AU" dirty="0"/>
              <a:t> MariaDB (preferred) running</a:t>
            </a:r>
          </a:p>
          <a:p>
            <a:pPr lvl="1"/>
            <a:r>
              <a:rPr lang="en-AU" dirty="0"/>
              <a:t>Visual Studio 2019 (preferred)</a:t>
            </a:r>
          </a:p>
          <a:p>
            <a:pPr lvl="1"/>
            <a:r>
              <a:rPr lang="en-AU" dirty="0"/>
              <a:t>Sample Database</a:t>
            </a:r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806811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Creating the GUI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sz="3300" dirty="0"/>
              <a:t>The </a:t>
            </a:r>
            <a:r>
              <a:rPr lang="en-AU" sz="3300" dirty="0" err="1">
                <a:solidFill>
                  <a:srgbClr val="FFC000"/>
                </a:solidFill>
                <a:latin typeface="Fira Code" panose="020B0809050000020004" pitchFamily="49" charset="0"/>
                <a:ea typeface="Fira Code" panose="020B0809050000020004" pitchFamily="49" charset="0"/>
                <a:cs typeface="Fira Code" panose="020B0809050000020004" pitchFamily="49" charset="0"/>
              </a:rPr>
              <a:t>dbConnectionString</a:t>
            </a:r>
            <a:r>
              <a:rPr lang="en-AU" sz="3300" dirty="0"/>
              <a:t> is a string. C# and the MySQL package are connected by this string. The  major parameters being used to connect the database are:</a:t>
            </a:r>
          </a:p>
          <a:p>
            <a:pPr lvl="1">
              <a:tabLst>
                <a:tab pos="3319463" algn="l"/>
              </a:tabLst>
            </a:pPr>
            <a:r>
              <a:rPr lang="en-AU" sz="2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dbUser</a:t>
            </a:r>
            <a:r>
              <a:rPr lang="en-AU" sz="2900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AU" sz="3000" dirty="0"/>
              <a:t>Database user’s name</a:t>
            </a:r>
          </a:p>
          <a:p>
            <a:pPr lvl="1">
              <a:tabLst>
                <a:tab pos="3319463" algn="l"/>
              </a:tabLst>
            </a:pPr>
            <a:r>
              <a:rPr lang="en-AU" sz="2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dbName</a:t>
            </a:r>
            <a:r>
              <a:rPr lang="en-AU" sz="2900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AU" sz="3000" dirty="0"/>
              <a:t>Database’s name</a:t>
            </a:r>
          </a:p>
          <a:p>
            <a:pPr lvl="1">
              <a:tabLst>
                <a:tab pos="3319463" algn="l"/>
              </a:tabLst>
            </a:pPr>
            <a:r>
              <a:rPr lang="en-AU" sz="2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dbPassword</a:t>
            </a:r>
            <a:r>
              <a:rPr lang="en-AU" sz="2900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AU" sz="3000" dirty="0"/>
              <a:t>Username’s password</a:t>
            </a:r>
          </a:p>
          <a:p>
            <a:pPr lvl="1">
              <a:tabLst>
                <a:tab pos="3319463" algn="l"/>
              </a:tabLst>
            </a:pPr>
            <a:r>
              <a:rPr lang="en-AU" sz="2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dbServer</a:t>
            </a:r>
            <a:r>
              <a:rPr lang="en-AU" sz="2900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AU" sz="3000" dirty="0"/>
              <a:t>Server name or IP address</a:t>
            </a:r>
          </a:p>
          <a:p>
            <a:pPr lvl="1">
              <a:tabLst>
                <a:tab pos="3319463" algn="l"/>
              </a:tabLst>
            </a:pPr>
            <a:r>
              <a:rPr lang="en-AU" sz="2900" dirty="0" err="1">
                <a:solidFill>
                  <a:srgbClr val="FF0000"/>
                </a:solidFill>
                <a:latin typeface="Lucida Console" panose="020B0609040504020204" pitchFamily="49" charset="0"/>
              </a:rPr>
              <a:t>dbPort</a:t>
            </a:r>
            <a:r>
              <a:rPr lang="en-AU" sz="2900" dirty="0">
                <a:solidFill>
                  <a:srgbClr val="FF0000"/>
                </a:solidFill>
                <a:latin typeface="Lucida Console" panose="020B0609040504020204" pitchFamily="49" charset="0"/>
              </a:rPr>
              <a:t>	</a:t>
            </a:r>
            <a:r>
              <a:rPr lang="en-AU" sz="3000" dirty="0"/>
              <a:t>Port used to communicate to the DB</a:t>
            </a:r>
          </a:p>
        </p:txBody>
      </p:sp>
    </p:spTree>
    <p:extLst>
      <p:ext uri="{BB962C8B-B14F-4D97-AF65-F5344CB8AC3E}">
        <p14:creationId xmlns:p14="http://schemas.microsoft.com/office/powerpoint/2010/main" val="4113703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Creating the GUI Layout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en-AU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MainWindow</a:t>
            </a:r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InitializeComponent</a:t>
            </a:r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    </a:t>
            </a:r>
            <a:r>
              <a:rPr lang="en-AU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dbconnectionString</a:t>
            </a:r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= $"server={</a:t>
            </a:r>
            <a:r>
              <a:rPr lang="en-AU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dbServer</a:t>
            </a:r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}; user={</a:t>
            </a:r>
            <a:r>
              <a:rPr lang="en-AU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dbUser</a:t>
            </a:r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}; database={</a:t>
            </a:r>
            <a:r>
              <a:rPr lang="en-AU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dbName</a:t>
            </a:r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}; port={</a:t>
            </a:r>
            <a:r>
              <a:rPr lang="en-AU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dbPort</a:t>
            </a:r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}; password={</a:t>
            </a:r>
            <a:r>
              <a:rPr lang="en-AU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dbPassword</a:t>
            </a:r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}";</a:t>
            </a:r>
          </a:p>
          <a:p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conn = new </a:t>
            </a:r>
            <a:r>
              <a:rPr lang="en-AU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MySqlConnection</a:t>
            </a:r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AU" sz="32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dbconnectionString</a:t>
            </a:r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3200" dirty="0">
                <a:solidFill>
                  <a:schemeClr val="accent3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AU" dirty="0">
              <a:solidFill>
                <a:srgbClr val="92D050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3215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Creating the GUI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dirty="0"/>
              <a:t>With the cursor in the “</a:t>
            </a:r>
            <a:r>
              <a:rPr lang="en-AU" dirty="0" err="1">
                <a:solidFill>
                  <a:srgbClr val="FFC000"/>
                </a:solidFill>
                <a:latin typeface="Lucida Console" panose="020B0609040504020204" pitchFamily="49" charset="0"/>
              </a:rPr>
              <a:t>FillButton_Click</a:t>
            </a:r>
            <a:r>
              <a:rPr lang="en-AU" dirty="0"/>
              <a:t>”</a:t>
            </a:r>
            <a:br>
              <a:rPr lang="en-AU" dirty="0"/>
            </a:br>
            <a:r>
              <a:rPr lang="en-AU" dirty="0"/>
              <a:t>press your </a:t>
            </a:r>
            <a:r>
              <a:rPr lang="en-AU" b="1" dirty="0">
                <a:solidFill>
                  <a:srgbClr val="FF0000"/>
                </a:solidFill>
                <a:latin typeface="Lucida Console" panose="020B0609040504020204" pitchFamily="49" charset="0"/>
              </a:rPr>
              <a:t>F12</a:t>
            </a:r>
            <a:r>
              <a:rPr lang="en-AU" dirty="0"/>
              <a:t> key</a:t>
            </a:r>
          </a:p>
          <a:p>
            <a:r>
              <a:rPr lang="en-AU" dirty="0"/>
              <a:t>This will jump direct to the definition for this event handler: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private void 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FillButton_Click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(</a:t>
            </a:r>
            <a:b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</a:b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object sender, 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RoutedEventArgs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e)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{</a:t>
            </a:r>
            <a:b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</a:br>
            <a:endParaRPr lang="en-AU" dirty="0">
              <a:solidFill>
                <a:srgbClr val="92D050"/>
              </a:solidFill>
              <a:latin typeface="Lucida Console" panose="020B0609040504020204" pitchFamily="49" charset="0"/>
            </a:endParaRP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10104573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Creating the GUI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Event Handler: </a:t>
            </a:r>
            <a:r>
              <a:rPr lang="en-AU" b="1" dirty="0"/>
              <a:t>Button Click</a:t>
            </a:r>
          </a:p>
          <a:p>
            <a:pPr lvl="1"/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private void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FillButton_Click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(object sender,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RoutedEventArgs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e)</a:t>
            </a:r>
          </a:p>
          <a:p>
            <a:pPr lvl="1"/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{</a:t>
            </a:r>
          </a:p>
          <a:p>
            <a:pPr lvl="1"/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   string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sqlQuery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= "SELECT * FROM traffic;";</a:t>
            </a:r>
          </a:p>
          <a:p>
            <a:pPr lvl="1"/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   </a:t>
            </a:r>
          </a:p>
          <a:p>
            <a:pPr lvl="1"/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   try</a:t>
            </a:r>
          </a:p>
          <a:p>
            <a:pPr lvl="1"/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   {</a:t>
            </a:r>
          </a:p>
          <a:p>
            <a:pPr lvl="1"/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      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VehicleListbox.Items.Clear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      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conn.Open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      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MySqlCommand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cmd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= new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MySqlCommand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(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sqlQuery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, conn);</a:t>
            </a:r>
          </a:p>
          <a:p>
            <a:pPr lvl="1"/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      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MySqlDataReader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rdr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 = </a:t>
            </a:r>
            <a:r>
              <a:rPr lang="en-AU" sz="2300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cmd.ExecuteReader</a:t>
            </a:r>
            <a:r>
              <a:rPr lang="en-AU" sz="2300" dirty="0">
                <a:solidFill>
                  <a:srgbClr val="92D050"/>
                </a:solidFill>
                <a:latin typeface="Lucida Console" panose="020B0609040504020204" pitchFamily="49" charset="0"/>
              </a:rPr>
              <a:t>();</a:t>
            </a:r>
          </a:p>
          <a:p>
            <a:br>
              <a:rPr lang="en-AU" sz="2700" dirty="0">
                <a:solidFill>
                  <a:srgbClr val="92D050"/>
                </a:solidFill>
                <a:latin typeface="Lucida Console" panose="020B0609040504020204" pitchFamily="49" charset="0"/>
              </a:rPr>
            </a:br>
            <a:br>
              <a:rPr lang="en-AU" sz="2700" dirty="0">
                <a:solidFill>
                  <a:srgbClr val="92D050"/>
                </a:solidFill>
                <a:latin typeface="Lucida Console" panose="020B0609040504020204" pitchFamily="49" charset="0"/>
              </a:rPr>
            </a:br>
            <a:br>
              <a:rPr lang="en-AU" sz="2700" dirty="0">
                <a:solidFill>
                  <a:srgbClr val="92D050"/>
                </a:solidFill>
                <a:latin typeface="Lucida Console" panose="020B0609040504020204" pitchFamily="49" charset="0"/>
              </a:rPr>
            </a:br>
            <a:r>
              <a:rPr lang="en-AU" sz="2700" i="1" dirty="0">
                <a:solidFill>
                  <a:srgbClr val="FF0000"/>
                </a:solidFill>
              </a:rPr>
              <a:t>continues on next slide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F8382D-5278-0241-884A-8EDE1C2EA7B0}"/>
              </a:ext>
            </a:extLst>
          </p:cNvPr>
          <p:cNvGrpSpPr/>
          <p:nvPr/>
        </p:nvGrpSpPr>
        <p:grpSpPr>
          <a:xfrm>
            <a:off x="5745293" y="5165532"/>
            <a:ext cx="5624111" cy="1192576"/>
            <a:chOff x="5745293" y="5165532"/>
            <a:chExt cx="5624111" cy="1192576"/>
          </a:xfrm>
        </p:grpSpPr>
        <p:sp>
          <p:nvSpPr>
            <p:cNvPr id="5" name="Bent Arrow 4">
              <a:extLst>
                <a:ext uri="{FF2B5EF4-FFF2-40B4-BE49-F238E27FC236}">
                  <a16:creationId xmlns:a16="http://schemas.microsoft.com/office/drawing/2014/main" id="{A7504B0A-C994-284C-B4D3-184026476954}"/>
                </a:ext>
              </a:extLst>
            </p:cNvPr>
            <p:cNvSpPr/>
            <p:nvPr/>
          </p:nvSpPr>
          <p:spPr>
            <a:xfrm rot="16200000">
              <a:off x="6171296" y="4739529"/>
              <a:ext cx="728918" cy="1580923"/>
            </a:xfrm>
            <a:prstGeom prst="bentArrow">
              <a:avLst>
                <a:gd name="adj1" fmla="val 38603"/>
                <a:gd name="adj2" fmla="val 32557"/>
                <a:gd name="adj3" fmla="val 25000"/>
                <a:gd name="adj4" fmla="val 43750"/>
              </a:avLst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52B65BD5-C03D-3F47-B36F-F0024D6CD94F}"/>
                </a:ext>
              </a:extLst>
            </p:cNvPr>
            <p:cNvSpPr/>
            <p:nvPr/>
          </p:nvSpPr>
          <p:spPr>
            <a:xfrm flipH="1">
              <a:off x="7282147" y="5165532"/>
              <a:ext cx="4087257" cy="11925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Clear the Vehicle List</a:t>
              </a:r>
            </a:p>
            <a:p>
              <a:pPr algn="ctr"/>
              <a:r>
                <a:rPr lang="en-AU" dirty="0"/>
                <a:t>Open the Database Connection</a:t>
              </a:r>
            </a:p>
            <a:p>
              <a:pPr algn="ctr"/>
              <a:r>
                <a:rPr lang="en-AU" dirty="0"/>
                <a:t>Create a new MySQL Command</a:t>
              </a:r>
            </a:p>
            <a:p>
              <a:pPr algn="ctr"/>
              <a:r>
                <a:rPr lang="en-AU" dirty="0"/>
                <a:t>Execute the command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943969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Creating the GUI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AU" dirty="0"/>
              <a:t>Event Handler: Button Click continued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  while (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rdr.Read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())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      {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           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VehicleListbox.Items.Add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($"{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rdr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[1]} : {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rdr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[2],5}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kph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");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      }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  }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  catch (Exception ex)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  {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      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MessageBox.Show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(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ex.ToString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());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  }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    </a:t>
            </a:r>
            <a:r>
              <a:rPr lang="en-AU" dirty="0" err="1">
                <a:solidFill>
                  <a:srgbClr val="92D050"/>
                </a:solidFill>
                <a:latin typeface="Lucida Console" panose="020B0609040504020204" pitchFamily="49" charset="0"/>
              </a:rPr>
              <a:t>conn.Close</a:t>
            </a:r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();</a:t>
            </a:r>
          </a:p>
          <a:p>
            <a:pPr lvl="1"/>
            <a:r>
              <a:rPr lang="en-AU" dirty="0">
                <a:solidFill>
                  <a:srgbClr val="92D050"/>
                </a:solidFill>
                <a:latin typeface="Lucida Console" panose="020B0609040504020204" pitchFamily="49" charset="0"/>
              </a:rPr>
              <a:t>}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EA2C612-A435-E948-9550-6391241F46EB}"/>
              </a:ext>
            </a:extLst>
          </p:cNvPr>
          <p:cNvGrpSpPr/>
          <p:nvPr/>
        </p:nvGrpSpPr>
        <p:grpSpPr>
          <a:xfrm>
            <a:off x="5745293" y="5165532"/>
            <a:ext cx="4280056" cy="1192576"/>
            <a:chOff x="5745293" y="5165532"/>
            <a:chExt cx="4280056" cy="1192576"/>
          </a:xfrm>
        </p:grpSpPr>
        <p:sp>
          <p:nvSpPr>
            <p:cNvPr id="5" name="Bent Arrow 4">
              <a:extLst>
                <a:ext uri="{FF2B5EF4-FFF2-40B4-BE49-F238E27FC236}">
                  <a16:creationId xmlns:a16="http://schemas.microsoft.com/office/drawing/2014/main" id="{D91CE77C-B212-6642-A522-BBE0E9F0C888}"/>
                </a:ext>
              </a:extLst>
            </p:cNvPr>
            <p:cNvSpPr/>
            <p:nvPr/>
          </p:nvSpPr>
          <p:spPr>
            <a:xfrm rot="16200000">
              <a:off x="6171296" y="4739529"/>
              <a:ext cx="728918" cy="1580923"/>
            </a:xfrm>
            <a:prstGeom prst="bentArrow">
              <a:avLst>
                <a:gd name="adj1" fmla="val 38603"/>
                <a:gd name="adj2" fmla="val 32557"/>
                <a:gd name="adj3" fmla="val 25000"/>
                <a:gd name="adj4" fmla="val 43750"/>
              </a:avLst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CFDF10C6-4AC4-CC44-9B2D-6FE18E9746FF}"/>
                </a:ext>
              </a:extLst>
            </p:cNvPr>
            <p:cNvSpPr/>
            <p:nvPr/>
          </p:nvSpPr>
          <p:spPr>
            <a:xfrm flipH="1">
              <a:off x="7282147" y="5165532"/>
              <a:ext cx="2743202" cy="11925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Display a message box when there is an error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2966154-3EF8-9F4D-AA1A-2923526CE6B2}"/>
              </a:ext>
            </a:extLst>
          </p:cNvPr>
          <p:cNvGrpSpPr/>
          <p:nvPr/>
        </p:nvGrpSpPr>
        <p:grpSpPr>
          <a:xfrm>
            <a:off x="7120566" y="3230907"/>
            <a:ext cx="4280056" cy="1192576"/>
            <a:chOff x="5745293" y="5165532"/>
            <a:chExt cx="4280056" cy="1192576"/>
          </a:xfrm>
        </p:grpSpPr>
        <p:sp>
          <p:nvSpPr>
            <p:cNvPr id="8" name="Bent Arrow 7">
              <a:extLst>
                <a:ext uri="{FF2B5EF4-FFF2-40B4-BE49-F238E27FC236}">
                  <a16:creationId xmlns:a16="http://schemas.microsoft.com/office/drawing/2014/main" id="{34D9F0F3-9AB0-4F4C-976B-50581744CD7B}"/>
                </a:ext>
              </a:extLst>
            </p:cNvPr>
            <p:cNvSpPr/>
            <p:nvPr/>
          </p:nvSpPr>
          <p:spPr>
            <a:xfrm rot="16200000">
              <a:off x="6171296" y="4739529"/>
              <a:ext cx="728918" cy="1580923"/>
            </a:xfrm>
            <a:prstGeom prst="bentArrow">
              <a:avLst>
                <a:gd name="adj1" fmla="val 38603"/>
                <a:gd name="adj2" fmla="val 32557"/>
                <a:gd name="adj3" fmla="val 25000"/>
                <a:gd name="adj4" fmla="val 43750"/>
              </a:avLst>
            </a:prstGeom>
            <a:solidFill>
              <a:srgbClr val="0070C0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chemeClr val="tx1"/>
                </a:solidFill>
              </a:endParaRP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EF12A50D-68CD-0A4C-B4CE-8E3D2D468BEC}"/>
                </a:ext>
              </a:extLst>
            </p:cNvPr>
            <p:cNvSpPr/>
            <p:nvPr/>
          </p:nvSpPr>
          <p:spPr>
            <a:xfrm flipH="1">
              <a:off x="6611956" y="5165532"/>
              <a:ext cx="3413393" cy="1192576"/>
            </a:xfrm>
            <a:prstGeom prst="round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dirty="0"/>
                <a:t>For each of the results add an item to the list box in the form:</a:t>
              </a:r>
            </a:p>
            <a:p>
              <a:pPr algn="ctr"/>
              <a:r>
                <a:rPr lang="en-AU" dirty="0"/>
                <a:t>Registration : 00000kph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9391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0DC9-AB48-483E-A6FF-98EF4D68F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sz="3200" dirty="0"/>
              <a:t>The </a:t>
            </a:r>
            <a:r>
              <a:rPr lang="en-AU" sz="3200" dirty="0" err="1"/>
              <a:t>MainWindow.xaml.cs</a:t>
            </a:r>
            <a:r>
              <a:rPr lang="en-AU" sz="3200" dirty="0"/>
              <a:t> – The Complete </a:t>
            </a:r>
            <a:r>
              <a:rPr lang="en-AU" sz="3200" dirty="0" err="1"/>
              <a:t>c#</a:t>
            </a:r>
            <a:r>
              <a:rPr lang="en-AU" sz="3200" dirty="0"/>
              <a:t> code and each code line explained below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11722-88AB-3579-DCA5-9DEEF413A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03097"/>
            <a:ext cx="10972800" cy="4855011"/>
          </a:xfrm>
        </p:spPr>
        <p:txBody>
          <a:bodyPr>
            <a:normAutofit/>
          </a:bodyPr>
          <a:lstStyle/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using System;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System.Threading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System.Threading.Tasks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System.Windows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using </a:t>
            </a:r>
            <a:r>
              <a:rPr lang="en-A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MySql.Data.MySqlClient</a:t>
            </a:r>
            <a:r>
              <a:rPr lang="en-AU" sz="1800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1800" dirty="0">
                <a:solidFill>
                  <a:schemeClr val="bg1"/>
                </a:solidFill>
                <a:highlight>
                  <a:srgbClr val="D81C24"/>
                </a:highlight>
                <a:latin typeface="Consolas" panose="020B0609020204030204" pitchFamily="49" charset="0"/>
              </a:rPr>
              <a:t>                                                                     Continued</a:t>
            </a: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1631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20A-7D43-D1F4-E8D5-89BE3F8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</a:t>
            </a:r>
            <a:r>
              <a:rPr lang="en-AU" dirty="0" err="1"/>
              <a:t>MainWindow.xaml.cs</a:t>
            </a:r>
            <a:r>
              <a:rPr lang="en-AU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883E-054C-FA60-602A-4B56FF3E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3"/>
            <a:ext cx="10332721" cy="4525963"/>
          </a:xfrm>
        </p:spPr>
        <p:txBody>
          <a:bodyPr>
            <a:normAutofit fontScale="55000" lnSpcReduction="20000"/>
          </a:bodyPr>
          <a:lstStyle/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namespace WpfApp1</a:t>
            </a:r>
          </a:p>
          <a:p>
            <a:endParaRPr lang="en-AU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/// &lt;summary&gt;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/// Interaction logic for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MainWindow.xaml</a:t>
            </a:r>
            <a:endParaRPr lang="en-AU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/// &lt;/summary&gt;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   public partial class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MainWindow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: Window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private string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= "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xxx_traffic_cop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";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private string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dbuser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= "root";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private string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dbpassword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= "";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private int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dbport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= 3306;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private string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dbserver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="localhost";</a:t>
            </a:r>
          </a:p>
          <a:p>
            <a:r>
              <a:rPr lang="en-AU" sz="280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  <a:endParaRPr lang="en-AU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private string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dbconnectionString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= "";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private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MySqlConnection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conn;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en-AU" sz="2800" dirty="0">
                <a:solidFill>
                  <a:schemeClr val="bg1"/>
                </a:solidFill>
                <a:highlight>
                  <a:srgbClr val="D81C24"/>
                </a:highlight>
                <a:latin typeface="Consolas" panose="020B0609020204030204" pitchFamily="49" charset="0"/>
              </a:rPr>
              <a:t>                                                                                  Continued</a:t>
            </a:r>
          </a:p>
          <a:p>
            <a:endParaRPr lang="en-AU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9AD23-E221-380D-D4EE-3D67BE7B7C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607277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3D664-3DAD-A135-A57C-8565A8E6A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</a:t>
            </a:r>
            <a:r>
              <a:rPr lang="en-AU" dirty="0" err="1"/>
              <a:t>MainWindow.xaml.cs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FD76B-0815-CE47-6DD4-DF3B931FAA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10972800" cy="4563491"/>
          </a:xfrm>
        </p:spPr>
        <p:txBody>
          <a:bodyPr>
            <a:normAutofit/>
          </a:bodyPr>
          <a:lstStyle/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public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MainWindow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InitializeComponent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dbconnectionString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= $"server={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dbServer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}; user={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dbUser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}; database={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dbName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}; port={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dbPort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}; password={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dbPassword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}";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conn = new 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MySqlConnection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dbconnectionString</a:t>
            </a:r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AU" sz="28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AU" sz="2800" dirty="0">
                <a:solidFill>
                  <a:schemeClr val="bg1"/>
                </a:solidFill>
                <a:highlight>
                  <a:srgbClr val="D81C24"/>
                </a:highlight>
                <a:latin typeface="Consolas" panose="020B0609020204030204" pitchFamily="49" charset="0"/>
              </a:rPr>
              <a:t>                                           Continued</a:t>
            </a:r>
          </a:p>
          <a:p>
            <a:endParaRPr lang="en-AU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06103991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20A-7D43-D1F4-E8D5-89BE3F8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The </a:t>
            </a:r>
            <a:r>
              <a:rPr lang="en-AU" dirty="0" err="1"/>
              <a:t>MainWindow.xaml.cs</a:t>
            </a:r>
            <a:r>
              <a:rPr lang="en-AU" dirty="0"/>
              <a:t> will look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883E-054C-FA60-602A-4B56FF3E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3"/>
            <a:ext cx="10073641" cy="4922517"/>
          </a:xfrm>
        </p:spPr>
        <p:txBody>
          <a:bodyPr>
            <a:normAutofit fontScale="32500" lnSpcReduction="20000"/>
          </a:bodyPr>
          <a:lstStyle/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5500" dirty="0">
                <a:solidFill>
                  <a:schemeClr val="bg1"/>
                </a:solidFill>
                <a:latin typeface="Consolas" panose="020B0609020204030204" pitchFamily="49" charset="0"/>
              </a:rPr>
              <a:t> private void </a:t>
            </a:r>
            <a:r>
              <a:rPr lang="en-US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FillButton_Click</a:t>
            </a:r>
            <a:r>
              <a:rPr lang="en-US" sz="5500" dirty="0">
                <a:solidFill>
                  <a:schemeClr val="bg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5500" dirty="0">
                <a:solidFill>
                  <a:schemeClr val="bg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5500" dirty="0">
                <a:solidFill>
                  <a:schemeClr val="bg1"/>
                </a:solidFill>
                <a:latin typeface="Consolas" panose="020B0609020204030204" pitchFamily="49" charset="0"/>
              </a:rPr>
              <a:t> string </a:t>
            </a:r>
            <a:r>
              <a:rPr lang="en-US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5500" dirty="0">
                <a:solidFill>
                  <a:schemeClr val="bg1"/>
                </a:solidFill>
                <a:latin typeface="Consolas" panose="020B0609020204030204" pitchFamily="49" charset="0"/>
              </a:rPr>
              <a:t> = "SELECT * FROM traffic;";</a:t>
            </a:r>
          </a:p>
          <a:p>
            <a:endParaRPr lang="en-AU" sz="5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VehicleListbox.Items.Clear</a:t>
            </a:r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conn.Open</a:t>
            </a:r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5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US" sz="55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55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5500" dirty="0">
                <a:solidFill>
                  <a:schemeClr val="bg1"/>
                </a:solidFill>
                <a:latin typeface="Consolas" panose="020B0609020204030204" pitchFamily="49" charset="0"/>
              </a:rPr>
              <a:t>, conn);</a:t>
            </a: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MySqlDataReader</a:t>
            </a:r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AU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cmd.ExecuteReader</a:t>
            </a:r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while (</a:t>
            </a:r>
            <a:r>
              <a:rPr lang="en-AU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rdr.Read</a:t>
            </a:r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VehicleListbox.Items.Add</a:t>
            </a:r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($"{</a:t>
            </a:r>
            <a:r>
              <a:rPr lang="en-AU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[1]} : {</a:t>
            </a:r>
            <a:r>
              <a:rPr lang="en-AU" sz="55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[2],5}kph");</a:t>
            </a: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AU" sz="5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55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AU" sz="4800" dirty="0">
                <a:solidFill>
                  <a:schemeClr val="bg1"/>
                </a:solidFill>
                <a:highlight>
                  <a:srgbClr val="D81C24"/>
                </a:highlight>
                <a:latin typeface="Consolas" panose="020B0609020204030204" pitchFamily="49" charset="0"/>
              </a:rPr>
              <a:t>                                                                            Continued</a:t>
            </a:r>
          </a:p>
          <a:p>
            <a:endParaRPr lang="en-AU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A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8993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20A-7D43-D1F4-E8D5-89BE3F8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The </a:t>
            </a:r>
            <a:r>
              <a:rPr lang="en-AU" dirty="0" err="1"/>
              <a:t>MainWindow.xaml.cs</a:t>
            </a:r>
            <a:r>
              <a:rPr lang="en-AU" dirty="0"/>
              <a:t> will look like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883E-054C-FA60-602A-4B56FF3E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3"/>
            <a:ext cx="10073641" cy="4922517"/>
          </a:xfrm>
        </p:spPr>
        <p:txBody>
          <a:bodyPr>
            <a:normAutofit fontScale="47500" lnSpcReduction="20000"/>
          </a:bodyPr>
          <a:lstStyle/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35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catch (Exception ex)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MessageBox.Show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ex.ToString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AU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conn.Close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AU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AU" sz="4800" dirty="0">
                <a:solidFill>
                  <a:schemeClr val="bg1"/>
                </a:solidFill>
                <a:highlight>
                  <a:srgbClr val="D81C24"/>
                </a:highlight>
                <a:latin typeface="Consolas" panose="020B0609020204030204" pitchFamily="49" charset="0"/>
              </a:rPr>
              <a:t>                                               Program ends</a:t>
            </a:r>
          </a:p>
          <a:p>
            <a:endParaRPr lang="en-A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839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WPF &amp; Database 1</a:t>
            </a:r>
          </a:p>
        </p:txBody>
      </p:sp>
    </p:spTree>
    <p:extLst>
      <p:ext uri="{BB962C8B-B14F-4D97-AF65-F5344CB8AC3E}">
        <p14:creationId xmlns:p14="http://schemas.microsoft.com/office/powerpoint/2010/main" val="25173594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920A-7D43-D1F4-E8D5-89BE3F832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AU" sz="3200" dirty="0" err="1"/>
              <a:t>MainWindow.xaml.cs</a:t>
            </a:r>
            <a:r>
              <a:rPr lang="en-AU" sz="3200" dirty="0"/>
              <a:t>. The complete Fill Button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883E-054C-FA60-602A-4B56FF3E9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599" y="1600203"/>
            <a:ext cx="10073641" cy="4922517"/>
          </a:xfrm>
        </p:spPr>
        <p:txBody>
          <a:bodyPr>
            <a:normAutofit fontScale="25000" lnSpcReduction="20000"/>
          </a:bodyPr>
          <a:lstStyle/>
          <a:p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3500" dirty="0">
                <a:solidFill>
                  <a:schemeClr val="bg1"/>
                </a:solidFill>
                <a:latin typeface="Consolas" panose="020B0609020204030204" pitchFamily="49" charset="0"/>
              </a:rPr>
              <a:t> private void </a:t>
            </a:r>
            <a:r>
              <a:rPr lang="en-US" sz="3500" dirty="0" err="1">
                <a:solidFill>
                  <a:schemeClr val="bg1"/>
                </a:solidFill>
                <a:latin typeface="Consolas" panose="020B0609020204030204" pitchFamily="49" charset="0"/>
              </a:rPr>
              <a:t>FillButton_Click</a:t>
            </a:r>
            <a:r>
              <a:rPr lang="en-US" sz="3500" dirty="0">
                <a:solidFill>
                  <a:schemeClr val="bg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3500" dirty="0" err="1">
                <a:solidFill>
                  <a:schemeClr val="bg1"/>
                </a:solidFill>
                <a:latin typeface="Consolas" panose="020B0609020204030204" pitchFamily="49" charset="0"/>
              </a:rPr>
              <a:t>RoutedEventArgs</a:t>
            </a:r>
            <a:r>
              <a:rPr lang="en-US" sz="3500" dirty="0">
                <a:solidFill>
                  <a:schemeClr val="bg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AU" sz="3500" dirty="0">
                <a:solidFill>
                  <a:schemeClr val="bg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35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string 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 = "SELECT * FROM traffic;";</a:t>
            </a:r>
          </a:p>
          <a:p>
            <a:endParaRPr lang="en-AU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try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VehicleListbox.Items.Clear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conn.Open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cmd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 = new 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MySqlCommand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sqlQuery</a:t>
            </a:r>
            <a:r>
              <a:rPr lang="en-US" sz="4800" dirty="0">
                <a:solidFill>
                  <a:schemeClr val="bg1"/>
                </a:solidFill>
                <a:latin typeface="Consolas" panose="020B0609020204030204" pitchFamily="49" charset="0"/>
              </a:rPr>
              <a:t>, conn);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MySqlDataReader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= 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cmd.ExecuteReader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while (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rdr.Read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    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VehicleListbox.Items.Add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($"{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[1]} : {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rdr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[2],5}kph");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}</a:t>
            </a:r>
          </a:p>
          <a:p>
            <a:endParaRPr lang="en-AU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catch (Exception ex)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    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MessageBox.Show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ex.ToString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}</a:t>
            </a:r>
          </a:p>
          <a:p>
            <a:endParaRPr lang="en-AU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    </a:t>
            </a:r>
            <a:r>
              <a:rPr lang="en-AU" sz="4800" dirty="0" err="1">
                <a:solidFill>
                  <a:schemeClr val="bg1"/>
                </a:solidFill>
                <a:latin typeface="Consolas" panose="020B0609020204030204" pitchFamily="49" charset="0"/>
              </a:rPr>
              <a:t>conn.Close</a:t>
            </a:r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AU" sz="4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AU" sz="4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en-AU"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9191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Creating the GUI Layout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3300" dirty="0"/>
              <a:t>Check for any errors</a:t>
            </a:r>
          </a:p>
          <a:p>
            <a:endParaRPr lang="en-AU" sz="3300" dirty="0"/>
          </a:p>
          <a:p>
            <a:r>
              <a:rPr lang="en-AU" sz="3300" dirty="0"/>
              <a:t>Then run the code</a:t>
            </a:r>
          </a:p>
          <a:p>
            <a:pPr lvl="1"/>
            <a:r>
              <a:rPr lang="en-AU" sz="2900" dirty="0"/>
              <a:t>click the button </a:t>
            </a:r>
          </a:p>
          <a:p>
            <a:pPr lvl="1"/>
            <a:endParaRPr lang="en-AU" sz="2900" dirty="0"/>
          </a:p>
          <a:p>
            <a:r>
              <a:rPr lang="en-AU" sz="3300" dirty="0"/>
              <a:t>Data should be:</a:t>
            </a:r>
          </a:p>
          <a:p>
            <a:pPr lvl="1"/>
            <a:r>
              <a:rPr lang="en-AU" sz="2900" dirty="0"/>
              <a:t>Read from the DB</a:t>
            </a:r>
          </a:p>
          <a:p>
            <a:pPr lvl="1"/>
            <a:r>
              <a:rPr lang="en-AU" sz="2900" dirty="0"/>
              <a:t>Inserted into the list box</a:t>
            </a:r>
          </a:p>
        </p:txBody>
      </p:sp>
    </p:spTree>
    <p:extLst>
      <p:ext uri="{BB962C8B-B14F-4D97-AF65-F5344CB8AC3E}">
        <p14:creationId xmlns:p14="http://schemas.microsoft.com/office/powerpoint/2010/main" val="25945809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320A-8CD0-0E5D-435B-A80A1DE6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output after executing the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04175-F903-6B62-4759-5094EBC45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F7850C-ABDF-117E-46DC-19D508CF2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1" y="1988694"/>
            <a:ext cx="10469880" cy="436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56554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320A-8CD0-0E5D-435B-A80A1DE6E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The output after executing the program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75A7E0-8043-65BD-6927-9F72DE6D9A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7800" y="2006897"/>
            <a:ext cx="8991600" cy="4138019"/>
          </a:xfrm>
        </p:spPr>
      </p:pic>
    </p:spTree>
    <p:extLst>
      <p:ext uri="{BB962C8B-B14F-4D97-AF65-F5344CB8AC3E}">
        <p14:creationId xmlns:p14="http://schemas.microsoft.com/office/powerpoint/2010/main" val="24403168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E479-5826-E133-3212-20AEE96C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F7D7D-E8E2-61DE-541C-D3E5693FE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Create another button to fill the list box with demerits file data records.</a:t>
            </a:r>
          </a:p>
          <a:p>
            <a:r>
              <a:rPr lang="en-AU" dirty="0"/>
              <a:t>The new Query is</a:t>
            </a:r>
          </a:p>
          <a:p>
            <a:r>
              <a:rPr lang="en-AU" dirty="0"/>
              <a:t> </a:t>
            </a:r>
            <a:r>
              <a:rPr lang="en-AU" dirty="0" err="1"/>
              <a:t>sqlQuery</a:t>
            </a:r>
            <a:r>
              <a:rPr lang="en-AU" dirty="0"/>
              <a:t> =“ Select  *  from demerits ; ” ;</a:t>
            </a:r>
          </a:p>
        </p:txBody>
      </p:sp>
    </p:spTree>
    <p:extLst>
      <p:ext uri="{BB962C8B-B14F-4D97-AF65-F5344CB8AC3E}">
        <p14:creationId xmlns:p14="http://schemas.microsoft.com/office/powerpoint/2010/main" val="2566315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r>
              <a:rPr lang="en-AU" dirty="0"/>
              <a:t>The sample DB contains:</a:t>
            </a:r>
          </a:p>
          <a:p>
            <a:pPr lvl="1"/>
            <a:r>
              <a:rPr lang="en-AU" dirty="0"/>
              <a:t>Vehicles </a:t>
            </a:r>
          </a:p>
          <a:p>
            <a:pPr lvl="2"/>
            <a:r>
              <a:rPr lang="en-AU" dirty="0"/>
              <a:t>Number plate</a:t>
            </a:r>
          </a:p>
          <a:p>
            <a:pPr lvl="2"/>
            <a:r>
              <a:rPr lang="en-AU" dirty="0"/>
              <a:t>Recorded speed</a:t>
            </a:r>
          </a:p>
          <a:p>
            <a:pPr lvl="2"/>
            <a:r>
              <a:rPr lang="en-AU" dirty="0"/>
              <a:t>Speed limit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  <a:p>
            <a:pPr lvl="1"/>
            <a:r>
              <a:rPr lang="en-AU" dirty="0"/>
              <a:t>Demerits</a:t>
            </a:r>
          </a:p>
          <a:p>
            <a:pPr lvl="2"/>
            <a:r>
              <a:rPr lang="en-AU" dirty="0"/>
              <a:t>Above limit start</a:t>
            </a:r>
          </a:p>
          <a:p>
            <a:pPr lvl="2"/>
            <a:r>
              <a:rPr lang="en-AU" dirty="0"/>
              <a:t>Above limit end</a:t>
            </a:r>
          </a:p>
          <a:p>
            <a:pPr lvl="2"/>
            <a:r>
              <a:rPr lang="en-AU" dirty="0"/>
              <a:t>Penalty points</a:t>
            </a:r>
          </a:p>
          <a:p>
            <a:pPr lvl="2"/>
            <a:r>
              <a:rPr lang="en-AU" dirty="0"/>
              <a:t>Demerit points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662084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An SQL Script is provided to:</a:t>
            </a:r>
          </a:p>
          <a:p>
            <a:pPr lvl="1"/>
            <a:r>
              <a:rPr lang="en-AU" dirty="0"/>
              <a:t>Create a database</a:t>
            </a:r>
          </a:p>
          <a:p>
            <a:pPr lvl="1"/>
            <a:r>
              <a:rPr lang="en-AU" dirty="0"/>
              <a:t>Create a database user with a password</a:t>
            </a:r>
          </a:p>
          <a:p>
            <a:pPr lvl="1"/>
            <a:r>
              <a:rPr lang="en-AU" dirty="0"/>
              <a:t>Give the user permissions to the database</a:t>
            </a:r>
          </a:p>
          <a:p>
            <a:pPr lvl="1"/>
            <a:r>
              <a:rPr lang="en-AU" dirty="0"/>
              <a:t>Create the tables</a:t>
            </a:r>
          </a:p>
          <a:p>
            <a:pPr lvl="1"/>
            <a:r>
              <a:rPr lang="en-AU" dirty="0"/>
              <a:t>Insert sample data into the tables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84575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AU" dirty="0"/>
              <a:t>Before running any of the SQL commands you must:</a:t>
            </a:r>
          </a:p>
          <a:p>
            <a:pPr lvl="1"/>
            <a:r>
              <a:rPr lang="en-AU" dirty="0"/>
              <a:t>Download the DemoSQL.txt file</a:t>
            </a:r>
          </a:p>
          <a:p>
            <a:pPr lvl="1"/>
            <a:r>
              <a:rPr lang="en-AU" dirty="0"/>
              <a:t>Edit the File</a:t>
            </a:r>
          </a:p>
          <a:p>
            <a:pPr lvl="1"/>
            <a:r>
              <a:rPr lang="en-AU" dirty="0"/>
              <a:t>Replace all xxx with YOUR initials</a:t>
            </a:r>
          </a:p>
          <a:p>
            <a:pPr lvl="1"/>
            <a:r>
              <a:rPr lang="en-AU" dirty="0"/>
              <a:t>Save the updated file</a:t>
            </a:r>
          </a:p>
          <a:p>
            <a:pPr lvl="1"/>
            <a:r>
              <a:rPr lang="en-AU" dirty="0"/>
              <a:t>Copy the content of the file to the clipboard</a:t>
            </a:r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02397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Sample 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1">
            <a:normAutofit lnSpcReduction="10000"/>
          </a:bodyPr>
          <a:lstStyle/>
          <a:p>
            <a:r>
              <a:rPr lang="en-AU" dirty="0"/>
              <a:t>Make sure Laragon is running</a:t>
            </a:r>
          </a:p>
          <a:p>
            <a:r>
              <a:rPr lang="en-AU" dirty="0"/>
              <a:t>Ensure that:</a:t>
            </a:r>
          </a:p>
          <a:p>
            <a:pPr lvl="1"/>
            <a:r>
              <a:rPr lang="en-AU" dirty="0"/>
              <a:t>Apache is running</a:t>
            </a:r>
          </a:p>
          <a:p>
            <a:pPr lvl="1"/>
            <a:r>
              <a:rPr lang="en-AU" dirty="0"/>
              <a:t>MariaDB or MySQL 8+ are running</a:t>
            </a:r>
          </a:p>
          <a:p>
            <a:r>
              <a:rPr lang="en-AU" dirty="0"/>
              <a:t>Open Database GUI (usually PhpMyAdmin)</a:t>
            </a:r>
          </a:p>
          <a:p>
            <a:pPr lvl="1"/>
            <a:r>
              <a:rPr lang="en-AU" dirty="0"/>
              <a:t>Click the database button</a:t>
            </a:r>
          </a:p>
          <a:p>
            <a:pPr lvl="1"/>
            <a:r>
              <a:rPr lang="en-AU" dirty="0"/>
              <a:t>Log into PhpMyAdmin using:</a:t>
            </a:r>
          </a:p>
          <a:p>
            <a:pPr lvl="2"/>
            <a:r>
              <a:rPr lang="en-AU" dirty="0"/>
              <a:t>Username:	root</a:t>
            </a:r>
          </a:p>
          <a:p>
            <a:pPr lvl="2"/>
            <a:r>
              <a:rPr lang="en-AU" dirty="0"/>
              <a:t>Password:	Leave this blank/empty</a:t>
            </a:r>
          </a:p>
          <a:p>
            <a:pPr lvl="1"/>
            <a:endParaRPr lang="en-AU" dirty="0"/>
          </a:p>
          <a:p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8555631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Props1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6F79D9B-5A67-492D-BB4F-F3913BAD9421}">
  <ds:schemaRefs>
    <ds:schemaRef ds:uri="http://purl.org/dc/elements/1.1/"/>
    <ds:schemaRef ds:uri="http://schemas.microsoft.com/office/2006/documentManagement/types"/>
    <ds:schemaRef ds:uri="http://www.w3.org/XML/1998/namespace"/>
    <ds:schemaRef ds:uri="http://purl.org/dc/dcmitype/"/>
    <ds:schemaRef ds:uri="833ce3ab-d172-455c-9989-f10facae9784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3936cbe9-feea-4685-b03c-7f8d09c550f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NMT-Presentation-HD-1920x1080-AJG-V2020.07.01</Template>
  <TotalTime>2699</TotalTime>
  <Words>3573</Words>
  <Application>Microsoft Office PowerPoint</Application>
  <PresentationFormat>Widescreen</PresentationFormat>
  <Paragraphs>622</Paragraphs>
  <Slides>54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62" baseType="lpstr">
      <vt:lpstr>Arial</vt:lpstr>
      <vt:lpstr>Calibri</vt:lpstr>
      <vt:lpstr>Century Gothic</vt:lpstr>
      <vt:lpstr>Consolas</vt:lpstr>
      <vt:lpstr>Fira Code</vt:lpstr>
      <vt:lpstr>Lucida Console</vt:lpstr>
      <vt:lpstr>Segoe UI</vt:lpstr>
      <vt:lpstr>Office Theme</vt:lpstr>
      <vt:lpstr>WPF &amp; Database </vt:lpstr>
      <vt:lpstr>Session Contents</vt:lpstr>
      <vt:lpstr>Requirements</vt:lpstr>
      <vt:lpstr>Requirements</vt:lpstr>
      <vt:lpstr>Sample DB</vt:lpstr>
      <vt:lpstr>Sample DB</vt:lpstr>
      <vt:lpstr>Sample DB</vt:lpstr>
      <vt:lpstr>Sample DB</vt:lpstr>
      <vt:lpstr>Sample DB</vt:lpstr>
      <vt:lpstr>Sample DB</vt:lpstr>
      <vt:lpstr>Setting up the Project</vt:lpstr>
      <vt:lpstr>WPF &amp; Database 1</vt:lpstr>
      <vt:lpstr>WPF &amp; Database 1</vt:lpstr>
      <vt:lpstr>WPF &amp; Database 1</vt:lpstr>
      <vt:lpstr>Adding MySQL.Data Package</vt:lpstr>
      <vt:lpstr>Adding the MySQL Data package</vt:lpstr>
      <vt:lpstr>Adding the MySQL Data package</vt:lpstr>
      <vt:lpstr>Adding the MySQL Data package</vt:lpstr>
      <vt:lpstr>Adding the MySQL Data package</vt:lpstr>
      <vt:lpstr>Adding the MySQL Data package</vt:lpstr>
      <vt:lpstr>Creating the GUI Layout</vt:lpstr>
      <vt:lpstr>Creating the GUI Layout</vt:lpstr>
      <vt:lpstr>Creating the GUI Layout –XAML file</vt:lpstr>
      <vt:lpstr>Creating the GUI Layout</vt:lpstr>
      <vt:lpstr>Creating the GUI Layout</vt:lpstr>
      <vt:lpstr>Creating the GUI Layout</vt:lpstr>
      <vt:lpstr>Creating the GUI Layout</vt:lpstr>
      <vt:lpstr>Creating the GUI Layout</vt:lpstr>
      <vt:lpstr>Creating the GUI Layout</vt:lpstr>
      <vt:lpstr>Creating the GUI Layout</vt:lpstr>
      <vt:lpstr>Creating the GUI Layout</vt:lpstr>
      <vt:lpstr>Xaml code will look like this</vt:lpstr>
      <vt:lpstr>Add Search label</vt:lpstr>
      <vt:lpstr>Add search Text Box &amp; a Button</vt:lpstr>
      <vt:lpstr>Add a List box</vt:lpstr>
      <vt:lpstr>After adding various tool tags in the Grid tag, the xaml screen will look like this.</vt:lpstr>
      <vt:lpstr>Creating the GUI Layout in     MainWindow.xaml.cs</vt:lpstr>
      <vt:lpstr>Creating the GUI Layout in C# </vt:lpstr>
      <vt:lpstr>Creating the GUI Layout</vt:lpstr>
      <vt:lpstr>Creating the GUI Layout</vt:lpstr>
      <vt:lpstr>Creating the GUI Layout in C#</vt:lpstr>
      <vt:lpstr>Creating the GUI Layout</vt:lpstr>
      <vt:lpstr>Creating the GUI Layout</vt:lpstr>
      <vt:lpstr>Creating the GUI Layout</vt:lpstr>
      <vt:lpstr>The MainWindow.xaml.cs – The Complete c# code and each code line explained below </vt:lpstr>
      <vt:lpstr>The MainWindow.xaml.cs </vt:lpstr>
      <vt:lpstr>The MainWindow.xaml.cs</vt:lpstr>
      <vt:lpstr>The MainWindow.xaml.cs will look like this</vt:lpstr>
      <vt:lpstr>The MainWindow.xaml.cs will look like this</vt:lpstr>
      <vt:lpstr>MainWindow.xaml.cs. The complete Fill Button Program</vt:lpstr>
      <vt:lpstr>Creating the GUI Layout</vt:lpstr>
      <vt:lpstr>The output after executing the program</vt:lpstr>
      <vt:lpstr>The output after executing the program</vt:lpstr>
      <vt:lpstr>Exercise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&amp; Data Basics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Namrata Aneja</cp:lastModifiedBy>
  <cp:revision>84</cp:revision>
  <cp:lastPrinted>2020-04-28T01:47:42Z</cp:lastPrinted>
  <dcterms:created xsi:type="dcterms:W3CDTF">2021-01-27T03:41:12Z</dcterms:created>
  <dcterms:modified xsi:type="dcterms:W3CDTF">2023-04-29T07:50:59Z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0x010100D482CBA738D00D4AAC9330883AE1DA78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2023-04-08T17:21:37Z</vt:lpwstr>
  </property>
  <property fmtid="{D5CDD505-2E9C-101B-9397-08002B2CF9AE}" pid="5" name="MSIP_Label_f3ac7e5b-5da2-46c7-8677-8a6b50f7d886_Method">
    <vt:lpwstr>Standard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e4240986-18db-40fa-8ab5-929cc9e65465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Office Theme:7</vt:lpwstr>
  </property>
  <property fmtid="{D5CDD505-2E9C-101B-9397-08002B2CF9AE}" pid="11" name="ClassificationContentMarkingHeaderText">
    <vt:lpwstr>OFFICIAL</vt:lpwstr>
  </property>
</Properties>
</file>