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57" r:id="rId5"/>
    <p:sldId id="262" r:id="rId6"/>
    <p:sldId id="327" r:id="rId7"/>
    <p:sldId id="281" r:id="rId8"/>
    <p:sldId id="329" r:id="rId9"/>
    <p:sldId id="320" r:id="rId10"/>
    <p:sldId id="321" r:id="rId11"/>
    <p:sldId id="322" r:id="rId12"/>
    <p:sldId id="328" r:id="rId13"/>
    <p:sldId id="323" r:id="rId14"/>
    <p:sldId id="330" r:id="rId15"/>
    <p:sldId id="324" r:id="rId16"/>
    <p:sldId id="325" r:id="rId17"/>
    <p:sldId id="326" r:id="rId18"/>
    <p:sldId id="331" r:id="rId19"/>
    <p:sldId id="319" r:id="rId20"/>
    <p:sldId id="332" r:id="rId21"/>
    <p:sldId id="298" r:id="rId22"/>
    <p:sldId id="333" r:id="rId23"/>
    <p:sldId id="334" r:id="rId24"/>
    <p:sldId id="335" r:id="rId25"/>
    <p:sldId id="283" r:id="rId26"/>
    <p:sldId id="284" r:id="rId27"/>
    <p:sldId id="285" r:id="rId28"/>
  </p:sldIdLst>
  <p:sldSz cx="12192000" cy="6858000"/>
  <p:notesSz cx="7104063" cy="10234613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631FFDE-1010-498F-9120-6F57EFC23AC7}">
          <p14:sldIdLst>
            <p14:sldId id="257"/>
            <p14:sldId id="262"/>
          </p14:sldIdLst>
        </p14:section>
        <p14:section name="Content" id="{A4C4AF5C-441C-4785-B207-3A67FABB8DD3}">
          <p14:sldIdLst>
            <p14:sldId id="327"/>
            <p14:sldId id="281"/>
            <p14:sldId id="329"/>
            <p14:sldId id="320"/>
            <p14:sldId id="321"/>
            <p14:sldId id="322"/>
            <p14:sldId id="328"/>
            <p14:sldId id="323"/>
            <p14:sldId id="330"/>
            <p14:sldId id="324"/>
            <p14:sldId id="325"/>
            <p14:sldId id="326"/>
            <p14:sldId id="331"/>
            <p14:sldId id="319"/>
            <p14:sldId id="332"/>
            <p14:sldId id="298"/>
            <p14:sldId id="333"/>
            <p14:sldId id="334"/>
            <p14:sldId id="335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D81C24"/>
    <a:srgbClr val="242425"/>
    <a:srgbClr val="CC0000"/>
    <a:srgbClr val="D9272E"/>
    <a:srgbClr val="D8262E"/>
    <a:srgbClr val="000000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12" autoAdjust="0"/>
    <p:restoredTop sz="91866" autoAdjust="0"/>
  </p:normalViewPr>
  <p:slideViewPr>
    <p:cSldViewPr snapToGrid="0" snapToObjects="1">
      <p:cViewPr varScale="1">
        <p:scale>
          <a:sx n="108" d="100"/>
          <a:sy n="108" d="100"/>
        </p:scale>
        <p:origin x="882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4" d="100"/>
          <a:sy n="104" d="100"/>
        </p:scale>
        <p:origin x="27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EA1514-F326-1840-B15D-D4720038598B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A3E024E-F835-6D45-89C3-0E2F93EE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21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6C3C4-74A3-BD23-F294-BB42232EA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4F6E09-C72C-13C0-4184-4D979D546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2A63CC-F478-9456-E7C6-5A59CB2A4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02533-5F51-16E2-6906-56C0A3CF96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41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19572-4211-9602-7A44-2112795D6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26101D-FAEA-5046-39BD-7831527E84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CD91BB-6070-0360-D57B-38F853A31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0852F-9BD1-5C04-A6CA-09B69FFB4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6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A5B0B-1674-DFB4-15F3-A642CBC8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06B450-71FF-69DC-0CB2-8D87303C38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ED0847-9471-72AA-DF03-290BC5026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6A0E8-D517-69A7-55E1-1C2DC30D85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31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1F25A-92A4-973F-2D5A-0B37F457D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BD1FE3-FE8E-A15A-B7B6-9AA978033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A6B6EC-EC34-7863-D1D8-963ADEAD0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050CF-2C47-D1AD-F41C-F7A667C1F7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466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C3ADE-84CD-C37A-0532-75855443B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EDC034-6EF3-702A-052D-6A8AE26CA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8BFD60-8073-B40A-BE83-88869F6FB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DBFF-EF4A-0931-6226-E2EABF900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36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F0796-D4CF-45FB-4774-1B494FB33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E7719-1BF5-36F2-7728-BEB827F04F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8127C0-C305-C709-BB0F-BB321FBF4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193E6-7BF0-ABEF-2685-419A8941B1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85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0F9AA-EFE3-0604-11F5-930D3B864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53AB3F-585C-06DD-F520-57EE83FEF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F06C5C-7E71-DB66-3E23-D97FF6486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31EEB-7342-0B74-ECCB-1D5B05140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83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5D954-A0DB-5EC4-C614-63C9DF71D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0A6302-3FFF-5F6E-3DD9-8F77D4CB9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691B62-756D-ACB2-FC4B-5801E294B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66E81-6393-A422-CDAC-E308C29EC4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82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04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4AC75-3909-4DB6-5DFF-6F1BF42A8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7D9D2C-0FB1-AD5D-8661-124804CDF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B0775C-515B-C1A0-4BE9-2F4E6B789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39E05-E472-EBF9-FBC1-25D3C284D7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08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99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83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914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55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96B31-CF81-3C89-3805-532C68801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2D382E-6C23-567B-ACF8-44FA931CF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995970-5A5A-FA2D-0C96-98A003C78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A71BB-DCEB-3C73-DB55-AD8D025CF1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03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2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F6DEE-870D-6050-7DC0-8E7AE4B49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1E7421-40BC-CBB1-9FEA-1A754D645D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6D9AC7-315D-B91D-10BD-9DDA2DF3F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9E883-A764-2EC6-F2C0-A369240CB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8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CB08D-C346-48E0-BC4A-0CE7F4727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3C168B-2581-0EDF-3E3F-825BECD11E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61D223-9DBD-AABE-1BCF-86E294DD7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F81CC-4848-31A2-B4E4-A961155BF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6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A0071-FA5A-C2C9-F4B6-7BF805DC0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4E8AE-5328-8E8F-5874-37A1479C64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B22E34-ABB4-1DC3-6416-E38E763A0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971EB-75C8-39F0-AAB3-43CAA316C1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496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54A1C-9E5B-20A0-E0FA-48EE40203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9FFF43-79B0-E409-B6DF-BD16CC784F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9DDC18-2C33-32C6-366E-87E2E104C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2B2A2-A4A7-B5EA-3F7B-485650A5F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87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C1545-A4E0-9D21-9E50-F78E782A5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0733F1-936D-1004-E4B4-CD0116849A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0DDB3-051D-577D-253D-B9A700377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DAF1F-72DA-BB14-292D-B8DFBE4FF6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79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920424" y="691642"/>
            <a:ext cx="10360351" cy="5616575"/>
          </a:xfrm>
          <a:prstGeom prst="roundRect">
            <a:avLst>
              <a:gd name="adj" fmla="val 766"/>
            </a:avLst>
          </a:prstGeom>
          <a:solidFill>
            <a:srgbClr val="D81C24">
              <a:alpha val="14902"/>
            </a:srgbClr>
          </a:solidFill>
          <a:ln>
            <a:solidFill>
              <a:srgbClr val="D81C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133" y="1293778"/>
            <a:ext cx="10084038" cy="1396829"/>
          </a:xfrm>
          <a:prstGeom prst="rect">
            <a:avLst/>
          </a:prstGeom>
          <a:noFill/>
        </p:spPr>
        <p:txBody>
          <a:bodyPr anchor="t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AU" noProof="0" dirty="0"/>
              <a:t>Session/Presentation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1051131" y="4732016"/>
            <a:ext cx="10084039" cy="1450021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Replace this with a table of units – 2 columns – National ID and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1132" y="819761"/>
            <a:ext cx="10084039" cy="341659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Week/Session 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51130" y="4211303"/>
            <a:ext cx="10084038" cy="428986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1600" b="0" dirty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Cluster Name</a:t>
            </a:r>
            <a:endParaRPr lang="en-A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51132" y="2852738"/>
            <a:ext cx="1871530" cy="5723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/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/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Presented by: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2991027" y="2862841"/>
            <a:ext cx="8144143" cy="5622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noProof="0" dirty="0">
                <a:solidFill>
                  <a:schemeClr val="bg1">
                    <a:lumMod val="95000"/>
                  </a:schemeClr>
                </a:solidFill>
              </a:rPr>
              <a:t>Given &amp; Last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1050925" y="3516767"/>
            <a:ext cx="10083800" cy="60280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sz="2000" dirty="0" smtClean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Course ID and Title</a:t>
            </a:r>
          </a:p>
        </p:txBody>
      </p:sp>
    </p:spTree>
    <p:extLst>
      <p:ext uri="{BB962C8B-B14F-4D97-AF65-F5344CB8AC3E}">
        <p14:creationId xmlns:p14="http://schemas.microsoft.com/office/powerpoint/2010/main" val="4190069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" userDrawn="1">
          <p15:clr>
            <a:srgbClr val="FBAE40"/>
          </p15:clr>
        </p15:guide>
        <p15:guide id="4" pos="7106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  <p15:guide id="7" orient="horz" pos="179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3062"/>
            <a:ext cx="7212496" cy="4911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6528" y="973063"/>
            <a:ext cx="3030587" cy="4911873"/>
          </a:xfrm>
          <a:prstGeom prst="roundRect">
            <a:avLst>
              <a:gd name="adj" fmla="val 3523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95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710508"/>
            <a:ext cx="10972800" cy="4948123"/>
          </a:xfrm>
          <a:prstGeom prst="roundRect">
            <a:avLst>
              <a:gd name="adj" fmla="val 1876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755274"/>
            <a:ext cx="10972800" cy="5278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1824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779252-2DB5-164E-B413-9653D35CC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3685" y="672443"/>
            <a:ext cx="3328716" cy="5395071"/>
          </a:xfrm>
          <a:prstGeom prst="roundRect">
            <a:avLst>
              <a:gd name="adj" fmla="val 4147"/>
            </a:avLst>
          </a:prstGeom>
          <a:blipFill>
            <a:blip r:embed="rId2">
              <a:alphaModFix/>
            </a:blip>
            <a:stretch>
              <a:fillRect l="16" r="1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C5ADCF-7EA1-3644-9B75-D84582085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671513"/>
            <a:ext cx="7416800" cy="5396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0789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76053"/>
            <a:ext cx="6207659" cy="382380"/>
          </a:xfrm>
          <a:prstGeom prst="rect">
            <a:avLst/>
          </a:prstGeom>
        </p:spPr>
        <p:txBody>
          <a:bodyPr anchor="t"/>
          <a:lstStyle>
            <a:lvl1pPr algn="l">
              <a:defRPr sz="1800" b="1" cap="none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AU" noProof="0" dirty="0"/>
              <a:t>PRESENTATION TEMPLATE CREATED 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78086" y="873914"/>
            <a:ext cx="1561468" cy="1561468"/>
          </a:xfrm>
          <a:prstGeom prst="roundRect">
            <a:avLst>
              <a:gd name="adj" fmla="val 411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58681"/>
            <a:ext cx="6207659" cy="633082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Adrian Gould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101835"/>
            <a:ext cx="6207659" cy="33354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LECTURER SOFTWARE DEVELOPMENT, WEB DEVELOPMENT,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93776"/>
            <a:ext cx="4011084" cy="94132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93776"/>
            <a:ext cx="6815667" cy="5632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99615"/>
            <a:ext cx="4011084" cy="4626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oundRect">
            <a:avLst>
              <a:gd name="adj" fmla="val 2544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Week/Session 00 – 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AU" noProof="0" smtClean="0"/>
              <a:t>10/10/2024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4717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1916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B0483-D927-6C4B-9F8E-0CBFBED89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4182975"/>
            <a:ext cx="10972800" cy="21916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274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3"/>
            <a:ext cx="851452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5145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2656" y="2900636"/>
            <a:ext cx="1769744" cy="2868342"/>
          </a:xfrm>
          <a:prstGeom prst="roundRect">
            <a:avLst>
              <a:gd name="adj" fmla="val 4112"/>
            </a:avLst>
          </a:prstGeom>
          <a:blipFill>
            <a:blip r:embed="rId2"/>
            <a:stretch>
              <a:fillRect l="16" r="16"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5600" y="1600202"/>
            <a:ext cx="7416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08A67E-3ED8-7842-9A36-FDA51ABEB2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1" y="1600203"/>
            <a:ext cx="2792484" cy="4525963"/>
          </a:xfrm>
          <a:prstGeom prst="roundRect">
            <a:avLst>
              <a:gd name="adj" fmla="val 3374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3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4617"/>
            <a:ext cx="109728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6F489C6-6277-454E-AECF-6C3872A9450F}" type="datetimeFigureOut">
              <a:rPr lang="en-US" smtClean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82040"/>
            <a:ext cx="3860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41F46F4-8938-5C4A-A3E0-434D3C3588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ED1A118C-2DC5-9B4D-B303-C086334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7254"/>
            <a:ext cx="10972799" cy="12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4931B-AC6B-A326-6C7B-689B0B6D2C1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7013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1" r:id="rId2"/>
    <p:sldLayoutId id="2147483650" r:id="rId3"/>
    <p:sldLayoutId id="2147483665" r:id="rId4"/>
    <p:sldLayoutId id="2147483652" r:id="rId5"/>
    <p:sldLayoutId id="2147483653" r:id="rId6"/>
    <p:sldLayoutId id="2147483661" r:id="rId7"/>
    <p:sldLayoutId id="2147483662" r:id="rId8"/>
    <p:sldLayoutId id="2147483654" r:id="rId9"/>
    <p:sldLayoutId id="2147483663" r:id="rId10"/>
    <p:sldLayoutId id="2147483664" r:id="rId11"/>
    <p:sldLayoutId id="2147483660" r:id="rId12"/>
    <p:sldLayoutId id="2147483668" r:id="rId13"/>
    <p:sldLayoutId id="2147483655" r:id="rId14"/>
    <p:sldLayoutId id="2147483656" r:id="rId15"/>
    <p:sldLayoutId id="21474836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 spc="50" baseline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gqeRTwZvIo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ljFRp4N9aok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connector-net/en/connector-net-connections-string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WPF &amp; Database </a:t>
            </a:r>
          </a:p>
        </p:txBody>
      </p:sp>
      <p:graphicFrame>
        <p:nvGraphicFramePr>
          <p:cNvPr id="20" name="Table Placeholder 19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70796980"/>
              </p:ext>
            </p:extLst>
          </p:nvPr>
        </p:nvGraphicFramePr>
        <p:xfrm>
          <a:off x="1066165" y="5185165"/>
          <a:ext cx="10083800" cy="609600"/>
        </p:xfrm>
        <a:graphic>
          <a:graphicData uri="http://schemas.openxmlformats.org/drawingml/2006/table">
            <a:tbl>
              <a:tblPr firstCol="1" bandRow="1">
                <a:tableStyleId>{0E3FDE45-AF77-4B5C-9715-49D594BDF05E}</a:tableStyleId>
              </a:tblPr>
              <a:tblGrid>
                <a:gridCol w="1718238">
                  <a:extLst>
                    <a:ext uri="{9D8B030D-6E8A-4147-A177-3AD203B41FA5}">
                      <a16:colId xmlns:a16="http://schemas.microsoft.com/office/drawing/2014/main" val="1432791058"/>
                    </a:ext>
                  </a:extLst>
                </a:gridCol>
                <a:gridCol w="8365562">
                  <a:extLst>
                    <a:ext uri="{9D8B030D-6E8A-4147-A177-3AD203B41FA5}">
                      <a16:colId xmlns:a16="http://schemas.microsoft.com/office/drawing/2014/main" val="517524959"/>
                    </a:ext>
                  </a:extLst>
                </a:gridCol>
              </a:tblGrid>
              <a:tr h="275999">
                <a:tc>
                  <a:txBody>
                    <a:bodyPr/>
                    <a:lstStyle/>
                    <a:p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ICTPRG431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Apply Query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70444"/>
                  </a:ext>
                </a:extLst>
              </a:tr>
              <a:tr h="275999">
                <a:tc>
                  <a:txBody>
                    <a:bodyPr/>
                    <a:lstStyle/>
                    <a:p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ICTPRG432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Develop Data Driven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81324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Week / Session 12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1051130" y="4824468"/>
            <a:ext cx="10084038" cy="428986"/>
          </a:xfrm>
        </p:spPr>
        <p:txBody>
          <a:bodyPr/>
          <a:lstStyle/>
          <a:p>
            <a:r>
              <a:rPr lang="en-AU" dirty="0"/>
              <a:t>Data Driven Applications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/>
          </p:nvPr>
        </p:nvSpPr>
        <p:spPr>
          <a:xfrm>
            <a:off x="2991027" y="2862841"/>
            <a:ext cx="8144143" cy="1363594"/>
          </a:xfrm>
        </p:spPr>
        <p:txBody>
          <a:bodyPr/>
          <a:lstStyle/>
          <a:p>
            <a:r>
              <a:rPr lang="en-AU" dirty="0"/>
              <a:t>Namrata </a:t>
            </a:r>
            <a:r>
              <a:rPr lang="en-AU" dirty="0" err="1"/>
              <a:t>Aneja</a:t>
            </a:r>
            <a:endParaRPr lang="en-AU" dirty="0"/>
          </a:p>
          <a:p>
            <a:r>
              <a:rPr lang="en-AU" dirty="0"/>
              <a:t>Chris Arnold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7"/>
          </p:nvPr>
        </p:nvSpPr>
        <p:spPr>
          <a:xfrm>
            <a:off x="1054100" y="4226435"/>
            <a:ext cx="10083800" cy="602809"/>
          </a:xfrm>
        </p:spPr>
        <p:txBody>
          <a:bodyPr/>
          <a:lstStyle/>
          <a:p>
            <a:r>
              <a:rPr lang="en-AU" dirty="0"/>
              <a:t>ICT40518 Certificate IV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91334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4814D-A87B-F539-4723-4476D5951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1508-7540-87B3-344F-6D25430C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Reading Tables In C#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5F63F-E74D-DA56-BE3A-90DE9FD7A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WPF &amp; Database 1</a:t>
            </a:r>
          </a:p>
        </p:txBody>
      </p:sp>
    </p:spTree>
    <p:extLst>
      <p:ext uri="{BB962C8B-B14F-4D97-AF65-F5344CB8AC3E}">
        <p14:creationId xmlns:p14="http://schemas.microsoft.com/office/powerpoint/2010/main" val="33878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7790-8A12-B299-D115-E983C5CDC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93E2-25E5-B2B1-820F-5643EB4D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UX vs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9C0F1-A309-595C-D732-6D5FFF292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Talk to your neighbour about your experience with WPF so far. What process do you (as the user of your WPF app) go through to add/edit/delete data? Can you think of other processes from websites or apps you’ve seen?  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1063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CC593-20CE-7630-CD6F-E30A39D55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D913-034B-540F-609C-9198D2D2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Retrieve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91DA-D8BE-56A1-FFD3-0EF87489A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Tables can be fetched with </a:t>
            </a:r>
            <a:r>
              <a:rPr lang="en-AU" dirty="0" err="1"/>
              <a:t>ExecuteReader</a:t>
            </a:r>
            <a:r>
              <a:rPr lang="en-AU" dirty="0"/>
              <a:t>(). This returns an object with an iterator pattern:</a:t>
            </a:r>
          </a:p>
          <a:p>
            <a:pPr marL="0" indent="0">
              <a:buNone/>
            </a:pPr>
            <a:br>
              <a:rPr lang="en-AU" dirty="0"/>
            </a:br>
            <a:br>
              <a:rPr lang="en-AU" dirty="0"/>
            </a:br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Look at the code suggestions in Visual Studio: there are lots of methods for accessing the elements of a row.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210B1-D1A0-9D32-50DC-0C42D90D8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690" y="2937965"/>
            <a:ext cx="5849166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249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F9958-8F66-33DF-C202-2ACFA39C5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E509-6F29-3CEF-0B0A-CB502A6E3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Retrieve one or more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44AC-DC3E-8FE6-4974-D6880896A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/>
          </a:bodyPr>
          <a:lstStyle/>
          <a:p>
            <a:r>
              <a:rPr lang="en-AU" dirty="0"/>
              <a:t>An </a:t>
            </a:r>
            <a:r>
              <a:rPr lang="en-AU" dirty="0" err="1"/>
              <a:t>SqlDataAdapter</a:t>
            </a:r>
            <a:r>
              <a:rPr lang="en-AU" dirty="0"/>
              <a:t> object can read from many tables in a single command: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2E265-E2B9-346A-568F-832B8643C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652" y="3302019"/>
            <a:ext cx="803069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8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E7CB8-E76A-A3CD-AF22-F6C9B25EC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BD01E-1EA6-98E2-91F6-C3CB6635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Retrieve one or more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7AF58-6A4B-6922-F7B7-8AE9FFF3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/>
          </a:bodyPr>
          <a:lstStyle/>
          <a:p>
            <a:r>
              <a:rPr lang="en-AU" dirty="0" err="1"/>
              <a:t>SqlDataAdapter</a:t>
            </a:r>
            <a:r>
              <a:rPr lang="en-AU" dirty="0"/>
              <a:t> fills a </a:t>
            </a:r>
            <a:r>
              <a:rPr lang="en-AU" dirty="0" err="1"/>
              <a:t>DataTable</a:t>
            </a:r>
            <a:r>
              <a:rPr lang="en-AU" dirty="0"/>
              <a:t>, which has a more intuitive API for reading data: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37385-88F5-D8AC-F44B-86697B7C9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048" y="3429000"/>
            <a:ext cx="647790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863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013C1-D824-41B2-E6F3-54E42FD33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D399-67CE-7286-F511-C703B28A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91E3-1099-61F6-AEF0-520EF8594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Think about WPF and your project data structure. What form controls do you think will be useful?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6945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11560-F516-6148-686B-77AA31A08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760B-39AB-7E58-F396-4EB1469F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Adding Data to the GUI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6DFA0-2F96-ADC5-32E4-82F759F86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WPF &amp; Database 1</a:t>
            </a:r>
          </a:p>
        </p:txBody>
      </p:sp>
    </p:spTree>
    <p:extLst>
      <p:ext uri="{BB962C8B-B14F-4D97-AF65-F5344CB8AC3E}">
        <p14:creationId xmlns:p14="http://schemas.microsoft.com/office/powerpoint/2010/main" val="1177824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E2AB0-506E-1CCD-4248-BA0AB81B8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EB68-3EDA-6E22-9EDC-CBA4D8DA0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UX vs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B294-BFE4-4728-B7BA-94BDC332F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UX is quite a different way of thinking about how we put together interfaces; here’s a quick primer: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https://www.youtube.com/watch?v=TgqeRTwZvIo</a:t>
            </a:r>
            <a:r>
              <a:rPr lang="en-AU" dirty="0"/>
              <a:t> </a:t>
            </a:r>
          </a:p>
          <a:p>
            <a:pPr marL="0" indent="0">
              <a:buNone/>
            </a:pPr>
            <a:r>
              <a:rPr lang="en-AU" dirty="0"/>
              <a:t>This UX designer talks about his work day, and what he focuses on:</a:t>
            </a:r>
          </a:p>
          <a:p>
            <a:pPr marL="0" indent="0">
              <a:buNone/>
            </a:pPr>
            <a:r>
              <a:rPr lang="en-AU" dirty="0">
                <a:hlinkClick r:id="rId4"/>
              </a:rPr>
              <a:t>https://www.youtube.com/watch?v=ljFRp4N9aok</a:t>
            </a:r>
            <a:r>
              <a:rPr lang="en-AU" dirty="0"/>
              <a:t> 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623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Creating the GUI Layout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300" dirty="0"/>
              <a:t>We’re going to add our client data to a grid:</a:t>
            </a:r>
          </a:p>
        </p:txBody>
      </p:sp>
    </p:spTree>
    <p:extLst>
      <p:ext uri="{BB962C8B-B14F-4D97-AF65-F5344CB8AC3E}">
        <p14:creationId xmlns:p14="http://schemas.microsoft.com/office/powerpoint/2010/main" val="826352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6836-3623-04F7-2CE7-FC2C3FBD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F03C6-0DA8-2422-D9DA-3EE702839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Together, we’ll develop a list/detail view of our data.</a:t>
            </a:r>
          </a:p>
          <a:p>
            <a:r>
              <a:rPr lang="en-AU" dirty="0"/>
              <a:t>Add a </a:t>
            </a:r>
            <a:r>
              <a:rPr lang="en-AU" dirty="0" err="1"/>
              <a:t>ListBox</a:t>
            </a:r>
            <a:r>
              <a:rPr lang="en-AU" dirty="0"/>
              <a:t> to your WPF form</a:t>
            </a:r>
          </a:p>
          <a:p>
            <a:r>
              <a:rPr lang="en-AU" dirty="0"/>
              <a:t>Add text boxes for all the columns</a:t>
            </a:r>
          </a:p>
          <a:p>
            <a:r>
              <a:rPr lang="en-AU" dirty="0"/>
              <a:t>Fill the list with row summaries</a:t>
            </a:r>
          </a:p>
          <a:p>
            <a:r>
              <a:rPr lang="en-AU" dirty="0"/>
              <a:t>Add an event handler to initialise the edit controls.</a:t>
            </a:r>
          </a:p>
        </p:txBody>
      </p:sp>
    </p:spTree>
    <p:extLst>
      <p:ext uri="{BB962C8B-B14F-4D97-AF65-F5344CB8AC3E}">
        <p14:creationId xmlns:p14="http://schemas.microsoft.com/office/powerpoint/2010/main" val="277479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/>
          <a:lstStyle/>
          <a:p>
            <a:r>
              <a:rPr lang="en-AU" dirty="0"/>
              <a:t>Session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/>
          </a:bodyPr>
          <a:lstStyle/>
          <a:p>
            <a:r>
              <a:rPr lang="en-AU" dirty="0"/>
              <a:t>Connecting to a MySQL/MariaDB</a:t>
            </a:r>
          </a:p>
          <a:p>
            <a:r>
              <a:rPr lang="en-AU" dirty="0"/>
              <a:t>Using SQL in C#</a:t>
            </a:r>
          </a:p>
          <a:p>
            <a:r>
              <a:rPr lang="en-AU" dirty="0"/>
              <a:t>Reading Tables in C#</a:t>
            </a:r>
          </a:p>
          <a:p>
            <a:r>
              <a:rPr lang="en-AU" dirty="0"/>
              <a:t>Listing Record Summaries in WPF</a:t>
            </a:r>
          </a:p>
          <a:p>
            <a:r>
              <a:rPr lang="en-AU" dirty="0"/>
              <a:t>Showing Record Details in WPF</a:t>
            </a:r>
          </a:p>
        </p:txBody>
      </p:sp>
    </p:spTree>
    <p:extLst>
      <p:ext uri="{BB962C8B-B14F-4D97-AF65-F5344CB8AC3E}">
        <p14:creationId xmlns:p14="http://schemas.microsoft.com/office/powerpoint/2010/main" val="3479014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8032-0DF5-58BC-7E84-91F410D6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Detail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7C2E6-B724-17E0-EDFD-8D7506A0C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I’ll show how to add a separate add/edit form for the clients table.</a:t>
            </a:r>
          </a:p>
          <a:p>
            <a:r>
              <a:rPr lang="en-AU" dirty="0"/>
              <a:t>Add a new WPF Window item to your project</a:t>
            </a:r>
          </a:p>
          <a:p>
            <a:r>
              <a:rPr lang="en-AU" dirty="0"/>
              <a:t>Add the controls and extend the constructor to take a client as a parameter</a:t>
            </a:r>
          </a:p>
          <a:p>
            <a:r>
              <a:rPr lang="en-AU" dirty="0"/>
              <a:t>A new window is displayed with Show() or </a:t>
            </a:r>
            <a:r>
              <a:rPr lang="en-AU" dirty="0" err="1"/>
              <a:t>ShowDialog</a:t>
            </a:r>
            <a:r>
              <a:rPr lang="en-A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3968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B0B29-DE61-0D72-C8FD-46B5ED022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3BE2-EE37-B034-A1F4-5DD7DECA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32D1-844C-41AB-F09F-02C4D930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300" dirty="0"/>
              <a:t>Discuss some ideas with your neighbour for the add / edit record functions we need for the project. Can you come up with any different workflows? If not, what are the merits/downsides of each (that is, the 1-screen interface vs the 2-screen interface)?</a:t>
            </a:r>
          </a:p>
        </p:txBody>
      </p:sp>
    </p:spTree>
    <p:extLst>
      <p:ext uri="{BB962C8B-B14F-4D97-AF65-F5344CB8AC3E}">
        <p14:creationId xmlns:p14="http://schemas.microsoft.com/office/powerpoint/2010/main" val="1335870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the GUI Layout –XAML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/>
          </a:bodyPr>
          <a:lstStyle/>
          <a:p>
            <a:r>
              <a:rPr lang="en-AU" dirty="0"/>
              <a:t>Updating the title</a:t>
            </a:r>
          </a:p>
          <a:p>
            <a:pPr lvl="1"/>
            <a:r>
              <a:rPr lang="en-AU" dirty="0"/>
              <a:t>Edit the Window definition to read:</a:t>
            </a:r>
          </a:p>
          <a:p>
            <a:pPr lvl="1"/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&lt;Window x:Class="Week_12_WPF_Database_01.MainWindow"</a:t>
            </a:r>
          </a:p>
          <a:p>
            <a:pPr lvl="1"/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xmlns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="http://schemas.microsoft.com/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winfx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/2006/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xaml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/presentation"</a:t>
            </a:r>
          </a:p>
          <a:p>
            <a:pPr lvl="1"/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xmlns:x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="http://schemas.microsoft.com/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winfx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/2006/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xaml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"</a:t>
            </a:r>
          </a:p>
          <a:p>
            <a:pPr lvl="1"/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xmlns:d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="http://schemas.microsoft.com/expression/blend/2008"</a:t>
            </a:r>
          </a:p>
          <a:p>
            <a:pPr lvl="1"/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xmlns:mc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="http://schemas.openxmlformats.org/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markup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-compatibility/2006"</a:t>
            </a:r>
          </a:p>
          <a:p>
            <a:pPr lvl="1"/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xmlns:local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="clr-namespace:Week_12_WPF_Database_01"</a:t>
            </a:r>
          </a:p>
          <a:p>
            <a:pPr lvl="1"/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mc:Ignorable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="d"</a:t>
            </a:r>
          </a:p>
          <a:p>
            <a:pPr lvl="1"/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  Title="</a:t>
            </a:r>
            <a:r>
              <a:rPr lang="en-AU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Week 12: WPF Database Integration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" </a:t>
            </a:r>
            <a:b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</a:b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  Height="450" </a:t>
            </a:r>
            <a:b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</a:b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  Width="800"&gt;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8097398" y="1587310"/>
            <a:ext cx="3485002" cy="1003205"/>
          </a:xfrm>
          <a:prstGeom prst="wedgeRoundRectCallout">
            <a:avLst>
              <a:gd name="adj1" fmla="val -80859"/>
              <a:gd name="adj2" fmla="val 79933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Week_12…_01 will match the name of your project… Do not change this</a:t>
            </a:r>
          </a:p>
        </p:txBody>
      </p:sp>
      <p:sp>
        <p:nvSpPr>
          <p:cNvPr id="10" name="Left Arrow Callout 9">
            <a:extLst>
              <a:ext uri="{FF2B5EF4-FFF2-40B4-BE49-F238E27FC236}">
                <a16:creationId xmlns:a16="http://schemas.microsoft.com/office/drawing/2014/main" id="{859CD289-C898-604C-ACCD-4C7BAEA28187}"/>
              </a:ext>
            </a:extLst>
          </p:cNvPr>
          <p:cNvSpPr/>
          <p:nvPr/>
        </p:nvSpPr>
        <p:spPr>
          <a:xfrm>
            <a:off x="3492347" y="5639998"/>
            <a:ext cx="5089793" cy="628599"/>
          </a:xfrm>
          <a:prstGeom prst="leftArrowCallout">
            <a:avLst>
              <a:gd name="adj1" fmla="val 100000"/>
              <a:gd name="adj2" fmla="val 50000"/>
              <a:gd name="adj3" fmla="val 70568"/>
              <a:gd name="adj4" fmla="val 93671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solidFill>
                  <a:schemeClr val="bg1">
                    <a:lumMod val="95000"/>
                  </a:schemeClr>
                </a:solidFill>
              </a:rPr>
              <a:t>Width and Height – default window size</a:t>
            </a:r>
          </a:p>
          <a:p>
            <a:r>
              <a:rPr lang="en-AU" sz="1400" dirty="0" err="1">
                <a:solidFill>
                  <a:schemeClr val="bg1">
                    <a:lumMod val="95000"/>
                  </a:schemeClr>
                </a:solidFill>
              </a:rPr>
              <a:t>MinWidth</a:t>
            </a:r>
            <a:r>
              <a:rPr lang="en-AU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AU" sz="1400" dirty="0" err="1">
                <a:solidFill>
                  <a:schemeClr val="bg1">
                    <a:lumMod val="95000"/>
                  </a:schemeClr>
                </a:solidFill>
              </a:rPr>
              <a:t>MaxWidth</a:t>
            </a:r>
            <a:r>
              <a:rPr lang="en-AU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AU" sz="1400" dirty="0" err="1">
                <a:solidFill>
                  <a:schemeClr val="bg1">
                    <a:lumMod val="95000"/>
                  </a:schemeClr>
                </a:solidFill>
              </a:rPr>
              <a:t>MinHeight</a:t>
            </a:r>
            <a:r>
              <a:rPr lang="en-AU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AU" sz="1400" dirty="0" err="1">
                <a:solidFill>
                  <a:schemeClr val="bg1">
                    <a:lumMod val="95000"/>
                  </a:schemeClr>
                </a:solidFill>
              </a:rPr>
              <a:t>MaxHeight</a:t>
            </a:r>
            <a:r>
              <a:rPr lang="en-AU" sz="1400" dirty="0">
                <a:solidFill>
                  <a:schemeClr val="bg1">
                    <a:lumMod val="95000"/>
                  </a:schemeClr>
                </a:solidFill>
              </a:rPr>
              <a:t> to limit size</a:t>
            </a:r>
          </a:p>
        </p:txBody>
      </p:sp>
    </p:spTree>
    <p:extLst>
      <p:ext uri="{BB962C8B-B14F-4D97-AF65-F5344CB8AC3E}">
        <p14:creationId xmlns:p14="http://schemas.microsoft.com/office/powerpoint/2010/main" val="3569579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the GUI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/>
          <a:lstStyle/>
          <a:p>
            <a:r>
              <a:rPr lang="en-AU" dirty="0"/>
              <a:t>Add the Grid column definitions </a:t>
            </a:r>
            <a:br>
              <a:rPr lang="en-AU" dirty="0"/>
            </a:br>
            <a:r>
              <a:rPr lang="en-AU" dirty="0"/>
              <a:t>inside the </a:t>
            </a:r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&lt;Grid&gt;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/>
              <a:t>… </a:t>
            </a:r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&lt;/Grid&gt; </a:t>
            </a:r>
            <a:r>
              <a:rPr lang="en-AU" dirty="0"/>
              <a:t>tags: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AU" dirty="0" err="1">
                <a:solidFill>
                  <a:srgbClr val="FFC000"/>
                </a:solidFill>
                <a:latin typeface="Consolas" panose="020B0609020204030204" pitchFamily="49" charset="0"/>
              </a:rPr>
              <a:t>Grid.ColumnDefinitions</a:t>
            </a:r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  &lt;</a:t>
            </a:r>
            <a:r>
              <a:rPr lang="en-AU" dirty="0" err="1">
                <a:solidFill>
                  <a:srgbClr val="FFC000"/>
                </a:solidFill>
                <a:latin typeface="Consolas" panose="020B0609020204030204" pitchFamily="49" charset="0"/>
              </a:rPr>
              <a:t>ColumnDefinition</a:t>
            </a:r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 Width="24"/&gt;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  &lt;</a:t>
            </a:r>
            <a:r>
              <a:rPr lang="en-AU" dirty="0" err="1">
                <a:solidFill>
                  <a:srgbClr val="FFC000"/>
                </a:solidFill>
                <a:latin typeface="Consolas" panose="020B0609020204030204" pitchFamily="49" charset="0"/>
              </a:rPr>
              <a:t>ColumnDefinition</a:t>
            </a:r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 Width="1*"/&gt;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  &lt;</a:t>
            </a:r>
            <a:r>
              <a:rPr lang="en-AU" dirty="0" err="1">
                <a:solidFill>
                  <a:srgbClr val="FFC000"/>
                </a:solidFill>
                <a:latin typeface="Consolas" panose="020B0609020204030204" pitchFamily="49" charset="0"/>
              </a:rPr>
              <a:t>ColumnDefinition</a:t>
            </a:r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 Width="2*"/&gt;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  &lt;</a:t>
            </a:r>
            <a:r>
              <a:rPr lang="en-AU" dirty="0" err="1">
                <a:solidFill>
                  <a:srgbClr val="FFC000"/>
                </a:solidFill>
                <a:latin typeface="Consolas" panose="020B0609020204030204" pitchFamily="49" charset="0"/>
              </a:rPr>
              <a:t>ColumnDefinition</a:t>
            </a:r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 Width="24"/&gt;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AU" dirty="0" err="1">
                <a:solidFill>
                  <a:srgbClr val="FFC000"/>
                </a:solidFill>
                <a:latin typeface="Consolas" panose="020B0609020204030204" pitchFamily="49" charset="0"/>
              </a:rPr>
              <a:t>Grid.ColumnDefinitions</a:t>
            </a:r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endParaRPr lang="en-AU" dirty="0">
              <a:solidFill>
                <a:srgbClr val="FFC000"/>
              </a:solidFill>
            </a:endParaRPr>
          </a:p>
        </p:txBody>
      </p:sp>
      <p:sp>
        <p:nvSpPr>
          <p:cNvPr id="4" name="Left Arrow Callout 3">
            <a:extLst>
              <a:ext uri="{FF2B5EF4-FFF2-40B4-BE49-F238E27FC236}">
                <a16:creationId xmlns:a16="http://schemas.microsoft.com/office/drawing/2014/main" id="{E7789816-694C-D449-B5A4-20C090F64FCC}"/>
              </a:ext>
            </a:extLst>
          </p:cNvPr>
          <p:cNvSpPr/>
          <p:nvPr/>
        </p:nvSpPr>
        <p:spPr>
          <a:xfrm>
            <a:off x="7766892" y="3723702"/>
            <a:ext cx="3815508" cy="1294982"/>
          </a:xfrm>
          <a:prstGeom prst="leftArrowCallout">
            <a:avLst>
              <a:gd name="adj1" fmla="val 100000"/>
              <a:gd name="adj2" fmla="val 50000"/>
              <a:gd name="adj3" fmla="val 70568"/>
              <a:gd name="adj4" fmla="val 93671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24 is a fixed width</a:t>
            </a:r>
          </a:p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1* and 2* provide for the remaining area to be divided into parts of size 1/3 and 2/3</a:t>
            </a:r>
          </a:p>
        </p:txBody>
      </p:sp>
    </p:spTree>
    <p:extLst>
      <p:ext uri="{BB962C8B-B14F-4D97-AF65-F5344CB8AC3E}">
        <p14:creationId xmlns:p14="http://schemas.microsoft.com/office/powerpoint/2010/main" val="2337027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the GUI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Add the row definitions, after the Column definitions:</a:t>
            </a:r>
          </a:p>
          <a:p>
            <a:pPr lvl="1"/>
            <a:r>
              <a:rPr lang="en-AU" dirty="0">
                <a:solidFill>
                  <a:srgbClr val="00B050"/>
                </a:solidFill>
                <a:latin typeface="Lucida Console" panose="020B0609040504020204" pitchFamily="49" charset="0"/>
              </a:rPr>
              <a:t>&lt;</a:t>
            </a:r>
            <a:r>
              <a:rPr lang="en-AU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Grid.RowDefinitions</a:t>
            </a:r>
            <a:r>
              <a:rPr lang="en-AU" dirty="0">
                <a:solidFill>
                  <a:srgbClr val="00B050"/>
                </a:solidFill>
                <a:latin typeface="Lucida Console" panose="020B0609040504020204" pitchFamily="49" charset="0"/>
              </a:rPr>
              <a:t>&gt;</a:t>
            </a:r>
          </a:p>
          <a:p>
            <a:pPr lvl="1"/>
            <a:r>
              <a:rPr lang="en-AU" dirty="0">
                <a:solidFill>
                  <a:srgbClr val="00B050"/>
                </a:solidFill>
                <a:latin typeface="Lucida Console" panose="020B0609040504020204" pitchFamily="49" charset="0"/>
              </a:rPr>
              <a:t>  &lt;</a:t>
            </a:r>
            <a:r>
              <a:rPr lang="en-AU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RowDefinition</a:t>
            </a:r>
            <a:r>
              <a:rPr lang="en-AU" dirty="0">
                <a:solidFill>
                  <a:srgbClr val="00B050"/>
                </a:solidFill>
                <a:latin typeface="Lucida Console" panose="020B0609040504020204" pitchFamily="49" charset="0"/>
              </a:rPr>
              <a:t> Height="16"/&gt;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&lt;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RowDefinition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Height="1*"/&gt;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&lt;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RowDefinition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Height="1*"/&gt;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&lt;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RowDefinition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Height="1*"/&gt;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&lt;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RowDefinition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Height="1*"/&gt;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&lt;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RowDefinition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Height="1*"/&gt;</a:t>
            </a:r>
          </a:p>
          <a:p>
            <a:pPr lvl="1"/>
            <a:r>
              <a:rPr lang="en-AU" dirty="0">
                <a:solidFill>
                  <a:srgbClr val="00B050"/>
                </a:solidFill>
                <a:latin typeface="Lucida Console" panose="020B0609040504020204" pitchFamily="49" charset="0"/>
              </a:rPr>
              <a:t>  &lt;</a:t>
            </a:r>
            <a:r>
              <a:rPr lang="en-AU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RowDefinition</a:t>
            </a:r>
            <a:r>
              <a:rPr lang="en-AU" dirty="0">
                <a:solidFill>
                  <a:srgbClr val="00B050"/>
                </a:solidFill>
                <a:latin typeface="Lucida Console" panose="020B0609040504020204" pitchFamily="49" charset="0"/>
              </a:rPr>
              <a:t> Height="16"/&gt;</a:t>
            </a:r>
          </a:p>
          <a:p>
            <a:pPr lvl="1"/>
            <a:r>
              <a:rPr lang="en-AU" dirty="0">
                <a:solidFill>
                  <a:srgbClr val="00B050"/>
                </a:solidFill>
                <a:latin typeface="Lucida Console" panose="020B0609040504020204" pitchFamily="49" charset="0"/>
              </a:rPr>
              <a:t>&lt;/</a:t>
            </a:r>
            <a:r>
              <a:rPr lang="en-AU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Grid.RowDefinitions</a:t>
            </a:r>
            <a:r>
              <a:rPr lang="en-AU" dirty="0">
                <a:solidFill>
                  <a:srgbClr val="00B050"/>
                </a:solidFill>
                <a:latin typeface="Lucida Console" panose="020B0609040504020204" pitchFamily="49" charset="0"/>
              </a:rPr>
              <a:t>&gt;</a:t>
            </a:r>
          </a:p>
        </p:txBody>
      </p:sp>
      <p:sp>
        <p:nvSpPr>
          <p:cNvPr id="4" name="Left Arrow Callout 3">
            <a:extLst>
              <a:ext uri="{FF2B5EF4-FFF2-40B4-BE49-F238E27FC236}">
                <a16:creationId xmlns:a16="http://schemas.microsoft.com/office/drawing/2014/main" id="{4B4261F7-B42B-7E4D-9D90-40CC402D4CB5}"/>
              </a:ext>
            </a:extLst>
          </p:cNvPr>
          <p:cNvSpPr/>
          <p:nvPr/>
        </p:nvSpPr>
        <p:spPr>
          <a:xfrm>
            <a:off x="7766892" y="3723702"/>
            <a:ext cx="3393195" cy="1294982"/>
          </a:xfrm>
          <a:prstGeom prst="leftArrowCallout">
            <a:avLst>
              <a:gd name="adj1" fmla="val 100000"/>
              <a:gd name="adj2" fmla="val 50000"/>
              <a:gd name="adj3" fmla="val 70568"/>
              <a:gd name="adj4" fmla="val 93671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16 is a fixed height</a:t>
            </a:r>
          </a:p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Having five 1* gives each row 1/5 of the height of the remaining space</a:t>
            </a:r>
          </a:p>
        </p:txBody>
      </p:sp>
    </p:spTree>
    <p:extLst>
      <p:ext uri="{BB962C8B-B14F-4D97-AF65-F5344CB8AC3E}">
        <p14:creationId xmlns:p14="http://schemas.microsoft.com/office/powerpoint/2010/main" val="351894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6675E-CC4A-7C3E-7D01-02601236A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7987A-8A82-D71D-08AB-D3CF1540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572E-CB97-ECE1-ADF3-65F27431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/>
          </a:bodyPr>
          <a:lstStyle/>
          <a:p>
            <a:r>
              <a:rPr lang="en-AU" dirty="0"/>
              <a:t>Refer to the main slides for session 12; pp3-20.</a:t>
            </a:r>
          </a:p>
        </p:txBody>
      </p:sp>
    </p:spTree>
    <p:extLst>
      <p:ext uri="{BB962C8B-B14F-4D97-AF65-F5344CB8AC3E}">
        <p14:creationId xmlns:p14="http://schemas.microsoft.com/office/powerpoint/2010/main" val="184565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Using SQL in C#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WPF &amp; Database 1</a:t>
            </a:r>
          </a:p>
        </p:txBody>
      </p:sp>
    </p:spTree>
    <p:extLst>
      <p:ext uri="{BB962C8B-B14F-4D97-AF65-F5344CB8AC3E}">
        <p14:creationId xmlns:p14="http://schemas.microsoft.com/office/powerpoint/2010/main" val="236625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EFBF9-7725-30AF-6E0D-02C970050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376A-75AA-454A-704E-237D1638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UX vs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0E1D3-1997-DD3C-4645-54CE341B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Talk to your neighbour about your experience with WPF so far. What kinds of UI elements do you know? How might you apply them to your portfolio database?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083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E100A-F471-5FE4-1CBF-FCA9E93AD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8FFA-36AF-12F1-E8AC-65C80158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 connection to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39AEE-82A2-254E-94AE-99A084744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 lnSpcReduction="10000"/>
          </a:bodyPr>
          <a:lstStyle/>
          <a:p>
            <a:r>
              <a:rPr lang="en-AU" dirty="0"/>
              <a:t>To connect, create an </a:t>
            </a:r>
            <a:r>
              <a:rPr lang="en-AU" dirty="0" err="1"/>
              <a:t>SqlConnection</a:t>
            </a:r>
            <a:r>
              <a:rPr lang="en-AU" dirty="0"/>
              <a:t> instance. </a:t>
            </a:r>
          </a:p>
          <a:p>
            <a:r>
              <a:rPr lang="en-AU" dirty="0"/>
              <a:t>Configure it with a connection string: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  <a:p>
            <a:r>
              <a:rPr lang="en-AU" dirty="0"/>
              <a:t>The connection string is a semicolon-delimited list of options. For details of the options, see: </a:t>
            </a:r>
            <a:r>
              <a:rPr lang="en-AU" dirty="0">
                <a:solidFill>
                  <a:schemeClr val="tx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https://dev.mysql.com/doc/connector-net/en/connector-net-connections-string.html</a:t>
            </a:r>
            <a:r>
              <a:rPr lang="en-AU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68B45A-0E53-C966-0CE6-D9E3242E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3679" y="3010069"/>
            <a:ext cx="6744641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7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6C276-C7B1-1920-4C7A-06A8C3927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66EC-EE59-E0CE-7F73-1E4EC967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Issue a simple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E04D6-6F79-2657-6A1E-B16C494FE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/>
          </a:bodyPr>
          <a:lstStyle/>
          <a:p>
            <a:r>
              <a:rPr lang="en-AU" dirty="0"/>
              <a:t>Use an </a:t>
            </a:r>
            <a:r>
              <a:rPr lang="en-AU" dirty="0" err="1"/>
              <a:t>SqlCommand</a:t>
            </a:r>
            <a:endParaRPr lang="en-AU" dirty="0"/>
          </a:p>
          <a:p>
            <a:r>
              <a:rPr lang="en-AU" dirty="0"/>
              <a:t>It needs an open </a:t>
            </a:r>
            <a:r>
              <a:rPr lang="en-AU" dirty="0" err="1"/>
              <a:t>SqlConnection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  <a:p>
            <a:r>
              <a:rPr lang="en-AU" dirty="0" err="1"/>
              <a:t>ExecuteNonQuery</a:t>
            </a:r>
            <a:r>
              <a:rPr lang="en-AU" dirty="0"/>
              <a:t>() will not return a value, even if your SQL query has a result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0A813-0CFF-62B8-DA5D-B1C90BD0B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569" y="3126877"/>
            <a:ext cx="6411220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9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302E7-5EFD-C619-C626-BC497D0F0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D43E-04F1-3971-D0A3-57BEA668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Retrieve a simple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911A8-0A12-14E6-AE36-D57C61880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/>
          </a:bodyPr>
          <a:lstStyle/>
          <a:p>
            <a:r>
              <a:rPr lang="en-AU" dirty="0"/>
              <a:t>We can also (unsurprisingly!) fetch data from the database. </a:t>
            </a:r>
          </a:p>
          <a:p>
            <a:r>
              <a:rPr lang="en-AU" dirty="0"/>
              <a:t>Single values can be fetched with </a:t>
            </a:r>
            <a:r>
              <a:rPr lang="en-AU" dirty="0" err="1"/>
              <a:t>ExecuteScalar</a:t>
            </a:r>
            <a:r>
              <a:rPr lang="en-AU" dirty="0"/>
              <a:t>():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1F565-142D-EFD2-59F4-DAF218BFA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705" y="3725777"/>
            <a:ext cx="6906589" cy="18100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DA85DC-4E6E-C1CA-3B65-E0A90D617D4A}"/>
              </a:ext>
            </a:extLst>
          </p:cNvPr>
          <p:cNvSpPr/>
          <p:nvPr/>
        </p:nvSpPr>
        <p:spPr>
          <a:xfrm>
            <a:off x="2642705" y="3725777"/>
            <a:ext cx="6906589" cy="1118937"/>
          </a:xfrm>
          <a:prstGeom prst="rect">
            <a:avLst/>
          </a:prstGeom>
          <a:solidFill>
            <a:srgbClr val="000066">
              <a:alpha val="30196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247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B3DE4-B03F-AC63-5E4C-2BE715992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32E5-3FF6-8600-5044-35509E71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7B31B-AF4B-54B3-21CD-77692FCF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/>
              <a:t>The connection string: what do these elements mean? Some might need a guess!</a:t>
            </a:r>
          </a:p>
          <a:p>
            <a:r>
              <a:rPr lang="en-AU" dirty="0"/>
              <a:t>server</a:t>
            </a:r>
          </a:p>
          <a:p>
            <a:r>
              <a:rPr lang="en-AU" dirty="0"/>
              <a:t>database</a:t>
            </a:r>
          </a:p>
          <a:p>
            <a:r>
              <a:rPr lang="en-AU" dirty="0" err="1"/>
              <a:t>uid</a:t>
            </a:r>
            <a:endParaRPr lang="en-AU" dirty="0"/>
          </a:p>
          <a:p>
            <a:r>
              <a:rPr lang="en-AU" dirty="0" err="1"/>
              <a:t>pwd</a:t>
            </a:r>
            <a:endParaRPr lang="en-AU" dirty="0"/>
          </a:p>
          <a:p>
            <a:r>
              <a:rPr lang="en-AU" dirty="0" err="1"/>
              <a:t>IntegratedSecurity</a:t>
            </a:r>
            <a:r>
              <a:rPr lang="en-AU" dirty="0"/>
              <a:t> / </a:t>
            </a:r>
            <a:r>
              <a:rPr lang="en-AU" dirty="0" err="1"/>
              <a:t>sspi</a:t>
            </a:r>
            <a:endParaRPr lang="en-AU" dirty="0"/>
          </a:p>
          <a:p>
            <a:r>
              <a:rPr lang="en-AU" dirty="0"/>
              <a:t>encrypt</a:t>
            </a:r>
          </a:p>
          <a:p>
            <a:r>
              <a:rPr lang="en-AU" dirty="0" err="1"/>
              <a:t>sslmode</a:t>
            </a:r>
            <a:endParaRPr lang="en-AU" dirty="0"/>
          </a:p>
          <a:p>
            <a:r>
              <a:rPr lang="en-AU" dirty="0"/>
              <a:t>protocol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671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MS Availabilities&amp;#x0D;&amp;#x0A;Overview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&amp;#x0D;&amp;#x0A;Course Availabiliti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Intake Calendars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&amp;#x0D;&amp;#x0A;Unit Availabilitie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&amp;#x0D;&amp;#x0A;Unit Availabilitie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Enrolment Calendars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Business Guidelines&amp;quot;&quot;/&gt;&lt;property id=&quot;20307&quot; value=&quot;268&quot;/&gt;&lt;/object&gt;&lt;object type=&quot;3&quot; unique_id=&quot;10012&quot;&gt;&lt;property id=&quot;20148&quot; value=&quot;5&quot;/&gt;&lt;property id=&quot;20300&quot; value=&quot;Slide 9 - &amp;quot;Business Guidelines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Business Considerations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Availabilities task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Availabilities Template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Timetabling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F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-Presentation-HD-1920x1080-AJG-V2020.07.01.potx" id="{3EDD48A2-5C86-4826-A34B-3DD4694D6775}" vid="{2EDC81D3-35B6-4E09-B25C-3248DC8F6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82CBA738D00D4AAC9330883AE1DA78" ma:contentTypeVersion="33" ma:contentTypeDescription="Create a new document." ma:contentTypeScope="" ma:versionID="8e47dcab4e34a32242880baf61f0a73d">
  <xsd:schema xmlns:xsd="http://www.w3.org/2001/XMLSchema" xmlns:xs="http://www.w3.org/2001/XMLSchema" xmlns:p="http://schemas.microsoft.com/office/2006/metadata/properties" xmlns:ns3="3936cbe9-feea-4685-b03c-7f8d09c550f1" xmlns:ns4="833ce3ab-d172-455c-9989-f10facae9784" targetNamespace="http://schemas.microsoft.com/office/2006/metadata/properties" ma:root="true" ma:fieldsID="174389be43a91ce68753c33b6ac99b4e" ns3:_="" ns4:_="">
    <xsd:import namespace="3936cbe9-feea-4685-b03c-7f8d09c550f1"/>
    <xsd:import namespace="833ce3ab-d172-455c-9989-f10facae978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6cbe9-feea-4685-b03c-7f8d09c550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ce3ab-d172-455c-9989-f10facae9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833ce3ab-d172-455c-9989-f10facae9784" xsi:nil="true"/>
    <Students xmlns="833ce3ab-d172-455c-9989-f10facae9784">
      <UserInfo>
        <DisplayName/>
        <AccountId xsi:nil="true"/>
        <AccountType/>
      </UserInfo>
    </Students>
    <TeamsChannelId xmlns="833ce3ab-d172-455c-9989-f10facae9784" xsi:nil="true"/>
    <Student_Groups xmlns="833ce3ab-d172-455c-9989-f10facae9784">
      <UserInfo>
        <DisplayName/>
        <AccountId xsi:nil="true"/>
        <AccountType/>
      </UserInfo>
    </Student_Groups>
    <Math_Settings xmlns="833ce3ab-d172-455c-9989-f10facae9784" xsi:nil="true"/>
    <Is_Collaboration_Space_Locked xmlns="833ce3ab-d172-455c-9989-f10facae9784" xsi:nil="true"/>
    <AppVersion xmlns="833ce3ab-d172-455c-9989-f10facae9784" xsi:nil="true"/>
    <Owner xmlns="833ce3ab-d172-455c-9989-f10facae9784">
      <UserInfo>
        <DisplayName/>
        <AccountId xsi:nil="true"/>
        <AccountType/>
      </UserInfo>
    </Owner>
    <Has_Teacher_Only_SectionGroup xmlns="833ce3ab-d172-455c-9989-f10facae9784" xsi:nil="true"/>
    <NotebookType xmlns="833ce3ab-d172-455c-9989-f10facae9784" xsi:nil="true"/>
    <Teachers xmlns="833ce3ab-d172-455c-9989-f10facae9784">
      <UserInfo>
        <DisplayName/>
        <AccountId xsi:nil="true"/>
        <AccountType/>
      </UserInfo>
    </Teachers>
    <Templates xmlns="833ce3ab-d172-455c-9989-f10facae9784" xsi:nil="true"/>
    <DefaultSectionNames xmlns="833ce3ab-d172-455c-9989-f10facae9784" xsi:nil="true"/>
    <CultureName xmlns="833ce3ab-d172-455c-9989-f10facae9784" xsi:nil="true"/>
    <Distribution_Groups xmlns="833ce3ab-d172-455c-9989-f10facae9784" xsi:nil="true"/>
    <Self_Registration_Enabled xmlns="833ce3ab-d172-455c-9989-f10facae9784" xsi:nil="true"/>
    <LMS_Mappings xmlns="833ce3ab-d172-455c-9989-f10facae9784" xsi:nil="true"/>
    <Invited_Teachers xmlns="833ce3ab-d172-455c-9989-f10facae9784" xsi:nil="true"/>
    <Invited_Students xmlns="833ce3ab-d172-455c-9989-f10facae9784" xsi:nil="true"/>
    <IsNotebookLocked xmlns="833ce3ab-d172-455c-9989-f10facae978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E3886-A981-4E1C-91EF-EBC9EDE0D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6cbe9-feea-4685-b03c-7f8d09c550f1"/>
    <ds:schemaRef ds:uri="833ce3ab-d172-455c-9989-f10facae9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F79D9B-5A67-492D-BB4F-F3913BAD9421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833ce3ab-d172-455c-9989-f10facae9784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936cbe9-feea-4685-b03c-7f8d09c550f1"/>
  </ds:schemaRefs>
</ds:datastoreItem>
</file>

<file path=customXml/itemProps3.xml><?xml version="1.0" encoding="utf-8"?>
<ds:datastoreItem xmlns:ds="http://schemas.openxmlformats.org/officeDocument/2006/customXml" ds:itemID="{E93B4755-80B4-4FE9-9650-4C80064448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NMT-Presentation-HD-1920x1080-AJG-V2020.07.01</Template>
  <TotalTime>3723</TotalTime>
  <Words>1051</Words>
  <Application>Microsoft Office PowerPoint</Application>
  <PresentationFormat>Widescreen</PresentationFormat>
  <Paragraphs>140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Gothic</vt:lpstr>
      <vt:lpstr>Consolas</vt:lpstr>
      <vt:lpstr>Lucida Console</vt:lpstr>
      <vt:lpstr>Office Theme</vt:lpstr>
      <vt:lpstr>WPF &amp; Database </vt:lpstr>
      <vt:lpstr>Session Contents</vt:lpstr>
      <vt:lpstr>Setting Up</vt:lpstr>
      <vt:lpstr>Using SQL in C#</vt:lpstr>
      <vt:lpstr>UX vs UI</vt:lpstr>
      <vt:lpstr>Creating a connection to MySQL</vt:lpstr>
      <vt:lpstr>Issue a simple command</vt:lpstr>
      <vt:lpstr>Retrieve a simple value</vt:lpstr>
      <vt:lpstr>Recap</vt:lpstr>
      <vt:lpstr>Reading Tables In C#</vt:lpstr>
      <vt:lpstr>UX vs UI</vt:lpstr>
      <vt:lpstr>Retrieve a table</vt:lpstr>
      <vt:lpstr>Retrieve one or more tables</vt:lpstr>
      <vt:lpstr>Retrieve one or more tables</vt:lpstr>
      <vt:lpstr>Recap</vt:lpstr>
      <vt:lpstr>Adding Data to the GUI Layout</vt:lpstr>
      <vt:lpstr>UX vs UI</vt:lpstr>
      <vt:lpstr>Creating the GUI Layout</vt:lpstr>
      <vt:lpstr>List view</vt:lpstr>
      <vt:lpstr>Detail View</vt:lpstr>
      <vt:lpstr>Recap</vt:lpstr>
      <vt:lpstr>Creating the GUI Layout –XAML file</vt:lpstr>
      <vt:lpstr>Creating the GUI Layout</vt:lpstr>
      <vt:lpstr>Creating the GUI Layout</vt:lpstr>
    </vt:vector>
  </TitlesOfParts>
  <Manager/>
  <Company>North Metro TAFE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&amp; Data Basics</dc:title>
  <dc:subject>Powerpoint presentation template (G076C)</dc:subject>
  <dc:creator>Adrian Gould</dc:creator>
  <cp:keywords>HD, 1920x1080, Template, Powerpoint</cp:keywords>
  <dc:description>Template created by Adrian Gould, Lecturer in IT (Software Development, Web Development, IoT, and more)</dc:description>
  <cp:lastModifiedBy>Chris Arnold</cp:lastModifiedBy>
  <cp:revision>110</cp:revision>
  <cp:lastPrinted>2020-04-28T01:47:42Z</cp:lastPrinted>
  <dcterms:created xsi:type="dcterms:W3CDTF">2021-01-27T03:41:12Z</dcterms:created>
  <dcterms:modified xsi:type="dcterms:W3CDTF">2024-10-10T04:33:02Z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0x010100D482CBA738D00D4AAC9330883AE1DA78</vt:lpwstr>
  </property>
  <property fmtid="{D5CDD505-2E9C-101B-9397-08002B2CF9AE}" pid="3" name="MSIP_Label_f3ac7e5b-5da2-46c7-8677-8a6b50f7d886_Enabled">
    <vt:lpwstr>true</vt:lpwstr>
  </property>
  <property fmtid="{D5CDD505-2E9C-101B-9397-08002B2CF9AE}" pid="4" name="MSIP_Label_f3ac7e5b-5da2-46c7-8677-8a6b50f7d886_SetDate">
    <vt:lpwstr>2023-04-08T17:21:37Z</vt:lpwstr>
  </property>
  <property fmtid="{D5CDD505-2E9C-101B-9397-08002B2CF9AE}" pid="5" name="MSIP_Label_f3ac7e5b-5da2-46c7-8677-8a6b50f7d886_Method">
    <vt:lpwstr>Standard</vt:lpwstr>
  </property>
  <property fmtid="{D5CDD505-2E9C-101B-9397-08002B2CF9AE}" pid="6" name="MSIP_Label_f3ac7e5b-5da2-46c7-8677-8a6b50f7d886_Name">
    <vt:lpwstr>Official</vt:lpwstr>
  </property>
  <property fmtid="{D5CDD505-2E9C-101B-9397-08002B2CF9AE}" pid="7" name="MSIP_Label_f3ac7e5b-5da2-46c7-8677-8a6b50f7d886_SiteId">
    <vt:lpwstr>218881e8-07ad-4142-87d7-f6b90d17009b</vt:lpwstr>
  </property>
  <property fmtid="{D5CDD505-2E9C-101B-9397-08002B2CF9AE}" pid="8" name="MSIP_Label_f3ac7e5b-5da2-46c7-8677-8a6b50f7d886_ActionId">
    <vt:lpwstr>e4240986-18db-40fa-8ab5-929cc9e65465</vt:lpwstr>
  </property>
  <property fmtid="{D5CDD505-2E9C-101B-9397-08002B2CF9AE}" pid="9" name="MSIP_Label_f3ac7e5b-5da2-46c7-8677-8a6b50f7d886_ContentBits">
    <vt:lpwstr>1</vt:lpwstr>
  </property>
  <property fmtid="{D5CDD505-2E9C-101B-9397-08002B2CF9AE}" pid="10" name="ClassificationContentMarkingHeaderLocations">
    <vt:lpwstr>Office Theme:7</vt:lpwstr>
  </property>
  <property fmtid="{D5CDD505-2E9C-101B-9397-08002B2CF9AE}" pid="11" name="ClassificationContentMarkingHeaderText">
    <vt:lpwstr>OFFICIAL</vt:lpwstr>
  </property>
</Properties>
</file>