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6"/>
  </p:notesMasterIdLst>
  <p:sldIdLst>
    <p:sldId id="257" r:id="rId5"/>
    <p:sldId id="262" r:id="rId6"/>
    <p:sldId id="263" r:id="rId7"/>
    <p:sldId id="264" r:id="rId8"/>
    <p:sldId id="271" r:id="rId9"/>
    <p:sldId id="280" r:id="rId10"/>
    <p:sldId id="357" r:id="rId11"/>
    <p:sldId id="358" r:id="rId12"/>
    <p:sldId id="359" r:id="rId13"/>
    <p:sldId id="360" r:id="rId14"/>
    <p:sldId id="382" r:id="rId15"/>
    <p:sldId id="361" r:id="rId16"/>
    <p:sldId id="362" r:id="rId17"/>
    <p:sldId id="363" r:id="rId18"/>
    <p:sldId id="364" r:id="rId19"/>
    <p:sldId id="339" r:id="rId20"/>
    <p:sldId id="365" r:id="rId21"/>
    <p:sldId id="366" r:id="rId22"/>
    <p:sldId id="383" r:id="rId23"/>
    <p:sldId id="367" r:id="rId24"/>
    <p:sldId id="380" r:id="rId25"/>
    <p:sldId id="368" r:id="rId26"/>
    <p:sldId id="369" r:id="rId27"/>
    <p:sldId id="371" r:id="rId28"/>
    <p:sldId id="370" r:id="rId29"/>
    <p:sldId id="372" r:id="rId30"/>
    <p:sldId id="373" r:id="rId31"/>
    <p:sldId id="374" r:id="rId32"/>
    <p:sldId id="375" r:id="rId33"/>
    <p:sldId id="389" r:id="rId34"/>
    <p:sldId id="376" r:id="rId35"/>
    <p:sldId id="377" r:id="rId36"/>
    <p:sldId id="378" r:id="rId37"/>
    <p:sldId id="384" r:id="rId38"/>
    <p:sldId id="379" r:id="rId39"/>
    <p:sldId id="322" r:id="rId40"/>
    <p:sldId id="385" r:id="rId41"/>
    <p:sldId id="386" r:id="rId42"/>
    <p:sldId id="388" r:id="rId43"/>
    <p:sldId id="387" r:id="rId44"/>
    <p:sldId id="381" r:id="rId45"/>
  </p:sldIdLst>
  <p:sldSz cx="12192000" cy="6858000"/>
  <p:notesSz cx="7104063" cy="10234613"/>
  <p:custDataLst>
    <p:tags r:id="rId4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2425"/>
    <a:srgbClr val="D81C24"/>
    <a:srgbClr val="CC0000"/>
    <a:srgbClr val="D9272E"/>
    <a:srgbClr val="D8262E"/>
    <a:srgbClr val="000000"/>
    <a:srgbClr val="9BBB59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73725" autoAdjust="0"/>
  </p:normalViewPr>
  <p:slideViewPr>
    <p:cSldViewPr snapToGrid="0" snapToObjects="1">
      <p:cViewPr varScale="1">
        <p:scale>
          <a:sx n="61" d="100"/>
          <a:sy n="61" d="100"/>
        </p:scale>
        <p:origin x="610" y="4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104" d="100"/>
          <a:sy n="104" d="100"/>
        </p:scale>
        <p:origin x="275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gs" Target="tags/tag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22:32:45.5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1548 145 24575,'-30'2'0,"0"2"0,1 1 0,-1 1 0,1 2 0,0 1 0,-35 16 0,-47 13 0,35-12 0,-77 37 0,70-27 0,58-23 0,0 0 0,-24 17 0,-29 17 0,55-36 0,0 2 0,1 0 0,1 1 0,0 2 0,-22 20 0,34-28 0,1 1 0,0 1 0,1-1 0,0 1 0,1 0 0,0 1 0,0 0 0,1 0 0,1 0 0,0 1 0,0-1 0,1 1 0,-2 15 0,0 23 0,3 0 0,4 55 0,0-29 0,-2-69 0,0-1 0,1 1 0,-1 0 0,1-1 0,1 1 0,-1-1 0,1 0 0,0 1 0,1-1 0,-1 0 0,1 0 0,0 0 0,1-1 0,0 1 0,-1-1 0,2 0 0,-1 0 0,1 0 0,-1 0 0,1-1 0,1 0 0,-1 0 0,0 0 0,1-1 0,0 0 0,0 0 0,6 3 0,4 0 0,0-1 0,0 0 0,0-1 0,0-1 0,1 0 0,23 0 0,106-6 0,-60 0 0,-66 2 0,0 0 0,-1-1 0,1-2 0,-1 0 0,0 0 0,0-2 0,0-1 0,-1 0 0,21-12 0,-15 8 0,-1 1 0,2 2 0,-1 0 0,34-6 0,-1 1 0,-32 6 0,0 2 0,44-5 0,346 8 0,-204 5 0,-204-3 0,0 0 0,0-1 0,0 0 0,0 0 0,-1 0 0,1-1 0,0 0 0,-1 0 0,0 0 0,1-1 0,-1 0 0,0-1 0,0 1 0,7-7 0,-1 3 0,0 1 0,1 0 0,0 1 0,0 1 0,0-1 0,1 2 0,25-4 0,3-1 0,110-15 0,-23 5 0,-73 7 0,0-3 0,-2-3 0,82-35 0,-74 28 0,-45 19 0,-1-1 0,0-1 0,0 0 0,30-20 0,11-11 0,65-33 0,-69 43 0,96-70 0,-144 93 0,0-1 0,0 1 0,0-1 0,-1-1 0,1 1 0,-2-1 0,1 1 0,-1-1 0,0 0 0,0-1 0,-1 1 0,0 0 0,0-1 0,-1 1 0,0-1 0,0 1 0,0-1 0,-2-14 0,-1-3 0,0 1 0,-1 0 0,-2 0 0,-12-38 0,14 54 0,0 0 0,-1 0 0,-1 0 0,1 1 0,-1-1 0,0 1 0,-1 0 0,0 1 0,-9-9 0,-3-1 0,-2 0 0,-21-13 0,23 19 0,0 1 0,0 0 0,-1 1 0,0 1 0,0 1 0,-1 1 0,1 1 0,-39-4 0,-14 4 0,-82 5 0,69 1 0,-491-1 0,528 2 0,0 2 0,0 2 0,1 2 0,-72 24 0,91-23 0,-32 15 0,43-16 0,-2-1 0,1-1 0,-1 0 0,0-2 0,-22 4 0,-63-2 0,68-7 0,-62 11 0,13 4 0,-156 37 0,168-32 0,44-14 0,0 2 0,0 1 0,0 2 0,1 0 0,-40 24 0,3 5 0,-133 59 0,109-54 0,60-29 0,-1-1 0,-31 10 0,15-7 0,-81 45 0,71-34 0,6-8 0,38-17 0,0 1 0,1 0 0,-1 1 0,-11 7 0,13-6 29,-1-1 0,1-1 0,-16 6-1,-10 5-1508,17-6-5346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01:58:50.6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1999 520 24575,'-75'0'0,"-759"21"0,612 15 0,149-22 0,42-6 0,0 1 0,1 1 0,-36 18 0,14-6 0,17-6 0,0 1 0,-63 43 0,-56 57 0,134-101 0,-2-1 0,-30 17 0,30-19 0,-37 27 0,53-35 0,0 0 0,1 0 0,0 1 0,0 0 0,0 0 0,0 0 0,1 1 0,0-1 0,0 1 0,-3 8 0,-1 10 0,2 0 0,0 0 0,2 0 0,0 0 0,2 1 0,1 0 0,2 33 0,5 8 0,23 103 0,-27-161 0,34 139 0,-30-129 0,0 0 0,2 0 0,1-1 0,0 0 0,15 22 0,-14-27 0,1-2 0,0 1 0,1-2 0,0 0 0,18 12 0,30 26 0,-43-33 0,1 0 0,0-2 0,1 0 0,1-1 0,0 0 0,29 11 0,135 40 0,-99-37 0,-53-17 0,1-1 0,0-2 0,1-1 0,43 1 0,137-11 0,-165-1 0,82-19 0,-43 6 0,-74 15 0,0 0 0,0-1 0,-1 0 0,0-1 0,14-9 0,32-13 0,18-6 0,-1-3 0,132-87 0,-170 95 0,-2-1 0,-1-1 0,-2-2 0,40-51 0,-52 56 0,-2-2 0,0-1 0,18-44 0,-17 36 0,8-18 0,-1 0 0,19-66 0,-40 91 0,-1-1 0,-2 0 0,-1 0 0,-1 0 0,-8-63 0,5 80 0,-1 0 0,0 0 0,-1 1 0,-1-1 0,-13-27 0,-43-67 0,29 57 0,-23-43 0,-4 2 0,-4 3 0,-92-101 0,140 178 0,0 1 0,-1 1 0,0 1 0,-22-12 0,2 1 0,12 8 17,0 0 0,0 2 1,-1 1-1,-1 1 0,0 1 0,-35-7 0,19 8-388,-1 2-1,0 2 1,-54 2 0,71 2-6455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22:35:48.8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214 704 24575,'6'-2'0,"0"0"0,-1 0 0,1 0 0,0 0 0,-1-1 0,1 0 0,8-6 0,-2 1 0,17-6 0,0 1 0,1 1 0,34-8 0,13-4 0,-45 11 0,2 2 0,0 2 0,0 0 0,1 3 0,64-5 0,755 11 0,-370 2 0,295-2 0,-775 0 0,0 0 0,0 0 0,0 0 0,0 0 0,0-1 0,0 0 0,0 0 0,0 0 0,0 0 0,6-4 0,-9 4 0,1 0 0,-1 0 0,0-1 0,0 1 0,0 0 0,0-1 0,0 1 0,0 0 0,-1-1 0,1 1 0,0-1 0,-1 0 0,1 1 0,-1-1 0,1 1 0,-1-1 0,0 0 0,0 1 0,0-1 0,0 0 0,0 1 0,0-1 0,0 0 0,0 1 0,-1-1 0,1 1 0,-1-1 0,0-2 0,-10-29 0,-27-59 0,-3-6 0,28 63 0,7 17 0,0 0 0,0 0 0,-5-37 0,11 48 0,-1 0 0,0 0 0,0 0 0,-1 0 0,0 0 0,0 0 0,-4-9 0,4 13 0,0 1 0,0-1 0,0 1 0,0-1 0,0 1 0,-1 0 0,1-1 0,-1 1 0,1 1 0,-1-1 0,0 0 0,0 1 0,0-1 0,0 1 0,0 0 0,0 0 0,0 0 0,0 0 0,-3 0 0,-21-2 0,0 0 0,-1 3 0,-44 3 0,18 0 0,40-3 0,1 1 0,0 0 0,0 1 0,0 1 0,0 0 0,1 1 0,-1 0 0,1 1 0,0 0 0,0 1 0,0 1 0,1-1 0,-11 10 0,8-7 0,-1 0 0,-1-1 0,0 0 0,0-1 0,0-1 0,-1 0 0,1-2 0,-27 5 0,-24 8 0,30-8 0,0-1 0,0-1 0,-62 2 0,-116-10 0,84-1 0,-1260 2 0,1379-1 0,1 2 0,-1 0 0,0 0 0,1 1 0,0 0 0,-1 1 0,-18 7 0,26-8 0,0 0 0,0 1 0,0-1 0,0 1 0,0-1 0,1 1 0,0 0 0,-1 1 0,1-1 0,0 0 0,0 1 0,1 0 0,-1 0 0,1-1 0,0 1 0,0 1 0,0-1 0,0 0 0,1 0 0,0 1 0,0-1 0,-1 6 0,0 11 0,2 0 0,0 0 0,1 0 0,1 0 0,2 0 0,-1 0 0,2-1 0,11 30 0,-9-34 0,1 1 0,0-1 0,1-1 0,1 1 0,20 24 0,17 27 0,-38-53-120,2 5-295,0 0 0,10 27 0,-14-24-6411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22:38:07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22:38:20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24575,'-1'76'0,"3"88"0,2-136 0,14 51 0,-8-37 0,5 10 0,-9-34 0,-1 0 0,4 32 0,9 56 0,-11-71 0,6 73 0,-13-98-341,1 0 0,0-1-1,4 17 1,2-5-6485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22:38:59.4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0 142 24575,'1220'0'0,"-1190"-2"0,0-1 0,42-9 0,-36 5 0,40-3 0,-40 7 0,0-1 0,45-13 0,-32 5 0,-9 1 0,0 2 0,1 2 0,52-3 0,376 10 0,-206 2 0,-233-4 0,0-1 0,42-10 0,-36 6 0,40-2 0,184 7 53,-139 3-1471,-91-1-5408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22:38:10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22:38:13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24575,'0'1048'0,"1"-1034"-6,0 0 0,1 0 0,1 0 0,1 0 0,0-1 0,0 1 0,11 19 0,3 12-1311,-9-18-5509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9T22:39:07.3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1 315 24575,'419'0'0,"-397"-1"0,-1-1 0,1-1 0,25-8 0,-21 5 0,45-4 0,-11 8 0,-37 2 0,1-1 0,-1-1 0,41-8 0,123-34 0,-162 39 0,7-1 0,1-2 0,-2-1 0,44-18 0,-56 20 0,1 1 0,0 1 0,1 0 0,-1 2 0,1 0 0,0 2 0,31 0 0,-20 1 0,-1-2 0,38-6 0,-20 0 0,72-2 0,-47 5 0,33-10 0,-67 8 0,57-4 0,171 11 0,-119 1 0,-127-2 0,0-1 0,0-2 0,25-6 0,-22 4 0,47-5 0,58 11 0,17-2 0,-124-1 62,40-11-1,-41 8-805,38-5 0,-39 9-6082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5T03:06:12.3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737 144 24575,'-27'-1'0,"-1"2"0,1 0 0,0 2 0,0 1 0,0 2 0,0 0 0,1 2 0,0 0 0,-48 24 0,26-12 0,40-17 0,0 0 0,0 1 0,-1-1 0,2 1 0,-1 1 0,-14 10 0,11-4 0,-2-1 0,0 0 0,0-1 0,-1 0 0,1-1 0,-2-1 0,-21 9 0,26-12 0,1 0 0,0 1 0,1 1 0,-1-1 0,1 1 0,0 1 0,0 0 0,1 0 0,0 0 0,0 1 0,-8 13 0,6-9 0,1 0 0,1 0 0,0 1 0,1 1 0,0-1 0,1 1 0,-4 21 0,3 11 0,2 0 0,2 1 0,5 58 0,0-12 0,-3-43 0,-1-15 0,1 1 0,2 0 0,1 0 0,2-1 0,13 50 0,-11-65 0,-1 0 0,0 0 0,2-1 0,0 0 0,1 0 0,17 26 0,-14-27 0,-1 0 0,-1 1 0,13 34 0,-17-36 0,1 0 0,1-1 0,0 0 0,2 0 0,21 28 0,-20-32 0,1 1 0,0-2 0,0 1 0,2-2 0,-1 0 0,24 14 0,-23-17 0,17 9 0,1-1 0,0-1 0,45 12 0,-30-14 0,1-3 0,0-1 0,0-3 0,49 0 0,9-4 0,131-5 0,-211 0 0,-1-1 0,0-2 0,0 0 0,-1-2 0,39-19 0,30-10 0,55-26 0,-136 57 0,-2-1 0,1 0 0,-1-1 0,0 0 0,-1 0 0,0-1 0,14-19 0,-3 3 0,-11 15 0,-2 0 0,1-1 0,-1 0 0,-1-1 0,0 0 0,5-17 0,21-87 0,-25 85 0,4-25 0,-3 0 0,-2 0 0,-3-1 0,-3 0 0,-6-63 0,1 78 0,-1 0 0,-3 1 0,-1 0 0,-18-47 0,19 70 0,-1 0 0,-1 0 0,0 1 0,-2 1 0,-15-18 0,3 3 0,0 2 0,-1 1 0,-1 2 0,-1 0 0,-1 2 0,-1 2 0,-2 0 0,0 2 0,-61-29 0,39 20 0,38 20 0,0 1 0,0 0 0,-1 2 0,0 0 0,-1 0 0,1 2 0,-24-5 0,-202-28 0,216 33 0,0-2 0,-37-13 0,41 11 0,-1 1 0,-1 2 0,-26-4 0,-34 4 0,-118 7 0,75 1 0,-50-2-1365,149 0-5461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77EA1514-F326-1840-B15D-D4720038598B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BA3E024E-F835-6D45-89C3-0E2F93EE79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57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7217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2636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715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899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004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883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525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53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Making changes in the </a:t>
            </a:r>
            <a:r>
              <a:rPr lang="en-AU" dirty="0" err="1"/>
              <a:t>sqlquery</a:t>
            </a:r>
            <a:r>
              <a:rPr lang="en-AU" dirty="0"/>
              <a:t> variable  by using a search command with a like operator.</a:t>
            </a:r>
          </a:p>
          <a:p>
            <a:r>
              <a:rPr lang="en-AU" dirty="0"/>
              <a:t>Searching the table traffic by </a:t>
            </a:r>
            <a:r>
              <a:rPr lang="en-AU" dirty="0" err="1"/>
              <a:t>number_plate</a:t>
            </a:r>
            <a:r>
              <a:rPr lang="en-AU" dirty="0"/>
              <a:t>. The command is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Select * from traffic where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number_plate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like '%" +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SearchTextbox.Text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+ "%</a:t>
            </a:r>
            <a:r>
              <a:rPr lang="en-AU" sz="1200" dirty="0">
                <a:solidFill>
                  <a:schemeClr val="bg1"/>
                </a:solidFill>
                <a:latin typeface="Consolas" panose="020B0609020204030204" pitchFamily="49" charset="0"/>
              </a:rPr>
              <a:t>’;”;</a:t>
            </a:r>
          </a:p>
          <a:p>
            <a:r>
              <a:rPr lang="en-AU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SearchTextbox</a:t>
            </a:r>
            <a:r>
              <a:rPr lang="en-AU" sz="1200" dirty="0">
                <a:solidFill>
                  <a:schemeClr val="bg1"/>
                </a:solidFill>
                <a:latin typeface="Consolas" panose="020B0609020204030204" pitchFamily="49" charset="0"/>
              </a:rPr>
              <a:t> is the name of Textbox carrying data or number plate to be searched, the data in textbox is</a:t>
            </a:r>
          </a:p>
          <a:p>
            <a:r>
              <a:rPr lang="en-AU" sz="1200" dirty="0">
                <a:solidFill>
                  <a:schemeClr val="bg1"/>
                </a:solidFill>
                <a:latin typeface="Consolas" panose="020B0609020204030204" pitchFamily="49" charset="0"/>
              </a:rPr>
              <a:t> represented by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SearchTextbox.Text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endParaRPr lang="en-AU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2296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By clicking search button after writing search data in search box you get related data record from the database.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546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336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 userDrawn="1"/>
        </p:nvSpPr>
        <p:spPr>
          <a:xfrm>
            <a:off x="920424" y="691642"/>
            <a:ext cx="10360351" cy="5616575"/>
          </a:xfrm>
          <a:prstGeom prst="roundRect">
            <a:avLst>
              <a:gd name="adj" fmla="val 766"/>
            </a:avLst>
          </a:prstGeom>
          <a:solidFill>
            <a:srgbClr val="D81C24">
              <a:alpha val="14902"/>
            </a:srgbClr>
          </a:solidFill>
          <a:ln>
            <a:solidFill>
              <a:srgbClr val="D81C2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51133" y="1293778"/>
            <a:ext cx="10084038" cy="1396829"/>
          </a:xfrm>
          <a:prstGeom prst="rect">
            <a:avLst/>
          </a:prstGeom>
          <a:noFill/>
        </p:spPr>
        <p:txBody>
          <a:bodyPr anchor="t"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r>
              <a:rPr lang="en-AU" noProof="0" dirty="0"/>
              <a:t>Session/Presentation Title</a:t>
            </a:r>
          </a:p>
        </p:txBody>
      </p:sp>
      <p:sp>
        <p:nvSpPr>
          <p:cNvPr id="10" name="Table Placeholder 9"/>
          <p:cNvSpPr>
            <a:spLocks noGrp="1"/>
          </p:cNvSpPr>
          <p:nvPr>
            <p:ph type="tbl" sz="quarter" idx="13" hasCustomPrompt="1"/>
          </p:nvPr>
        </p:nvSpPr>
        <p:spPr>
          <a:xfrm>
            <a:off x="1051131" y="4732016"/>
            <a:ext cx="10084039" cy="1450021"/>
          </a:xfrm>
          <a:noFill/>
        </p:spPr>
        <p:txBody>
          <a:bodyPr anchor="t">
            <a:norm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AU" dirty="0"/>
              <a:t>Replace this with a table of units – 2 columns – National ID and 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51132" y="819761"/>
            <a:ext cx="10084039" cy="341659"/>
          </a:xfrm>
          <a:noFill/>
        </p:spPr>
        <p:txBody>
          <a:bodyPr anchor="ctr">
            <a:noAutofit/>
          </a:bodyPr>
          <a:lstStyle>
            <a:lvl1pPr marL="0" indent="0" algn="l"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Week/Session 00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1051130" y="4211303"/>
            <a:ext cx="10084038" cy="428986"/>
          </a:xfrm>
          <a:noFill/>
        </p:spPr>
        <p:txBody>
          <a:bodyPr vert="horz" lIns="91440" tIns="45720" rIns="91440" bIns="4572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AU" sz="1600" b="0" dirty="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noProof="0" dirty="0"/>
              <a:t>Cluster Name</a:t>
            </a:r>
            <a:endParaRPr lang="en-AU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51132" y="2852738"/>
            <a:ext cx="1871530" cy="57230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indent="0">
              <a:spcBef>
                <a:spcPct val="20000"/>
              </a:spcBef>
              <a:buFont typeface="Arial"/>
              <a:buNone/>
              <a:defRPr sz="2800" baseline="0">
                <a:solidFill>
                  <a:schemeClr val="bg1">
                    <a:lumMod val="75000"/>
                  </a:schemeClr>
                </a:solidFill>
              </a:defRPr>
            </a:lvl1pPr>
            <a:lvl2pPr indent="0" algn="ctr">
              <a:spcBef>
                <a:spcPct val="20000"/>
              </a:spcBef>
              <a:buFont typeface="Arial"/>
              <a:buNone/>
              <a:defRPr sz="2800" baseline="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/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/>
              <a:buNone/>
              <a:defRPr sz="2000" baseline="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/>
              <a:buNone/>
              <a:defRPr sz="2000" baseline="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z="2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Presented by: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2991027" y="2862841"/>
            <a:ext cx="8144143" cy="56220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200" b="1" noProof="0" dirty="0">
                <a:solidFill>
                  <a:schemeClr val="bg1">
                    <a:lumMod val="95000"/>
                  </a:schemeClr>
                </a:solidFill>
              </a:rPr>
              <a:t>Given &amp; Last Name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7" hasCustomPrompt="1"/>
          </p:nvPr>
        </p:nvSpPr>
        <p:spPr>
          <a:xfrm>
            <a:off x="1050925" y="3516767"/>
            <a:ext cx="10083800" cy="602809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AU" sz="2000" dirty="0" smtClean="0">
                <a:latin typeface="+mj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200" b="1" dirty="0">
                <a:solidFill>
                  <a:schemeClr val="bg1">
                    <a:lumMod val="85000"/>
                  </a:schemeClr>
                </a:solidFill>
              </a:rPr>
              <a:t>Course ID and Title</a:t>
            </a:r>
          </a:p>
        </p:txBody>
      </p:sp>
    </p:spTree>
    <p:extLst>
      <p:ext uri="{BB962C8B-B14F-4D97-AF65-F5344CB8AC3E}">
        <p14:creationId xmlns:p14="http://schemas.microsoft.com/office/powerpoint/2010/main" val="41900696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574" userDrawn="1">
          <p15:clr>
            <a:srgbClr val="FBAE40"/>
          </p15:clr>
        </p15:guide>
        <p15:guide id="4" pos="7106" userDrawn="1">
          <p15:clr>
            <a:srgbClr val="FBAE40"/>
          </p15:clr>
        </p15:guide>
        <p15:guide id="5" orient="horz" pos="436" userDrawn="1">
          <p15:clr>
            <a:srgbClr val="FBAE40"/>
          </p15:clr>
        </p15:guide>
        <p15:guide id="6" orient="horz" pos="3974" userDrawn="1">
          <p15:clr>
            <a:srgbClr val="FBAE40"/>
          </p15:clr>
        </p15:guide>
        <p15:guide id="7" orient="horz" pos="1797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73062"/>
            <a:ext cx="7212496" cy="491187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C9126EA6-A663-AD41-9474-BAFD5F86078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16528" y="973063"/>
            <a:ext cx="3030587" cy="4911873"/>
          </a:xfrm>
          <a:prstGeom prst="roundRect">
            <a:avLst>
              <a:gd name="adj" fmla="val 3523"/>
            </a:avLst>
          </a:prstGeom>
          <a:blipFill>
            <a:blip r:embed="rId2"/>
            <a:stretch>
              <a:fillRect l="16" r="16"/>
            </a:stretch>
          </a:blipFill>
          <a:ln>
            <a:solidFill>
              <a:srgbClr val="D8262E">
                <a:alpha val="50196"/>
              </a:srgb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989589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C9126EA6-A663-AD41-9474-BAFD5F86078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" y="710508"/>
            <a:ext cx="10972800" cy="4948123"/>
          </a:xfrm>
          <a:prstGeom prst="roundRect">
            <a:avLst>
              <a:gd name="adj" fmla="val 1876"/>
            </a:avLst>
          </a:prstGeom>
          <a:blipFill>
            <a:blip r:embed="rId2"/>
            <a:stretch>
              <a:fillRect l="16" r="16"/>
            </a:stretch>
          </a:blipFill>
          <a:ln>
            <a:solidFill>
              <a:srgbClr val="D8262E">
                <a:alpha val="50196"/>
              </a:srgb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  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5755274"/>
            <a:ext cx="10972800" cy="52783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en-US" noProof="0"/>
              <a:t>Click to edit Master title style</a:t>
            </a:r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3182468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D779252-2DB5-164E-B413-9653D35CC4E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253685" y="672443"/>
            <a:ext cx="3328716" cy="5395071"/>
          </a:xfrm>
          <a:prstGeom prst="roundRect">
            <a:avLst>
              <a:gd name="adj" fmla="val 4147"/>
            </a:avLst>
          </a:prstGeom>
          <a:blipFill>
            <a:blip r:embed="rId2">
              <a:alphaModFix/>
            </a:blip>
            <a:stretch>
              <a:fillRect l="16" r="16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  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FC5ADCF-7EA1-3644-9B75-D84582085E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" y="671513"/>
            <a:ext cx="7416800" cy="539600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4078927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876053"/>
            <a:ext cx="6207659" cy="382380"/>
          </a:xfrm>
          <a:prstGeom prst="rect">
            <a:avLst/>
          </a:prstGeom>
        </p:spPr>
        <p:txBody>
          <a:bodyPr anchor="t"/>
          <a:lstStyle>
            <a:lvl1pPr algn="l">
              <a:defRPr sz="1800" b="1" cap="none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AU" noProof="0" dirty="0"/>
              <a:t>PRESENTATION TEMPLATE CREATED BY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F7D5DACE-FF0F-2D46-93D3-295ECF1DA88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78086" y="873914"/>
            <a:ext cx="1561468" cy="1561468"/>
          </a:xfrm>
          <a:prstGeom prst="roundRect">
            <a:avLst>
              <a:gd name="adj" fmla="val 4112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rnd">
            <a:solidFill>
              <a:srgbClr val="D8262E">
                <a:alpha val="50000"/>
              </a:srgb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1358681"/>
            <a:ext cx="6207659" cy="633082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85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AU" noProof="0" dirty="0"/>
              <a:t>Adrian Gould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2101835"/>
            <a:ext cx="6207659" cy="333547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AU" noProof="0" dirty="0"/>
              <a:t>LECTURER SOFTWARE DEVELOPMENT, WEB DEVELOPMENT, IOT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450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098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493776"/>
            <a:ext cx="4011084" cy="94132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0"/>
              <a:t>Click to edit Master title style</a:t>
            </a:r>
            <a:endParaRPr lang="en-AU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493776"/>
            <a:ext cx="6815667" cy="56323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99615"/>
            <a:ext cx="4011084" cy="46265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291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0"/>
              <a:t>Click to edit Master title style</a:t>
            </a:r>
            <a:endParaRPr lang="en-AU" noProof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oundRect">
            <a:avLst>
              <a:gd name="adj" fmla="val 2544"/>
            </a:avLst>
          </a:prstGeom>
          <a:solidFill>
            <a:schemeClr val="tx2">
              <a:lumMod val="60000"/>
              <a:lumOff val="4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385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noProof="0"/>
              <a:t>Click to edit Master title style</a:t>
            </a:r>
            <a:endParaRPr lang="en-AU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noProof="0" dirty="0"/>
              <a:t>Week/Session 00 – Presentation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AU" noProof="0" smtClean="0"/>
              <a:t>5/05/2023</a:t>
            </a:fld>
            <a:endParaRPr lang="en-A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AU" noProof="0" smtClean="0"/>
              <a:t>‹#›</a:t>
            </a:fld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1471725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9892"/>
            <a:ext cx="10972800" cy="1003205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109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9892"/>
            <a:ext cx="10972800" cy="1003205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94618"/>
            <a:ext cx="10972800" cy="219169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2FB0483-D927-6C4B-9F8E-0CBFBED89EA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00" y="4182975"/>
            <a:ext cx="10972800" cy="219169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2527477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9892"/>
            <a:ext cx="10972800" cy="1003205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AU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699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9892"/>
            <a:ext cx="10972800" cy="100320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AU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379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06903"/>
            <a:ext cx="8514522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noProof="0"/>
              <a:t>Click to edit Master title style</a:t>
            </a:r>
            <a:endParaRPr lang="en-AU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06713"/>
            <a:ext cx="8514522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F7D5DACE-FF0F-2D46-93D3-295ECF1DA88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812656" y="2900636"/>
            <a:ext cx="1769744" cy="2868342"/>
          </a:xfrm>
          <a:prstGeom prst="roundRect">
            <a:avLst>
              <a:gd name="adj" fmla="val 4112"/>
            </a:avLst>
          </a:prstGeom>
          <a:blipFill>
            <a:blip r:embed="rId2"/>
            <a:stretch>
              <a:fillRect l="16" r="16"/>
            </a:stretch>
          </a:blipFill>
          <a:ln w="12700" cap="rnd">
            <a:solidFill>
              <a:srgbClr val="D8262E">
                <a:alpha val="50000"/>
              </a:srgb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644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9892"/>
            <a:ext cx="10972800" cy="1003205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AU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65600" y="1600202"/>
            <a:ext cx="7416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CB08A67E-3ED8-7842-9A36-FDA51ABEB2A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1" y="1600203"/>
            <a:ext cx="2792484" cy="4525963"/>
          </a:xfrm>
          <a:prstGeom prst="roundRect">
            <a:avLst>
              <a:gd name="adj" fmla="val 3374"/>
            </a:avLst>
          </a:prstGeom>
          <a:blipFill>
            <a:blip r:embed="rId2"/>
            <a:stretch>
              <a:fillRect l="16" r="16"/>
            </a:stretch>
          </a:blipFill>
          <a:ln>
            <a:solidFill>
              <a:srgbClr val="D8262E">
                <a:alpha val="50196"/>
              </a:srgb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14302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9892"/>
            <a:ext cx="10972800" cy="100320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5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94617"/>
            <a:ext cx="10972800" cy="4563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82040"/>
            <a:ext cx="2844800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56F489C6-6277-454E-AECF-6C3872A9450F}" type="datetimeFigureOut">
              <a:rPr lang="en-US" smtClean="0"/>
              <a:pPr/>
              <a:t>5/5/2023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82040"/>
            <a:ext cx="3860800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482040"/>
            <a:ext cx="2844800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741F46F4-8938-5C4A-A3E0-434D3C3588F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itle Placeholder 14">
            <a:extLst>
              <a:ext uri="{FF2B5EF4-FFF2-40B4-BE49-F238E27FC236}">
                <a16:creationId xmlns:a16="http://schemas.microsoft.com/office/drawing/2014/main" id="{ED1A118C-2DC5-9B4D-B303-C0863344B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477254"/>
            <a:ext cx="10972799" cy="1248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10CC10-94D1-9914-7957-DCB7FD81460F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</p:spTree>
    <p:extLst>
      <p:ext uri="{BB962C8B-B14F-4D97-AF65-F5344CB8AC3E}">
        <p14:creationId xmlns:p14="http://schemas.microsoft.com/office/powerpoint/2010/main" val="701323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1" r:id="rId2"/>
    <p:sldLayoutId id="2147483650" r:id="rId3"/>
    <p:sldLayoutId id="2147483665" r:id="rId4"/>
    <p:sldLayoutId id="2147483652" r:id="rId5"/>
    <p:sldLayoutId id="2147483653" r:id="rId6"/>
    <p:sldLayoutId id="2147483661" r:id="rId7"/>
    <p:sldLayoutId id="2147483662" r:id="rId8"/>
    <p:sldLayoutId id="2147483654" r:id="rId9"/>
    <p:sldLayoutId id="2147483663" r:id="rId10"/>
    <p:sldLayoutId id="2147483664" r:id="rId11"/>
    <p:sldLayoutId id="2147483660" r:id="rId12"/>
    <p:sldLayoutId id="2147483668" r:id="rId13"/>
    <p:sldLayoutId id="2147483655" r:id="rId14"/>
    <p:sldLayoutId id="2147483656" r:id="rId15"/>
    <p:sldLayoutId id="214748365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4200" b="1" i="0" kern="1200" spc="50" baseline="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 baseline="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 baseline="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 baseline="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 baseline="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 baseline="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customXml" Target="../ink/ink4.xml"/><Relationship Id="rId12" Type="http://schemas.openxmlformats.org/officeDocument/2006/relationships/customXml" Target="../ink/ink7.xml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11" Type="http://schemas.openxmlformats.org/officeDocument/2006/relationships/customXml" Target="../ink/ink6.xml"/><Relationship Id="rId5" Type="http://schemas.openxmlformats.org/officeDocument/2006/relationships/customXml" Target="../ink/ink3.xml"/><Relationship Id="rId15" Type="http://schemas.openxmlformats.org/officeDocument/2006/relationships/image" Target="../media/image30.png"/><Relationship Id="rId10" Type="http://schemas.openxmlformats.org/officeDocument/2006/relationships/image" Target="../media/image28.png"/><Relationship Id="rId4" Type="http://schemas.openxmlformats.org/officeDocument/2006/relationships/image" Target="../media/image17.png"/><Relationship Id="rId9" Type="http://schemas.openxmlformats.org/officeDocument/2006/relationships/customXml" Target="../ink/ink5.xml"/><Relationship Id="rId14" Type="http://schemas.openxmlformats.org/officeDocument/2006/relationships/customXml" Target="../ink/ink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6.png"/><Relationship Id="rId4" Type="http://schemas.openxmlformats.org/officeDocument/2006/relationships/image" Target="../media/image34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WPF &amp; CRUD operations</a:t>
            </a:r>
          </a:p>
        </p:txBody>
      </p:sp>
      <p:graphicFrame>
        <p:nvGraphicFramePr>
          <p:cNvPr id="20" name="Table Placeholder 19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989504109"/>
              </p:ext>
            </p:extLst>
          </p:nvPr>
        </p:nvGraphicFramePr>
        <p:xfrm>
          <a:off x="1129583" y="5361479"/>
          <a:ext cx="10083800" cy="609600"/>
        </p:xfrm>
        <a:graphic>
          <a:graphicData uri="http://schemas.openxmlformats.org/drawingml/2006/table">
            <a:tbl>
              <a:tblPr firstCol="1" bandRow="1">
                <a:tableStyleId>{0E3FDE45-AF77-4B5C-9715-49D594BDF05E}</a:tableStyleId>
              </a:tblPr>
              <a:tblGrid>
                <a:gridCol w="1718238">
                  <a:extLst>
                    <a:ext uri="{9D8B030D-6E8A-4147-A177-3AD203B41FA5}">
                      <a16:colId xmlns:a16="http://schemas.microsoft.com/office/drawing/2014/main" val="1432791058"/>
                    </a:ext>
                  </a:extLst>
                </a:gridCol>
                <a:gridCol w="8365562">
                  <a:extLst>
                    <a:ext uri="{9D8B030D-6E8A-4147-A177-3AD203B41FA5}">
                      <a16:colId xmlns:a16="http://schemas.microsoft.com/office/drawing/2014/main" val="517524959"/>
                    </a:ext>
                  </a:extLst>
                </a:gridCol>
              </a:tblGrid>
              <a:tr h="275999">
                <a:tc>
                  <a:txBody>
                    <a:bodyPr/>
                    <a:lstStyle/>
                    <a:p>
                      <a:r>
                        <a:rPr lang="en-AU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ICTPRG431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Apply Query Language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270444"/>
                  </a:ext>
                </a:extLst>
              </a:tr>
              <a:tr h="275999">
                <a:tc>
                  <a:txBody>
                    <a:bodyPr/>
                    <a:lstStyle/>
                    <a:p>
                      <a:r>
                        <a:rPr lang="en-AU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ICTPRG432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Develop Data Driven Applications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681324"/>
                  </a:ext>
                </a:extLst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Week / Session 13</a:t>
            </a:r>
            <a:endParaRPr lang="en-AU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/>
          </p:nvPr>
        </p:nvSpPr>
        <p:spPr>
          <a:xfrm>
            <a:off x="1051130" y="4824468"/>
            <a:ext cx="10084038" cy="428986"/>
          </a:xfrm>
        </p:spPr>
        <p:txBody>
          <a:bodyPr/>
          <a:lstStyle/>
          <a:p>
            <a:r>
              <a:rPr lang="en-AU" dirty="0"/>
              <a:t>Data Driven Applications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6"/>
          </p:nvPr>
        </p:nvSpPr>
        <p:spPr>
          <a:xfrm>
            <a:off x="2991027" y="2862841"/>
            <a:ext cx="8144143" cy="1363594"/>
          </a:xfrm>
        </p:spPr>
        <p:txBody>
          <a:bodyPr/>
          <a:lstStyle/>
          <a:p>
            <a:r>
              <a:rPr lang="en-AU" dirty="0"/>
              <a:t>Namrata Aneja</a:t>
            </a:r>
          </a:p>
        </p:txBody>
      </p:sp>
      <p:sp>
        <p:nvSpPr>
          <p:cNvPr id="41" name="Content Placeholder 40"/>
          <p:cNvSpPr>
            <a:spLocks noGrp="1"/>
          </p:cNvSpPr>
          <p:nvPr>
            <p:ph sz="quarter" idx="17"/>
          </p:nvPr>
        </p:nvSpPr>
        <p:spPr>
          <a:xfrm>
            <a:off x="1054100" y="4226435"/>
            <a:ext cx="10083800" cy="602809"/>
          </a:xfrm>
        </p:spPr>
        <p:txBody>
          <a:bodyPr/>
          <a:lstStyle/>
          <a:p>
            <a:r>
              <a:rPr lang="en-AU" dirty="0"/>
              <a:t>ICT40518 Certificate IV in Programming</a:t>
            </a:r>
          </a:p>
        </p:txBody>
      </p:sp>
    </p:spTree>
    <p:extLst>
      <p:ext uri="{BB962C8B-B14F-4D97-AF65-F5344CB8AC3E}">
        <p14:creationId xmlns:p14="http://schemas.microsoft.com/office/powerpoint/2010/main" val="913344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FE3D5-A889-6313-5525-DEE74917B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Writing number plate in search text </a:t>
            </a:r>
            <a:r>
              <a:rPr lang="en-AU" dirty="0" err="1"/>
              <a:t>box.You</a:t>
            </a:r>
            <a:r>
              <a:rPr lang="en-AU" dirty="0"/>
              <a:t> will get this kind of 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E669BC-31D6-FC53-AF9D-801A5C303B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79996" y="2403171"/>
            <a:ext cx="7232007" cy="3345470"/>
          </a:xfrm>
        </p:spPr>
      </p:pic>
    </p:spTree>
    <p:extLst>
      <p:ext uri="{BB962C8B-B14F-4D97-AF65-F5344CB8AC3E}">
        <p14:creationId xmlns:p14="http://schemas.microsoft.com/office/powerpoint/2010/main" val="3190284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5A8C0-A0E5-C742-BC92-2EDEF1D49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200" dirty="0"/>
              <a:t>Making changes in the session 12 program adding Search button or edit button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99922-64C0-4447-BC13-25FE9E7644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WPF &amp; CRUD Operations</a:t>
            </a:r>
          </a:p>
        </p:txBody>
      </p:sp>
    </p:spTree>
    <p:extLst>
      <p:ext uri="{BB962C8B-B14F-4D97-AF65-F5344CB8AC3E}">
        <p14:creationId xmlns:p14="http://schemas.microsoft.com/office/powerpoint/2010/main" val="1458221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FD5A0-C073-8FA8-8520-101D84ABD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99892"/>
            <a:ext cx="10972800" cy="100320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AU" sz="3300" dirty="0"/>
              <a:t>Add a button in the </a:t>
            </a:r>
            <a:r>
              <a:rPr lang="en-AU" sz="3300" dirty="0" err="1"/>
              <a:t>Mainwindow</a:t>
            </a:r>
            <a:r>
              <a:rPr lang="en-AU" sz="3300" dirty="0"/>
              <a:t> </a:t>
            </a:r>
            <a:r>
              <a:rPr lang="en-AU" sz="3300" dirty="0" err="1"/>
              <a:t>xaml</a:t>
            </a:r>
            <a:r>
              <a:rPr lang="en-AU" sz="3300" dirty="0"/>
              <a:t> code.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727AAB-1FE1-B6BE-291D-ED1412A5A95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" y="2611218"/>
            <a:ext cx="5384800" cy="2503932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5D557F0B-E664-07C4-4AF5-A6C2CE048E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>
            <a:normAutofit/>
          </a:bodyPr>
          <a:lstStyle/>
          <a:p>
            <a:r>
              <a:rPr lang="en-AU" dirty="0">
                <a:highlight>
                  <a:srgbClr val="808080"/>
                </a:highlight>
              </a:rPr>
              <a:t>C</a:t>
            </a:r>
            <a:r>
              <a:rPr lang="en-AU" sz="2800" dirty="0">
                <a:highlight>
                  <a:srgbClr val="808080"/>
                </a:highlight>
              </a:rPr>
              <a:t>hange its Content to Edit in the XAML codes.</a:t>
            </a:r>
          </a:p>
          <a:p>
            <a:r>
              <a:rPr lang="en-AU" dirty="0">
                <a:highlight>
                  <a:srgbClr val="808080"/>
                </a:highlight>
              </a:rPr>
              <a:t>Give it a name =</a:t>
            </a:r>
            <a:r>
              <a:rPr lang="en-AU" dirty="0" err="1">
                <a:highlight>
                  <a:srgbClr val="808080"/>
                </a:highlight>
              </a:rPr>
              <a:t>Editrecord</a:t>
            </a:r>
            <a:r>
              <a:rPr lang="en-AU" dirty="0"/>
              <a:t>.</a:t>
            </a:r>
          </a:p>
          <a:p>
            <a:endParaRPr lang="en-AU" dirty="0"/>
          </a:p>
          <a:p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&lt;Button x:Name="Editrecord" Content="Edit" </a:t>
            </a:r>
            <a:r>
              <a:rPr lang="en-AU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Grid.Column</a:t>
            </a:r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="1" </a:t>
            </a:r>
            <a:r>
              <a:rPr lang="en-AU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HorizontalAlignment</a:t>
            </a:r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="Left" Margin="12,61.6,0,0" </a:t>
            </a:r>
            <a:r>
              <a:rPr lang="en-AU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Grid.Row</a:t>
            </a:r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="3" </a:t>
            </a:r>
            <a:r>
              <a:rPr lang="en-AU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VerticalAlignment</a:t>
            </a:r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="Top" Width="256" Height="65" Click="</a:t>
            </a:r>
            <a:r>
              <a:rPr lang="en-AU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Editrecord_Click</a:t>
            </a:r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" </a:t>
            </a:r>
            <a:r>
              <a:rPr lang="en-AU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Grid.RowSpan</a:t>
            </a:r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="3"/&gt;</a:t>
            </a:r>
          </a:p>
          <a:p>
            <a:r>
              <a:rPr lang="en-AU" dirty="0">
                <a:solidFill>
                  <a:schemeClr val="bg1"/>
                </a:solidFill>
                <a:highlight>
                  <a:srgbClr val="808080"/>
                </a:highlight>
              </a:rPr>
              <a:t>Double click on the Edit button</a:t>
            </a:r>
            <a:endParaRPr lang="en-US" dirty="0">
              <a:solidFill>
                <a:schemeClr val="bg1"/>
              </a:solidFill>
              <a:highlight>
                <a:srgbClr val="808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21445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D4AB4-7F87-6EDD-AA5E-FE9488F9D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99892"/>
            <a:ext cx="10972800" cy="1003205"/>
          </a:xfrm>
        </p:spPr>
        <p:txBody>
          <a:bodyPr anchor="ctr">
            <a:normAutofit/>
          </a:bodyPr>
          <a:lstStyle/>
          <a:p>
            <a:r>
              <a:rPr lang="en-AU" dirty="0"/>
              <a:t>You will end up at </a:t>
            </a:r>
            <a:r>
              <a:rPr lang="en-AU" dirty="0" err="1"/>
              <a:t>Mainwindow.xaml.cs</a:t>
            </a:r>
            <a:endParaRPr lang="en-A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FA620E-A8F9-F7D7-4146-13C6DBBD631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" y="3264125"/>
            <a:ext cx="5384800" cy="1198118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58A6D7F8-E8AF-1F1B-F31C-24EFCB270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>
            <a:normAutofit/>
          </a:bodyPr>
          <a:lstStyle/>
          <a:p>
            <a:r>
              <a:rPr lang="en-US" dirty="0"/>
              <a:t>Write the given code within the curly brackets for </a:t>
            </a:r>
            <a:r>
              <a:rPr lang="en-US" dirty="0" err="1"/>
              <a:t>updation</a:t>
            </a:r>
            <a:r>
              <a:rPr lang="en-US" dirty="0"/>
              <a:t> here by changing the query with the update and set command.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834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A602E-4F21-2D01-BABA-914A34881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Adding Update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751FD-0323-2139-279D-D17552C1E0C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string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</a:rPr>
              <a:t>sqlQuery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 = "Update traffic set speed=90,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</a:rPr>
              <a:t>speed_limit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=60 where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</a:rPr>
              <a:t>number_plate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 like '%" +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</a:rPr>
              <a:t>SearchTextbox.Text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 + "%';";</a:t>
            </a:r>
          </a:p>
          <a:p>
            <a:pPr marL="0" indent="0">
              <a:buNone/>
            </a:pPr>
            <a:r>
              <a:rPr lang="en-AU" sz="2800" dirty="0">
                <a:solidFill>
                  <a:schemeClr val="bg1"/>
                </a:solidFill>
                <a:latin typeface="Consolas" panose="020B0609020204030204" pitchFamily="49" charset="0"/>
              </a:rPr>
              <a:t>            try</a:t>
            </a:r>
          </a:p>
          <a:p>
            <a:pPr marL="0" indent="0">
              <a:buNone/>
            </a:pPr>
            <a:r>
              <a:rPr lang="en-AU" sz="2800" dirty="0">
                <a:solidFill>
                  <a:schemeClr val="bg1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AU" sz="28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</a:t>
            </a:r>
            <a:r>
              <a:rPr lang="en-AU" sz="2800" dirty="0" err="1">
                <a:solidFill>
                  <a:schemeClr val="bg1"/>
                </a:solidFill>
                <a:latin typeface="Consolas" panose="020B0609020204030204" pitchFamily="49" charset="0"/>
              </a:rPr>
              <a:t>VehicleListbox.Items.Clear</a:t>
            </a:r>
            <a:r>
              <a:rPr lang="en-AU" sz="2800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AU" sz="28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</a:t>
            </a:r>
            <a:r>
              <a:rPr lang="en-AU" sz="2800" dirty="0" err="1">
                <a:solidFill>
                  <a:schemeClr val="bg1"/>
                </a:solidFill>
                <a:latin typeface="Consolas" panose="020B0609020204030204" pitchFamily="49" charset="0"/>
              </a:rPr>
              <a:t>conn.Open</a:t>
            </a:r>
            <a:r>
              <a:rPr lang="en-AU" sz="2800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</a:rPr>
              <a:t>MySqlCommand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</a:rPr>
              <a:t>cmd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 = new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</a:rPr>
              <a:t>MySqlCommand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</a:rPr>
              <a:t>sqlQuery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, conn);</a:t>
            </a:r>
          </a:p>
          <a:p>
            <a:pPr marL="0" indent="0">
              <a:buNone/>
            </a:pPr>
            <a:r>
              <a:rPr lang="en-AU" sz="28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AU" sz="2800" dirty="0" err="1">
                <a:solidFill>
                  <a:schemeClr val="bg1"/>
                </a:solidFill>
                <a:latin typeface="Consolas" panose="020B0609020204030204" pitchFamily="49" charset="0"/>
              </a:rPr>
              <a:t>cmd.ExecuteNonQuery</a:t>
            </a:r>
            <a:r>
              <a:rPr lang="en-AU" sz="2800" dirty="0">
                <a:solidFill>
                  <a:schemeClr val="bg1"/>
                </a:solidFill>
                <a:latin typeface="Consolas" panose="020B0609020204030204" pitchFamily="49" charset="0"/>
              </a:rPr>
              <a:t>(); </a:t>
            </a:r>
          </a:p>
          <a:p>
            <a:pPr marL="0" indent="0">
              <a:buNone/>
            </a:pPr>
            <a:r>
              <a:rPr lang="en-AU" dirty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AU" sz="28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AU" sz="2800" dirty="0">
                <a:solidFill>
                  <a:schemeClr val="bg1"/>
                </a:solidFill>
                <a:latin typeface="Consolas" panose="020B0609020204030204" pitchFamily="49" charset="0"/>
              </a:rPr>
              <a:t>            catch (Exception ex)</a:t>
            </a:r>
          </a:p>
          <a:p>
            <a:pPr marL="0" indent="0">
              <a:buNone/>
            </a:pPr>
            <a:r>
              <a:rPr lang="en-AU" sz="2800" dirty="0">
                <a:solidFill>
                  <a:schemeClr val="bg1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AU" sz="28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</a:t>
            </a:r>
            <a:r>
              <a:rPr lang="en-AU" sz="2800" dirty="0" err="1">
                <a:solidFill>
                  <a:schemeClr val="bg1"/>
                </a:solidFill>
                <a:latin typeface="Consolas" panose="020B0609020204030204" pitchFamily="49" charset="0"/>
              </a:rPr>
              <a:t>MessageBox.Show</a:t>
            </a:r>
            <a:r>
              <a:rPr lang="en-AU" sz="28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AU" sz="2800" dirty="0" err="1">
                <a:solidFill>
                  <a:schemeClr val="bg1"/>
                </a:solidFill>
                <a:latin typeface="Consolas" panose="020B0609020204030204" pitchFamily="49" charset="0"/>
              </a:rPr>
              <a:t>ex.ToString</a:t>
            </a:r>
            <a:r>
              <a:rPr lang="en-AU" sz="2800" dirty="0">
                <a:solidFill>
                  <a:schemeClr val="bg1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AU" sz="2800" dirty="0">
                <a:solidFill>
                  <a:schemeClr val="bg1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AU" sz="2800" dirty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AU" sz="2800" dirty="0" err="1">
                <a:solidFill>
                  <a:schemeClr val="bg1"/>
                </a:solidFill>
                <a:latin typeface="Consolas" panose="020B0609020204030204" pitchFamily="49" charset="0"/>
              </a:rPr>
              <a:t>conn.Close</a:t>
            </a:r>
            <a:r>
              <a:rPr lang="en-AU" sz="2800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  <a:endParaRPr lang="en-US" dirty="0">
              <a:solidFill>
                <a:schemeClr val="bg1"/>
              </a:solidFill>
            </a:endParaRPr>
          </a:p>
          <a:p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43F406-2874-7D36-3E1E-A6B9AB182F8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AU" sz="4800" dirty="0">
                <a:highlight>
                  <a:srgbClr val="808080"/>
                </a:highlight>
              </a:rPr>
              <a:t>Based on the Number plate the         record is edited with the speed of 90 and  speed limit 60                            </a:t>
            </a:r>
            <a:r>
              <a:rPr lang="en-AU" sz="4800" dirty="0" err="1">
                <a:highlight>
                  <a:srgbClr val="808080"/>
                </a:highlight>
              </a:rPr>
              <a:t>Here,We</a:t>
            </a:r>
            <a:r>
              <a:rPr lang="en-AU" sz="4800" dirty="0">
                <a:highlight>
                  <a:srgbClr val="808080"/>
                </a:highlight>
              </a:rPr>
              <a:t> do not require </a:t>
            </a:r>
            <a:r>
              <a:rPr lang="en-AU" sz="4800" dirty="0" err="1">
                <a:highlight>
                  <a:srgbClr val="808080"/>
                </a:highlight>
              </a:rPr>
              <a:t>sql</a:t>
            </a:r>
            <a:r>
              <a:rPr lang="en-AU" sz="4800" dirty="0">
                <a:highlight>
                  <a:srgbClr val="808080"/>
                </a:highlight>
              </a:rPr>
              <a:t> reader  therefore we are using a Method called </a:t>
            </a:r>
          </a:p>
          <a:p>
            <a:r>
              <a:rPr lang="en-AU" sz="4800" dirty="0" err="1">
                <a:highlight>
                  <a:srgbClr val="808080"/>
                </a:highlight>
              </a:rPr>
              <a:t>ExecuteNonQuery</a:t>
            </a:r>
            <a:r>
              <a:rPr lang="en-AU" sz="4800" dirty="0">
                <a:highlight>
                  <a:srgbClr val="808080"/>
                </a:highlight>
              </a:rPr>
              <a:t> (); This is a </a:t>
            </a:r>
            <a:r>
              <a:rPr lang="en-AU" sz="4800" dirty="0" err="1">
                <a:highlight>
                  <a:srgbClr val="808080"/>
                </a:highlight>
              </a:rPr>
              <a:t>sql</a:t>
            </a:r>
            <a:r>
              <a:rPr lang="en-AU" sz="4800" dirty="0">
                <a:highlight>
                  <a:srgbClr val="808080"/>
                </a:highlight>
              </a:rPr>
              <a:t> function that </a:t>
            </a:r>
            <a:r>
              <a:rPr lang="en-AU" sz="4800">
                <a:highlight>
                  <a:srgbClr val="808080"/>
                </a:highlight>
              </a:rPr>
              <a:t>is called here.</a:t>
            </a:r>
            <a:endParaRPr lang="en-AU" sz="4800" dirty="0">
              <a:highlight>
                <a:srgbClr val="808080"/>
              </a:highlight>
            </a:endParaRPr>
          </a:p>
          <a:p>
            <a:r>
              <a:rPr lang="en-AU" sz="4800" dirty="0">
                <a:highlight>
                  <a:srgbClr val="808080"/>
                </a:highlight>
              </a:rPr>
              <a:t>Creating an object </a:t>
            </a:r>
            <a:r>
              <a:rPr lang="en-AU" sz="4800" dirty="0" err="1">
                <a:highlight>
                  <a:srgbClr val="808080"/>
                </a:highlight>
              </a:rPr>
              <a:t>cmd</a:t>
            </a:r>
            <a:r>
              <a:rPr lang="en-AU" sz="4800" dirty="0">
                <a:highlight>
                  <a:srgbClr val="808080"/>
                </a:highlight>
              </a:rPr>
              <a:t> and calling </a:t>
            </a:r>
            <a:r>
              <a:rPr lang="en-AU" sz="4800" dirty="0" err="1">
                <a:highlight>
                  <a:srgbClr val="808080"/>
                </a:highlight>
              </a:rPr>
              <a:t>ExecuteNonQuery</a:t>
            </a:r>
            <a:r>
              <a:rPr lang="en-AU" sz="4800" dirty="0">
                <a:highlight>
                  <a:srgbClr val="808080"/>
                </a:highlight>
              </a:rPr>
              <a:t> ();</a:t>
            </a:r>
          </a:p>
          <a:p>
            <a:r>
              <a:rPr lang="en-AU" sz="4800" dirty="0">
                <a:highlight>
                  <a:srgbClr val="808080"/>
                </a:highlight>
              </a:rPr>
              <a:t>This will change the data in the table traffic.</a:t>
            </a:r>
          </a:p>
          <a:p>
            <a:pPr marL="0" indent="0">
              <a:buNone/>
            </a:pPr>
            <a:r>
              <a:rPr lang="en-AU" sz="4800" dirty="0">
                <a:highlight>
                  <a:srgbClr val="808080"/>
                </a:highlight>
              </a:rPr>
              <a:t>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805031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F512B-656F-0235-BA18-1CC43C802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Output will be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5F59299-4515-1CBC-4DA6-75877545025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" y="2486892"/>
            <a:ext cx="5384800" cy="2752579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8F1CDB-30CB-A985-180D-5D6B8E84A6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/>
              <a:t>The values are edited according to the command</a:t>
            </a:r>
          </a:p>
        </p:txBody>
      </p:sp>
    </p:spTree>
    <p:extLst>
      <p:ext uri="{BB962C8B-B14F-4D97-AF65-F5344CB8AC3E}">
        <p14:creationId xmlns:p14="http://schemas.microsoft.com/office/powerpoint/2010/main" val="1848901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5A8C0-A0E5-C742-BC92-2EDEF1D49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200" dirty="0"/>
              <a:t>Making changes in the session 12 program adding Delete button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99922-64C0-4447-BC13-25FE9E7644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WPF &amp; CRUD Operations</a:t>
            </a:r>
          </a:p>
        </p:txBody>
      </p:sp>
    </p:spTree>
    <p:extLst>
      <p:ext uri="{BB962C8B-B14F-4D97-AF65-F5344CB8AC3E}">
        <p14:creationId xmlns:p14="http://schemas.microsoft.com/office/powerpoint/2010/main" val="1314509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4370D-276D-3955-1E59-A496AFD6E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Add a delete button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47D18D7-8C41-AC43-5C90-A731177BA92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" y="2462258"/>
            <a:ext cx="5384800" cy="2801847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6B1403-DF69-E1DE-AB23-511B14790E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/>
              <a:t>Make the following changes in XAML codes</a:t>
            </a:r>
          </a:p>
          <a:p>
            <a:endParaRPr lang="en-AU" dirty="0"/>
          </a:p>
          <a:p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 &lt;Button x:Name="Deleterecord" Content="Delete" </a:t>
            </a:r>
            <a:r>
              <a:rPr lang="en-AU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Grid.Column</a:t>
            </a:r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="1" </a:t>
            </a:r>
            <a:r>
              <a:rPr lang="en-AU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HorizontalAlignment</a:t>
            </a:r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="Left" Margin="0,5.2,0,0" </a:t>
            </a:r>
            <a:r>
              <a:rPr lang="en-AU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Grid.Row</a:t>
            </a:r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="5" </a:t>
            </a:r>
            <a:r>
              <a:rPr lang="en-AU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VerticalAlignment</a:t>
            </a:r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="Top" Width="268" Height="59" Click="</a:t>
            </a:r>
            <a:r>
              <a:rPr lang="en-AU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Deleterecord_Click</a:t>
            </a:r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" </a:t>
            </a:r>
            <a:r>
              <a:rPr lang="en-AU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Grid.RowSpan</a:t>
            </a:r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="2"/&gt;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659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ADE43-00A9-A135-4A96-FCE9495DD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Add the given code with the delete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C0946-8E91-1083-239A-7DD19BBAE0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private void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Deleterecord_Click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(object sender,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RoutedEventArgs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           string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sqlQuery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= "Delete from traffic where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number_plate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like '%" +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SearchTextbox.Text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+ "%';";</a:t>
            </a:r>
          </a:p>
          <a:p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            try</a:t>
            </a:r>
          </a:p>
          <a:p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</a:t>
            </a:r>
            <a:r>
              <a:rPr lang="en-AU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VehicleListbox.Items.Clear</a:t>
            </a:r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</a:t>
            </a:r>
            <a:r>
              <a:rPr lang="en-AU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conn.Open</a:t>
            </a:r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MySqlCommand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cmd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= new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MySqlCommand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sqlQuery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, conn);</a:t>
            </a:r>
          </a:p>
          <a:p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</a:t>
            </a:r>
            <a:r>
              <a:rPr lang="en-AU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MySqlDataReader</a:t>
            </a:r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AU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rdr</a:t>
            </a:r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AU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cmd.ExecuteReader</a:t>
            </a:r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while (</a:t>
            </a:r>
            <a:r>
              <a:rPr lang="en-AU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rdr.Read</a:t>
            </a:r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</a:t>
            </a:r>
            <a:r>
              <a:rPr lang="en-AU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VehicleListbox.Items.Add</a:t>
            </a:r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($"{</a:t>
            </a:r>
            <a:r>
              <a:rPr lang="en-AU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rdr</a:t>
            </a:r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[1]}: {</a:t>
            </a:r>
            <a:r>
              <a:rPr lang="en-AU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rdr</a:t>
            </a:r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[2],5}kph");</a:t>
            </a:r>
          </a:p>
          <a:p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en-AU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MessageBox.Show</a:t>
            </a:r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("Deleted");</a:t>
            </a:r>
          </a:p>
          <a:p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            catch (Exception ex)</a:t>
            </a:r>
          </a:p>
          <a:p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</a:t>
            </a:r>
            <a:r>
              <a:rPr lang="en-AU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MessageBox.Show</a:t>
            </a:r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AU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ex.ToString</a:t>
            </a:r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AU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conn.Close</a:t>
            </a:r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C391B9-E71D-DFE0-65C1-65807011E21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AU" sz="4000" dirty="0">
                <a:highlight>
                  <a:srgbClr val="808080"/>
                </a:highlight>
              </a:rPr>
              <a:t>And after executing the delete        button the record with the given      number plate is deleted                   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E53F3A-367F-2818-952D-3A89597E0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600" y="2592887"/>
            <a:ext cx="5742303" cy="398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486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5A8C0-A0E5-C742-BC92-2EDEF1D49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200" dirty="0"/>
              <a:t>Making changes in the session 12 program adding </a:t>
            </a:r>
            <a:r>
              <a:rPr lang="en-AU" sz="3200" dirty="0" err="1"/>
              <a:t>INsert</a:t>
            </a:r>
            <a:r>
              <a:rPr lang="en-AU" sz="3200" dirty="0"/>
              <a:t> button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99922-64C0-4447-BC13-25FE9E7644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WPF &amp; CRUD Operations</a:t>
            </a:r>
          </a:p>
        </p:txBody>
      </p:sp>
    </p:spTree>
    <p:extLst>
      <p:ext uri="{BB962C8B-B14F-4D97-AF65-F5344CB8AC3E}">
        <p14:creationId xmlns:p14="http://schemas.microsoft.com/office/powerpoint/2010/main" val="748638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499892"/>
            <a:ext cx="10972800" cy="1003205"/>
          </a:xfrm>
        </p:spPr>
        <p:txBody>
          <a:bodyPr/>
          <a:lstStyle/>
          <a:p>
            <a:r>
              <a:rPr lang="en-AU" dirty="0"/>
              <a:t>Session Contents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794617"/>
            <a:ext cx="10972800" cy="4563491"/>
          </a:xfrm>
        </p:spPr>
        <p:txBody>
          <a:bodyPr>
            <a:normAutofit/>
          </a:bodyPr>
          <a:lstStyle/>
          <a:p>
            <a:r>
              <a:rPr lang="en-AU" dirty="0"/>
              <a:t>Create, Browse</a:t>
            </a:r>
          </a:p>
          <a:p>
            <a:r>
              <a:rPr lang="en-AU" dirty="0"/>
              <a:t>Read</a:t>
            </a:r>
          </a:p>
          <a:p>
            <a:r>
              <a:rPr lang="en-AU" dirty="0"/>
              <a:t>Update</a:t>
            </a:r>
          </a:p>
          <a:p>
            <a:r>
              <a:rPr lang="en-AU" dirty="0"/>
              <a:t>Delete</a:t>
            </a:r>
          </a:p>
          <a:p>
            <a:r>
              <a:rPr lang="en-AU" dirty="0"/>
              <a:t>Insert</a:t>
            </a:r>
          </a:p>
          <a:p>
            <a:r>
              <a:rPr lang="en-AU" dirty="0"/>
              <a:t>Clear</a:t>
            </a:r>
          </a:p>
        </p:txBody>
      </p:sp>
    </p:spTree>
    <p:extLst>
      <p:ext uri="{BB962C8B-B14F-4D97-AF65-F5344CB8AC3E}">
        <p14:creationId xmlns:p14="http://schemas.microsoft.com/office/powerpoint/2010/main" val="34790148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532E9-018D-9E71-AE5B-C916A3BF1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Add another button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09F32B1-249C-1263-68DF-1E42F2AAA1B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53820" y="2426687"/>
            <a:ext cx="5296359" cy="2872989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9A24A9-623D-49F8-6C22-BEE48DB5C6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/>
              <a:t>Change the content to Insert for this button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973439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A7C9C-962E-F518-B925-3B7BE4C37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Write the given code under the Insert button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0138C-2908-1CD2-E1F8-B22DE87A7B3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private void Button_Click_1(object sender,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RoutedEventArgs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AU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insertwindow</a:t>
            </a:r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 op1 = new </a:t>
            </a:r>
            <a:r>
              <a:rPr lang="en-AU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insertwindow</a:t>
            </a:r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            op1.ShowDialog();</a:t>
            </a:r>
          </a:p>
          <a:p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        }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E92DFE-A948-7164-F226-769D81575C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>
                <a:highlight>
                  <a:srgbClr val="808080"/>
                </a:highlight>
              </a:rPr>
              <a:t>This code will connect the Main Window with insert window</a:t>
            </a:r>
          </a:p>
        </p:txBody>
      </p:sp>
    </p:spTree>
    <p:extLst>
      <p:ext uri="{BB962C8B-B14F-4D97-AF65-F5344CB8AC3E}">
        <p14:creationId xmlns:p14="http://schemas.microsoft.com/office/powerpoint/2010/main" val="2580449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17876-77E2-08BC-5D4B-3704E939E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Insert button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8081D00-2D84-9BBF-7965-4909ADFAB8D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25046" y="1600200"/>
            <a:ext cx="3953908" cy="4525963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B08FD5-5CA0-DB2B-DEED-443D8FA1AA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/>
              <a:t>Place your cursor on the name of the project in solution explorer and right click</a:t>
            </a:r>
          </a:p>
        </p:txBody>
      </p:sp>
    </p:spTree>
    <p:extLst>
      <p:ext uri="{BB962C8B-B14F-4D97-AF65-F5344CB8AC3E}">
        <p14:creationId xmlns:p14="http://schemas.microsoft.com/office/powerpoint/2010/main" val="43542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7845C-F489-E428-3208-7D4D35A06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Connect to another window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AF00AC5-BD6C-CAF3-4488-E9ACCA59579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" y="2161971"/>
            <a:ext cx="5384800" cy="3402421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418372-D3DC-692C-46EF-B9FBA9E1D44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/>
              <a:t>Click on Add button and a drop down menu will appear.</a:t>
            </a:r>
          </a:p>
          <a:p>
            <a:r>
              <a:rPr lang="en-AU" dirty="0"/>
              <a:t>If we click on New Item another menu will show up</a:t>
            </a:r>
          </a:p>
          <a:p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31FC59E-EB09-03A0-9661-CBB0DB7FE6F1}"/>
                  </a:ext>
                </a:extLst>
              </p14:cNvPr>
              <p14:cNvContentPartPr/>
              <p14:nvPr/>
            </p14:nvContentPartPr>
            <p14:xfrm>
              <a:off x="1033733" y="2440820"/>
              <a:ext cx="1286640" cy="430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31FC59E-EB09-03A0-9661-CBB0DB7FE6F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5093" y="2432180"/>
                <a:ext cx="1304280" cy="44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20525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753FB-747C-1F99-16A6-02619A9C2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Adding another </a:t>
            </a:r>
            <a:r>
              <a:rPr lang="en-AU" dirty="0" err="1"/>
              <a:t>wpf</a:t>
            </a:r>
            <a:r>
              <a:rPr lang="en-AU" dirty="0"/>
              <a:t> to the project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C42778-F030-5FCC-82A0-75C3954B28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/>
              <a:t>Select windows </a:t>
            </a:r>
            <a:r>
              <a:rPr lang="en-AU" dirty="0" err="1"/>
              <a:t>wpf</a:t>
            </a:r>
            <a:r>
              <a:rPr lang="en-AU" dirty="0"/>
              <a:t> from here.</a:t>
            </a:r>
          </a:p>
          <a:p>
            <a:r>
              <a:rPr lang="en-AU" dirty="0"/>
              <a:t>Give it a name. Here the name in the screenshot is </a:t>
            </a:r>
            <a:r>
              <a:rPr lang="en-AU" dirty="0" err="1"/>
              <a:t>Insertwindow.xaml</a:t>
            </a:r>
            <a:endParaRPr lang="en-AU" dirty="0"/>
          </a:p>
          <a:p>
            <a:r>
              <a:rPr lang="en-AU" dirty="0"/>
              <a:t>And click on Add button.</a:t>
            </a:r>
          </a:p>
          <a:p>
            <a:r>
              <a:rPr lang="en-AU" dirty="0"/>
              <a:t>By doing so another  connecting window will be connected with the Main window.</a:t>
            </a:r>
          </a:p>
          <a:p>
            <a:endParaRPr lang="en-A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ACC22FC-764A-0469-6824-3BFD3C6EE578}"/>
                  </a:ext>
                </a:extLst>
              </p14:cNvPr>
              <p14:cNvContentPartPr/>
              <p14:nvPr/>
            </p14:nvContentPartPr>
            <p14:xfrm>
              <a:off x="1914820" y="3566900"/>
              <a:ext cx="1064880" cy="2919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ACC22FC-764A-0469-6824-3BFD3C6EE5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06180" y="3558260"/>
                <a:ext cx="1082520" cy="3096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CF04408-20A0-4986-F124-EE38EB6875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B13AF8-6542-FC94-CF97-A5E90A420F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105" y="1600203"/>
            <a:ext cx="5438552" cy="452596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E6C5443-5C87-F713-BED4-9B82C2EE6B2F}"/>
                  </a:ext>
                </a:extLst>
              </p14:cNvPr>
              <p14:cNvContentPartPr/>
              <p14:nvPr/>
            </p14:nvContentPartPr>
            <p14:xfrm>
              <a:off x="3193900" y="3569780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E6C5443-5C87-F713-BED4-9B82C2EE6B2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85260" y="35607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08DB00B-A45E-AE70-832F-ED361482A393}"/>
                  </a:ext>
                </a:extLst>
              </p14:cNvPr>
              <p14:cNvContentPartPr/>
              <p14:nvPr/>
            </p14:nvContentPartPr>
            <p14:xfrm>
              <a:off x="2779900" y="3369260"/>
              <a:ext cx="43920" cy="3070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08DB00B-A45E-AE70-832F-ED361482A39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71260" y="3360260"/>
                <a:ext cx="6156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7B020EA-DCCD-A579-2300-1AB4F75DE15E}"/>
                  </a:ext>
                </a:extLst>
              </p14:cNvPr>
              <p14:cNvContentPartPr/>
              <p14:nvPr/>
            </p14:nvContentPartPr>
            <p14:xfrm>
              <a:off x="1703500" y="3343700"/>
              <a:ext cx="1176480" cy="511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7B020EA-DCCD-A579-2300-1AB4F75DE15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694500" y="3335060"/>
                <a:ext cx="1194120" cy="6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6CBC5E9B-F733-DACF-17ED-5D8F0E877376}"/>
              </a:ext>
            </a:extLst>
          </p:cNvPr>
          <p:cNvGrpSpPr/>
          <p:nvPr/>
        </p:nvGrpSpPr>
        <p:grpSpPr>
          <a:xfrm>
            <a:off x="1666060" y="3294020"/>
            <a:ext cx="1121040" cy="450360"/>
            <a:chOff x="1666060" y="3294020"/>
            <a:chExt cx="1121040" cy="45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7ACC27F-830B-3010-1C5A-37ADC11256B2}"/>
                    </a:ext>
                  </a:extLst>
                </p14:cNvPr>
                <p14:cNvContentPartPr/>
                <p14:nvPr/>
              </p14:nvContentPartPr>
              <p14:xfrm>
                <a:off x="1904020" y="3507140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7ACC27F-830B-3010-1C5A-37ADC11256B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895020" y="34981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7634914-414C-631F-4358-8D7912A6EA4E}"/>
                    </a:ext>
                  </a:extLst>
                </p14:cNvPr>
                <p14:cNvContentPartPr/>
                <p14:nvPr/>
              </p14:nvContentPartPr>
              <p14:xfrm>
                <a:off x="1853620" y="3294020"/>
                <a:ext cx="22320" cy="450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7634914-414C-631F-4358-8D7912A6EA4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44980" y="3285020"/>
                  <a:ext cx="3996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2A855A1-8D97-FD8D-73D7-E112CB11D853}"/>
                    </a:ext>
                  </a:extLst>
                </p14:cNvPr>
                <p14:cNvContentPartPr/>
                <p14:nvPr/>
              </p14:nvContentPartPr>
              <p14:xfrm>
                <a:off x="1666060" y="3594260"/>
                <a:ext cx="1121040" cy="1137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2A855A1-8D97-FD8D-73D7-E112CB11D85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57420" y="3585260"/>
                  <a:ext cx="1138680" cy="131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909040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500EC-AAB3-4D99-C70C-C8F03DA0C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Insert windows </a:t>
            </a:r>
            <a:r>
              <a:rPr lang="en-AU" dirty="0" err="1"/>
              <a:t>xaml</a:t>
            </a:r>
            <a:r>
              <a:rPr lang="en-AU" dirty="0"/>
              <a:t> file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0D7CD5D-2197-D30A-16CF-F42CFA03602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" y="2040949"/>
            <a:ext cx="5384800" cy="364446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A5B431-19A0-45D2-2C8D-8070C74F0C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/>
              <a:t>This additional Window is just like any other XAML file.</a:t>
            </a:r>
          </a:p>
          <a:p>
            <a:r>
              <a:rPr lang="en-AU" dirty="0"/>
              <a:t>We have added few Labels , Text boxes and Insert and Clear button from the tool box using the same Grid- Row and Column combination of Main Window. </a:t>
            </a:r>
            <a:r>
              <a:rPr lang="en-AU" dirty="0" err="1"/>
              <a:t>Xaml</a:t>
            </a:r>
            <a:r>
              <a:rPr lang="en-AU" dirty="0"/>
              <a:t> file.</a:t>
            </a:r>
          </a:p>
        </p:txBody>
      </p:sp>
    </p:spTree>
    <p:extLst>
      <p:ext uri="{BB962C8B-B14F-4D97-AF65-F5344CB8AC3E}">
        <p14:creationId xmlns:p14="http://schemas.microsoft.com/office/powerpoint/2010/main" val="16636802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81FC3-7EAA-FEF7-C691-21A13B90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200" dirty="0"/>
              <a:t>The </a:t>
            </a:r>
            <a:r>
              <a:rPr lang="en-AU" sz="3200" dirty="0" err="1"/>
              <a:t>Xaml</a:t>
            </a:r>
            <a:r>
              <a:rPr lang="en-AU" sz="3200" dirty="0"/>
              <a:t> Code written between the Grid is like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9FDB4-FFEA-2069-61E7-C250AB7B9D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AU" sz="1600" dirty="0">
                <a:solidFill>
                  <a:schemeClr val="bg1"/>
                </a:solidFill>
                <a:latin typeface="Consolas" panose="020B0609020204030204" pitchFamily="49" charset="0"/>
              </a:rPr>
              <a:t> &lt;Grid&gt;</a:t>
            </a:r>
          </a:p>
          <a:p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&lt;</a:t>
            </a:r>
            <a:r>
              <a:rPr lang="en-AU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Grid.ColumnDefinitions</a:t>
            </a:r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    &lt;</a:t>
            </a:r>
            <a:r>
              <a:rPr lang="en-AU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ColumnDefinition</a:t>
            </a:r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 Width="24"/&gt;</a:t>
            </a:r>
          </a:p>
          <a:p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    &lt;</a:t>
            </a:r>
            <a:r>
              <a:rPr lang="en-AU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ColumnDefinition</a:t>
            </a:r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 Width="1*"/&gt;</a:t>
            </a:r>
          </a:p>
          <a:p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    &lt;</a:t>
            </a:r>
            <a:r>
              <a:rPr lang="en-AU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ColumnDefinition</a:t>
            </a:r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 Width="2*"/&gt;</a:t>
            </a:r>
          </a:p>
          <a:p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    &lt;</a:t>
            </a:r>
            <a:r>
              <a:rPr lang="en-AU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ColumnDefinition</a:t>
            </a:r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 Width="24"/&gt;</a:t>
            </a:r>
          </a:p>
          <a:p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&lt;/</a:t>
            </a:r>
            <a:r>
              <a:rPr lang="en-AU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Grid.ColumnDefinitions</a:t>
            </a:r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&lt;</a:t>
            </a:r>
            <a:r>
              <a:rPr lang="en-AU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Grid.RowDefinitions</a:t>
            </a:r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    &lt;</a:t>
            </a:r>
            <a:r>
              <a:rPr lang="en-AU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RowDefinition</a:t>
            </a:r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 Height="16"/&gt;</a:t>
            </a:r>
          </a:p>
          <a:p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    &lt;</a:t>
            </a:r>
            <a:r>
              <a:rPr lang="en-AU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RowDefinition</a:t>
            </a:r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 Height=“1*"/&gt;</a:t>
            </a:r>
          </a:p>
          <a:p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    &lt;</a:t>
            </a:r>
            <a:r>
              <a:rPr lang="en-AU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RowDefinition</a:t>
            </a:r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 Height=“1*"/&gt;</a:t>
            </a:r>
          </a:p>
          <a:p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    &lt;</a:t>
            </a:r>
            <a:r>
              <a:rPr lang="en-AU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RowDefinition</a:t>
            </a:r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 Height=“1*"/&gt;</a:t>
            </a:r>
          </a:p>
          <a:p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    &lt;</a:t>
            </a:r>
            <a:r>
              <a:rPr lang="en-AU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RowDefinition</a:t>
            </a:r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 Height=“1*"/&gt;</a:t>
            </a:r>
          </a:p>
          <a:p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    &lt;</a:t>
            </a:r>
            <a:r>
              <a:rPr lang="en-AU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RowDefinition</a:t>
            </a:r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 Height=“1*"/&gt;</a:t>
            </a:r>
          </a:p>
          <a:p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    &lt;</a:t>
            </a:r>
            <a:r>
              <a:rPr lang="en-AU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RowDefinition</a:t>
            </a:r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 Height=“1*"/&gt;</a:t>
            </a:r>
          </a:p>
          <a:p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    &lt;</a:t>
            </a:r>
            <a:r>
              <a:rPr lang="en-AU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RowDefinition</a:t>
            </a:r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 Height="16"/&gt;</a:t>
            </a:r>
          </a:p>
          <a:p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&lt;/</a:t>
            </a:r>
            <a:r>
              <a:rPr lang="en-AU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Grid.RowDefinitions</a:t>
            </a:r>
            <a:r>
              <a:rPr lang="en-AU" sz="14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166122-0450-BC6B-2182-454F49E761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endParaRPr lang="en-AU" sz="2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AU" sz="2900" dirty="0">
                <a:solidFill>
                  <a:schemeClr val="bg1"/>
                </a:solidFill>
                <a:latin typeface="Consolas" panose="020B0609020204030204" pitchFamily="49" charset="0"/>
              </a:rPr>
              <a:t>&lt;Label Content="ID" </a:t>
            </a:r>
            <a:r>
              <a:rPr lang="en-AU" sz="2900" dirty="0" err="1">
                <a:solidFill>
                  <a:schemeClr val="bg1"/>
                </a:solidFill>
                <a:latin typeface="Consolas" panose="020B0609020204030204" pitchFamily="49" charset="0"/>
              </a:rPr>
              <a:t>Grid.Column</a:t>
            </a:r>
            <a:r>
              <a:rPr lang="en-AU" sz="2900" dirty="0">
                <a:solidFill>
                  <a:schemeClr val="bg1"/>
                </a:solidFill>
                <a:latin typeface="Consolas" panose="020B0609020204030204" pitchFamily="49" charset="0"/>
              </a:rPr>
              <a:t>="1" </a:t>
            </a:r>
            <a:r>
              <a:rPr lang="en-AU" sz="2900" dirty="0" err="1">
                <a:solidFill>
                  <a:schemeClr val="bg1"/>
                </a:solidFill>
                <a:latin typeface="Consolas" panose="020B0609020204030204" pitchFamily="49" charset="0"/>
              </a:rPr>
              <a:t>HorizontalAlignment</a:t>
            </a:r>
            <a:r>
              <a:rPr lang="en-AU" sz="2900" dirty="0">
                <a:solidFill>
                  <a:schemeClr val="bg1"/>
                </a:solidFill>
                <a:latin typeface="Consolas" panose="020B0609020204030204" pitchFamily="49" charset="0"/>
              </a:rPr>
              <a:t>="Left" Margin="10,24.4,0,0" </a:t>
            </a:r>
            <a:r>
              <a:rPr lang="en-AU" sz="2900" dirty="0" err="1">
                <a:solidFill>
                  <a:schemeClr val="bg1"/>
                </a:solidFill>
                <a:latin typeface="Consolas" panose="020B0609020204030204" pitchFamily="49" charset="0"/>
              </a:rPr>
              <a:t>Grid.Row</a:t>
            </a:r>
            <a:r>
              <a:rPr lang="en-AU" sz="2900" dirty="0">
                <a:solidFill>
                  <a:schemeClr val="bg1"/>
                </a:solidFill>
                <a:latin typeface="Consolas" panose="020B0609020204030204" pitchFamily="49" charset="0"/>
              </a:rPr>
              <a:t>="2" </a:t>
            </a:r>
            <a:r>
              <a:rPr lang="en-AU" sz="2900" dirty="0" err="1">
                <a:solidFill>
                  <a:schemeClr val="bg1"/>
                </a:solidFill>
                <a:latin typeface="Consolas" panose="020B0609020204030204" pitchFamily="49" charset="0"/>
              </a:rPr>
              <a:t>VerticalAlignment</a:t>
            </a:r>
            <a:r>
              <a:rPr lang="en-AU" sz="2900" dirty="0">
                <a:solidFill>
                  <a:schemeClr val="bg1"/>
                </a:solidFill>
                <a:latin typeface="Consolas" panose="020B0609020204030204" pitchFamily="49" charset="0"/>
              </a:rPr>
              <a:t>="Top" Width="254"/&gt;</a:t>
            </a:r>
          </a:p>
          <a:p>
            <a:r>
              <a:rPr lang="en-AU" sz="2900" dirty="0">
                <a:solidFill>
                  <a:schemeClr val="bg1"/>
                </a:solidFill>
                <a:latin typeface="Consolas" panose="020B0609020204030204" pitchFamily="49" charset="0"/>
              </a:rPr>
              <a:t>        &lt;Label Content="NUMBER PLATE" </a:t>
            </a:r>
            <a:r>
              <a:rPr lang="en-AU" sz="2900" dirty="0" err="1">
                <a:solidFill>
                  <a:schemeClr val="bg1"/>
                </a:solidFill>
                <a:latin typeface="Consolas" panose="020B0609020204030204" pitchFamily="49" charset="0"/>
              </a:rPr>
              <a:t>Grid.Column</a:t>
            </a:r>
            <a:r>
              <a:rPr lang="en-AU" sz="2900" dirty="0">
                <a:solidFill>
                  <a:schemeClr val="bg1"/>
                </a:solidFill>
                <a:latin typeface="Consolas" panose="020B0609020204030204" pitchFamily="49" charset="0"/>
              </a:rPr>
              <a:t>="1" </a:t>
            </a:r>
            <a:r>
              <a:rPr lang="en-AU" sz="2900" dirty="0" err="1">
                <a:solidFill>
                  <a:schemeClr val="bg1"/>
                </a:solidFill>
                <a:latin typeface="Consolas" panose="020B0609020204030204" pitchFamily="49" charset="0"/>
              </a:rPr>
              <a:t>HorizontalAlignment</a:t>
            </a:r>
            <a:r>
              <a:rPr lang="en-AU" sz="2900" dirty="0">
                <a:solidFill>
                  <a:schemeClr val="bg1"/>
                </a:solidFill>
                <a:latin typeface="Consolas" panose="020B0609020204030204" pitchFamily="49" charset="0"/>
              </a:rPr>
              <a:t>="Left" Margin="10,9.6,0,0" </a:t>
            </a:r>
            <a:r>
              <a:rPr lang="en-AU" sz="2900" dirty="0" err="1">
                <a:solidFill>
                  <a:schemeClr val="bg1"/>
                </a:solidFill>
                <a:latin typeface="Consolas" panose="020B0609020204030204" pitchFamily="49" charset="0"/>
              </a:rPr>
              <a:t>Grid.Row</a:t>
            </a:r>
            <a:r>
              <a:rPr lang="en-AU" sz="2900" dirty="0">
                <a:solidFill>
                  <a:schemeClr val="bg1"/>
                </a:solidFill>
                <a:latin typeface="Consolas" panose="020B0609020204030204" pitchFamily="49" charset="0"/>
              </a:rPr>
              <a:t>="3" </a:t>
            </a:r>
            <a:r>
              <a:rPr lang="en-AU" sz="2900" dirty="0" err="1">
                <a:solidFill>
                  <a:schemeClr val="bg1"/>
                </a:solidFill>
                <a:latin typeface="Consolas" panose="020B0609020204030204" pitchFamily="49" charset="0"/>
              </a:rPr>
              <a:t>VerticalAlignment</a:t>
            </a:r>
            <a:r>
              <a:rPr lang="en-AU" sz="2900" dirty="0">
                <a:solidFill>
                  <a:schemeClr val="bg1"/>
                </a:solidFill>
                <a:latin typeface="Consolas" panose="020B0609020204030204" pitchFamily="49" charset="0"/>
              </a:rPr>
              <a:t>="Top" Width="248"/&gt;</a:t>
            </a:r>
          </a:p>
          <a:p>
            <a:r>
              <a:rPr lang="en-AU" sz="2900" dirty="0">
                <a:solidFill>
                  <a:schemeClr val="bg1"/>
                </a:solidFill>
                <a:latin typeface="Consolas" panose="020B0609020204030204" pitchFamily="49" charset="0"/>
              </a:rPr>
              <a:t>        &lt;Label Content="SPEED" </a:t>
            </a:r>
            <a:r>
              <a:rPr lang="en-AU" sz="2900" dirty="0" err="1">
                <a:solidFill>
                  <a:schemeClr val="bg1"/>
                </a:solidFill>
                <a:latin typeface="Consolas" panose="020B0609020204030204" pitchFamily="49" charset="0"/>
              </a:rPr>
              <a:t>Grid.Column</a:t>
            </a:r>
            <a:r>
              <a:rPr lang="en-AU" sz="2900" dirty="0">
                <a:solidFill>
                  <a:schemeClr val="bg1"/>
                </a:solidFill>
                <a:latin typeface="Consolas" panose="020B0609020204030204" pitchFamily="49" charset="0"/>
              </a:rPr>
              <a:t>="1" </a:t>
            </a:r>
            <a:r>
              <a:rPr lang="en-AU" sz="2900" dirty="0" err="1">
                <a:solidFill>
                  <a:schemeClr val="bg1"/>
                </a:solidFill>
                <a:latin typeface="Consolas" panose="020B0609020204030204" pitchFamily="49" charset="0"/>
              </a:rPr>
              <a:t>HorizontalAlignment</a:t>
            </a:r>
            <a:r>
              <a:rPr lang="en-AU" sz="2900" dirty="0">
                <a:solidFill>
                  <a:schemeClr val="bg1"/>
                </a:solidFill>
                <a:latin typeface="Consolas" panose="020B0609020204030204" pitchFamily="49" charset="0"/>
              </a:rPr>
              <a:t>="Left" Margin="10,10.4,0,0" </a:t>
            </a:r>
            <a:r>
              <a:rPr lang="en-AU" sz="2900" dirty="0" err="1">
                <a:solidFill>
                  <a:schemeClr val="bg1"/>
                </a:solidFill>
                <a:latin typeface="Consolas" panose="020B0609020204030204" pitchFamily="49" charset="0"/>
              </a:rPr>
              <a:t>Grid.Row</a:t>
            </a:r>
            <a:r>
              <a:rPr lang="en-AU" sz="2900" dirty="0">
                <a:solidFill>
                  <a:schemeClr val="bg1"/>
                </a:solidFill>
                <a:latin typeface="Consolas" panose="020B0609020204030204" pitchFamily="49" charset="0"/>
              </a:rPr>
              <a:t>="4" </a:t>
            </a:r>
            <a:r>
              <a:rPr lang="en-AU" sz="2900" dirty="0" err="1">
                <a:solidFill>
                  <a:schemeClr val="bg1"/>
                </a:solidFill>
                <a:latin typeface="Consolas" panose="020B0609020204030204" pitchFamily="49" charset="0"/>
              </a:rPr>
              <a:t>VerticalAlignment</a:t>
            </a:r>
            <a:r>
              <a:rPr lang="en-AU" sz="2900" dirty="0">
                <a:solidFill>
                  <a:schemeClr val="bg1"/>
                </a:solidFill>
                <a:latin typeface="Consolas" panose="020B0609020204030204" pitchFamily="49" charset="0"/>
              </a:rPr>
              <a:t>="Top" Width="254"/&gt;</a:t>
            </a:r>
          </a:p>
          <a:p>
            <a:r>
              <a:rPr lang="en-AU" sz="2900" dirty="0">
                <a:solidFill>
                  <a:schemeClr val="bg1"/>
                </a:solidFill>
                <a:latin typeface="Consolas" panose="020B0609020204030204" pitchFamily="49" charset="0"/>
              </a:rPr>
              <a:t>        &lt;Label Content="SPEED LIMIT" </a:t>
            </a:r>
            <a:r>
              <a:rPr lang="en-AU" sz="2900" dirty="0" err="1">
                <a:solidFill>
                  <a:schemeClr val="bg1"/>
                </a:solidFill>
                <a:latin typeface="Consolas" panose="020B0609020204030204" pitchFamily="49" charset="0"/>
              </a:rPr>
              <a:t>Grid.Column</a:t>
            </a:r>
            <a:r>
              <a:rPr lang="en-AU" sz="2900" dirty="0">
                <a:solidFill>
                  <a:schemeClr val="bg1"/>
                </a:solidFill>
                <a:latin typeface="Consolas" panose="020B0609020204030204" pitchFamily="49" charset="0"/>
              </a:rPr>
              <a:t>="1" </a:t>
            </a:r>
            <a:r>
              <a:rPr lang="en-AU" sz="2900" dirty="0" err="1">
                <a:solidFill>
                  <a:schemeClr val="bg1"/>
                </a:solidFill>
                <a:latin typeface="Consolas" panose="020B0609020204030204" pitchFamily="49" charset="0"/>
              </a:rPr>
              <a:t>HorizontalAlignment</a:t>
            </a:r>
            <a:r>
              <a:rPr lang="en-AU" sz="2900" dirty="0">
                <a:solidFill>
                  <a:schemeClr val="bg1"/>
                </a:solidFill>
                <a:latin typeface="Consolas" panose="020B0609020204030204" pitchFamily="49" charset="0"/>
              </a:rPr>
              <a:t>="Left" Margin="0,24.2,0,0" </a:t>
            </a:r>
            <a:r>
              <a:rPr lang="en-AU" sz="2900" dirty="0" err="1">
                <a:solidFill>
                  <a:schemeClr val="bg1"/>
                </a:solidFill>
                <a:latin typeface="Consolas" panose="020B0609020204030204" pitchFamily="49" charset="0"/>
              </a:rPr>
              <a:t>Grid.Row</a:t>
            </a:r>
            <a:r>
              <a:rPr lang="en-AU" sz="2900" dirty="0">
                <a:solidFill>
                  <a:schemeClr val="bg1"/>
                </a:solidFill>
                <a:latin typeface="Consolas" panose="020B0609020204030204" pitchFamily="49" charset="0"/>
              </a:rPr>
              <a:t>="5" </a:t>
            </a:r>
            <a:r>
              <a:rPr lang="en-AU" sz="2900" dirty="0" err="1">
                <a:solidFill>
                  <a:schemeClr val="bg1"/>
                </a:solidFill>
                <a:latin typeface="Consolas" panose="020B0609020204030204" pitchFamily="49" charset="0"/>
              </a:rPr>
              <a:t>VerticalAlignment</a:t>
            </a:r>
            <a:r>
              <a:rPr lang="en-AU" sz="2900" dirty="0">
                <a:solidFill>
                  <a:schemeClr val="bg1"/>
                </a:solidFill>
                <a:latin typeface="Consolas" panose="020B0609020204030204" pitchFamily="49" charset="0"/>
              </a:rPr>
              <a:t>="Top" Width="264"/&gt;</a:t>
            </a:r>
          </a:p>
        </p:txBody>
      </p:sp>
    </p:spTree>
    <p:extLst>
      <p:ext uri="{BB962C8B-B14F-4D97-AF65-F5344CB8AC3E}">
        <p14:creationId xmlns:p14="http://schemas.microsoft.com/office/powerpoint/2010/main" val="2207908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99FB0-C98F-0E97-52EF-E338ACD53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sz="4400" dirty="0"/>
              <a:t>The </a:t>
            </a:r>
            <a:r>
              <a:rPr lang="en-AU" sz="4400" dirty="0" err="1"/>
              <a:t>Xaml</a:t>
            </a:r>
            <a:r>
              <a:rPr lang="en-AU" sz="4400" dirty="0"/>
              <a:t> Code written between the Grid is like this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613DC-F844-48C1-7B90-5418F7851E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endParaRPr lang="en-AU" sz="4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AU" sz="4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AU" sz="4300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AU" sz="4300" dirty="0" err="1">
                <a:solidFill>
                  <a:schemeClr val="bg1"/>
                </a:solidFill>
                <a:latin typeface="Consolas" panose="020B0609020204030204" pitchFamily="49" charset="0"/>
              </a:rPr>
              <a:t>TextBox</a:t>
            </a:r>
            <a:r>
              <a:rPr lang="en-AU" sz="4300" dirty="0">
                <a:solidFill>
                  <a:schemeClr val="bg1"/>
                </a:solidFill>
                <a:latin typeface="Consolas" panose="020B0609020204030204" pitchFamily="49" charset="0"/>
              </a:rPr>
              <a:t> x:Name="IdText"        </a:t>
            </a:r>
            <a:r>
              <a:rPr lang="en-AU" sz="4300" dirty="0" err="1">
                <a:solidFill>
                  <a:schemeClr val="bg1"/>
                </a:solidFill>
                <a:latin typeface="Consolas" panose="020B0609020204030204" pitchFamily="49" charset="0"/>
              </a:rPr>
              <a:t>HorizontalAlignment</a:t>
            </a:r>
            <a:r>
              <a:rPr lang="en-AU" sz="4300" dirty="0">
                <a:solidFill>
                  <a:schemeClr val="bg1"/>
                </a:solidFill>
                <a:latin typeface="Consolas" panose="020B0609020204030204" pitchFamily="49" charset="0"/>
              </a:rPr>
              <a:t>="Left" Height="66" Margin="0.4,10.4,0,0" </a:t>
            </a:r>
            <a:r>
              <a:rPr lang="en-AU" sz="4300" dirty="0" err="1">
                <a:solidFill>
                  <a:schemeClr val="bg1"/>
                </a:solidFill>
                <a:latin typeface="Consolas" panose="020B0609020204030204" pitchFamily="49" charset="0"/>
              </a:rPr>
              <a:t>TextWrapping</a:t>
            </a:r>
            <a:r>
              <a:rPr lang="en-AU" sz="4300" dirty="0">
                <a:solidFill>
                  <a:schemeClr val="bg1"/>
                </a:solidFill>
                <a:latin typeface="Consolas" panose="020B0609020204030204" pitchFamily="49" charset="0"/>
              </a:rPr>
              <a:t>="Wrap" Text="" </a:t>
            </a:r>
            <a:r>
              <a:rPr lang="en-AU" sz="4300" dirty="0" err="1">
                <a:solidFill>
                  <a:schemeClr val="bg1"/>
                </a:solidFill>
                <a:latin typeface="Consolas" panose="020B0609020204030204" pitchFamily="49" charset="0"/>
              </a:rPr>
              <a:t>VerticalAlignment</a:t>
            </a:r>
            <a:r>
              <a:rPr lang="en-AU" sz="4300" dirty="0">
                <a:solidFill>
                  <a:schemeClr val="bg1"/>
                </a:solidFill>
                <a:latin typeface="Consolas" panose="020B0609020204030204" pitchFamily="49" charset="0"/>
              </a:rPr>
              <a:t>="Top" Width="462" </a:t>
            </a:r>
            <a:r>
              <a:rPr lang="en-AU" sz="4300" dirty="0" err="1">
                <a:solidFill>
                  <a:schemeClr val="bg1"/>
                </a:solidFill>
                <a:latin typeface="Consolas" panose="020B0609020204030204" pitchFamily="49" charset="0"/>
              </a:rPr>
              <a:t>RenderTransformOrigin</a:t>
            </a:r>
            <a:r>
              <a:rPr lang="en-AU" sz="4300" dirty="0">
                <a:solidFill>
                  <a:schemeClr val="bg1"/>
                </a:solidFill>
                <a:latin typeface="Consolas" panose="020B0609020204030204" pitchFamily="49" charset="0"/>
              </a:rPr>
              <a:t>="0.852,2.951" </a:t>
            </a:r>
            <a:r>
              <a:rPr lang="en-AU" sz="4300" dirty="0" err="1">
                <a:solidFill>
                  <a:schemeClr val="bg1"/>
                </a:solidFill>
                <a:latin typeface="Consolas" panose="020B0609020204030204" pitchFamily="49" charset="0"/>
              </a:rPr>
              <a:t>Grid.Column</a:t>
            </a:r>
            <a:r>
              <a:rPr lang="en-AU" sz="4300" dirty="0">
                <a:solidFill>
                  <a:schemeClr val="bg1"/>
                </a:solidFill>
                <a:latin typeface="Consolas" panose="020B0609020204030204" pitchFamily="49" charset="0"/>
              </a:rPr>
              <a:t>="2" </a:t>
            </a:r>
            <a:r>
              <a:rPr lang="en-AU" sz="4300" dirty="0" err="1">
                <a:solidFill>
                  <a:schemeClr val="bg1"/>
                </a:solidFill>
                <a:latin typeface="Consolas" panose="020B0609020204030204" pitchFamily="49" charset="0"/>
              </a:rPr>
              <a:t>Grid.Row</a:t>
            </a:r>
            <a:r>
              <a:rPr lang="en-AU" sz="4300" dirty="0">
                <a:solidFill>
                  <a:schemeClr val="bg1"/>
                </a:solidFill>
                <a:latin typeface="Consolas" panose="020B0609020204030204" pitchFamily="49" charset="0"/>
              </a:rPr>
              <a:t>="2"/&gt;</a:t>
            </a:r>
          </a:p>
          <a:p>
            <a:endParaRPr lang="en-AU" sz="4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AU" sz="4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AU" sz="4300" dirty="0">
                <a:solidFill>
                  <a:schemeClr val="bg1"/>
                </a:solidFill>
                <a:latin typeface="Consolas" panose="020B0609020204030204" pitchFamily="49" charset="0"/>
              </a:rPr>
              <a:t> &lt;</a:t>
            </a:r>
            <a:r>
              <a:rPr lang="en-AU" sz="4300" dirty="0" err="1">
                <a:solidFill>
                  <a:schemeClr val="bg1"/>
                </a:solidFill>
                <a:latin typeface="Consolas" panose="020B0609020204030204" pitchFamily="49" charset="0"/>
              </a:rPr>
              <a:t>TextBox</a:t>
            </a:r>
            <a:r>
              <a:rPr lang="en-AU" sz="4300" dirty="0">
                <a:solidFill>
                  <a:schemeClr val="bg1"/>
                </a:solidFill>
                <a:latin typeface="Consolas" panose="020B0609020204030204" pitchFamily="49" charset="0"/>
              </a:rPr>
              <a:t>    x:Name="NpText"  </a:t>
            </a:r>
            <a:r>
              <a:rPr lang="en-AU" sz="4300" dirty="0" err="1">
                <a:solidFill>
                  <a:schemeClr val="bg1"/>
                </a:solidFill>
                <a:latin typeface="Consolas" panose="020B0609020204030204" pitchFamily="49" charset="0"/>
              </a:rPr>
              <a:t>HorizontalAlignment</a:t>
            </a:r>
            <a:r>
              <a:rPr lang="en-AU" sz="4300" dirty="0">
                <a:solidFill>
                  <a:schemeClr val="bg1"/>
                </a:solidFill>
                <a:latin typeface="Consolas" panose="020B0609020204030204" pitchFamily="49" charset="0"/>
              </a:rPr>
              <a:t>="Left" Height="53" Margin="0.4,4.6,0,0" </a:t>
            </a:r>
            <a:r>
              <a:rPr lang="en-AU" sz="4300" dirty="0" err="1">
                <a:solidFill>
                  <a:schemeClr val="bg1"/>
                </a:solidFill>
                <a:latin typeface="Consolas" panose="020B0609020204030204" pitchFamily="49" charset="0"/>
              </a:rPr>
              <a:t>TextWrapping</a:t>
            </a:r>
            <a:r>
              <a:rPr lang="en-AU" sz="4300" dirty="0">
                <a:solidFill>
                  <a:schemeClr val="bg1"/>
                </a:solidFill>
                <a:latin typeface="Consolas" panose="020B0609020204030204" pitchFamily="49" charset="0"/>
              </a:rPr>
              <a:t>="Wrap" Text="" </a:t>
            </a:r>
            <a:r>
              <a:rPr lang="en-AU" sz="4300" dirty="0" err="1">
                <a:solidFill>
                  <a:schemeClr val="bg1"/>
                </a:solidFill>
                <a:latin typeface="Consolas" panose="020B0609020204030204" pitchFamily="49" charset="0"/>
              </a:rPr>
              <a:t>VerticalAlignment</a:t>
            </a:r>
            <a:r>
              <a:rPr lang="en-AU" sz="4300" dirty="0">
                <a:solidFill>
                  <a:schemeClr val="bg1"/>
                </a:solidFill>
                <a:latin typeface="Consolas" panose="020B0609020204030204" pitchFamily="49" charset="0"/>
              </a:rPr>
              <a:t>="Top"</a:t>
            </a:r>
          </a:p>
          <a:p>
            <a:pPr marL="0" indent="0">
              <a:buNone/>
            </a:pPr>
            <a:r>
              <a:rPr lang="en-AU" sz="4300" dirty="0">
                <a:solidFill>
                  <a:schemeClr val="bg1"/>
                </a:solidFill>
                <a:latin typeface="Consolas" panose="020B0609020204030204" pitchFamily="49" charset="0"/>
              </a:rPr>
              <a:t>   Width="462"     </a:t>
            </a:r>
            <a:r>
              <a:rPr lang="en-AU" sz="4300" dirty="0" err="1">
                <a:solidFill>
                  <a:schemeClr val="bg1"/>
                </a:solidFill>
                <a:latin typeface="Consolas" panose="020B0609020204030204" pitchFamily="49" charset="0"/>
              </a:rPr>
              <a:t>RenderTransformOrigin</a:t>
            </a:r>
            <a:r>
              <a:rPr lang="en-AU" sz="4300" dirty="0">
                <a:solidFill>
                  <a:schemeClr val="bg1"/>
                </a:solidFill>
                <a:latin typeface="Consolas" panose="020B0609020204030204" pitchFamily="49" charset="0"/>
              </a:rPr>
              <a:t>="0.852,2.951" </a:t>
            </a:r>
            <a:r>
              <a:rPr lang="en-AU" sz="4300" dirty="0" err="1">
                <a:solidFill>
                  <a:schemeClr val="bg1"/>
                </a:solidFill>
                <a:latin typeface="Consolas" panose="020B0609020204030204" pitchFamily="49" charset="0"/>
              </a:rPr>
              <a:t>Grid.Column</a:t>
            </a:r>
            <a:r>
              <a:rPr lang="en-AU" sz="4300" dirty="0">
                <a:solidFill>
                  <a:schemeClr val="bg1"/>
                </a:solidFill>
                <a:latin typeface="Consolas" panose="020B0609020204030204" pitchFamily="49" charset="0"/>
              </a:rPr>
              <a:t>="2" </a:t>
            </a:r>
            <a:r>
              <a:rPr lang="en-AU" sz="4300" dirty="0" err="1">
                <a:solidFill>
                  <a:schemeClr val="bg1"/>
                </a:solidFill>
                <a:latin typeface="Consolas" panose="020B0609020204030204" pitchFamily="49" charset="0"/>
              </a:rPr>
              <a:t>Grid.Row</a:t>
            </a:r>
            <a:r>
              <a:rPr lang="en-AU" sz="4300" dirty="0">
                <a:solidFill>
                  <a:schemeClr val="bg1"/>
                </a:solidFill>
                <a:latin typeface="Consolas" panose="020B0609020204030204" pitchFamily="49" charset="0"/>
              </a:rPr>
              <a:t>="3"/&gt;</a:t>
            </a:r>
          </a:p>
          <a:p>
            <a:endParaRPr lang="en-AU" sz="4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A6BB69-658F-D56E-EDDE-A829E4F8DF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endParaRPr lang="en-AU" sz="2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AU" sz="6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AU" sz="4500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AU" sz="4500" dirty="0" err="1">
                <a:solidFill>
                  <a:schemeClr val="bg1"/>
                </a:solidFill>
                <a:latin typeface="Consolas" panose="020B0609020204030204" pitchFamily="49" charset="0"/>
              </a:rPr>
              <a:t>TextBox</a:t>
            </a:r>
            <a:r>
              <a:rPr lang="en-AU" sz="4500" dirty="0">
                <a:solidFill>
                  <a:schemeClr val="bg1"/>
                </a:solidFill>
                <a:latin typeface="Consolas" panose="020B0609020204030204" pitchFamily="49" charset="0"/>
              </a:rPr>
              <a:t> x:Name="SpText" </a:t>
            </a:r>
            <a:r>
              <a:rPr lang="en-AU" sz="4500" dirty="0" err="1">
                <a:solidFill>
                  <a:schemeClr val="bg1"/>
                </a:solidFill>
                <a:latin typeface="Consolas" panose="020B0609020204030204" pitchFamily="49" charset="0"/>
              </a:rPr>
              <a:t>HorizontalAlignment</a:t>
            </a:r>
            <a:r>
              <a:rPr lang="en-AU" sz="4500" dirty="0">
                <a:solidFill>
                  <a:schemeClr val="bg1"/>
                </a:solidFill>
                <a:latin typeface="Consolas" panose="020B0609020204030204" pitchFamily="49" charset="0"/>
              </a:rPr>
              <a:t>="Left" Height="59" Margin="0.4,0.4,0,0" </a:t>
            </a:r>
            <a:r>
              <a:rPr lang="en-AU" sz="4500" dirty="0" err="1">
                <a:solidFill>
                  <a:schemeClr val="bg1"/>
                </a:solidFill>
                <a:latin typeface="Consolas" panose="020B0609020204030204" pitchFamily="49" charset="0"/>
              </a:rPr>
              <a:t>TextWrapping</a:t>
            </a:r>
            <a:r>
              <a:rPr lang="en-AU" sz="4500" dirty="0">
                <a:solidFill>
                  <a:schemeClr val="bg1"/>
                </a:solidFill>
                <a:latin typeface="Consolas" panose="020B0609020204030204" pitchFamily="49" charset="0"/>
              </a:rPr>
              <a:t>="Wrap" Text="" </a:t>
            </a:r>
            <a:r>
              <a:rPr lang="en-AU" sz="4500" dirty="0" err="1">
                <a:solidFill>
                  <a:schemeClr val="bg1"/>
                </a:solidFill>
                <a:latin typeface="Consolas" panose="020B0609020204030204" pitchFamily="49" charset="0"/>
              </a:rPr>
              <a:t>VerticalAlignment</a:t>
            </a:r>
            <a:r>
              <a:rPr lang="en-AU" sz="4500" dirty="0">
                <a:solidFill>
                  <a:schemeClr val="bg1"/>
                </a:solidFill>
                <a:latin typeface="Consolas" panose="020B0609020204030204" pitchFamily="49" charset="0"/>
              </a:rPr>
              <a:t>="Top" Width="462" </a:t>
            </a:r>
            <a:r>
              <a:rPr lang="en-AU" sz="4500" dirty="0" err="1">
                <a:solidFill>
                  <a:schemeClr val="bg1"/>
                </a:solidFill>
                <a:latin typeface="Consolas" panose="020B0609020204030204" pitchFamily="49" charset="0"/>
              </a:rPr>
              <a:t>RenderTransformOrigin</a:t>
            </a:r>
            <a:r>
              <a:rPr lang="en-AU" sz="4500" dirty="0">
                <a:solidFill>
                  <a:schemeClr val="bg1"/>
                </a:solidFill>
                <a:latin typeface="Consolas" panose="020B0609020204030204" pitchFamily="49" charset="0"/>
              </a:rPr>
              <a:t>="0.852,2.951" </a:t>
            </a:r>
            <a:r>
              <a:rPr lang="en-AU" sz="4500" dirty="0" err="1">
                <a:solidFill>
                  <a:schemeClr val="bg1"/>
                </a:solidFill>
                <a:latin typeface="Consolas" panose="020B0609020204030204" pitchFamily="49" charset="0"/>
              </a:rPr>
              <a:t>Grid.Column</a:t>
            </a:r>
            <a:r>
              <a:rPr lang="en-AU" sz="4500" dirty="0">
                <a:solidFill>
                  <a:schemeClr val="bg1"/>
                </a:solidFill>
                <a:latin typeface="Consolas" panose="020B0609020204030204" pitchFamily="49" charset="0"/>
              </a:rPr>
              <a:t>="2" </a:t>
            </a:r>
            <a:r>
              <a:rPr lang="en-AU" sz="4500" dirty="0" err="1">
                <a:solidFill>
                  <a:schemeClr val="bg1"/>
                </a:solidFill>
                <a:latin typeface="Consolas" panose="020B0609020204030204" pitchFamily="49" charset="0"/>
              </a:rPr>
              <a:t>Grid.Row</a:t>
            </a:r>
            <a:r>
              <a:rPr lang="en-AU" sz="4500" dirty="0">
                <a:solidFill>
                  <a:schemeClr val="bg1"/>
                </a:solidFill>
                <a:latin typeface="Consolas" panose="020B0609020204030204" pitchFamily="49" charset="0"/>
              </a:rPr>
              <a:t>="4" </a:t>
            </a:r>
            <a:r>
              <a:rPr lang="en-AU" sz="4500" dirty="0" err="1">
                <a:solidFill>
                  <a:schemeClr val="bg1"/>
                </a:solidFill>
                <a:latin typeface="Consolas" panose="020B0609020204030204" pitchFamily="49" charset="0"/>
              </a:rPr>
              <a:t>Grid.RowSpan</a:t>
            </a:r>
            <a:r>
              <a:rPr lang="en-AU" sz="4500" dirty="0">
                <a:solidFill>
                  <a:schemeClr val="bg1"/>
                </a:solidFill>
                <a:latin typeface="Consolas" panose="020B0609020204030204" pitchFamily="49" charset="0"/>
              </a:rPr>
              <a:t>="2"/&gt;</a:t>
            </a:r>
          </a:p>
          <a:p>
            <a:endParaRPr lang="en-AU" sz="45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AU" sz="4500" dirty="0">
                <a:solidFill>
                  <a:schemeClr val="bg1"/>
                </a:solidFill>
                <a:latin typeface="Consolas" panose="020B0609020204030204" pitchFamily="49" charset="0"/>
              </a:rPr>
              <a:t>   &lt;</a:t>
            </a:r>
            <a:r>
              <a:rPr lang="en-AU" sz="4500" dirty="0" err="1">
                <a:solidFill>
                  <a:schemeClr val="bg1"/>
                </a:solidFill>
                <a:latin typeface="Consolas" panose="020B0609020204030204" pitchFamily="49" charset="0"/>
              </a:rPr>
              <a:t>TextBox</a:t>
            </a:r>
            <a:r>
              <a:rPr lang="en-AU" sz="4500" dirty="0">
                <a:solidFill>
                  <a:schemeClr val="bg1"/>
                </a:solidFill>
                <a:latin typeface="Consolas" panose="020B0609020204030204" pitchFamily="49" charset="0"/>
              </a:rPr>
              <a:t> x:Name="SlText"  	</a:t>
            </a:r>
            <a:r>
              <a:rPr lang="en-AU" sz="4500" dirty="0" err="1">
                <a:solidFill>
                  <a:schemeClr val="bg1"/>
                </a:solidFill>
                <a:latin typeface="Consolas" panose="020B0609020204030204" pitchFamily="49" charset="0"/>
              </a:rPr>
              <a:t>HorizontalAlignment</a:t>
            </a:r>
            <a:r>
              <a:rPr lang="en-AU" sz="4500" dirty="0">
                <a:solidFill>
                  <a:schemeClr val="bg1"/>
                </a:solidFill>
                <a:latin typeface="Consolas" panose="020B0609020204030204" pitchFamily="49" charset="0"/>
              </a:rPr>
              <a:t>="Left" 	Height="55" Margin="0.4,5.2,0,0" 	</a:t>
            </a:r>
            <a:r>
              <a:rPr lang="en-AU" sz="4500" dirty="0" err="1">
                <a:solidFill>
                  <a:schemeClr val="bg1"/>
                </a:solidFill>
                <a:latin typeface="Consolas" panose="020B0609020204030204" pitchFamily="49" charset="0"/>
              </a:rPr>
              <a:t>TextWrapping</a:t>
            </a:r>
            <a:r>
              <a:rPr lang="en-AU" sz="4500" dirty="0">
                <a:solidFill>
                  <a:schemeClr val="bg1"/>
                </a:solidFill>
                <a:latin typeface="Consolas" panose="020B0609020204030204" pitchFamily="49" charset="0"/>
              </a:rPr>
              <a:t>="Wrap" Text="" 	</a:t>
            </a:r>
            <a:r>
              <a:rPr lang="en-AU" sz="4500" dirty="0" err="1">
                <a:solidFill>
                  <a:schemeClr val="bg1"/>
                </a:solidFill>
                <a:latin typeface="Consolas" panose="020B0609020204030204" pitchFamily="49" charset="0"/>
              </a:rPr>
              <a:t>VerticalAlignment</a:t>
            </a:r>
            <a:r>
              <a:rPr lang="en-AU" sz="4500" dirty="0">
                <a:solidFill>
                  <a:schemeClr val="bg1"/>
                </a:solidFill>
                <a:latin typeface="Consolas" panose="020B0609020204030204" pitchFamily="49" charset="0"/>
              </a:rPr>
              <a:t>="Top" Width="462" 	</a:t>
            </a:r>
            <a:r>
              <a:rPr lang="en-AU" sz="4500" dirty="0" err="1">
                <a:solidFill>
                  <a:schemeClr val="bg1"/>
                </a:solidFill>
                <a:latin typeface="Consolas" panose="020B0609020204030204" pitchFamily="49" charset="0"/>
              </a:rPr>
              <a:t>RenderTransformOrigin</a:t>
            </a:r>
            <a:r>
              <a:rPr lang="en-AU" sz="4500" dirty="0">
                <a:solidFill>
                  <a:schemeClr val="bg1"/>
                </a:solidFill>
                <a:latin typeface="Consolas" panose="020B0609020204030204" pitchFamily="49" charset="0"/>
              </a:rPr>
              <a:t>="0.852,2.951" 	</a:t>
            </a:r>
            <a:r>
              <a:rPr lang="en-AU" sz="4500" dirty="0" err="1">
                <a:solidFill>
                  <a:schemeClr val="bg1"/>
                </a:solidFill>
                <a:latin typeface="Consolas" panose="020B0609020204030204" pitchFamily="49" charset="0"/>
              </a:rPr>
              <a:t>Grid.Column</a:t>
            </a:r>
            <a:r>
              <a:rPr lang="en-AU" sz="4500" dirty="0">
                <a:solidFill>
                  <a:schemeClr val="bg1"/>
                </a:solidFill>
                <a:latin typeface="Consolas" panose="020B0609020204030204" pitchFamily="49" charset="0"/>
              </a:rPr>
              <a:t>="2" </a:t>
            </a:r>
            <a:r>
              <a:rPr lang="en-AU" sz="4500" dirty="0" err="1">
                <a:solidFill>
                  <a:schemeClr val="bg1"/>
                </a:solidFill>
                <a:latin typeface="Consolas" panose="020B0609020204030204" pitchFamily="49" charset="0"/>
              </a:rPr>
              <a:t>Grid.Row</a:t>
            </a:r>
            <a:r>
              <a:rPr lang="en-AU" sz="4500" dirty="0">
                <a:solidFill>
                  <a:schemeClr val="bg1"/>
                </a:solidFill>
                <a:latin typeface="Consolas" panose="020B0609020204030204" pitchFamily="49" charset="0"/>
              </a:rPr>
              <a:t>="5" 	</a:t>
            </a:r>
            <a:r>
              <a:rPr lang="en-AU" sz="4500" dirty="0" err="1">
                <a:solidFill>
                  <a:schemeClr val="bg1"/>
                </a:solidFill>
                <a:latin typeface="Consolas" panose="020B0609020204030204" pitchFamily="49" charset="0"/>
              </a:rPr>
              <a:t>Grid.RowSpan</a:t>
            </a:r>
            <a:r>
              <a:rPr lang="en-AU" sz="4500" dirty="0">
                <a:solidFill>
                  <a:schemeClr val="bg1"/>
                </a:solidFill>
                <a:latin typeface="Consolas" panose="020B0609020204030204" pitchFamily="49" charset="0"/>
              </a:rPr>
              <a:t>="2"/&gt;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109129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D4956-AF7C-1902-E76F-DED29CFD3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screen will look like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5F00F-C18B-6FF1-4A44-9FA2C417D2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AU" sz="2800" dirty="0">
                <a:solidFill>
                  <a:schemeClr val="bg1"/>
                </a:solidFill>
                <a:latin typeface="Consolas" panose="020B0609020204030204" pitchFamily="49" charset="0"/>
              </a:rPr>
              <a:t>&lt;Button x:Name="InsertButton" Content="INSERT RECORD" </a:t>
            </a:r>
            <a:r>
              <a:rPr lang="en-AU" sz="2800" dirty="0" err="1">
                <a:solidFill>
                  <a:schemeClr val="bg1"/>
                </a:solidFill>
                <a:latin typeface="Consolas" panose="020B0609020204030204" pitchFamily="49" charset="0"/>
              </a:rPr>
              <a:t>Grid.Column</a:t>
            </a:r>
            <a:r>
              <a:rPr lang="en-AU" sz="2800" dirty="0">
                <a:solidFill>
                  <a:schemeClr val="bg1"/>
                </a:solidFill>
                <a:latin typeface="Consolas" panose="020B0609020204030204" pitchFamily="49" charset="0"/>
              </a:rPr>
              <a:t>="2" </a:t>
            </a:r>
            <a:r>
              <a:rPr lang="en-AU" sz="2800" dirty="0" err="1">
                <a:solidFill>
                  <a:schemeClr val="bg1"/>
                </a:solidFill>
                <a:latin typeface="Consolas" panose="020B0609020204030204" pitchFamily="49" charset="0"/>
              </a:rPr>
              <a:t>HorizontalAlignment</a:t>
            </a:r>
            <a:r>
              <a:rPr lang="en-AU" sz="2800" dirty="0">
                <a:solidFill>
                  <a:schemeClr val="bg1"/>
                </a:solidFill>
                <a:latin typeface="Consolas" panose="020B0609020204030204" pitchFamily="49" charset="0"/>
              </a:rPr>
              <a:t>="Left" Margin="0.4,0.2,0,0" </a:t>
            </a:r>
            <a:r>
              <a:rPr lang="en-AU" sz="2800" dirty="0" err="1">
                <a:solidFill>
                  <a:schemeClr val="bg1"/>
                </a:solidFill>
                <a:latin typeface="Consolas" panose="020B0609020204030204" pitchFamily="49" charset="0"/>
              </a:rPr>
              <a:t>Grid.Row</a:t>
            </a:r>
            <a:r>
              <a:rPr lang="en-AU" sz="2800" dirty="0">
                <a:solidFill>
                  <a:schemeClr val="bg1"/>
                </a:solidFill>
                <a:latin typeface="Consolas" panose="020B0609020204030204" pitchFamily="49" charset="0"/>
              </a:rPr>
              <a:t>="6" </a:t>
            </a:r>
            <a:r>
              <a:rPr lang="en-AU" sz="2800" dirty="0" err="1">
                <a:solidFill>
                  <a:schemeClr val="bg1"/>
                </a:solidFill>
                <a:latin typeface="Consolas" panose="020B0609020204030204" pitchFamily="49" charset="0"/>
              </a:rPr>
              <a:t>VerticalAlignment</a:t>
            </a:r>
            <a:r>
              <a:rPr lang="en-AU" sz="2800" dirty="0">
                <a:solidFill>
                  <a:schemeClr val="bg1"/>
                </a:solidFill>
                <a:latin typeface="Consolas" panose="020B0609020204030204" pitchFamily="49" charset="0"/>
              </a:rPr>
              <a:t>="Top" Width="228" Height="47" Click="</a:t>
            </a:r>
            <a:r>
              <a:rPr lang="en-AU" sz="2800" dirty="0" err="1">
                <a:solidFill>
                  <a:schemeClr val="bg1"/>
                </a:solidFill>
                <a:latin typeface="Consolas" panose="020B0609020204030204" pitchFamily="49" charset="0"/>
              </a:rPr>
              <a:t>InsertButton_Click</a:t>
            </a:r>
            <a:r>
              <a:rPr lang="en-AU" sz="2800" dirty="0">
                <a:solidFill>
                  <a:schemeClr val="bg1"/>
                </a:solidFill>
                <a:latin typeface="Consolas" panose="020B0609020204030204" pitchFamily="49" charset="0"/>
              </a:rPr>
              <a:t>"/&gt;</a:t>
            </a:r>
          </a:p>
          <a:p>
            <a:endParaRPr lang="en-AU" sz="2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AU" sz="2800" dirty="0">
                <a:solidFill>
                  <a:schemeClr val="bg1"/>
                </a:solidFill>
                <a:latin typeface="Consolas" panose="020B0609020204030204" pitchFamily="49" charset="0"/>
              </a:rPr>
              <a:t>&lt;Button x:Name="ClearButton" Content="CLEAR RECORD" </a:t>
            </a:r>
            <a:r>
              <a:rPr lang="en-AU" sz="2800" dirty="0" err="1">
                <a:solidFill>
                  <a:schemeClr val="bg1"/>
                </a:solidFill>
                <a:latin typeface="Consolas" panose="020B0609020204030204" pitchFamily="49" charset="0"/>
              </a:rPr>
              <a:t>Grid.Column</a:t>
            </a:r>
            <a:r>
              <a:rPr lang="en-AU" sz="2800" dirty="0">
                <a:solidFill>
                  <a:schemeClr val="bg1"/>
                </a:solidFill>
                <a:latin typeface="Consolas" panose="020B0609020204030204" pitchFamily="49" charset="0"/>
              </a:rPr>
              <a:t>="2" </a:t>
            </a:r>
            <a:r>
              <a:rPr lang="en-AU" sz="2800" dirty="0" err="1">
                <a:solidFill>
                  <a:schemeClr val="bg1"/>
                </a:solidFill>
                <a:latin typeface="Consolas" panose="020B0609020204030204" pitchFamily="49" charset="0"/>
              </a:rPr>
              <a:t>HorizontalAlignment</a:t>
            </a:r>
            <a:r>
              <a:rPr lang="en-AU" sz="2800" dirty="0">
                <a:solidFill>
                  <a:schemeClr val="bg1"/>
                </a:solidFill>
                <a:latin typeface="Consolas" panose="020B0609020204030204" pitchFamily="49" charset="0"/>
              </a:rPr>
              <a:t>="Left" Margin="244.4,0.2,0,0" </a:t>
            </a:r>
            <a:r>
              <a:rPr lang="en-AU" sz="2800" dirty="0" err="1">
                <a:solidFill>
                  <a:schemeClr val="bg1"/>
                </a:solidFill>
                <a:latin typeface="Consolas" panose="020B0609020204030204" pitchFamily="49" charset="0"/>
              </a:rPr>
              <a:t>Grid.Row</a:t>
            </a:r>
            <a:r>
              <a:rPr lang="en-AU" sz="2800" dirty="0">
                <a:solidFill>
                  <a:schemeClr val="bg1"/>
                </a:solidFill>
                <a:latin typeface="Consolas" panose="020B0609020204030204" pitchFamily="49" charset="0"/>
              </a:rPr>
              <a:t>="6" </a:t>
            </a:r>
            <a:r>
              <a:rPr lang="en-AU" sz="2800" dirty="0" err="1">
                <a:solidFill>
                  <a:schemeClr val="bg1"/>
                </a:solidFill>
                <a:latin typeface="Consolas" panose="020B0609020204030204" pitchFamily="49" charset="0"/>
              </a:rPr>
              <a:t>VerticalAlignment</a:t>
            </a:r>
            <a:r>
              <a:rPr lang="en-AU" sz="2800" dirty="0">
                <a:solidFill>
                  <a:schemeClr val="bg1"/>
                </a:solidFill>
                <a:latin typeface="Consolas" panose="020B0609020204030204" pitchFamily="49" charset="0"/>
              </a:rPr>
              <a:t>="Top" Width="218" Height="47" Click="</a:t>
            </a:r>
            <a:r>
              <a:rPr lang="en-AU" sz="2800" dirty="0" err="1">
                <a:solidFill>
                  <a:schemeClr val="bg1"/>
                </a:solidFill>
                <a:latin typeface="Consolas" panose="020B0609020204030204" pitchFamily="49" charset="0"/>
              </a:rPr>
              <a:t>ClearButton_Click</a:t>
            </a:r>
            <a:r>
              <a:rPr lang="en-AU" sz="2800" dirty="0">
                <a:solidFill>
                  <a:schemeClr val="bg1"/>
                </a:solidFill>
                <a:latin typeface="Consolas" panose="020B0609020204030204" pitchFamily="49" charset="0"/>
              </a:rPr>
              <a:t>"/&gt;</a:t>
            </a:r>
          </a:p>
          <a:p>
            <a:endParaRPr lang="en-AU" sz="2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AU" sz="2800" dirty="0">
                <a:solidFill>
                  <a:schemeClr val="bg1"/>
                </a:solidFill>
                <a:latin typeface="Consolas" panose="020B0609020204030204" pitchFamily="49" charset="0"/>
              </a:rPr>
              <a:t>   &lt;/Grid&gt;</a:t>
            </a:r>
            <a:endParaRPr lang="en-AU" sz="2800" dirty="0">
              <a:solidFill>
                <a:schemeClr val="bg1"/>
              </a:solidFill>
            </a:endParaRPr>
          </a:p>
          <a:p>
            <a:endParaRPr lang="en-AU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418EC5F-7CD2-FD06-C1B1-21B23CC43BA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2232237"/>
            <a:ext cx="5384800" cy="3261888"/>
          </a:xfrm>
        </p:spPr>
      </p:pic>
    </p:spTree>
    <p:extLst>
      <p:ext uri="{BB962C8B-B14F-4D97-AF65-F5344CB8AC3E}">
        <p14:creationId xmlns:p14="http://schemas.microsoft.com/office/powerpoint/2010/main" val="32890364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35D3A-0A6E-4A28-6D34-1E44C69A1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Go to </a:t>
            </a:r>
            <a:r>
              <a:rPr lang="en-AU" dirty="0" err="1"/>
              <a:t>Insertwindow.xaml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51B55-D4EC-2F0B-15E8-2FA430E020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AU" dirty="0"/>
          </a:p>
          <a:p>
            <a:r>
              <a:rPr lang="en-AU" sz="2400" dirty="0">
                <a:highlight>
                  <a:srgbClr val="808080"/>
                </a:highlight>
              </a:rPr>
              <a:t>.Click on the triangle with </a:t>
            </a:r>
            <a:r>
              <a:rPr lang="en-AU" sz="2400" dirty="0" err="1">
                <a:highlight>
                  <a:srgbClr val="808080"/>
                </a:highlight>
              </a:rPr>
              <a:t>insertwindow.xamlYou</a:t>
            </a:r>
            <a:r>
              <a:rPr lang="en-AU" sz="2400" dirty="0">
                <a:highlight>
                  <a:srgbClr val="808080"/>
                </a:highlight>
              </a:rPr>
              <a:t> will find a </a:t>
            </a:r>
            <a:r>
              <a:rPr lang="en-AU" sz="2400" dirty="0" err="1">
                <a:highlight>
                  <a:srgbClr val="808080"/>
                </a:highlight>
              </a:rPr>
              <a:t>csharp</a:t>
            </a:r>
            <a:r>
              <a:rPr lang="en-AU" sz="2400" dirty="0">
                <a:highlight>
                  <a:srgbClr val="808080"/>
                </a:highlight>
              </a:rPr>
              <a:t> file with same name but with  the .cs extension</a:t>
            </a:r>
          </a:p>
          <a:p>
            <a:r>
              <a:rPr lang="en-AU" sz="2400" dirty="0">
                <a:highlight>
                  <a:srgbClr val="808080"/>
                </a:highlight>
              </a:rPr>
              <a:t> </a:t>
            </a:r>
            <a:r>
              <a:rPr lang="en-AU" sz="2400" dirty="0" err="1">
                <a:highlight>
                  <a:srgbClr val="808080"/>
                </a:highlight>
              </a:rPr>
              <a:t>insertwindow.xaml.cs</a:t>
            </a:r>
            <a:endParaRPr lang="en-A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77CAEC-D96E-7FB2-3178-47C4DB2C85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9F06FE0-F939-808B-293B-D571FF4F8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600203"/>
            <a:ext cx="5486400" cy="452596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9296907-2224-F728-F35F-64657A220127}"/>
                  </a:ext>
                </a:extLst>
              </p14:cNvPr>
              <p14:cNvContentPartPr/>
              <p14:nvPr/>
            </p14:nvContentPartPr>
            <p14:xfrm>
              <a:off x="6786755" y="3944180"/>
              <a:ext cx="655920" cy="6541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9296907-2224-F728-F35F-64657A22012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78115" y="3935540"/>
                <a:ext cx="673560" cy="67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2733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Requirements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WPF &amp; Database 3</a:t>
            </a:r>
          </a:p>
        </p:txBody>
      </p:sp>
    </p:spTree>
    <p:extLst>
      <p:ext uri="{BB962C8B-B14F-4D97-AF65-F5344CB8AC3E}">
        <p14:creationId xmlns:p14="http://schemas.microsoft.com/office/powerpoint/2010/main" val="19529369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35D3A-0A6E-4A28-6D34-1E44C69A1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Go to </a:t>
            </a:r>
            <a:r>
              <a:rPr lang="en-AU" dirty="0" err="1"/>
              <a:t>Insertwindow.xaml.cs</a:t>
            </a:r>
            <a:r>
              <a:rPr lang="en-AU" dirty="0"/>
              <a:t> and write the following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51B55-D4EC-2F0B-15E8-2FA430E020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/>
              <a:t>In the Library functions </a:t>
            </a:r>
          </a:p>
          <a:p>
            <a:r>
              <a:rPr lang="en-AU" dirty="0"/>
              <a:t>Write these words</a:t>
            </a:r>
          </a:p>
          <a:p>
            <a:r>
              <a:rPr lang="en-AU" sz="2400" dirty="0">
                <a:highlight>
                  <a:srgbClr val="808080"/>
                </a:highlight>
              </a:rPr>
              <a:t>.Using </a:t>
            </a:r>
            <a:r>
              <a:rPr lang="en-AU" sz="2400" dirty="0" err="1">
                <a:highlight>
                  <a:srgbClr val="808080"/>
                </a:highlight>
              </a:rPr>
              <a:t>MySql.Data.MySqlClient</a:t>
            </a:r>
            <a:r>
              <a:rPr lang="en-AU" sz="2400" dirty="0">
                <a:highlight>
                  <a:srgbClr val="808080"/>
                </a:highlight>
              </a:rPr>
              <a:t>;</a:t>
            </a:r>
          </a:p>
          <a:p>
            <a:r>
              <a:rPr lang="en-AU" sz="2400" dirty="0">
                <a:highlight>
                  <a:srgbClr val="808080"/>
                </a:highlight>
              </a:rPr>
              <a:t>This will connect C# with </a:t>
            </a:r>
            <a:r>
              <a:rPr lang="en-AU" sz="2400" dirty="0" err="1">
                <a:highlight>
                  <a:srgbClr val="808080"/>
                </a:highlight>
              </a:rPr>
              <a:t>Mysql</a:t>
            </a:r>
            <a:r>
              <a:rPr lang="en-AU" sz="2400" dirty="0">
                <a:highlight>
                  <a:srgbClr val="808080"/>
                </a:highlight>
              </a:rPr>
              <a:t> module                                       .</a:t>
            </a:r>
          </a:p>
          <a:p>
            <a:r>
              <a:rPr lang="en-AU" sz="2400" dirty="0">
                <a:highlight>
                  <a:srgbClr val="808080"/>
                </a:highlight>
              </a:rPr>
              <a:t>Also write database string             . connection with the username and password and other required          </a:t>
            </a:r>
            <a:r>
              <a:rPr lang="en-AU" sz="2400" dirty="0" err="1">
                <a:highlight>
                  <a:srgbClr val="808080"/>
                </a:highlight>
              </a:rPr>
              <a:t>datasource</a:t>
            </a:r>
            <a:r>
              <a:rPr lang="en-AU" sz="2400" dirty="0">
                <a:highlight>
                  <a:srgbClr val="808080"/>
                </a:highlight>
              </a:rPr>
              <a:t> and port</a:t>
            </a:r>
            <a:endParaRPr lang="en-AU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C09707E-381C-E98D-39A9-4F050D2856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2" y="1227550"/>
            <a:ext cx="5198302" cy="1939381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64F4A4-F693-3B98-7C68-6304D91E2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401" y="3429000"/>
            <a:ext cx="5905326" cy="209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2583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85E5F-FFE2-DD41-BC5E-1EE0244FB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Write the Methods for Insert record and Clear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C7CFD-B472-C0E5-1B2D-C958FB6E17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315233"/>
            <a:ext cx="5384800" cy="4810933"/>
          </a:xfrm>
        </p:spPr>
        <p:txBody>
          <a:bodyPr>
            <a:noAutofit/>
          </a:bodyPr>
          <a:lstStyle/>
          <a:p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 public void </a:t>
            </a:r>
            <a:r>
              <a:rPr lang="en-AU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insertrec</a:t>
            </a:r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MySqlConnection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conn = new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MySqlConnection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dbconnectionString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            string </a:t>
            </a:r>
            <a:r>
              <a:rPr lang="en-AU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sqlQuery</a:t>
            </a:r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 = "Insert into </a:t>
            </a:r>
            <a:r>
              <a:rPr lang="en-AU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xxx_traffic_cop.traffic</a:t>
            </a:r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 values ('" + </a:t>
            </a:r>
            <a:r>
              <a:rPr lang="en-AU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this.IdText.Text</a:t>
            </a:r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 + "','" + </a:t>
            </a:r>
            <a:r>
              <a:rPr lang="en-AU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this.NpText.Text</a:t>
            </a:r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 + "','" + </a:t>
            </a:r>
            <a:r>
              <a:rPr lang="en-AU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this.SpText.Text</a:t>
            </a:r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 + "','" + </a:t>
            </a:r>
            <a:r>
              <a:rPr lang="en-AU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this.SlText.Text</a:t>
            </a:r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 + "')";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MySqlCommand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cmd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= new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MySqlCommand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sqlQuery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, conn);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B57001-7233-02B1-CCE8-AB13435746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AU" sz="2800" dirty="0">
                <a:solidFill>
                  <a:schemeClr val="bg1"/>
                </a:solidFill>
                <a:latin typeface="Consolas" panose="020B0609020204030204" pitchFamily="49" charset="0"/>
              </a:rPr>
              <a:t> try</a:t>
            </a:r>
          </a:p>
          <a:p>
            <a:pPr marL="0" indent="0">
              <a:buNone/>
            </a:pPr>
            <a:r>
              <a:rPr lang="en-AU" sz="2800" dirty="0">
                <a:solidFill>
                  <a:schemeClr val="bg1"/>
                </a:solidFill>
                <a:latin typeface="Consolas" panose="020B0609020204030204" pitchFamily="49" charset="0"/>
              </a:rPr>
              <a:t>            {   </a:t>
            </a:r>
            <a:r>
              <a:rPr lang="en-AU" sz="2800" dirty="0" err="1">
                <a:solidFill>
                  <a:schemeClr val="bg1"/>
                </a:solidFill>
                <a:latin typeface="Consolas" panose="020B0609020204030204" pitchFamily="49" charset="0"/>
              </a:rPr>
              <a:t>conn.Open</a:t>
            </a:r>
            <a:r>
              <a:rPr lang="en-AU" sz="2800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</a:rPr>
              <a:t>MySqlCommand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 cmd1 = new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</a:rPr>
              <a:t>MySqlCommand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</a:rPr>
              <a:t>sqlQuery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, conn);</a:t>
            </a:r>
          </a:p>
          <a:p>
            <a:pPr marL="0" indent="0">
              <a:buNone/>
            </a:pPr>
            <a:r>
              <a:rPr lang="en-AU" sz="28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cmd1.ExecuteNonQuery();</a:t>
            </a:r>
          </a:p>
          <a:p>
            <a:pPr marL="0" indent="0">
              <a:buNone/>
            </a:pPr>
            <a:r>
              <a:rPr lang="en-AU" sz="28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</a:t>
            </a:r>
            <a:r>
              <a:rPr lang="en-AU" sz="2800" dirty="0" err="1">
                <a:solidFill>
                  <a:schemeClr val="bg1"/>
                </a:solidFill>
                <a:latin typeface="Consolas" panose="020B0609020204030204" pitchFamily="49" charset="0"/>
              </a:rPr>
              <a:t>MessageBox.Show</a:t>
            </a:r>
            <a:r>
              <a:rPr lang="en-AU" sz="2800" dirty="0">
                <a:solidFill>
                  <a:schemeClr val="bg1"/>
                </a:solidFill>
                <a:latin typeface="Consolas" panose="020B0609020204030204" pitchFamily="49" charset="0"/>
              </a:rPr>
              <a:t>("Added");</a:t>
            </a:r>
          </a:p>
          <a:p>
            <a:pPr marL="0" indent="0">
              <a:buNone/>
            </a:pPr>
            <a:r>
              <a:rPr lang="en-AU" sz="28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</a:t>
            </a:r>
            <a:r>
              <a:rPr lang="en-AU" sz="2800" dirty="0" err="1">
                <a:solidFill>
                  <a:schemeClr val="bg1"/>
                </a:solidFill>
                <a:latin typeface="Consolas" panose="020B0609020204030204" pitchFamily="49" charset="0"/>
              </a:rPr>
              <a:t>conn.Close</a:t>
            </a:r>
            <a:r>
              <a:rPr lang="en-AU" sz="2800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AU" sz="2800" dirty="0">
                <a:solidFill>
                  <a:schemeClr val="bg1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AU" sz="2800" dirty="0">
                <a:solidFill>
                  <a:schemeClr val="bg1"/>
                </a:solidFill>
                <a:latin typeface="Consolas" panose="020B0609020204030204" pitchFamily="49" charset="0"/>
              </a:rPr>
              <a:t>            catch (Exception ex)</a:t>
            </a:r>
          </a:p>
          <a:p>
            <a:pPr marL="0" indent="0">
              <a:buNone/>
            </a:pPr>
            <a:r>
              <a:rPr lang="en-AU" sz="2800" dirty="0">
                <a:solidFill>
                  <a:schemeClr val="bg1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AU" sz="28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</a:t>
            </a:r>
            <a:r>
              <a:rPr lang="en-AU" sz="2800" dirty="0" err="1">
                <a:solidFill>
                  <a:schemeClr val="bg1"/>
                </a:solidFill>
                <a:latin typeface="Consolas" panose="020B0609020204030204" pitchFamily="49" charset="0"/>
              </a:rPr>
              <a:t>MessageBox.Show</a:t>
            </a:r>
            <a:r>
              <a:rPr lang="en-AU" sz="28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AU" sz="2800" dirty="0" err="1">
                <a:solidFill>
                  <a:schemeClr val="bg1"/>
                </a:solidFill>
                <a:latin typeface="Consolas" panose="020B0609020204030204" pitchFamily="49" charset="0"/>
              </a:rPr>
              <a:t>ex.ToString</a:t>
            </a:r>
            <a:r>
              <a:rPr lang="en-AU" sz="2800" dirty="0">
                <a:solidFill>
                  <a:schemeClr val="bg1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AU" sz="2800" dirty="0">
                <a:solidFill>
                  <a:schemeClr val="bg1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AU" sz="2800" dirty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AU" sz="2800" dirty="0" err="1">
                <a:solidFill>
                  <a:schemeClr val="bg1"/>
                </a:solidFill>
                <a:latin typeface="Consolas" panose="020B0609020204030204" pitchFamily="49" charset="0"/>
              </a:rPr>
              <a:t>conn.Close</a:t>
            </a:r>
            <a:r>
              <a:rPr lang="en-AU" sz="2800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AU" sz="28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AU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AU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1049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E6D74-C81F-58F2-DA4E-1CCA3EF7B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Under these button clicks call the related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EF897-E02C-E4F7-FC30-617299FD0C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AU" sz="2200" dirty="0">
                <a:solidFill>
                  <a:schemeClr val="bg1"/>
                </a:solidFill>
                <a:latin typeface="Consolas" panose="020B0609020204030204" pitchFamily="49" charset="0"/>
              </a:rPr>
              <a:t>public void </a:t>
            </a:r>
            <a:r>
              <a:rPr lang="en-AU" sz="2200" dirty="0" err="1">
                <a:solidFill>
                  <a:schemeClr val="bg1"/>
                </a:solidFill>
                <a:latin typeface="Consolas" panose="020B0609020204030204" pitchFamily="49" charset="0"/>
              </a:rPr>
              <a:t>cleardata</a:t>
            </a:r>
            <a:r>
              <a:rPr lang="en-AU" sz="2200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AU" sz="2200" dirty="0">
                <a:solidFill>
                  <a:schemeClr val="bg1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AU" sz="2200" dirty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AU" sz="2200" dirty="0" err="1">
                <a:solidFill>
                  <a:schemeClr val="bg1"/>
                </a:solidFill>
                <a:latin typeface="Consolas" panose="020B0609020204030204" pitchFamily="49" charset="0"/>
              </a:rPr>
              <a:t>IdText.Clear</a:t>
            </a:r>
            <a:r>
              <a:rPr lang="en-AU" sz="2200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AU" sz="2200" dirty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AU" sz="2200" dirty="0" err="1">
                <a:solidFill>
                  <a:schemeClr val="bg1"/>
                </a:solidFill>
                <a:latin typeface="Consolas" panose="020B0609020204030204" pitchFamily="49" charset="0"/>
              </a:rPr>
              <a:t>NpText.Clear</a:t>
            </a:r>
            <a:r>
              <a:rPr lang="en-AU" sz="2200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AU" sz="2200" dirty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AU" sz="2200" dirty="0" err="1">
                <a:solidFill>
                  <a:schemeClr val="bg1"/>
                </a:solidFill>
                <a:latin typeface="Consolas" panose="020B0609020204030204" pitchFamily="49" charset="0"/>
              </a:rPr>
              <a:t>SpText.Clear</a:t>
            </a:r>
            <a:r>
              <a:rPr lang="en-AU" sz="2200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AU" sz="2200" dirty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AU" sz="2200" dirty="0" err="1">
                <a:solidFill>
                  <a:schemeClr val="bg1"/>
                </a:solidFill>
                <a:latin typeface="Consolas" panose="020B0609020204030204" pitchFamily="49" charset="0"/>
              </a:rPr>
              <a:t>SlText.Clear</a:t>
            </a:r>
            <a:r>
              <a:rPr lang="en-AU" sz="2200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AU" sz="2200" dirty="0">
                <a:solidFill>
                  <a:schemeClr val="bg1"/>
                </a:solidFill>
                <a:latin typeface="Consolas" panose="020B0609020204030204" pitchFamily="49" charset="0"/>
              </a:rPr>
              <a:t>        }</a:t>
            </a:r>
            <a:endParaRPr lang="en-AU" sz="2200" dirty="0">
              <a:solidFill>
                <a:schemeClr val="bg1"/>
              </a:solidFill>
            </a:endParaRPr>
          </a:p>
          <a:p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ED8247-0BF8-09A5-F02D-BADE86B031D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private void 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InsertButton_Click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(object sender,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RoutedEventArgs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AU" sz="1800" dirty="0">
                <a:solidFill>
                  <a:schemeClr val="bg1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           </a:t>
            </a:r>
            <a:r>
              <a:rPr lang="en-AU" sz="1800" dirty="0" err="1">
                <a:solidFill>
                  <a:schemeClr val="bg1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insertrec</a:t>
            </a:r>
            <a:r>
              <a:rPr lang="en-AU" sz="1800" dirty="0">
                <a:solidFill>
                  <a:schemeClr val="bg1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AU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private void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ClearButton_Click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(object sender,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RoutedEventArgs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AU" sz="1800" dirty="0">
                <a:solidFill>
                  <a:schemeClr val="bg1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           </a:t>
            </a:r>
            <a:r>
              <a:rPr lang="en-AU" sz="1800" dirty="0" err="1">
                <a:solidFill>
                  <a:schemeClr val="bg1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cleardata</a:t>
            </a:r>
            <a:r>
              <a:rPr lang="en-AU" sz="1800" dirty="0">
                <a:solidFill>
                  <a:schemeClr val="bg1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        }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6675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20878B4E-B90F-F258-C02B-E608BC169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99892"/>
            <a:ext cx="10972800" cy="1003205"/>
          </a:xfrm>
        </p:spPr>
        <p:txBody>
          <a:bodyPr/>
          <a:lstStyle/>
          <a:p>
            <a:r>
              <a:rPr lang="en-US" dirty="0"/>
              <a:t>Inserting the data record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14C3A-E2CA-669C-A230-D513759FD3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>
            <a:normAutofit/>
          </a:bodyPr>
          <a:lstStyle/>
          <a:p>
            <a:r>
              <a:rPr lang="en-AU" dirty="0"/>
              <a:t>After entering the data in the text boxes, Hit the Insert button and the data record is added to the data base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AA09E26-EFAB-68E9-D142-335CFD593D1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2476598"/>
            <a:ext cx="5384800" cy="2773172"/>
          </a:xfrm>
          <a:noFill/>
        </p:spPr>
      </p:pic>
    </p:spTree>
    <p:extLst>
      <p:ext uri="{BB962C8B-B14F-4D97-AF65-F5344CB8AC3E}">
        <p14:creationId xmlns:p14="http://schemas.microsoft.com/office/powerpoint/2010/main" val="364063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5A8C0-A0E5-C742-BC92-2EDEF1D49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200" dirty="0"/>
              <a:t>Making changes in the session 12 program adding Clear button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99922-64C0-4447-BC13-25FE9E7644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WPF &amp; CRUD Operations</a:t>
            </a:r>
          </a:p>
        </p:txBody>
      </p:sp>
    </p:spTree>
    <p:extLst>
      <p:ext uri="{BB962C8B-B14F-4D97-AF65-F5344CB8AC3E}">
        <p14:creationId xmlns:p14="http://schemas.microsoft.com/office/powerpoint/2010/main" val="17749874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636B-B0C2-9811-9D43-FBEC41D60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Clear Button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5E1234F-2D8D-BF3D-D7D2-501E8765850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" y="2342983"/>
            <a:ext cx="5384800" cy="3040397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8D116F-EEB2-80D6-6A01-A9FFFF4F917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Write the following code under clear button in the </a:t>
            </a:r>
            <a:r>
              <a:rPr lang="en-AU" dirty="0" err="1"/>
              <a:t>xaml.cs</a:t>
            </a:r>
            <a:r>
              <a:rPr lang="en-AU" dirty="0"/>
              <a:t> file.</a:t>
            </a:r>
          </a:p>
          <a:p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public void </a:t>
            </a:r>
            <a:r>
              <a:rPr lang="en-AU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cleardata</a:t>
            </a:r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AU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IdText.Clear</a:t>
            </a:r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AU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NpText.Clear</a:t>
            </a:r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AU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SpText.Clear</a:t>
            </a:r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AU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SlText.Clear</a:t>
            </a:r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AU" sz="2200" dirty="0" err="1">
                <a:solidFill>
                  <a:schemeClr val="bg1"/>
                </a:solidFill>
                <a:highlight>
                  <a:srgbClr val="808080"/>
                </a:highlight>
              </a:rPr>
              <a:t>IdText</a:t>
            </a:r>
            <a:r>
              <a:rPr lang="en-AU" sz="2200" dirty="0">
                <a:solidFill>
                  <a:schemeClr val="bg1"/>
                </a:solidFill>
                <a:highlight>
                  <a:srgbClr val="808080"/>
                </a:highlight>
              </a:rPr>
              <a:t>, </a:t>
            </a:r>
            <a:r>
              <a:rPr lang="en-AU" sz="2200" dirty="0" err="1">
                <a:solidFill>
                  <a:schemeClr val="bg1"/>
                </a:solidFill>
                <a:highlight>
                  <a:srgbClr val="808080"/>
                </a:highlight>
              </a:rPr>
              <a:t>NpText</a:t>
            </a:r>
            <a:r>
              <a:rPr lang="en-AU" sz="2200" dirty="0">
                <a:solidFill>
                  <a:schemeClr val="bg1"/>
                </a:solidFill>
                <a:highlight>
                  <a:srgbClr val="808080"/>
                </a:highlight>
              </a:rPr>
              <a:t>, </a:t>
            </a:r>
            <a:r>
              <a:rPr lang="en-AU" sz="2200" dirty="0" err="1">
                <a:solidFill>
                  <a:schemeClr val="bg1"/>
                </a:solidFill>
                <a:highlight>
                  <a:srgbClr val="808080"/>
                </a:highlight>
              </a:rPr>
              <a:t>SpText</a:t>
            </a:r>
            <a:r>
              <a:rPr lang="en-AU" sz="2200" dirty="0">
                <a:solidFill>
                  <a:schemeClr val="bg1"/>
                </a:solidFill>
                <a:highlight>
                  <a:srgbClr val="808080"/>
                </a:highlight>
              </a:rPr>
              <a:t>, </a:t>
            </a:r>
            <a:r>
              <a:rPr lang="en-AU" sz="2200" dirty="0" err="1">
                <a:solidFill>
                  <a:schemeClr val="bg1"/>
                </a:solidFill>
                <a:highlight>
                  <a:srgbClr val="808080"/>
                </a:highlight>
              </a:rPr>
              <a:t>SlText</a:t>
            </a:r>
            <a:r>
              <a:rPr lang="en-AU" sz="2200" dirty="0">
                <a:solidFill>
                  <a:schemeClr val="bg1"/>
                </a:solidFill>
                <a:highlight>
                  <a:srgbClr val="808080"/>
                </a:highlight>
              </a:rPr>
              <a:t> are the names of textboxes.</a:t>
            </a:r>
          </a:p>
          <a:p>
            <a:r>
              <a:rPr lang="en-AU" dirty="0"/>
              <a:t>After hitting the clear button screen will be like this</a:t>
            </a:r>
          </a:p>
        </p:txBody>
      </p:sp>
    </p:spTree>
    <p:extLst>
      <p:ext uri="{BB962C8B-B14F-4D97-AF65-F5344CB8AC3E}">
        <p14:creationId xmlns:p14="http://schemas.microsoft.com/office/powerpoint/2010/main" val="27094593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629441"/>
            <a:ext cx="10972800" cy="1003205"/>
          </a:xfrm>
        </p:spPr>
        <p:txBody>
          <a:bodyPr>
            <a:normAutofit fontScale="90000"/>
          </a:bodyPr>
          <a:lstStyle/>
          <a:p>
            <a:br>
              <a:rPr lang="en-AU" dirty="0"/>
            </a:br>
            <a:r>
              <a:rPr lang="en-AU" dirty="0"/>
              <a:t>End of CRUD operations</a:t>
            </a:r>
            <a:br>
              <a:rPr lang="en-AU" dirty="0"/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202989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8D516-5791-2163-8BD4-7A63238A1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99892"/>
            <a:ext cx="10972800" cy="1003205"/>
          </a:xfrm>
        </p:spPr>
        <p:txBody>
          <a:bodyPr anchor="ctr">
            <a:normAutofit/>
          </a:bodyPr>
          <a:lstStyle/>
          <a:p>
            <a:r>
              <a:rPr lang="en-AU" dirty="0"/>
              <a:t>Add a picture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D2BBA33D-CD2F-0FAE-BEC1-CA3B576D97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/>
          <a:p>
            <a:r>
              <a:rPr lang="en-US" dirty="0"/>
              <a:t>To add a picture in row 6</a:t>
            </a:r>
          </a:p>
          <a:p>
            <a:r>
              <a:rPr lang="en-US" dirty="0"/>
              <a:t>Write the given command in the </a:t>
            </a:r>
            <a:r>
              <a:rPr lang="en-US" dirty="0" err="1"/>
              <a:t>Xaml</a:t>
            </a:r>
            <a:r>
              <a:rPr lang="en-US" dirty="0"/>
              <a:t> file</a:t>
            </a:r>
          </a:p>
          <a:p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&lt;Image </a:t>
            </a:r>
            <a:r>
              <a:rPr lang="en-AU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Grid.Column</a:t>
            </a:r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="2" </a:t>
            </a:r>
            <a:r>
              <a:rPr lang="en-AU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HorizontalAlignment</a:t>
            </a:r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="Left" Height="64" Margin="10.4,0.4,0,0" </a:t>
            </a:r>
            <a:r>
              <a:rPr lang="en-AU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Grid.Row</a:t>
            </a:r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="6" </a:t>
            </a:r>
            <a:r>
              <a:rPr lang="en-AU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VerticalAlignment</a:t>
            </a:r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="Top" Width="452" /&gt;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799959-6C0F-84BE-E596-8BDBA6CD0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55" y="1819469"/>
            <a:ext cx="5384799" cy="4306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2880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F5775-FDB6-6E3B-9199-A0CF7F977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Add a picture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1BBD3-3E65-B9E3-41F7-2C9EB827D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5065300"/>
          </a:xfrm>
        </p:spPr>
        <p:txBody>
          <a:bodyPr>
            <a:normAutofit/>
          </a:bodyPr>
          <a:lstStyle/>
          <a:p>
            <a:r>
              <a:rPr lang="en-AU" dirty="0"/>
              <a:t>Go to Google</a:t>
            </a:r>
          </a:p>
          <a:p>
            <a:r>
              <a:rPr lang="en-AU" dirty="0"/>
              <a:t>Find an image</a:t>
            </a:r>
          </a:p>
          <a:p>
            <a:r>
              <a:rPr lang="en-AU" dirty="0"/>
              <a:t>Download image as jpeg file.</a:t>
            </a:r>
          </a:p>
          <a:p>
            <a:r>
              <a:rPr lang="en-AU" dirty="0"/>
              <a:t>Go to Properties of Image and click at … you will end up into this screen</a:t>
            </a:r>
          </a:p>
          <a:p>
            <a:endParaRPr lang="en-AU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3B12E3C-046E-A9F3-88A7-3DC837BF0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65" y="1600203"/>
            <a:ext cx="4907902" cy="377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8231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9F578-4306-0ABA-CC83-FA0B34657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Add a picture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564423-DF78-74A1-6DA0-34625096AE8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/>
              <a:t>Select a the downloaded file </a:t>
            </a:r>
          </a:p>
          <a:p>
            <a:r>
              <a:rPr lang="en-AU" dirty="0"/>
              <a:t>Add it</a:t>
            </a:r>
          </a:p>
          <a:p>
            <a:r>
              <a:rPr lang="en-AU" dirty="0"/>
              <a:t>You can also make changes in </a:t>
            </a:r>
          </a:p>
          <a:p>
            <a:r>
              <a:rPr lang="en-AU" dirty="0"/>
              <a:t>Stretch and its direction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6A663E-0FAC-0653-DC36-26BDD96045F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" y="1782147"/>
            <a:ext cx="5384800" cy="424542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B1A93CC-3FBA-56B8-CBAA-B2F7D70B42C2}"/>
                  </a:ext>
                </a:extLst>
              </p14:cNvPr>
              <p14:cNvContentPartPr/>
              <p14:nvPr/>
            </p14:nvContentPartPr>
            <p14:xfrm>
              <a:off x="4916278" y="5411270"/>
              <a:ext cx="852480" cy="7862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B1A93CC-3FBA-56B8-CBAA-B2F7D70B42C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07638" y="5402270"/>
                <a:ext cx="870120" cy="80388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88B08ABE-4F50-33B4-9077-388BF9B1BD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5119" y="3746812"/>
            <a:ext cx="2667231" cy="205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809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en-AU" dirty="0"/>
              <a:t>You will require:</a:t>
            </a:r>
          </a:p>
          <a:p>
            <a:pPr lvl="1"/>
            <a:r>
              <a:rPr lang="en-AU" dirty="0"/>
              <a:t>Windows 10 PC or Virtual Machine</a:t>
            </a:r>
          </a:p>
          <a:p>
            <a:pPr lvl="1"/>
            <a:r>
              <a:rPr lang="en-AU" dirty="0"/>
              <a:t>Laragon with MySQL </a:t>
            </a:r>
            <a:r>
              <a:rPr lang="en-AU" i="1" dirty="0"/>
              <a:t>or</a:t>
            </a:r>
            <a:r>
              <a:rPr lang="en-AU" dirty="0"/>
              <a:t> MariaDB (preferred) running</a:t>
            </a:r>
          </a:p>
          <a:p>
            <a:pPr lvl="1"/>
            <a:r>
              <a:rPr lang="en-AU" dirty="0"/>
              <a:t>Visual Studio Community 2019 (preferred)</a:t>
            </a:r>
          </a:p>
          <a:p>
            <a:pPr lvl="1"/>
            <a:r>
              <a:rPr lang="en-AU" dirty="0"/>
              <a:t>Sample Database</a:t>
            </a:r>
          </a:p>
          <a:p>
            <a:pPr lvl="2"/>
            <a:r>
              <a:rPr lang="en-AU" dirty="0"/>
              <a:t>This is in the presentation from Session 12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806811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1104B-CA08-8D77-E337-4BE9A6E96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Add a picture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FEB775-0E64-DAB9-EB6F-C71FB3DC668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/>
              <a:t>You will end up into similar screen or you can make changes in the command</a:t>
            </a:r>
          </a:p>
          <a:p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&lt;Image </a:t>
            </a:r>
            <a:r>
              <a:rPr lang="en-AU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Grid.Column</a:t>
            </a:r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="2" </a:t>
            </a:r>
            <a:r>
              <a:rPr lang="en-AU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HorizontalAlignment</a:t>
            </a:r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="Left" Height="64" Margin="10.4,0.4,0,0" </a:t>
            </a:r>
            <a:r>
              <a:rPr lang="en-AU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Grid.Row</a:t>
            </a:r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="6" </a:t>
            </a:r>
            <a:r>
              <a:rPr lang="en-AU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VerticalAlignment</a:t>
            </a:r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="Top" Width="452" Source="traff.jpg" Stretch="</a:t>
            </a:r>
            <a:r>
              <a:rPr lang="en-AU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UniformToFill</a:t>
            </a:r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" </a:t>
            </a:r>
            <a:r>
              <a:rPr lang="en-AU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StretchDirection</a:t>
            </a:r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="</a:t>
            </a:r>
            <a:r>
              <a:rPr lang="en-AU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DownOnly</a:t>
            </a:r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"/&gt;</a:t>
            </a:r>
          </a:p>
          <a:p>
            <a:endParaRPr lang="en-A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122042A-1AA4-ED98-8BB3-62A39171AC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73D2D6-B77F-55FE-6763-1CEE1E8B9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16833"/>
            <a:ext cx="5384800" cy="440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3820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D48AE-D1F2-DF5D-95CC-71EB3E5DF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7FD02-A34D-D80A-217E-CB870DFAC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Add a WPF window for table Demerits and </a:t>
            </a:r>
            <a:r>
              <a:rPr lang="en-AU" dirty="0" err="1"/>
              <a:t>addsearch</a:t>
            </a:r>
            <a:r>
              <a:rPr lang="en-AU" dirty="0"/>
              <a:t> </a:t>
            </a:r>
            <a:r>
              <a:rPr lang="en-AU" dirty="0" err="1"/>
              <a:t>textbox,listbox,insert</a:t>
            </a:r>
            <a:r>
              <a:rPr lang="en-AU" dirty="0"/>
              <a:t>, delete and search buttons and their functions.</a:t>
            </a:r>
          </a:p>
          <a:p>
            <a:r>
              <a:rPr lang="en-AU" dirty="0"/>
              <a:t>Add colour, Font, Picture and back ground colour into the </a:t>
            </a:r>
          </a:p>
          <a:p>
            <a:pPr marL="0" indent="0">
              <a:buNone/>
            </a:pPr>
            <a:r>
              <a:rPr lang="en-AU" dirty="0"/>
              <a:t>   Demerits file WPF.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64244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4"/>
            <a:ext cx="10363200" cy="1610438"/>
          </a:xfrm>
        </p:spPr>
        <p:txBody>
          <a:bodyPr>
            <a:noAutofit/>
          </a:bodyPr>
          <a:lstStyle/>
          <a:p>
            <a:r>
              <a:rPr lang="en-AU" sz="2800" dirty="0"/>
              <a:t>Setting up the CRUD Operations on Session 12 program by Making changes in the </a:t>
            </a:r>
            <a:r>
              <a:rPr lang="en-AU" sz="2800"/>
              <a:t>Previous session’s program, </a:t>
            </a:r>
            <a:r>
              <a:rPr lang="en-AU" sz="2800" dirty="0"/>
              <a:t>starting with Search button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WPF &amp; Database 3</a:t>
            </a:r>
          </a:p>
        </p:txBody>
      </p:sp>
    </p:spTree>
    <p:extLst>
      <p:ext uri="{BB962C8B-B14F-4D97-AF65-F5344CB8AC3E}">
        <p14:creationId xmlns:p14="http://schemas.microsoft.com/office/powerpoint/2010/main" val="3536092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9892"/>
            <a:ext cx="10972800" cy="1003205"/>
          </a:xfrm>
        </p:spPr>
        <p:txBody>
          <a:bodyPr anchor="ctr">
            <a:normAutofit/>
          </a:bodyPr>
          <a:lstStyle/>
          <a:p>
            <a:r>
              <a:rPr lang="en-AU" dirty="0"/>
              <a:t>Created the GUI Layout in Session 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4301765" cy="4525963"/>
          </a:xfrm>
        </p:spPr>
        <p:txBody>
          <a:bodyPr>
            <a:normAutofit/>
          </a:bodyPr>
          <a:lstStyle/>
          <a:p>
            <a:r>
              <a:rPr lang="en-AU" dirty="0"/>
              <a:t>We will be adding:</a:t>
            </a:r>
          </a:p>
          <a:p>
            <a:pPr lvl="1"/>
            <a:r>
              <a:rPr lang="en-AU" sz="2800" dirty="0"/>
              <a:t>Grid column/rows</a:t>
            </a:r>
          </a:p>
          <a:p>
            <a:pPr lvl="1"/>
            <a:r>
              <a:rPr lang="en-AU" sz="2800" dirty="0"/>
              <a:t>Labels</a:t>
            </a:r>
          </a:p>
          <a:p>
            <a:pPr lvl="1"/>
            <a:r>
              <a:rPr lang="en-AU" sz="2800" dirty="0"/>
              <a:t>Textbox</a:t>
            </a:r>
          </a:p>
          <a:p>
            <a:pPr lvl="1"/>
            <a:r>
              <a:rPr lang="en-AU" sz="2800" dirty="0"/>
              <a:t>Listbox</a:t>
            </a:r>
          </a:p>
          <a:p>
            <a:pPr lvl="1"/>
            <a:r>
              <a:rPr lang="en-AU" sz="2800" dirty="0"/>
              <a:t>Button</a:t>
            </a:r>
          </a:p>
          <a:p>
            <a:pPr lvl="1"/>
            <a:r>
              <a:rPr lang="en-AU" sz="2800" dirty="0"/>
              <a:t>Check Box</a:t>
            </a:r>
          </a:p>
          <a:p>
            <a:pPr lvl="2"/>
            <a:r>
              <a:rPr lang="en-AU" sz="2400" dirty="0"/>
              <a:t>not shown</a:t>
            </a:r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3695400-001E-B64D-8023-FF0944DD3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365" y="1600203"/>
            <a:ext cx="6671035" cy="386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64888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597FD-F89A-2EEB-5F00-178BED2A0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Adding search operation in the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455AD-37B8-B99C-22AB-B6BAAE920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800" dirty="0">
                <a:highlight>
                  <a:srgbClr val="808080"/>
                </a:highlight>
              </a:rPr>
              <a:t>Pick the button from toolbox and place it in the XAML window. Change its Content to </a:t>
            </a:r>
            <a:r>
              <a:rPr lang="en-AU" sz="2800" dirty="0" err="1">
                <a:highlight>
                  <a:srgbClr val="808080"/>
                </a:highlight>
              </a:rPr>
              <a:t>Search.Or</a:t>
            </a:r>
            <a:r>
              <a:rPr lang="en-AU" sz="2800" dirty="0">
                <a:highlight>
                  <a:srgbClr val="808080"/>
                </a:highlight>
              </a:rPr>
              <a:t> You write code like this in the code area of </a:t>
            </a:r>
            <a:r>
              <a:rPr lang="en-AU" sz="2800" dirty="0" err="1">
                <a:highlight>
                  <a:srgbClr val="808080"/>
                </a:highlight>
              </a:rPr>
              <a:t>xaml</a:t>
            </a:r>
            <a:endParaRPr lang="en-AU" sz="2800" dirty="0">
              <a:highlight>
                <a:srgbClr val="808080"/>
              </a:highlight>
            </a:endParaRPr>
          </a:p>
          <a:p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&lt;Button x:Name= "</a:t>
            </a:r>
            <a:r>
              <a:rPr lang="en-AU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Searchrecord</a:t>
            </a:r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" Content="Search" </a:t>
            </a:r>
          </a:p>
          <a:p>
            <a:r>
              <a:rPr lang="en-AU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Grid.Column</a:t>
            </a:r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="1" </a:t>
            </a:r>
            <a:r>
              <a:rPr lang="en-AU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HorizontalAlignment</a:t>
            </a:r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="Left" </a:t>
            </a:r>
          </a:p>
          <a:p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Height="61" Margin="10,73.4,0,0" </a:t>
            </a:r>
          </a:p>
          <a:p>
            <a:r>
              <a:rPr lang="en-AU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Grid.Row</a:t>
            </a:r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="2" </a:t>
            </a:r>
          </a:p>
          <a:p>
            <a:r>
              <a:rPr lang="en-AU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Grid.RowSpan</a:t>
            </a:r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="2“</a:t>
            </a:r>
          </a:p>
          <a:p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AU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VerticalAlignment</a:t>
            </a:r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="Top" </a:t>
            </a:r>
          </a:p>
          <a:p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Width="254" Click="</a:t>
            </a:r>
            <a:r>
              <a:rPr lang="en-AU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Button_Click</a:t>
            </a:r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"/&gt;</a:t>
            </a:r>
            <a:endParaRPr lang="en-AU" dirty="0">
              <a:solidFill>
                <a:schemeClr val="bg1"/>
              </a:solidFill>
            </a:endParaRPr>
          </a:p>
          <a:p>
            <a:r>
              <a:rPr lang="en-AU" sz="2000" dirty="0"/>
              <a:t>Give a name to the button as</a:t>
            </a:r>
          </a:p>
          <a:p>
            <a:r>
              <a:rPr lang="en-AU" sz="2000" dirty="0" err="1"/>
              <a:t>Searchrecord</a:t>
            </a:r>
            <a:r>
              <a:rPr lang="en-AU" sz="2000" dirty="0"/>
              <a:t>. 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7B135F-4079-2B20-F541-909DDB247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8525" y="3507641"/>
            <a:ext cx="5204911" cy="296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464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83D82-8D1F-0E26-0049-6603DF1DE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Adding search operation in the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6BDAC-477B-D85E-EB08-645425A91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000" dirty="0"/>
              <a:t>Double click on search button you will be led to </a:t>
            </a:r>
            <a:r>
              <a:rPr lang="en-AU" sz="2000" dirty="0" err="1"/>
              <a:t>MainWindow.xaml.cs</a:t>
            </a:r>
            <a:endParaRPr lang="en-AU" sz="2000" dirty="0"/>
          </a:p>
          <a:p>
            <a:endParaRPr lang="en-AU" sz="2000" dirty="0"/>
          </a:p>
          <a:p>
            <a:pPr marL="0" indent="0">
              <a:buNone/>
            </a:pPr>
            <a:endParaRPr lang="en-AU" sz="2000" dirty="0"/>
          </a:p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B0A01C-69E3-522C-DD0D-8A0D85058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923" y="2549692"/>
            <a:ext cx="5768840" cy="132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911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5521D-D355-1062-F3E5-D808F0951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Adding search operation in the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3F9B0-6553-B9E2-A279-F0812DC26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private void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Searchrecord_Click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(object sender,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RoutedEventArgs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           string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sqlQuery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= "Select * from traffic where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number_plate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like '%" +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SearchTextbox.Text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+ "%';";</a:t>
            </a:r>
          </a:p>
          <a:p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            try</a:t>
            </a:r>
          </a:p>
          <a:p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</a:t>
            </a:r>
            <a:r>
              <a:rPr lang="en-AU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VehicleListbox.Items.Clear</a:t>
            </a:r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</a:t>
            </a:r>
            <a:r>
              <a:rPr lang="en-AU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conn.Open</a:t>
            </a:r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MySqlCommand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cmd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= new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MySqlCommand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sqlQuery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, conn);</a:t>
            </a:r>
          </a:p>
          <a:p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</a:t>
            </a:r>
            <a:r>
              <a:rPr lang="en-AU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MySqlDataReader</a:t>
            </a:r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AU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rdr</a:t>
            </a:r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AU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cmd.ExecuteReader</a:t>
            </a:r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while (</a:t>
            </a:r>
            <a:r>
              <a:rPr lang="en-AU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rdr.Read</a:t>
            </a:r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</a:t>
            </a:r>
            <a:r>
              <a:rPr lang="en-AU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VehicleListbox.Items.Add</a:t>
            </a:r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($"{</a:t>
            </a:r>
            <a:r>
              <a:rPr lang="en-AU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rdr</a:t>
            </a:r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[1],5}: {</a:t>
            </a:r>
            <a:r>
              <a:rPr lang="en-AU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rdr</a:t>
            </a:r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[2],5}kph: {</a:t>
            </a:r>
            <a:r>
              <a:rPr lang="en-AU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rdr</a:t>
            </a:r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[3],5}:");</a:t>
            </a:r>
          </a:p>
          <a:p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            catch (Exception ex)</a:t>
            </a:r>
          </a:p>
          <a:p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</a:t>
            </a:r>
            <a:r>
              <a:rPr lang="en-AU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MessageBox.Show</a:t>
            </a:r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AU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ex.ToString</a:t>
            </a:r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AU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conn.Close</a:t>
            </a:r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AU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7586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SMS Availabilities&amp;#x0D;&amp;#x0A;Overview&amp;quot;&quot;/&gt;&lt;property id=&quot;20307&quot; value=&quot;256&quot;/&gt;&lt;/object&gt;&lt;object type=&quot;3&quot; unique_id=&quot;10005&quot;&gt;&lt;property id=&quot;20148&quot; value=&quot;5&quot;/&gt;&lt;property id=&quot;20300&quot; value=&quot;Slide 2&quot;/&gt;&lt;property id=&quot;20307&quot; value=&quot;257&quot;/&gt;&lt;/object&gt;&lt;object type=&quot;3&quot; unique_id=&quot;10006&quot;&gt;&lt;property id=&quot;20148&quot; value=&quot;5&quot;/&gt;&lt;property id=&quot;20300&quot; value=&quot;Slide 3 - &amp;quot;&amp;#x0D;&amp;#x0A;Course Availabilities&amp;quot;&quot;/&gt;&lt;property id=&quot;20307&quot; value=&quot;261&quot;/&gt;&lt;/object&gt;&lt;object type=&quot;3&quot; unique_id=&quot;10007&quot;&gt;&lt;property id=&quot;20148&quot; value=&quot;5&quot;/&gt;&lt;property id=&quot;20300&quot; value=&quot;Slide 4 - &amp;quot;Intake Calendars&amp;quot;&quot;/&gt;&lt;property id=&quot;20307&quot; value=&quot;264&quot;/&gt;&lt;/object&gt;&lt;object type=&quot;3&quot; unique_id=&quot;10008&quot;&gt;&lt;property id=&quot;20148&quot; value=&quot;5&quot;/&gt;&lt;property id=&quot;20300&quot; value=&quot;Slide 5 - &amp;quot;&amp;#x0D;&amp;#x0A;Unit Availabilities&amp;quot;&quot;/&gt;&lt;property id=&quot;20307&quot; value=&quot;259&quot;/&gt;&lt;/object&gt;&lt;object type=&quot;3&quot; unique_id=&quot;10009&quot;&gt;&lt;property id=&quot;20148&quot; value=&quot;5&quot;/&gt;&lt;property id=&quot;20300&quot; value=&quot;Slide 6 - &amp;quot;&amp;#x0D;&amp;#x0A;Unit Availabilities&amp;quot;&quot;/&gt;&lt;property id=&quot;20307&quot; value=&quot;260&quot;/&gt;&lt;/object&gt;&lt;object type=&quot;3&quot; unique_id=&quot;10010&quot;&gt;&lt;property id=&quot;20148&quot; value=&quot;5&quot;/&gt;&lt;property id=&quot;20300&quot; value=&quot;Slide 7 - &amp;quot;Enrolment Calendars&amp;quot;&quot;/&gt;&lt;property id=&quot;20307&quot; value=&quot;265&quot;/&gt;&lt;/object&gt;&lt;object type=&quot;3&quot; unique_id=&quot;10011&quot;&gt;&lt;property id=&quot;20148&quot; value=&quot;5&quot;/&gt;&lt;property id=&quot;20300&quot; value=&quot;Slide 8 - &amp;quot;Business Guidelines&amp;quot;&quot;/&gt;&lt;property id=&quot;20307&quot; value=&quot;268&quot;/&gt;&lt;/object&gt;&lt;object type=&quot;3&quot; unique_id=&quot;10012&quot;&gt;&lt;property id=&quot;20148&quot; value=&quot;5&quot;/&gt;&lt;property id=&quot;20300&quot; value=&quot;Slide 9 - &amp;quot;Business Guidelines&amp;quot;&quot;/&gt;&lt;property id=&quot;20307&quot; value=&quot;269&quot;/&gt;&lt;/object&gt;&lt;object type=&quot;3&quot; unique_id=&quot;10013&quot;&gt;&lt;property id=&quot;20148&quot; value=&quot;5&quot;/&gt;&lt;property id=&quot;20300&quot; value=&quot;Slide 10 - &amp;quot;Business Considerations&amp;quot;&quot;/&gt;&lt;property id=&quot;20307&quot; value=&quot;262&quot;/&gt;&lt;/object&gt;&lt;object type=&quot;3&quot; unique_id=&quot;10014&quot;&gt;&lt;property id=&quot;20148&quot; value=&quot;5&quot;/&gt;&lt;property id=&quot;20300&quot; value=&quot;Slide 11 - &amp;quot;Availabilities tasks&amp;quot;&quot;/&gt;&lt;property id=&quot;20307&quot; value=&quot;266&quot;/&gt;&lt;/object&gt;&lt;object type=&quot;3&quot; unique_id=&quot;10015&quot;&gt;&lt;property id=&quot;20148&quot; value=&quot;5&quot;/&gt;&lt;property id=&quot;20300&quot; value=&quot;Slide 12 - &amp;quot;Availabilities Template&amp;quot;&quot;/&gt;&lt;property id=&quot;20307&quot; value=&quot;267&quot;/&gt;&lt;/object&gt;&lt;object type=&quot;3&quot; unique_id=&quot;10016&quot;&gt;&lt;property id=&quot;20148&quot; value=&quot;5&quot;/&gt;&lt;property id=&quot;20300&quot; value=&quot;Slide 13 - &amp;quot;Timetabling&amp;quot;&quot;/&gt;&lt;property id=&quot;20307&quot; value=&quot;263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AFE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MT-Presentation-HD-1920x1080-AJG-V2020.07.01.potx" id="{3EDD48A2-5C86-4826-A34B-3DD4694D6775}" vid="{2EDC81D3-35B6-4E09-B25C-3248DC8F64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FolderType xmlns="833ce3ab-d172-455c-9989-f10facae9784" xsi:nil="true"/>
    <Students xmlns="833ce3ab-d172-455c-9989-f10facae9784">
      <UserInfo>
        <DisplayName/>
        <AccountId xsi:nil="true"/>
        <AccountType/>
      </UserInfo>
    </Students>
    <TeamsChannelId xmlns="833ce3ab-d172-455c-9989-f10facae9784" xsi:nil="true"/>
    <Student_Groups xmlns="833ce3ab-d172-455c-9989-f10facae9784">
      <UserInfo>
        <DisplayName/>
        <AccountId xsi:nil="true"/>
        <AccountType/>
      </UserInfo>
    </Student_Groups>
    <Math_Settings xmlns="833ce3ab-d172-455c-9989-f10facae9784" xsi:nil="true"/>
    <Is_Collaboration_Space_Locked xmlns="833ce3ab-d172-455c-9989-f10facae9784" xsi:nil="true"/>
    <AppVersion xmlns="833ce3ab-d172-455c-9989-f10facae9784" xsi:nil="true"/>
    <Owner xmlns="833ce3ab-d172-455c-9989-f10facae9784">
      <UserInfo>
        <DisplayName/>
        <AccountId xsi:nil="true"/>
        <AccountType/>
      </UserInfo>
    </Owner>
    <Has_Teacher_Only_SectionGroup xmlns="833ce3ab-d172-455c-9989-f10facae9784" xsi:nil="true"/>
    <NotebookType xmlns="833ce3ab-d172-455c-9989-f10facae9784" xsi:nil="true"/>
    <Teachers xmlns="833ce3ab-d172-455c-9989-f10facae9784">
      <UserInfo>
        <DisplayName/>
        <AccountId xsi:nil="true"/>
        <AccountType/>
      </UserInfo>
    </Teachers>
    <Templates xmlns="833ce3ab-d172-455c-9989-f10facae9784" xsi:nil="true"/>
    <DefaultSectionNames xmlns="833ce3ab-d172-455c-9989-f10facae9784" xsi:nil="true"/>
    <CultureName xmlns="833ce3ab-d172-455c-9989-f10facae9784" xsi:nil="true"/>
    <Distribution_Groups xmlns="833ce3ab-d172-455c-9989-f10facae9784" xsi:nil="true"/>
    <Self_Registration_Enabled xmlns="833ce3ab-d172-455c-9989-f10facae9784" xsi:nil="true"/>
    <LMS_Mappings xmlns="833ce3ab-d172-455c-9989-f10facae9784" xsi:nil="true"/>
    <Invited_Teachers xmlns="833ce3ab-d172-455c-9989-f10facae9784" xsi:nil="true"/>
    <Invited_Students xmlns="833ce3ab-d172-455c-9989-f10facae9784" xsi:nil="true"/>
    <IsNotebookLocked xmlns="833ce3ab-d172-455c-9989-f10facae9784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82CBA738D00D4AAC9330883AE1DA78" ma:contentTypeVersion="33" ma:contentTypeDescription="Create a new document." ma:contentTypeScope="" ma:versionID="8e47dcab4e34a32242880baf61f0a73d">
  <xsd:schema xmlns:xsd="http://www.w3.org/2001/XMLSchema" xmlns:xs="http://www.w3.org/2001/XMLSchema" xmlns:p="http://schemas.microsoft.com/office/2006/metadata/properties" xmlns:ns3="3936cbe9-feea-4685-b03c-7f8d09c550f1" xmlns:ns4="833ce3ab-d172-455c-9989-f10facae9784" targetNamespace="http://schemas.microsoft.com/office/2006/metadata/properties" ma:root="true" ma:fieldsID="174389be43a91ce68753c33b6ac99b4e" ns3:_="" ns4:_="">
    <xsd:import namespace="3936cbe9-feea-4685-b03c-7f8d09c550f1"/>
    <xsd:import namespace="833ce3ab-d172-455c-9989-f10facae978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4:MediaServiceLocation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  <xsd:element ref="ns4:NotebookType" minOccurs="0"/>
                <xsd:element ref="ns4:FolderType" minOccurs="0"/>
                <xsd:element ref="ns4:CultureName" minOccurs="0"/>
                <xsd:element ref="ns4:AppVersion" minOccurs="0"/>
                <xsd:element ref="ns4:TeamsChannelId" minOccurs="0"/>
                <xsd:element ref="ns4:Owner" minOccurs="0"/>
                <xsd:element ref="ns4:Math_Settings" minOccurs="0"/>
                <xsd:element ref="ns4:DefaultSectionNames" minOccurs="0"/>
                <xsd:element ref="ns4:Templates" minOccurs="0"/>
                <xsd:element ref="ns4:Teachers" minOccurs="0"/>
                <xsd:element ref="ns4:Students" minOccurs="0"/>
                <xsd:element ref="ns4:Student_Groups" minOccurs="0"/>
                <xsd:element ref="ns4:Distribution_Groups" minOccurs="0"/>
                <xsd:element ref="ns4:LMS_Mapping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Has_Teacher_Only_SectionGroup" minOccurs="0"/>
                <xsd:element ref="ns4:Is_Collaboration_Space_Locked" minOccurs="0"/>
                <xsd:element ref="ns4:IsNotebookLock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36cbe9-feea-4685-b03c-7f8d09c550f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3ce3ab-d172-455c-9989-f10facae978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NotebookType" ma:index="21" nillable="true" ma:displayName="Notebook Type" ma:internalName="NotebookType">
      <xsd:simpleType>
        <xsd:restriction base="dms:Text"/>
      </xsd:simpleType>
    </xsd:element>
    <xsd:element name="FolderType" ma:index="22" nillable="true" ma:displayName="Folder Type" ma:internalName="FolderType">
      <xsd:simpleType>
        <xsd:restriction base="dms:Text"/>
      </xsd:simpleType>
    </xsd:element>
    <xsd:element name="CultureName" ma:index="23" nillable="true" ma:displayName="Culture Name" ma:internalName="CultureName">
      <xsd:simpleType>
        <xsd:restriction base="dms:Text"/>
      </xsd:simpleType>
    </xsd:element>
    <xsd:element name="AppVersion" ma:index="24" nillable="true" ma:displayName="App Version" ma:internalName="AppVersion">
      <xsd:simpleType>
        <xsd:restriction base="dms:Text"/>
      </xsd:simpleType>
    </xsd:element>
    <xsd:element name="TeamsChannelId" ma:index="25" nillable="true" ma:displayName="Teams Channel Id" ma:internalName="TeamsChannelId">
      <xsd:simpleType>
        <xsd:restriction base="dms:Text"/>
      </xsd:simpleType>
    </xsd:element>
    <xsd:element name="Owner" ma:index="26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27" nillable="true" ma:displayName="Math Settings" ma:internalName="Math_Settings">
      <xsd:simpleType>
        <xsd:restriction base="dms:Text"/>
      </xsd:simpleType>
    </xsd:element>
    <xsd:element name="DefaultSectionNames" ma:index="28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9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30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31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32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33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4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35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36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37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38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9" nillable="true" ma:displayName="Is Collaboration Space Locked" ma:internalName="Is_Collaboration_Space_Locked">
      <xsd:simpleType>
        <xsd:restriction base="dms:Boolean"/>
      </xsd:simpleType>
    </xsd:element>
    <xsd:element name="IsNotebookLocked" ma:index="40" nillable="true" ma:displayName="Is Notebook Locked" ma:internalName="IsNotebookLocked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6F79D9B-5A67-492D-BB4F-F3913BAD9421}">
  <ds:schemaRefs>
    <ds:schemaRef ds:uri="http://purl.org/dc/elements/1.1/"/>
    <ds:schemaRef ds:uri="http://purl.org/dc/dcmitype/"/>
    <ds:schemaRef ds:uri="833ce3ab-d172-455c-9989-f10facae9784"/>
    <ds:schemaRef ds:uri="http://schemas.microsoft.com/office/2006/metadata/properties"/>
    <ds:schemaRef ds:uri="3936cbe9-feea-4685-b03c-7f8d09c550f1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EDE3886-A981-4E1C-91EF-EBC9EDE0D1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936cbe9-feea-4685-b03c-7f8d09c550f1"/>
    <ds:schemaRef ds:uri="833ce3ab-d172-455c-9989-f10facae978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93B4755-80B4-4FE9-9650-4C800644483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NMT-Presentation-HD-1920x1080-AJG-V2020.07.01</Template>
  <TotalTime>17764</TotalTime>
  <Words>2514</Words>
  <Application>Microsoft Office PowerPoint</Application>
  <PresentationFormat>Widescreen</PresentationFormat>
  <Paragraphs>301</Paragraphs>
  <Slides>41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Century Gothic</vt:lpstr>
      <vt:lpstr>Consolas</vt:lpstr>
      <vt:lpstr>Office Theme</vt:lpstr>
      <vt:lpstr>WPF &amp; CRUD operations</vt:lpstr>
      <vt:lpstr>Session Contents</vt:lpstr>
      <vt:lpstr>Requirements</vt:lpstr>
      <vt:lpstr>Requirements</vt:lpstr>
      <vt:lpstr>Setting up the CRUD Operations on Session 12 program by Making changes in the Previous session’s program, starting with Search button</vt:lpstr>
      <vt:lpstr>Created the GUI Layout in Session 12</vt:lpstr>
      <vt:lpstr>Adding search operation in the program</vt:lpstr>
      <vt:lpstr>Adding search operation in the program</vt:lpstr>
      <vt:lpstr>Adding search operation in the program</vt:lpstr>
      <vt:lpstr>Writing number plate in search text box.You will get this kind of output</vt:lpstr>
      <vt:lpstr>Making changes in the session 12 program adding Search button or edit button</vt:lpstr>
      <vt:lpstr>Add a button in the Mainwindow xaml code.</vt:lpstr>
      <vt:lpstr>You will end up at Mainwindow.xaml.cs</vt:lpstr>
      <vt:lpstr>Adding Update command</vt:lpstr>
      <vt:lpstr>The Output will be</vt:lpstr>
      <vt:lpstr>Making changes in the session 12 program adding Delete button</vt:lpstr>
      <vt:lpstr>Add a delete button</vt:lpstr>
      <vt:lpstr>Add the given code with the delete query</vt:lpstr>
      <vt:lpstr>Making changes in the session 12 program adding INsert button</vt:lpstr>
      <vt:lpstr>Add another button </vt:lpstr>
      <vt:lpstr>Write the given code under the Insert button</vt:lpstr>
      <vt:lpstr>Insert button</vt:lpstr>
      <vt:lpstr>Connect to another window</vt:lpstr>
      <vt:lpstr>Adding another wpf to the project</vt:lpstr>
      <vt:lpstr>Insert windows xaml file</vt:lpstr>
      <vt:lpstr>The Xaml Code written between the Grid is like this</vt:lpstr>
      <vt:lpstr>The Xaml Code written between the Grid is like this</vt:lpstr>
      <vt:lpstr>The screen will look like this</vt:lpstr>
      <vt:lpstr>Go to Insertwindow.xaml</vt:lpstr>
      <vt:lpstr>Go to Insertwindow.xaml.cs and write the following</vt:lpstr>
      <vt:lpstr>Write the Methods for Insert record and Clear</vt:lpstr>
      <vt:lpstr>Under these button clicks call the related methods</vt:lpstr>
      <vt:lpstr>Inserting the data record</vt:lpstr>
      <vt:lpstr>Making changes in the session 12 program adding Clear button</vt:lpstr>
      <vt:lpstr>Clear Button</vt:lpstr>
      <vt:lpstr> End of CRUD operations </vt:lpstr>
      <vt:lpstr>Add a picture</vt:lpstr>
      <vt:lpstr>Add a picture</vt:lpstr>
      <vt:lpstr>Add a picture</vt:lpstr>
      <vt:lpstr>Add a picture</vt:lpstr>
      <vt:lpstr>Exercise</vt:lpstr>
    </vt:vector>
  </TitlesOfParts>
  <Manager/>
  <Company>North Metro TAFE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&amp; Data Basics</dc:title>
  <dc:subject>Powerpoint presentation template (G076C)</dc:subject>
  <dc:creator>Adrian Gould</dc:creator>
  <cp:keywords>HD, 1920x1080, Template, Powerpoint</cp:keywords>
  <dc:description>Template created by Adrian Gould, Lecturer in IT (Software Development, Web Development, IoT, and more)</dc:description>
  <cp:lastModifiedBy>Namrata Aneja</cp:lastModifiedBy>
  <cp:revision>90</cp:revision>
  <cp:lastPrinted>2020-04-28T01:47:42Z</cp:lastPrinted>
  <dcterms:created xsi:type="dcterms:W3CDTF">2021-01-27T03:41:12Z</dcterms:created>
  <dcterms:modified xsi:type="dcterms:W3CDTF">2023-05-05T03:08:58Z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0x010100D482CBA738D00D4AAC9330883AE1DA78</vt:lpwstr>
  </property>
  <property fmtid="{D5CDD505-2E9C-101B-9397-08002B2CF9AE}" pid="3" name="MSIP_Label_f3ac7e5b-5da2-46c7-8677-8a6b50f7d886_Enabled">
    <vt:lpwstr>true</vt:lpwstr>
  </property>
  <property fmtid="{D5CDD505-2E9C-101B-9397-08002B2CF9AE}" pid="4" name="MSIP_Label_f3ac7e5b-5da2-46c7-8677-8a6b50f7d886_SetDate">
    <vt:lpwstr>2023-04-09T10:11:02Z</vt:lpwstr>
  </property>
  <property fmtid="{D5CDD505-2E9C-101B-9397-08002B2CF9AE}" pid="5" name="MSIP_Label_f3ac7e5b-5da2-46c7-8677-8a6b50f7d886_Method">
    <vt:lpwstr>Standard</vt:lpwstr>
  </property>
  <property fmtid="{D5CDD505-2E9C-101B-9397-08002B2CF9AE}" pid="6" name="MSIP_Label_f3ac7e5b-5da2-46c7-8677-8a6b50f7d886_Name">
    <vt:lpwstr>Official</vt:lpwstr>
  </property>
  <property fmtid="{D5CDD505-2E9C-101B-9397-08002B2CF9AE}" pid="7" name="MSIP_Label_f3ac7e5b-5da2-46c7-8677-8a6b50f7d886_SiteId">
    <vt:lpwstr>218881e8-07ad-4142-87d7-f6b90d17009b</vt:lpwstr>
  </property>
  <property fmtid="{D5CDD505-2E9C-101B-9397-08002B2CF9AE}" pid="8" name="MSIP_Label_f3ac7e5b-5da2-46c7-8677-8a6b50f7d886_ActionId">
    <vt:lpwstr>12ebc030-e794-494e-a846-8ee304677e0c</vt:lpwstr>
  </property>
  <property fmtid="{D5CDD505-2E9C-101B-9397-08002B2CF9AE}" pid="9" name="MSIP_Label_f3ac7e5b-5da2-46c7-8677-8a6b50f7d886_ContentBits">
    <vt:lpwstr>1</vt:lpwstr>
  </property>
  <property fmtid="{D5CDD505-2E9C-101B-9397-08002B2CF9AE}" pid="10" name="ClassificationContentMarkingHeaderLocations">
    <vt:lpwstr>Office Theme:7</vt:lpwstr>
  </property>
  <property fmtid="{D5CDD505-2E9C-101B-9397-08002B2CF9AE}" pid="11" name="ClassificationContentMarkingHeaderText">
    <vt:lpwstr>OFFICIAL</vt:lpwstr>
  </property>
</Properties>
</file>