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sldIdLst>
    <p:sldId id="257" r:id="rId5"/>
    <p:sldId id="262" r:id="rId6"/>
    <p:sldId id="259" r:id="rId7"/>
    <p:sldId id="261" r:id="rId8"/>
    <p:sldId id="263" r:id="rId9"/>
    <p:sldId id="264" r:id="rId10"/>
    <p:sldId id="265" r:id="rId11"/>
    <p:sldId id="266" r:id="rId12"/>
    <p:sldId id="267" r:id="rId13"/>
    <p:sldId id="279" r:id="rId14"/>
    <p:sldId id="268" r:id="rId15"/>
    <p:sldId id="283" r:id="rId16"/>
    <p:sldId id="269" r:id="rId17"/>
    <p:sldId id="270" r:id="rId18"/>
    <p:sldId id="275" r:id="rId19"/>
    <p:sldId id="273" r:id="rId20"/>
    <p:sldId id="271" r:id="rId21"/>
    <p:sldId id="277" r:id="rId22"/>
    <p:sldId id="272" r:id="rId23"/>
    <p:sldId id="278" r:id="rId24"/>
    <p:sldId id="274" r:id="rId25"/>
    <p:sldId id="280" r:id="rId26"/>
    <p:sldId id="281" r:id="rId27"/>
    <p:sldId id="282" r:id="rId28"/>
    <p:sldId id="284" r:id="rId29"/>
    <p:sldId id="285" r:id="rId30"/>
    <p:sldId id="299" r:id="rId31"/>
    <p:sldId id="292" r:id="rId32"/>
    <p:sldId id="293" r:id="rId33"/>
    <p:sldId id="294" r:id="rId34"/>
    <p:sldId id="295" r:id="rId35"/>
    <p:sldId id="296" r:id="rId36"/>
    <p:sldId id="287" r:id="rId37"/>
  </p:sldIdLst>
  <p:sldSz cx="12192000" cy="6858000"/>
  <p:notesSz cx="7104063" cy="10234613"/>
  <p:custDataLst>
    <p:tags r:id="rId3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631FFDE-1010-498F-9120-6F57EFC23AC7}">
          <p14:sldIdLst>
            <p14:sldId id="257"/>
            <p14:sldId id="262"/>
          </p14:sldIdLst>
        </p14:section>
        <p14:section name="Content" id="{A4C4AF5C-441C-4785-B207-3A67FABB8DD3}">
          <p14:sldIdLst>
            <p14:sldId id="259"/>
            <p14:sldId id="261"/>
            <p14:sldId id="263"/>
            <p14:sldId id="264"/>
            <p14:sldId id="265"/>
            <p14:sldId id="266"/>
            <p14:sldId id="267"/>
            <p14:sldId id="279"/>
            <p14:sldId id="268"/>
            <p14:sldId id="283"/>
            <p14:sldId id="269"/>
            <p14:sldId id="270"/>
            <p14:sldId id="275"/>
            <p14:sldId id="273"/>
            <p14:sldId id="271"/>
            <p14:sldId id="277"/>
            <p14:sldId id="272"/>
            <p14:sldId id="278"/>
            <p14:sldId id="274"/>
            <p14:sldId id="280"/>
            <p14:sldId id="281"/>
            <p14:sldId id="282"/>
            <p14:sldId id="284"/>
            <p14:sldId id="285"/>
            <p14:sldId id="299"/>
            <p14:sldId id="292"/>
            <p14:sldId id="293"/>
            <p14:sldId id="294"/>
            <p14:sldId id="295"/>
            <p14:sldId id="296"/>
            <p14:sldId id="28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272E"/>
    <a:srgbClr val="D8262E"/>
    <a:srgbClr val="000000"/>
    <a:srgbClr val="D81C24"/>
    <a:srgbClr val="CC0000"/>
    <a:srgbClr val="9BBB59"/>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1390" autoAdjust="0"/>
  </p:normalViewPr>
  <p:slideViewPr>
    <p:cSldViewPr snapToGrid="0" snapToObjects="1">
      <p:cViewPr varScale="1">
        <p:scale>
          <a:sx n="67" d="100"/>
          <a:sy n="67" d="100"/>
        </p:scale>
        <p:origin x="1248" y="58"/>
      </p:cViewPr>
      <p:guideLst>
        <p:guide orient="horz" pos="2160"/>
        <p:guide pos="3840"/>
      </p:guideLst>
    </p:cSldViewPr>
  </p:slideViewPr>
  <p:notesTextViewPr>
    <p:cViewPr>
      <p:scale>
        <a:sx n="3" d="2"/>
        <a:sy n="3" d="2"/>
      </p:scale>
      <p:origin x="0" y="0"/>
    </p:cViewPr>
  </p:notesTextViewPr>
  <p:notesViewPr>
    <p:cSldViewPr snapToGrid="0" snapToObjects="1">
      <p:cViewPr varScale="1">
        <p:scale>
          <a:sx n="104" d="100"/>
          <a:sy n="104" d="100"/>
        </p:scale>
        <p:origin x="2756"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gs" Target="tags/tag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n-US" dirty="0"/>
          </a:p>
        </p:txBody>
      </p:sp>
      <p:sp>
        <p:nvSpPr>
          <p:cNvPr id="3" name="Date Placeholder 2"/>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7EA1514-F326-1840-B15D-D4720038598B}" type="datetimeFigureOut">
              <a:rPr lang="en-US" smtClean="0"/>
              <a:t>3/14/2023</a:t>
            </a:fld>
            <a:endParaRPr lang="en-US" dirty="0"/>
          </a:p>
        </p:txBody>
      </p:sp>
      <p:sp>
        <p:nvSpPr>
          <p:cNvPr id="4" name="Slide Image Placeholder 3"/>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n-US" dirty="0"/>
          </a:p>
        </p:txBody>
      </p:sp>
      <p:sp>
        <p:nvSpPr>
          <p:cNvPr id="5" name="Notes Placeholder 4"/>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BA3E024E-F835-6D45-89C3-0E2F93EE799A}" type="slidenum">
              <a:rPr lang="en-US" smtClean="0"/>
              <a:t>‹#›</a:t>
            </a:fld>
            <a:endParaRPr lang="en-US" dirty="0"/>
          </a:p>
        </p:txBody>
      </p:sp>
    </p:spTree>
    <p:extLst>
      <p:ext uri="{BB962C8B-B14F-4D97-AF65-F5344CB8AC3E}">
        <p14:creationId xmlns:p14="http://schemas.microsoft.com/office/powerpoint/2010/main" val="370357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3</a:t>
            </a:fld>
            <a:endParaRPr lang="en-US" dirty="0"/>
          </a:p>
        </p:txBody>
      </p:sp>
    </p:spTree>
    <p:extLst>
      <p:ext uri="{BB962C8B-B14F-4D97-AF65-F5344CB8AC3E}">
        <p14:creationId xmlns:p14="http://schemas.microsoft.com/office/powerpoint/2010/main" val="246729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MariaDB (or MySQL) very commonly used with Web Applications.</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SQLite is the one you’re most likely to encounter outside of huge databases maintained by big businesses and is currently the most used in the world. </a:t>
            </a:r>
          </a:p>
          <a:p>
            <a:r>
              <a:rPr lang="en-AU" sz="1200" b="0" i="0" u="none" strike="noStrike" kern="1200" baseline="0" dirty="0">
                <a:solidFill>
                  <a:schemeClr val="tx1"/>
                </a:solidFill>
                <a:latin typeface="+mn-lt"/>
                <a:ea typeface="+mn-ea"/>
                <a:cs typeface="+mn-cs"/>
              </a:rPr>
              <a:t>SQLite is small, lightweight, fast, reliable, free and, importantly, comes included with every mobile phone, tablet and most computers. </a:t>
            </a:r>
          </a:p>
          <a:p>
            <a:r>
              <a:rPr lang="en-AU" sz="1200" b="0" i="0" u="none" strike="noStrike" kern="1200" baseline="0" dirty="0">
                <a:solidFill>
                  <a:schemeClr val="tx1"/>
                </a:solidFill>
                <a:latin typeface="+mn-lt"/>
                <a:ea typeface="+mn-ea"/>
                <a:cs typeface="+mn-cs"/>
              </a:rPr>
              <a:t>It is therefore the DBMS of choice for the vast majority of app developers. </a:t>
            </a:r>
          </a:p>
          <a:p>
            <a:r>
              <a:rPr lang="en-AU" sz="1200" b="0" i="0" u="none" strike="noStrike" kern="1200" baseline="0" dirty="0">
                <a:solidFill>
                  <a:schemeClr val="tx1"/>
                </a:solidFill>
                <a:latin typeface="+mn-lt"/>
                <a:ea typeface="+mn-ea"/>
                <a:cs typeface="+mn-cs"/>
              </a:rPr>
              <a:t>Anything on your phone that stores more than a few token pieces of data likely uses SQLite. </a:t>
            </a:r>
          </a:p>
        </p:txBody>
      </p:sp>
      <p:sp>
        <p:nvSpPr>
          <p:cNvPr id="4" name="Slide Number Placeholder 3"/>
          <p:cNvSpPr>
            <a:spLocks noGrp="1"/>
          </p:cNvSpPr>
          <p:nvPr>
            <p:ph type="sldNum" sz="quarter" idx="10"/>
          </p:nvPr>
        </p:nvSpPr>
        <p:spPr/>
        <p:txBody>
          <a:bodyPr/>
          <a:lstStyle/>
          <a:p>
            <a:fld id="{BA3E024E-F835-6D45-89C3-0E2F93EE799A}" type="slidenum">
              <a:rPr lang="en-US" smtClean="0"/>
              <a:t>12</a:t>
            </a:fld>
            <a:endParaRPr lang="en-US" dirty="0"/>
          </a:p>
        </p:txBody>
      </p:sp>
    </p:spTree>
    <p:extLst>
      <p:ext uri="{BB962C8B-B14F-4D97-AF65-F5344CB8AC3E}">
        <p14:creationId xmlns:p14="http://schemas.microsoft.com/office/powerpoint/2010/main" val="10031156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13</a:t>
            </a:fld>
            <a:endParaRPr lang="en-US" dirty="0"/>
          </a:p>
        </p:txBody>
      </p:sp>
    </p:spTree>
    <p:extLst>
      <p:ext uri="{BB962C8B-B14F-4D97-AF65-F5344CB8AC3E}">
        <p14:creationId xmlns:p14="http://schemas.microsoft.com/office/powerpoint/2010/main" val="1432710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A table is a collection of data about a single type of thing. </a:t>
            </a:r>
          </a:p>
          <a:p>
            <a:r>
              <a:rPr lang="en-AU" sz="1200" b="0" i="0" u="none" strike="noStrike" kern="1200" baseline="0" dirty="0">
                <a:solidFill>
                  <a:schemeClr val="tx1"/>
                </a:solidFill>
                <a:latin typeface="+mn-lt"/>
                <a:ea typeface="+mn-ea"/>
                <a:cs typeface="+mn-cs"/>
              </a:rPr>
              <a:t>So, a database could contain a table with data about cars, or clients, or patients, pets, academic writings, movies… </a:t>
            </a:r>
          </a:p>
          <a:p>
            <a:r>
              <a:rPr lang="en-AU" sz="1200" b="0" i="0" u="none" strike="noStrike" kern="1200" baseline="0" dirty="0">
                <a:solidFill>
                  <a:schemeClr val="tx1"/>
                </a:solidFill>
                <a:latin typeface="+mn-lt"/>
                <a:ea typeface="+mn-ea"/>
                <a:cs typeface="+mn-cs"/>
              </a:rPr>
              <a:t>Whatever needs to have data stored about it. </a:t>
            </a:r>
          </a:p>
          <a:p>
            <a:r>
              <a:rPr lang="en-AU" sz="1200" b="0" i="0" u="none" strike="noStrike" kern="1200" baseline="0" dirty="0">
                <a:solidFill>
                  <a:schemeClr val="tx1"/>
                </a:solidFill>
                <a:latin typeface="+mn-lt"/>
                <a:ea typeface="+mn-ea"/>
                <a:cs typeface="+mn-cs"/>
              </a:rPr>
              <a:t>A table should never store information about two things. </a:t>
            </a:r>
          </a:p>
          <a:p>
            <a:r>
              <a:rPr lang="en-AU" sz="1200" b="0" i="0" u="none" strike="noStrike" kern="1200" baseline="0" dirty="0">
                <a:solidFill>
                  <a:schemeClr val="tx1"/>
                </a:solidFill>
                <a:latin typeface="+mn-lt"/>
                <a:ea typeface="+mn-ea"/>
                <a:cs typeface="+mn-cs"/>
              </a:rPr>
              <a:t>So, for example, if you have a table containing details about people and you want to store next of kin, that’s fine. </a:t>
            </a:r>
          </a:p>
          <a:p>
            <a:r>
              <a:rPr lang="en-AU" sz="1200" b="0" i="0" u="none" strike="noStrike" kern="1200" baseline="0" dirty="0">
                <a:solidFill>
                  <a:schemeClr val="tx1"/>
                </a:solidFill>
                <a:latin typeface="+mn-lt"/>
                <a:ea typeface="+mn-ea"/>
                <a:cs typeface="+mn-cs"/>
              </a:rPr>
              <a:t>However, if you find yourself wanting to store things about the next of kin, then that should probably be a separate linked table. </a:t>
            </a:r>
          </a:p>
        </p:txBody>
      </p:sp>
      <p:sp>
        <p:nvSpPr>
          <p:cNvPr id="4" name="Slide Number Placeholder 3"/>
          <p:cNvSpPr>
            <a:spLocks noGrp="1"/>
          </p:cNvSpPr>
          <p:nvPr>
            <p:ph type="sldNum" sz="quarter" idx="10"/>
          </p:nvPr>
        </p:nvSpPr>
        <p:spPr/>
        <p:txBody>
          <a:bodyPr/>
          <a:lstStyle/>
          <a:p>
            <a:fld id="{BA3E024E-F835-6D45-89C3-0E2F93EE799A}" type="slidenum">
              <a:rPr lang="en-US" smtClean="0"/>
              <a:t>14</a:t>
            </a:fld>
            <a:endParaRPr lang="en-US" dirty="0"/>
          </a:p>
        </p:txBody>
      </p:sp>
    </p:spTree>
    <p:extLst>
      <p:ext uri="{BB962C8B-B14F-4D97-AF65-F5344CB8AC3E}">
        <p14:creationId xmlns:p14="http://schemas.microsoft.com/office/powerpoint/2010/main" val="2520423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Tables contain multiple fields. Each field is a piece of information that the table is storing. </a:t>
            </a:r>
          </a:p>
          <a:p>
            <a:r>
              <a:rPr lang="en-AU" sz="1200" b="0" i="0" u="none" strike="noStrike" kern="1200" baseline="0" dirty="0">
                <a:solidFill>
                  <a:schemeClr val="tx1"/>
                </a:solidFill>
                <a:latin typeface="+mn-lt"/>
                <a:ea typeface="+mn-ea"/>
                <a:cs typeface="+mn-cs"/>
              </a:rPr>
              <a:t>So, to take the earlier example with Frank, a table of basic medical data of people may contain fields for name, surname, weight and height.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A table of books would contain fields like title, author, publisher, publication year and so on. </a:t>
            </a:r>
          </a:p>
        </p:txBody>
      </p:sp>
      <p:sp>
        <p:nvSpPr>
          <p:cNvPr id="4" name="Slide Number Placeholder 3"/>
          <p:cNvSpPr>
            <a:spLocks noGrp="1"/>
          </p:cNvSpPr>
          <p:nvPr>
            <p:ph type="sldNum" sz="quarter" idx="10"/>
          </p:nvPr>
        </p:nvSpPr>
        <p:spPr/>
        <p:txBody>
          <a:bodyPr/>
          <a:lstStyle/>
          <a:p>
            <a:fld id="{BA3E024E-F835-6D45-89C3-0E2F93EE799A}" type="slidenum">
              <a:rPr lang="en-US" smtClean="0"/>
              <a:t>15</a:t>
            </a:fld>
            <a:endParaRPr lang="en-US" dirty="0"/>
          </a:p>
        </p:txBody>
      </p:sp>
    </p:spTree>
    <p:extLst>
      <p:ext uri="{BB962C8B-B14F-4D97-AF65-F5344CB8AC3E}">
        <p14:creationId xmlns:p14="http://schemas.microsoft.com/office/powerpoint/2010/main" val="2560048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16</a:t>
            </a:fld>
            <a:endParaRPr lang="en-US" dirty="0"/>
          </a:p>
        </p:txBody>
      </p:sp>
    </p:spTree>
    <p:extLst>
      <p:ext uri="{BB962C8B-B14F-4D97-AF65-F5344CB8AC3E}">
        <p14:creationId xmlns:p14="http://schemas.microsoft.com/office/powerpoint/2010/main" val="2748031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A record is made of the information stored in fields and represents a single entity - a person, book, product, student,</a:t>
            </a:r>
          </a:p>
          <a:p>
            <a:r>
              <a:rPr lang="en-AU" sz="1200" b="0" i="0" u="none" strike="noStrike" kern="1200" baseline="0" dirty="0">
                <a:solidFill>
                  <a:schemeClr val="tx1"/>
                </a:solidFill>
                <a:latin typeface="+mn-lt"/>
                <a:ea typeface="+mn-ea"/>
                <a:cs typeface="+mn-cs"/>
              </a:rPr>
              <a:t>pet… whatever. So, in our mythical health table, Frank’s record would contain all the information about Frank.</a:t>
            </a:r>
          </a:p>
        </p:txBody>
      </p:sp>
      <p:sp>
        <p:nvSpPr>
          <p:cNvPr id="4" name="Slide Number Placeholder 3"/>
          <p:cNvSpPr>
            <a:spLocks noGrp="1"/>
          </p:cNvSpPr>
          <p:nvPr>
            <p:ph type="sldNum" sz="quarter" idx="10"/>
          </p:nvPr>
        </p:nvSpPr>
        <p:spPr/>
        <p:txBody>
          <a:bodyPr/>
          <a:lstStyle/>
          <a:p>
            <a:fld id="{BA3E024E-F835-6D45-89C3-0E2F93EE799A}" type="slidenum">
              <a:rPr lang="en-US" smtClean="0"/>
              <a:t>17</a:t>
            </a:fld>
            <a:endParaRPr lang="en-US" dirty="0"/>
          </a:p>
        </p:txBody>
      </p:sp>
    </p:spTree>
    <p:extLst>
      <p:ext uri="{BB962C8B-B14F-4D97-AF65-F5344CB8AC3E}">
        <p14:creationId xmlns:p14="http://schemas.microsoft.com/office/powerpoint/2010/main" val="7617768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Above is a table. </a:t>
            </a:r>
          </a:p>
          <a:p>
            <a:r>
              <a:rPr lang="en-AU" sz="1200" b="0" i="0" u="none" strike="noStrike" kern="1200" baseline="0" dirty="0">
                <a:solidFill>
                  <a:schemeClr val="tx1"/>
                </a:solidFill>
                <a:latin typeface="+mn-lt"/>
                <a:ea typeface="+mn-ea"/>
                <a:cs typeface="+mn-cs"/>
              </a:rPr>
              <a:t>It contains four records.</a:t>
            </a:r>
          </a:p>
          <a:p>
            <a:r>
              <a:rPr lang="en-AU" sz="1200" b="0" i="0" u="none" strike="noStrike" kern="1200" baseline="0" dirty="0">
                <a:solidFill>
                  <a:schemeClr val="tx1"/>
                </a:solidFill>
                <a:latin typeface="+mn-lt"/>
                <a:ea typeface="+mn-ea"/>
                <a:cs typeface="+mn-cs"/>
              </a:rPr>
              <a:t>Each record is about ONE person. </a:t>
            </a:r>
          </a:p>
          <a:p>
            <a:r>
              <a:rPr lang="en-AU" sz="1200" b="0" i="0" u="none" strike="noStrike" kern="1200" baseline="0" dirty="0">
                <a:solidFill>
                  <a:schemeClr val="tx1"/>
                </a:solidFill>
                <a:latin typeface="+mn-lt"/>
                <a:ea typeface="+mn-ea"/>
                <a:cs typeface="+mn-cs"/>
              </a:rPr>
              <a:t>Each record has five fields, each of which stores a piece of information about the person.</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Now that you can see that a table is, well, just a table, it’s worth pointing out that you can create and maintain a database in a spreadsheet program like Excel.</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For small jobs, this is fine.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So, if you wanted to maintain a master inventory of everything in your house for any possible insurance claim later, something like Excel would be perfectly doable.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However, spreadsheets are not really made for it and lack some key functionality, most importantly queries.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We’ll talk about queries in a bit.</a:t>
            </a:r>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18</a:t>
            </a:fld>
            <a:endParaRPr lang="en-US" dirty="0"/>
          </a:p>
        </p:txBody>
      </p:sp>
    </p:spTree>
    <p:extLst>
      <p:ext uri="{BB962C8B-B14F-4D97-AF65-F5344CB8AC3E}">
        <p14:creationId xmlns:p14="http://schemas.microsoft.com/office/powerpoint/2010/main" val="6397612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For a table to be useful for a computer, each record must be</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This requirement of databases is why we have so many identifying numbers for everything - student IDs, tax file numbers, phone numbers, number plates, Medicare numbers, Australian Business Numbers, International Standard Book Numbers (ISBN) and so on.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These numbers are called primary keys.  uniquely identifiable. </a:t>
            </a:r>
          </a:p>
        </p:txBody>
      </p:sp>
      <p:sp>
        <p:nvSpPr>
          <p:cNvPr id="4" name="Slide Number Placeholder 3"/>
          <p:cNvSpPr>
            <a:spLocks noGrp="1"/>
          </p:cNvSpPr>
          <p:nvPr>
            <p:ph type="sldNum" sz="quarter" idx="10"/>
          </p:nvPr>
        </p:nvSpPr>
        <p:spPr/>
        <p:txBody>
          <a:bodyPr/>
          <a:lstStyle/>
          <a:p>
            <a:fld id="{BA3E024E-F835-6D45-89C3-0E2F93EE799A}" type="slidenum">
              <a:rPr lang="en-US" smtClean="0"/>
              <a:t>19</a:t>
            </a:fld>
            <a:endParaRPr lang="en-US" dirty="0"/>
          </a:p>
        </p:txBody>
      </p:sp>
    </p:spTree>
    <p:extLst>
      <p:ext uri="{BB962C8B-B14F-4D97-AF65-F5344CB8AC3E}">
        <p14:creationId xmlns:p14="http://schemas.microsoft.com/office/powerpoint/2010/main" val="37250367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In the above example, each record can be identified by the combination of first and last name - but the table is also very small. </a:t>
            </a:r>
          </a:p>
          <a:p>
            <a:r>
              <a:rPr lang="en-AU" sz="1200" b="0" i="0" u="none" strike="noStrike" kern="1200" baseline="0" dirty="0">
                <a:solidFill>
                  <a:schemeClr val="tx1"/>
                </a:solidFill>
                <a:latin typeface="+mn-lt"/>
                <a:ea typeface="+mn-ea"/>
                <a:cs typeface="+mn-cs"/>
              </a:rPr>
              <a:t>With anything larger, it would be foolish to assume you will never have two people with the same name. </a:t>
            </a:r>
          </a:p>
          <a:p>
            <a:r>
              <a:rPr lang="en-AU" sz="1200" b="0" i="0" u="none" strike="noStrike" kern="1200" baseline="0" dirty="0">
                <a:solidFill>
                  <a:schemeClr val="tx1"/>
                </a:solidFill>
                <a:latin typeface="+mn-lt"/>
                <a:ea typeface="+mn-ea"/>
                <a:cs typeface="+mn-cs"/>
              </a:rPr>
              <a:t>So, to identify records, an ID of some kind is added, as shown. </a:t>
            </a:r>
          </a:p>
        </p:txBody>
      </p:sp>
      <p:sp>
        <p:nvSpPr>
          <p:cNvPr id="4" name="Slide Number Placeholder 3"/>
          <p:cNvSpPr>
            <a:spLocks noGrp="1"/>
          </p:cNvSpPr>
          <p:nvPr>
            <p:ph type="sldNum" sz="quarter" idx="10"/>
          </p:nvPr>
        </p:nvSpPr>
        <p:spPr/>
        <p:txBody>
          <a:bodyPr/>
          <a:lstStyle/>
          <a:p>
            <a:fld id="{BA3E024E-F835-6D45-89C3-0E2F93EE799A}" type="slidenum">
              <a:rPr lang="en-US" smtClean="0"/>
              <a:t>20</a:t>
            </a:fld>
            <a:endParaRPr lang="en-US" dirty="0"/>
          </a:p>
        </p:txBody>
      </p:sp>
    </p:spTree>
    <p:extLst>
      <p:ext uri="{BB962C8B-B14F-4D97-AF65-F5344CB8AC3E}">
        <p14:creationId xmlns:p14="http://schemas.microsoft.com/office/powerpoint/2010/main" val="3907612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Tables also have indexes.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You don’t normally deal with these but it’s useful to know that they’re there and what they do.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They operate mostly like indexes in books - so, they use some extra space to list information that is already elsewhere in the book with the idea of making it faster to get to the details about that information.</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 In effect, indexes trade space for time. </a:t>
            </a:r>
          </a:p>
          <a:p>
            <a:r>
              <a:rPr lang="en-AU" sz="1200" b="0" i="0" u="none" strike="noStrike" kern="1200" baseline="0" dirty="0">
                <a:solidFill>
                  <a:schemeClr val="tx1"/>
                </a:solidFill>
                <a:latin typeface="+mn-lt"/>
                <a:ea typeface="+mn-ea"/>
                <a:cs typeface="+mn-cs"/>
              </a:rPr>
              <a:t>In books, they add pages to the book so it’s faster to find information. </a:t>
            </a:r>
          </a:p>
          <a:p>
            <a:r>
              <a:rPr lang="en-AU" sz="1200" b="0" i="0" u="none" strike="noStrike" kern="1200" baseline="0" dirty="0">
                <a:solidFill>
                  <a:schemeClr val="tx1"/>
                </a:solidFill>
                <a:latin typeface="+mn-lt"/>
                <a:ea typeface="+mn-ea"/>
                <a:cs typeface="+mn-cs"/>
              </a:rPr>
              <a:t>In databases, they increase the storage size of the tables, again to make look ups faster.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Indexes are a big part of how databases can run so fast even though they can contain millions of records. </a:t>
            </a:r>
          </a:p>
          <a:p>
            <a:r>
              <a:rPr lang="en-AU" sz="1200" b="0" i="0" u="none" strike="noStrike" kern="1200" baseline="0" dirty="0">
                <a:solidFill>
                  <a:schemeClr val="tx1"/>
                </a:solidFill>
                <a:latin typeface="+mn-lt"/>
                <a:ea typeface="+mn-ea"/>
                <a:cs typeface="+mn-cs"/>
              </a:rPr>
              <a:t>The primary key of a database will have an index built around it and so will any other keys you specify. </a:t>
            </a:r>
          </a:p>
          <a:p>
            <a:r>
              <a:rPr lang="en-AU" sz="1200" b="0" i="0" u="none" strike="noStrike" kern="1200" baseline="0" dirty="0">
                <a:solidFill>
                  <a:schemeClr val="tx1"/>
                </a:solidFill>
                <a:latin typeface="+mn-lt"/>
                <a:ea typeface="+mn-ea"/>
                <a:cs typeface="+mn-cs"/>
              </a:rPr>
              <a:t>In practical terms, a key is basically “something I want to search for really fast”. </a:t>
            </a:r>
          </a:p>
        </p:txBody>
      </p:sp>
      <p:sp>
        <p:nvSpPr>
          <p:cNvPr id="4" name="Slide Number Placeholder 3"/>
          <p:cNvSpPr>
            <a:spLocks noGrp="1"/>
          </p:cNvSpPr>
          <p:nvPr>
            <p:ph type="sldNum" sz="quarter" idx="10"/>
          </p:nvPr>
        </p:nvSpPr>
        <p:spPr/>
        <p:txBody>
          <a:bodyPr/>
          <a:lstStyle/>
          <a:p>
            <a:fld id="{BA3E024E-F835-6D45-89C3-0E2F93EE799A}" type="slidenum">
              <a:rPr lang="en-US" smtClean="0"/>
              <a:t>21</a:t>
            </a:fld>
            <a:endParaRPr lang="en-US" dirty="0"/>
          </a:p>
        </p:txBody>
      </p:sp>
    </p:spTree>
    <p:extLst>
      <p:ext uri="{BB962C8B-B14F-4D97-AF65-F5344CB8AC3E}">
        <p14:creationId xmlns:p14="http://schemas.microsoft.com/office/powerpoint/2010/main" val="784430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Typically programming involves laying out a series of steps in order that you want the computer to do. </a:t>
            </a:r>
          </a:p>
        </p:txBody>
      </p:sp>
      <p:sp>
        <p:nvSpPr>
          <p:cNvPr id="4" name="Slide Number Placeholder 3"/>
          <p:cNvSpPr>
            <a:spLocks noGrp="1"/>
          </p:cNvSpPr>
          <p:nvPr>
            <p:ph type="sldNum" sz="quarter" idx="10"/>
          </p:nvPr>
        </p:nvSpPr>
        <p:spPr/>
        <p:txBody>
          <a:bodyPr/>
          <a:lstStyle/>
          <a:p>
            <a:fld id="{BA3E024E-F835-6D45-89C3-0E2F93EE799A}" type="slidenum">
              <a:rPr lang="en-US" smtClean="0"/>
              <a:t>4</a:t>
            </a:fld>
            <a:endParaRPr lang="en-US" dirty="0"/>
          </a:p>
        </p:txBody>
      </p:sp>
    </p:spTree>
    <p:extLst>
      <p:ext uri="{BB962C8B-B14F-4D97-AF65-F5344CB8AC3E}">
        <p14:creationId xmlns:p14="http://schemas.microsoft.com/office/powerpoint/2010/main" val="299432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A query is simply asking a question of a database.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So, if you search on Google for pictures of avocados, then behind the scenes a query will be sent saying, basically, “Give me all images of avocados sorted from most popular to least”.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Queries can get very complex. </a:t>
            </a:r>
          </a:p>
          <a:p>
            <a:r>
              <a:rPr lang="en-AU" sz="1200" b="0" i="0" u="none" strike="noStrike" kern="1200" baseline="0" dirty="0">
                <a:solidFill>
                  <a:schemeClr val="tx1"/>
                </a:solidFill>
                <a:latin typeface="+mn-lt"/>
                <a:ea typeface="+mn-ea"/>
                <a:cs typeface="+mn-cs"/>
              </a:rPr>
              <a:t>Again using a Google example, you could have something like “Give me images of avocados sorted from most popular to least but only if they’re high quality, are free to use for non-commercial use and are less than a month old”.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To make a query is not quite so easy, of course.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Computers are really bad at understanding natural, conversational English.</a:t>
            </a:r>
          </a:p>
          <a:p>
            <a:r>
              <a:rPr lang="en-AU" sz="1200" b="0" i="0" u="none" strike="noStrike" kern="1200" baseline="0" dirty="0">
                <a:solidFill>
                  <a:schemeClr val="tx1"/>
                </a:solidFill>
                <a:latin typeface="+mn-lt"/>
                <a:ea typeface="+mn-ea"/>
                <a:cs typeface="+mn-cs"/>
              </a:rPr>
              <a:t>Instead, we use a query language which arranges the parts of the request, mandates we use certain phrasing and so on to make it easier for a computer to understand. </a:t>
            </a:r>
          </a:p>
        </p:txBody>
      </p:sp>
      <p:sp>
        <p:nvSpPr>
          <p:cNvPr id="4" name="Slide Number Placeholder 3"/>
          <p:cNvSpPr>
            <a:spLocks noGrp="1"/>
          </p:cNvSpPr>
          <p:nvPr>
            <p:ph type="sldNum" sz="quarter" idx="10"/>
          </p:nvPr>
        </p:nvSpPr>
        <p:spPr/>
        <p:txBody>
          <a:bodyPr/>
          <a:lstStyle/>
          <a:p>
            <a:fld id="{BA3E024E-F835-6D45-89C3-0E2F93EE799A}" type="slidenum">
              <a:rPr lang="en-US" smtClean="0"/>
              <a:t>22</a:t>
            </a:fld>
            <a:endParaRPr lang="en-US" dirty="0"/>
          </a:p>
        </p:txBody>
      </p:sp>
    </p:spTree>
    <p:extLst>
      <p:ext uri="{BB962C8B-B14F-4D97-AF65-F5344CB8AC3E}">
        <p14:creationId xmlns:p14="http://schemas.microsoft.com/office/powerpoint/2010/main" val="1534393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SQL (Structured Query Language) is by far the most popular database query language in use, and has been for decades. It reads quite naturally and it’s pretty easy to work out what’s happening by scanning an SQL query.</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1200" b="0" i="0" u="none" strike="noStrike" kern="1200" baseline="0" dirty="0">
              <a:solidFill>
                <a:schemeClr val="tx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baseline="0" dirty="0">
                <a:solidFill>
                  <a:schemeClr val="tx1"/>
                </a:solidFill>
                <a:latin typeface="+mn-lt"/>
                <a:ea typeface="+mn-ea"/>
                <a:cs typeface="+mn-cs"/>
              </a:rPr>
              <a:t>SQL is a </a:t>
            </a:r>
            <a:r>
              <a:rPr lang="en-AU" sz="1200" b="0" i="1" u="none" strike="noStrike" kern="1200" baseline="0" dirty="0">
                <a:solidFill>
                  <a:schemeClr val="tx1"/>
                </a:solidFill>
                <a:latin typeface="+mn-lt"/>
                <a:ea typeface="+mn-ea"/>
                <a:cs typeface="+mn-cs"/>
              </a:rPr>
              <a:t>language </a:t>
            </a:r>
            <a:r>
              <a:rPr lang="en-AU" sz="1200" b="0" i="0" u="none" strike="noStrike" kern="1200" baseline="0" dirty="0">
                <a:solidFill>
                  <a:schemeClr val="tx1"/>
                </a:solidFill>
                <a:latin typeface="+mn-lt"/>
                <a:ea typeface="+mn-ea"/>
                <a:cs typeface="+mn-cs"/>
              </a:rPr>
              <a:t>only, not a DBMS. </a:t>
            </a:r>
          </a:p>
          <a:p>
            <a:endParaRPr lang="en-AU" dirty="0"/>
          </a:p>
          <a:p>
            <a:pPr marL="0" marR="0" lvl="0" indent="0" algn="l" defTabSz="457200" rtl="0" eaLnBrk="1" fontAlgn="auto" latinLnBrk="0" hangingPunct="1">
              <a:lnSpc>
                <a:spcPct val="100000"/>
              </a:lnSpc>
              <a:spcBef>
                <a:spcPts val="0"/>
              </a:spcBef>
              <a:spcAft>
                <a:spcPts val="0"/>
              </a:spcAft>
              <a:buClrTx/>
              <a:buSzTx/>
              <a:buFontTx/>
              <a:buNone/>
              <a:tabLst/>
              <a:defRPr/>
            </a:pPr>
            <a:r>
              <a:rPr lang="en-AU" sz="1200" b="0" i="0" u="none" strike="noStrike" kern="1200" baseline="0" dirty="0">
                <a:solidFill>
                  <a:schemeClr val="tx1"/>
                </a:solidFill>
                <a:latin typeface="+mn-lt"/>
                <a:ea typeface="+mn-ea"/>
                <a:cs typeface="+mn-cs"/>
              </a:rPr>
              <a:t>There are a number of DBMSs that use the SQL language (see later), like Microsoft SQL Server, Oracle, </a:t>
            </a:r>
            <a:r>
              <a:rPr lang="en-AU" sz="1200" b="0" i="0" u="none" strike="noStrike" kern="1200" baseline="0" dirty="0" err="1">
                <a:solidFill>
                  <a:schemeClr val="tx1"/>
                </a:solidFill>
                <a:latin typeface="+mn-lt"/>
                <a:ea typeface="+mn-ea"/>
                <a:cs typeface="+mn-cs"/>
              </a:rPr>
              <a:t>Altibase</a:t>
            </a:r>
            <a:r>
              <a:rPr lang="en-AU" sz="1200" b="0" i="0" u="none" strike="noStrike" kern="1200" baseline="0" dirty="0">
                <a:solidFill>
                  <a:schemeClr val="tx1"/>
                </a:solidFill>
                <a:latin typeface="+mn-lt"/>
                <a:ea typeface="+mn-ea"/>
                <a:cs typeface="+mn-cs"/>
              </a:rPr>
              <a:t> and so on.</a:t>
            </a:r>
          </a:p>
          <a:p>
            <a:endParaRPr lang="en-AU" dirty="0"/>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23</a:t>
            </a:fld>
            <a:endParaRPr lang="en-US" dirty="0"/>
          </a:p>
        </p:txBody>
      </p:sp>
    </p:spTree>
    <p:extLst>
      <p:ext uri="{BB962C8B-B14F-4D97-AF65-F5344CB8AC3E}">
        <p14:creationId xmlns:p14="http://schemas.microsoft.com/office/powerpoint/2010/main" val="345752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Even without knowing anything about SQL, that’s pretty close to normal English and mostly makes sense. </a:t>
            </a:r>
          </a:p>
          <a:p>
            <a:r>
              <a:rPr lang="en-AU" sz="1200" b="0" i="0" u="none" strike="noStrike" kern="1200" baseline="0" dirty="0">
                <a:solidFill>
                  <a:schemeClr val="tx1"/>
                </a:solidFill>
                <a:latin typeface="+mn-lt"/>
                <a:ea typeface="+mn-ea"/>
                <a:cs typeface="+mn-cs"/>
              </a:rPr>
              <a:t>We’re asking for the names of all customers in the “Customers” table who live in Perth. </a:t>
            </a:r>
          </a:p>
        </p:txBody>
      </p:sp>
      <p:sp>
        <p:nvSpPr>
          <p:cNvPr id="4" name="Slide Number Placeholder 3"/>
          <p:cNvSpPr>
            <a:spLocks noGrp="1"/>
          </p:cNvSpPr>
          <p:nvPr>
            <p:ph type="sldNum" sz="quarter" idx="10"/>
          </p:nvPr>
        </p:nvSpPr>
        <p:spPr/>
        <p:txBody>
          <a:bodyPr/>
          <a:lstStyle/>
          <a:p>
            <a:fld id="{BA3E024E-F835-6D45-89C3-0E2F93EE799A}" type="slidenum">
              <a:rPr lang="en-US" smtClean="0"/>
              <a:t>24</a:t>
            </a:fld>
            <a:endParaRPr lang="en-US" dirty="0"/>
          </a:p>
        </p:txBody>
      </p:sp>
    </p:spTree>
    <p:extLst>
      <p:ext uri="{BB962C8B-B14F-4D97-AF65-F5344CB8AC3E}">
        <p14:creationId xmlns:p14="http://schemas.microsoft.com/office/powerpoint/2010/main" val="29702638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https://www.c-sharpcorner.com/UploadFile/65fc13/types-of-database-management-systems/</a:t>
            </a:r>
          </a:p>
          <a:p>
            <a:endParaRPr lang="en-AU" dirty="0"/>
          </a:p>
          <a:p>
            <a:r>
              <a:rPr lang="en-AU" dirty="0"/>
              <a:t>https://www.astera.com/type/blog/a-quick-overview-of-different-types-of-databases/</a:t>
            </a:r>
          </a:p>
          <a:p>
            <a:endParaRPr lang="en-AU" dirty="0"/>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25</a:t>
            </a:fld>
            <a:endParaRPr lang="en-US" dirty="0"/>
          </a:p>
        </p:txBody>
      </p:sp>
    </p:spTree>
    <p:extLst>
      <p:ext uri="{BB962C8B-B14F-4D97-AF65-F5344CB8AC3E}">
        <p14:creationId xmlns:p14="http://schemas.microsoft.com/office/powerpoint/2010/main" val="2042599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A DBMS can be used for storing local data, as is done for many smaller apps. </a:t>
            </a:r>
          </a:p>
          <a:p>
            <a:r>
              <a:rPr lang="en-AU" sz="1200" b="0" i="0" u="none" strike="noStrike" kern="1200" baseline="0" dirty="0">
                <a:solidFill>
                  <a:schemeClr val="tx1"/>
                </a:solidFill>
                <a:latin typeface="+mn-lt"/>
                <a:ea typeface="+mn-ea"/>
                <a:cs typeface="+mn-cs"/>
              </a:rPr>
              <a:t>So, in a music playing app, there may be a SQLite database that keeps track of all the tracks and playlists.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Depending in the app, however, they can be overkill.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Generally speaking, you should use a database when there is a lot of data and/or if you need to make arbitrary queries on that data (</a:t>
            </a:r>
            <a:r>
              <a:rPr lang="en-AU" sz="1200" b="0" i="0" u="none" strike="noStrike" kern="1200" baseline="0" dirty="0" err="1">
                <a:solidFill>
                  <a:schemeClr val="tx1"/>
                </a:solidFill>
                <a:latin typeface="+mn-lt"/>
                <a:ea typeface="+mn-ea"/>
                <a:cs typeface="+mn-cs"/>
              </a:rPr>
              <a:t>eg</a:t>
            </a:r>
            <a:r>
              <a:rPr lang="en-AU" sz="1200" b="0" i="0" u="none" strike="noStrike" kern="1200" baseline="0" dirty="0">
                <a:solidFill>
                  <a:schemeClr val="tx1"/>
                </a:solidFill>
                <a:latin typeface="+mn-lt"/>
                <a:ea typeface="+mn-ea"/>
                <a:cs typeface="+mn-cs"/>
              </a:rPr>
              <a:t>. “Give me all the five star music from George Michael.”)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Databases are also used on the internet.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Say the music app was a streaming app which delivers music over the internet from a server somewhere.</a:t>
            </a:r>
          </a:p>
          <a:p>
            <a:r>
              <a:rPr lang="en-AU" sz="1200" b="0" i="0" u="none" strike="noStrike" kern="1200" baseline="0" dirty="0">
                <a:solidFill>
                  <a:schemeClr val="tx1"/>
                </a:solidFill>
                <a:latin typeface="+mn-lt"/>
                <a:ea typeface="+mn-ea"/>
                <a:cs typeface="+mn-cs"/>
              </a:rPr>
              <a:t>In this case, the device you’re playing the music on (called the client or front end) does not have a database but rather talks to a server (or back end) to access the tracks. </a:t>
            </a:r>
          </a:p>
          <a:p>
            <a:r>
              <a:rPr lang="en-AU" sz="1200" b="0" i="0" u="none" strike="noStrike" kern="1200" baseline="0" dirty="0">
                <a:solidFill>
                  <a:schemeClr val="tx1"/>
                </a:solidFill>
                <a:latin typeface="+mn-lt"/>
                <a:ea typeface="+mn-ea"/>
                <a:cs typeface="+mn-cs"/>
              </a:rPr>
              <a:t>The server will have software written in a language such as PHP that accepts the requests, queries the database on the server and transmits back whatever is required (be it some music or an error message). </a:t>
            </a:r>
          </a:p>
          <a:p>
            <a:r>
              <a:rPr lang="en-AU" sz="1200" b="0" i="0" u="none" strike="noStrike" kern="1200" baseline="0" dirty="0">
                <a:solidFill>
                  <a:schemeClr val="tx1"/>
                </a:solidFill>
                <a:latin typeface="+mn-lt"/>
                <a:ea typeface="+mn-ea"/>
                <a:cs typeface="+mn-cs"/>
              </a:rPr>
              <a:t>Since most apps now have a back end (server) component, if only for syncing data, SQL is most commonly used on servers. </a:t>
            </a:r>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26</a:t>
            </a:fld>
            <a:endParaRPr lang="en-US" dirty="0"/>
          </a:p>
        </p:txBody>
      </p:sp>
    </p:spTree>
    <p:extLst>
      <p:ext uri="{BB962C8B-B14F-4D97-AF65-F5344CB8AC3E}">
        <p14:creationId xmlns:p14="http://schemas.microsoft.com/office/powerpoint/2010/main" val="677288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28</a:t>
            </a:fld>
            <a:endParaRPr lang="en-US" dirty="0"/>
          </a:p>
        </p:txBody>
      </p:sp>
    </p:spTree>
    <p:extLst>
      <p:ext uri="{BB962C8B-B14F-4D97-AF65-F5344CB8AC3E}">
        <p14:creationId xmlns:p14="http://schemas.microsoft.com/office/powerpoint/2010/main" val="3058447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29</a:t>
            </a:fld>
            <a:endParaRPr lang="en-US" dirty="0"/>
          </a:p>
        </p:txBody>
      </p:sp>
    </p:spTree>
    <p:extLst>
      <p:ext uri="{BB962C8B-B14F-4D97-AF65-F5344CB8AC3E}">
        <p14:creationId xmlns:p14="http://schemas.microsoft.com/office/powerpoint/2010/main" val="4187603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30</a:t>
            </a:fld>
            <a:endParaRPr lang="en-US" dirty="0"/>
          </a:p>
        </p:txBody>
      </p:sp>
    </p:spTree>
    <p:extLst>
      <p:ext uri="{BB962C8B-B14F-4D97-AF65-F5344CB8AC3E}">
        <p14:creationId xmlns:p14="http://schemas.microsoft.com/office/powerpoint/2010/main" val="30242329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31</a:t>
            </a:fld>
            <a:endParaRPr lang="en-US" dirty="0"/>
          </a:p>
        </p:txBody>
      </p:sp>
    </p:spTree>
    <p:extLst>
      <p:ext uri="{BB962C8B-B14F-4D97-AF65-F5344CB8AC3E}">
        <p14:creationId xmlns:p14="http://schemas.microsoft.com/office/powerpoint/2010/main" val="2810247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A3E024E-F835-6D45-89C3-0E2F93EE799A}" type="slidenum">
              <a:rPr lang="en-US" smtClean="0"/>
              <a:t>32</a:t>
            </a:fld>
            <a:endParaRPr lang="en-US" dirty="0"/>
          </a:p>
        </p:txBody>
      </p:sp>
    </p:spTree>
    <p:extLst>
      <p:ext uri="{BB962C8B-B14F-4D97-AF65-F5344CB8AC3E}">
        <p14:creationId xmlns:p14="http://schemas.microsoft.com/office/powerpoint/2010/main" val="3379035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With data driven programming, the code you write describes the types of data and their relationships and the data, in turn, controls the program flow.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Think of it as writing a recipes compared to writing a report.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A recipe is a list of instructions - one thing after another.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This is roughly in line with normal programming.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 report however, is defined by the data.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How it is structured, what the conclusions and recommendations are and so on are largely determined by the data used to inform the report.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A report into road deaths that finds they are well below average will be very different to one that uses data that shows they are far too high.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Note that this is by no means a perfect analogy - We will not be creating reports - but it demonstrates how the content of the data can direct the flow of the software.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 short version is that data driven programming is all about databases. </a:t>
            </a:r>
            <a:endParaRPr lang="en-AU" dirty="0"/>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5</a:t>
            </a:fld>
            <a:endParaRPr lang="en-US" dirty="0"/>
          </a:p>
        </p:txBody>
      </p:sp>
    </p:spTree>
    <p:extLst>
      <p:ext uri="{BB962C8B-B14F-4D97-AF65-F5344CB8AC3E}">
        <p14:creationId xmlns:p14="http://schemas.microsoft.com/office/powerpoint/2010/main" val="2654131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 report however, is defined by the data.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How it is structured, what the conclusions and recommendations are and so on are largely determined by the data used to inform the report.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A report into road deaths that finds they are well below average will be very different to one that uses data that shows they are far too high.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Note that this is by no means a perfect analogy - We will not be creating reports - but it demonstrates how the content of the data can direct the flow of the software. </a:t>
            </a:r>
          </a:p>
          <a:p>
            <a:endParaRPr lang="en-AU" sz="1200" b="0" i="0" u="none" strike="noStrike" kern="1200" baseline="0" dirty="0">
              <a:solidFill>
                <a:schemeClr val="tx1"/>
              </a:solidFill>
              <a:latin typeface="+mn-lt"/>
              <a:ea typeface="+mn-ea"/>
              <a:cs typeface="+mn-cs"/>
            </a:endParaRPr>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6</a:t>
            </a:fld>
            <a:endParaRPr lang="en-US" dirty="0"/>
          </a:p>
        </p:txBody>
      </p:sp>
    </p:spTree>
    <p:extLst>
      <p:ext uri="{BB962C8B-B14F-4D97-AF65-F5344CB8AC3E}">
        <p14:creationId xmlns:p14="http://schemas.microsoft.com/office/powerpoint/2010/main" val="2350128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sz="1200" b="0" i="0" u="none" strike="noStrike" kern="1200" baseline="0" dirty="0">
              <a:solidFill>
                <a:schemeClr val="tx1"/>
              </a:solidFill>
              <a:latin typeface="+mn-lt"/>
              <a:ea typeface="+mn-ea"/>
              <a:cs typeface="+mn-cs"/>
            </a:endParaRP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The short version is that data driven programming is all about databases. </a:t>
            </a:r>
            <a:endParaRPr lang="en-AU" dirty="0"/>
          </a:p>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7</a:t>
            </a:fld>
            <a:endParaRPr lang="en-US" dirty="0"/>
          </a:p>
        </p:txBody>
      </p:sp>
    </p:spTree>
    <p:extLst>
      <p:ext uri="{BB962C8B-B14F-4D97-AF65-F5344CB8AC3E}">
        <p14:creationId xmlns:p14="http://schemas.microsoft.com/office/powerpoint/2010/main" val="2827171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Data is raw facts and numbers about something. </a:t>
            </a:r>
          </a:p>
          <a:p>
            <a:r>
              <a:rPr lang="en-AU" sz="1200" b="0" i="0" u="none" strike="noStrike" kern="1200" baseline="0" dirty="0">
                <a:solidFill>
                  <a:schemeClr val="tx1"/>
                </a:solidFill>
                <a:latin typeface="+mn-lt"/>
                <a:ea typeface="+mn-ea"/>
                <a:cs typeface="+mn-cs"/>
              </a:rPr>
              <a:t>So, for example, two pieces of data about Frank might be 45 and 180. </a:t>
            </a:r>
          </a:p>
          <a:p>
            <a:r>
              <a:rPr lang="en-AU" sz="1200" b="0" i="0" u="none" strike="noStrike" kern="1200" baseline="0" dirty="0">
                <a:solidFill>
                  <a:schemeClr val="tx1"/>
                </a:solidFill>
                <a:latin typeface="+mn-lt"/>
                <a:ea typeface="+mn-ea"/>
                <a:cs typeface="+mn-cs"/>
              </a:rPr>
              <a:t>By themselves, they don’t provide any particular insight - they’re just numbers.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Information is data given context so that it becomes meaningful and useful. </a:t>
            </a:r>
          </a:p>
          <a:p>
            <a:r>
              <a:rPr lang="en-AU" sz="1200" b="0" i="0" u="none" strike="noStrike" kern="1200" baseline="0" dirty="0">
                <a:solidFill>
                  <a:schemeClr val="tx1"/>
                </a:solidFill>
                <a:latin typeface="+mn-lt"/>
                <a:ea typeface="+mn-ea"/>
                <a:cs typeface="+mn-cs"/>
              </a:rPr>
              <a:t>So, if I was to say Frank weighs 45kg and is 180cm tall, that is information. </a:t>
            </a:r>
          </a:p>
          <a:p>
            <a:r>
              <a:rPr lang="en-AU" sz="1200" b="0" i="0" u="none" strike="noStrike" kern="1200" baseline="0" dirty="0">
                <a:solidFill>
                  <a:schemeClr val="tx1"/>
                </a:solidFill>
                <a:latin typeface="+mn-lt"/>
                <a:ea typeface="+mn-ea"/>
                <a:cs typeface="+mn-cs"/>
              </a:rPr>
              <a:t>The units of measurement give it context. </a:t>
            </a:r>
          </a:p>
        </p:txBody>
      </p:sp>
      <p:sp>
        <p:nvSpPr>
          <p:cNvPr id="4" name="Slide Number Placeholder 3"/>
          <p:cNvSpPr>
            <a:spLocks noGrp="1"/>
          </p:cNvSpPr>
          <p:nvPr>
            <p:ph type="sldNum" sz="quarter" idx="10"/>
          </p:nvPr>
        </p:nvSpPr>
        <p:spPr/>
        <p:txBody>
          <a:bodyPr/>
          <a:lstStyle/>
          <a:p>
            <a:fld id="{BA3E024E-F835-6D45-89C3-0E2F93EE799A}" type="slidenum">
              <a:rPr lang="en-US" smtClean="0"/>
              <a:t>8</a:t>
            </a:fld>
            <a:endParaRPr lang="en-US" dirty="0"/>
          </a:p>
        </p:txBody>
      </p:sp>
    </p:spTree>
    <p:extLst>
      <p:ext uri="{BB962C8B-B14F-4D97-AF65-F5344CB8AC3E}">
        <p14:creationId xmlns:p14="http://schemas.microsoft.com/office/powerpoint/2010/main" val="810799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We can add more context and create more information. The average weight of a human male in Australia is 85.9kg, which is a piece of information gained from combining many weights. From this, we can also tell that Frank is below average weight. </a:t>
            </a:r>
          </a:p>
          <a:p>
            <a:endParaRPr lang="en-AU"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BA3E024E-F835-6D45-89C3-0E2F93EE799A}" type="slidenum">
              <a:rPr lang="en-US" smtClean="0"/>
              <a:t>9</a:t>
            </a:fld>
            <a:endParaRPr lang="en-US" dirty="0"/>
          </a:p>
        </p:txBody>
      </p:sp>
    </p:spTree>
    <p:extLst>
      <p:ext uri="{BB962C8B-B14F-4D97-AF65-F5344CB8AC3E}">
        <p14:creationId xmlns:p14="http://schemas.microsoft.com/office/powerpoint/2010/main" val="4163744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BA3E024E-F835-6D45-89C3-0E2F93EE799A}" type="slidenum">
              <a:rPr lang="en-US" smtClean="0"/>
              <a:t>10</a:t>
            </a:fld>
            <a:endParaRPr lang="en-US" dirty="0"/>
          </a:p>
        </p:txBody>
      </p:sp>
    </p:spTree>
    <p:extLst>
      <p:ext uri="{BB962C8B-B14F-4D97-AF65-F5344CB8AC3E}">
        <p14:creationId xmlns:p14="http://schemas.microsoft.com/office/powerpoint/2010/main" val="2213913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0" u="none" strike="noStrike" kern="1200" baseline="0" dirty="0">
                <a:solidFill>
                  <a:schemeClr val="tx1"/>
                </a:solidFill>
                <a:latin typeface="+mn-lt"/>
                <a:ea typeface="+mn-ea"/>
                <a:cs typeface="+mn-cs"/>
              </a:rPr>
              <a:t>A database management system (DBMS) is software that works with databases - creating them, maintaining relationships, searching, sorting and such like.</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A good DBMS needs to be incredibly fast since, outside the classroom, data sets can get incredibly big.</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Imagine the database that runs Amazon, for example - millions upon millions of products that it can search so fast that transmitting the webpage showing the results to you takes longer.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A DBMS also needs to be exceptionally reliable. </a:t>
            </a:r>
          </a:p>
          <a:p>
            <a:r>
              <a:rPr lang="en-AU" sz="1200" b="0" i="0" u="none" strike="noStrike" kern="1200" baseline="0" dirty="0">
                <a:solidFill>
                  <a:schemeClr val="tx1"/>
                </a:solidFill>
                <a:latin typeface="+mn-lt"/>
                <a:ea typeface="+mn-ea"/>
                <a:cs typeface="+mn-cs"/>
              </a:rPr>
              <a:t>Any bug that affects the results from your search or, worse, corrupts the database can absolutely not be tolerated.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Millions of companies run their day to day operations from DBMSs and need something well tested with huge datasets over a long period of time. </a:t>
            </a:r>
          </a:p>
          <a:p>
            <a:endParaRPr lang="en-AU" sz="1200" b="0" i="0" u="none" strike="noStrike" kern="1200" baseline="0" dirty="0">
              <a:solidFill>
                <a:schemeClr val="tx1"/>
              </a:solidFill>
              <a:latin typeface="+mn-lt"/>
              <a:ea typeface="+mn-ea"/>
              <a:cs typeface="+mn-cs"/>
            </a:endParaRPr>
          </a:p>
          <a:p>
            <a:r>
              <a:rPr lang="en-AU" sz="1200" b="0" i="0" u="none" strike="noStrike" kern="1200" baseline="0" dirty="0">
                <a:solidFill>
                  <a:schemeClr val="tx1"/>
                </a:solidFill>
                <a:latin typeface="+mn-lt"/>
                <a:ea typeface="+mn-ea"/>
                <a:cs typeface="+mn-cs"/>
              </a:rPr>
              <a:t>One critical aspect of a DBMS is its ability to query the database. More later.</a:t>
            </a:r>
          </a:p>
        </p:txBody>
      </p:sp>
      <p:sp>
        <p:nvSpPr>
          <p:cNvPr id="4" name="Slide Number Placeholder 3"/>
          <p:cNvSpPr>
            <a:spLocks noGrp="1"/>
          </p:cNvSpPr>
          <p:nvPr>
            <p:ph type="sldNum" sz="quarter" idx="10"/>
          </p:nvPr>
        </p:nvSpPr>
        <p:spPr/>
        <p:txBody>
          <a:bodyPr/>
          <a:lstStyle/>
          <a:p>
            <a:fld id="{BA3E024E-F835-6D45-89C3-0E2F93EE799A}" type="slidenum">
              <a:rPr lang="en-US" smtClean="0"/>
              <a:t>11</a:t>
            </a:fld>
            <a:endParaRPr lang="en-US" dirty="0"/>
          </a:p>
        </p:txBody>
      </p:sp>
    </p:spTree>
    <p:extLst>
      <p:ext uri="{BB962C8B-B14F-4D97-AF65-F5344CB8AC3E}">
        <p14:creationId xmlns:p14="http://schemas.microsoft.com/office/powerpoint/2010/main" val="414838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11" name="Rounded Rectangle 10"/>
          <p:cNvSpPr/>
          <p:nvPr userDrawn="1"/>
        </p:nvSpPr>
        <p:spPr>
          <a:xfrm>
            <a:off x="920424" y="691642"/>
            <a:ext cx="10360351" cy="5616575"/>
          </a:xfrm>
          <a:prstGeom prst="roundRect">
            <a:avLst>
              <a:gd name="adj" fmla="val 766"/>
            </a:avLst>
          </a:prstGeom>
          <a:solidFill>
            <a:srgbClr val="D81C24">
              <a:alpha val="14902"/>
            </a:srgbClr>
          </a:solidFill>
          <a:ln>
            <a:solidFill>
              <a:srgbClr val="D81C2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1600">
              <a:latin typeface="+mj-lt"/>
            </a:endParaRPr>
          </a:p>
        </p:txBody>
      </p:sp>
      <p:sp>
        <p:nvSpPr>
          <p:cNvPr id="4" name="Date Placeholder 3"/>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2" name="Title 1"/>
          <p:cNvSpPr>
            <a:spLocks noGrp="1"/>
          </p:cNvSpPr>
          <p:nvPr>
            <p:ph type="ctrTitle" hasCustomPrompt="1"/>
          </p:nvPr>
        </p:nvSpPr>
        <p:spPr>
          <a:xfrm>
            <a:off x="1051133" y="1293778"/>
            <a:ext cx="10084038" cy="1396829"/>
          </a:xfrm>
          <a:prstGeom prst="rect">
            <a:avLst/>
          </a:prstGeom>
          <a:noFill/>
        </p:spPr>
        <p:txBody>
          <a:bodyPr anchor="t"/>
          <a:lstStyle>
            <a:lvl1pPr>
              <a:defRPr>
                <a:solidFill>
                  <a:schemeClr val="bg1">
                    <a:lumMod val="95000"/>
                  </a:schemeClr>
                </a:solidFill>
                <a:latin typeface="+mj-lt"/>
              </a:defRPr>
            </a:lvl1pPr>
          </a:lstStyle>
          <a:p>
            <a:r>
              <a:rPr lang="en-AU" noProof="0" dirty="0"/>
              <a:t>Session/Presentation Title</a:t>
            </a:r>
          </a:p>
        </p:txBody>
      </p:sp>
      <p:sp>
        <p:nvSpPr>
          <p:cNvPr id="10" name="Table Placeholder 9"/>
          <p:cNvSpPr>
            <a:spLocks noGrp="1"/>
          </p:cNvSpPr>
          <p:nvPr>
            <p:ph type="tbl" sz="quarter" idx="13" hasCustomPrompt="1"/>
          </p:nvPr>
        </p:nvSpPr>
        <p:spPr>
          <a:xfrm>
            <a:off x="1051131" y="4732016"/>
            <a:ext cx="10084039" cy="1450021"/>
          </a:xfrm>
          <a:noFill/>
        </p:spPr>
        <p:txBody>
          <a:bodyPr anchor="t">
            <a:normAutofit/>
          </a:bodyPr>
          <a:lstStyle>
            <a:lvl1pPr marL="0" indent="0">
              <a:buNone/>
              <a:defRPr sz="1400" baseline="0">
                <a:solidFill>
                  <a:schemeClr val="bg1">
                    <a:lumMod val="75000"/>
                  </a:schemeClr>
                </a:solidFill>
                <a:latin typeface="+mj-lt"/>
              </a:defRPr>
            </a:lvl1pPr>
          </a:lstStyle>
          <a:p>
            <a:r>
              <a:rPr lang="en-AU" dirty="0"/>
              <a:t>Replace this with a table of units – 2 columns – National ID and Title</a:t>
            </a:r>
          </a:p>
        </p:txBody>
      </p:sp>
      <p:sp>
        <p:nvSpPr>
          <p:cNvPr id="12" name="Text Placeholder 11"/>
          <p:cNvSpPr>
            <a:spLocks noGrp="1"/>
          </p:cNvSpPr>
          <p:nvPr>
            <p:ph type="body" sz="quarter" idx="14" hasCustomPrompt="1"/>
          </p:nvPr>
        </p:nvSpPr>
        <p:spPr>
          <a:xfrm>
            <a:off x="1051132" y="819761"/>
            <a:ext cx="10084039" cy="341659"/>
          </a:xfrm>
          <a:noFill/>
        </p:spPr>
        <p:txBody>
          <a:bodyPr anchor="ctr">
            <a:noAutofit/>
          </a:bodyPr>
          <a:lstStyle>
            <a:lvl1pPr marL="0" indent="0" algn="l">
              <a:buNone/>
              <a:defRPr sz="1800" baseline="0">
                <a:solidFill>
                  <a:schemeClr val="bg1">
                    <a:lumMod val="75000"/>
                  </a:schemeClr>
                </a:solidFill>
                <a:latin typeface="+mj-lt"/>
              </a:defRPr>
            </a:lvl1pPr>
          </a:lstStyle>
          <a:p>
            <a:pPr lvl="0"/>
            <a:r>
              <a:rPr lang="en-AU" dirty="0"/>
              <a:t>Week/Session 00</a:t>
            </a:r>
          </a:p>
        </p:txBody>
      </p:sp>
      <p:sp>
        <p:nvSpPr>
          <p:cNvPr id="8" name="Text Placeholder 7"/>
          <p:cNvSpPr>
            <a:spLocks noGrp="1"/>
          </p:cNvSpPr>
          <p:nvPr>
            <p:ph type="body" sz="quarter" idx="15" hasCustomPrompt="1"/>
          </p:nvPr>
        </p:nvSpPr>
        <p:spPr>
          <a:xfrm>
            <a:off x="1051130" y="4211303"/>
            <a:ext cx="10084038" cy="428986"/>
          </a:xfrm>
          <a:noFill/>
        </p:spPr>
        <p:txBody>
          <a:bodyPr vert="horz" lIns="91440" tIns="45720" rIns="91440" bIns="45720" rtlCol="0" anchor="ctr">
            <a:no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lang="en-AU" sz="1600" b="0" dirty="0">
                <a:solidFill>
                  <a:schemeClr val="bg1">
                    <a:lumMod val="95000"/>
                  </a:schemeClr>
                </a:solidFill>
                <a:latin typeface="+mj-lt"/>
              </a:defRPr>
            </a:lvl1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noProof="0" dirty="0"/>
              <a:t>Cluster Name</a:t>
            </a:r>
            <a:endParaRPr lang="en-AU" dirty="0"/>
          </a:p>
        </p:txBody>
      </p:sp>
      <p:sp>
        <p:nvSpPr>
          <p:cNvPr id="9" name="TextBox 8"/>
          <p:cNvSpPr txBox="1"/>
          <p:nvPr userDrawn="1"/>
        </p:nvSpPr>
        <p:spPr>
          <a:xfrm>
            <a:off x="1051132" y="2852738"/>
            <a:ext cx="1871530" cy="572303"/>
          </a:xfrm>
          <a:prstGeom prst="rect">
            <a:avLst/>
          </a:prstGeom>
          <a:noFill/>
        </p:spPr>
        <p:txBody>
          <a:bodyPr vert="horz" lIns="91440" tIns="45720" rIns="91440" bIns="45720" rtlCol="0" anchor="ctr">
            <a:noAutofit/>
          </a:bodyPr>
          <a:lstStyle>
            <a:lvl1pPr indent="0">
              <a:spcBef>
                <a:spcPct val="20000"/>
              </a:spcBef>
              <a:buFont typeface="Arial"/>
              <a:buNone/>
              <a:defRPr sz="2800" baseline="0">
                <a:solidFill>
                  <a:schemeClr val="bg1">
                    <a:lumMod val="75000"/>
                  </a:schemeClr>
                </a:solidFill>
              </a:defRPr>
            </a:lvl1pPr>
            <a:lvl2pPr indent="0" algn="ctr">
              <a:spcBef>
                <a:spcPct val="20000"/>
              </a:spcBef>
              <a:buFont typeface="Arial"/>
              <a:buNone/>
              <a:defRPr sz="2800" baseline="0">
                <a:solidFill>
                  <a:schemeClr val="tx1">
                    <a:tint val="75000"/>
                  </a:schemeClr>
                </a:solidFill>
              </a:defRPr>
            </a:lvl2pPr>
            <a:lvl3pPr indent="0" algn="ctr">
              <a:spcBef>
                <a:spcPct val="20000"/>
              </a:spcBef>
              <a:buFont typeface="Arial"/>
              <a:buNone/>
              <a:defRPr sz="2400" baseline="0">
                <a:solidFill>
                  <a:schemeClr val="tx1">
                    <a:tint val="75000"/>
                  </a:schemeClr>
                </a:solidFill>
              </a:defRPr>
            </a:lvl3pPr>
            <a:lvl4pPr indent="0" algn="ctr">
              <a:spcBef>
                <a:spcPct val="20000"/>
              </a:spcBef>
              <a:buFont typeface="Arial"/>
              <a:buNone/>
              <a:defRPr sz="2000" baseline="0">
                <a:solidFill>
                  <a:schemeClr val="tx1">
                    <a:tint val="75000"/>
                  </a:schemeClr>
                </a:solidFill>
              </a:defRPr>
            </a:lvl4pPr>
            <a:lvl5pPr indent="0" algn="ctr">
              <a:spcBef>
                <a:spcPct val="20000"/>
              </a:spcBef>
              <a:buFont typeface="Arial"/>
              <a:buNone/>
              <a:defRPr sz="2000" baseline="0">
                <a:solidFill>
                  <a:schemeClr val="tx1">
                    <a:tint val="75000"/>
                  </a:schemeClr>
                </a:solidFill>
              </a:defRPr>
            </a:lvl5pPr>
            <a:lvl6pPr indent="0" algn="ctr">
              <a:spcBef>
                <a:spcPct val="20000"/>
              </a:spcBef>
              <a:buFont typeface="Arial"/>
              <a:buNone/>
              <a:defRPr sz="2000">
                <a:solidFill>
                  <a:schemeClr val="tx1">
                    <a:tint val="75000"/>
                  </a:schemeClr>
                </a:solidFill>
              </a:defRPr>
            </a:lvl6pPr>
            <a:lvl7pPr indent="0" algn="ctr">
              <a:spcBef>
                <a:spcPct val="20000"/>
              </a:spcBef>
              <a:buFont typeface="Arial"/>
              <a:buNone/>
              <a:defRPr sz="2000">
                <a:solidFill>
                  <a:schemeClr val="tx1">
                    <a:tint val="75000"/>
                  </a:schemeClr>
                </a:solidFill>
              </a:defRPr>
            </a:lvl7pPr>
            <a:lvl8pPr indent="0" algn="ctr">
              <a:spcBef>
                <a:spcPct val="20000"/>
              </a:spcBef>
              <a:buFont typeface="Arial"/>
              <a:buNone/>
              <a:defRPr sz="2000">
                <a:solidFill>
                  <a:schemeClr val="tx1">
                    <a:tint val="75000"/>
                  </a:schemeClr>
                </a:solidFill>
              </a:defRPr>
            </a:lvl8pPr>
            <a:lvl9pPr indent="0" algn="ctr">
              <a:spcBef>
                <a:spcPct val="20000"/>
              </a:spcBef>
              <a:buFont typeface="Arial"/>
              <a:buNone/>
              <a:defRPr sz="2000">
                <a:solidFill>
                  <a:schemeClr val="tx1">
                    <a:tint val="75000"/>
                  </a:schemeClr>
                </a:solidFill>
              </a:defRPr>
            </a:lvl9pPr>
          </a:lstStyle>
          <a:p>
            <a:pPr lvl="0"/>
            <a:r>
              <a:rPr lang="en-AU" sz="2000" dirty="0">
                <a:solidFill>
                  <a:schemeClr val="bg1">
                    <a:lumMod val="75000"/>
                  </a:schemeClr>
                </a:solidFill>
                <a:latin typeface="+mj-lt"/>
              </a:rPr>
              <a:t>Presented by:</a:t>
            </a:r>
          </a:p>
        </p:txBody>
      </p:sp>
      <p:sp>
        <p:nvSpPr>
          <p:cNvPr id="17" name="Text Placeholder 16"/>
          <p:cNvSpPr>
            <a:spLocks noGrp="1"/>
          </p:cNvSpPr>
          <p:nvPr>
            <p:ph type="body" sz="quarter" idx="16" hasCustomPrompt="1"/>
          </p:nvPr>
        </p:nvSpPr>
        <p:spPr>
          <a:xfrm>
            <a:off x="2991027" y="2862841"/>
            <a:ext cx="8144143" cy="562200"/>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sz="2800">
                <a:solidFill>
                  <a:schemeClr val="bg1">
                    <a:lumMod val="75000"/>
                  </a:schemeClr>
                </a:solidFill>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noProof="0" dirty="0">
                <a:solidFill>
                  <a:schemeClr val="bg1">
                    <a:lumMod val="95000"/>
                  </a:schemeClr>
                </a:solidFill>
              </a:rPr>
              <a:t>Given &amp; Last Name</a:t>
            </a:r>
          </a:p>
        </p:txBody>
      </p:sp>
      <p:sp>
        <p:nvSpPr>
          <p:cNvPr id="19" name="Content Placeholder 18"/>
          <p:cNvSpPr>
            <a:spLocks noGrp="1"/>
          </p:cNvSpPr>
          <p:nvPr>
            <p:ph sz="quarter" idx="17" hasCustomPrompt="1"/>
          </p:nvPr>
        </p:nvSpPr>
        <p:spPr>
          <a:xfrm>
            <a:off x="1050925" y="3516767"/>
            <a:ext cx="10083800" cy="602809"/>
          </a:xfrm>
        </p:spPr>
        <p:txBody>
          <a:bodyPr>
            <a:noAutofit/>
          </a:bodyPr>
          <a:lstStyle>
            <a:lvl1pPr marL="0" marR="0" indent="0" algn="l" defTabSz="457200" rtl="0" eaLnBrk="1" fontAlgn="auto" latinLnBrk="0" hangingPunct="1">
              <a:lnSpc>
                <a:spcPct val="100000"/>
              </a:lnSpc>
              <a:spcBef>
                <a:spcPts val="0"/>
              </a:spcBef>
              <a:spcAft>
                <a:spcPts val="0"/>
              </a:spcAft>
              <a:buClrTx/>
              <a:buSzTx/>
              <a:buFontTx/>
              <a:buNone/>
              <a:tabLst/>
              <a:defRPr lang="en-AU" sz="2000" dirty="0" smtClean="0">
                <a:latin typeface="+mj-l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3200" b="1" dirty="0">
                <a:solidFill>
                  <a:schemeClr val="bg1">
                    <a:lumMod val="85000"/>
                  </a:schemeClr>
                </a:solidFill>
              </a:rPr>
              <a:t>Course ID and Title</a:t>
            </a:r>
          </a:p>
        </p:txBody>
      </p:sp>
    </p:spTree>
    <p:extLst>
      <p:ext uri="{BB962C8B-B14F-4D97-AF65-F5344CB8AC3E}">
        <p14:creationId xmlns:p14="http://schemas.microsoft.com/office/powerpoint/2010/main" val="41900696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574" userDrawn="1">
          <p15:clr>
            <a:srgbClr val="FBAE40"/>
          </p15:clr>
        </p15:guide>
        <p15:guide id="4" pos="7106" userDrawn="1">
          <p15:clr>
            <a:srgbClr val="FBAE40"/>
          </p15:clr>
        </p15:guide>
        <p15:guide id="5" orient="horz" pos="436" userDrawn="1">
          <p15:clr>
            <a:srgbClr val="FBAE40"/>
          </p15:clr>
        </p15:guide>
        <p15:guide id="6" orient="horz" pos="3974" userDrawn="1">
          <p15:clr>
            <a:srgbClr val="FBAE40"/>
          </p15:clr>
        </p15:guide>
        <p15:guide id="7" orient="horz" pos="179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973062"/>
            <a:ext cx="7212496" cy="4911874"/>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
        <p:nvSpPr>
          <p:cNvPr id="6" name="Picture Placeholder 8">
            <a:extLst>
              <a:ext uri="{FF2B5EF4-FFF2-40B4-BE49-F238E27FC236}">
                <a16:creationId xmlns:a16="http://schemas.microsoft.com/office/drawing/2014/main" id="{C9126EA6-A663-AD41-9474-BAFD5F860789}"/>
              </a:ext>
            </a:extLst>
          </p:cNvPr>
          <p:cNvSpPr>
            <a:spLocks noGrp="1"/>
          </p:cNvSpPr>
          <p:nvPr>
            <p:ph type="pic" sz="quarter" idx="13" hasCustomPrompt="1"/>
          </p:nvPr>
        </p:nvSpPr>
        <p:spPr>
          <a:xfrm>
            <a:off x="8316528" y="973063"/>
            <a:ext cx="3030587" cy="4911873"/>
          </a:xfrm>
          <a:prstGeom prst="roundRect">
            <a:avLst>
              <a:gd name="adj" fmla="val 3523"/>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989589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10" name="Picture Placeholder 8">
            <a:extLst>
              <a:ext uri="{FF2B5EF4-FFF2-40B4-BE49-F238E27FC236}">
                <a16:creationId xmlns:a16="http://schemas.microsoft.com/office/drawing/2014/main" id="{C9126EA6-A663-AD41-9474-BAFD5F860789}"/>
              </a:ext>
            </a:extLst>
          </p:cNvPr>
          <p:cNvSpPr>
            <a:spLocks noGrp="1"/>
          </p:cNvSpPr>
          <p:nvPr>
            <p:ph type="pic" sz="quarter" idx="14" hasCustomPrompt="1"/>
          </p:nvPr>
        </p:nvSpPr>
        <p:spPr>
          <a:xfrm>
            <a:off x="609600" y="710508"/>
            <a:ext cx="10972800" cy="4948123"/>
          </a:xfrm>
          <a:prstGeom prst="roundRect">
            <a:avLst>
              <a:gd name="adj" fmla="val 1876"/>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
        <p:nvSpPr>
          <p:cNvPr id="6" name="Title 1"/>
          <p:cNvSpPr>
            <a:spLocks noGrp="1"/>
          </p:cNvSpPr>
          <p:nvPr>
            <p:ph type="title"/>
          </p:nvPr>
        </p:nvSpPr>
        <p:spPr>
          <a:xfrm>
            <a:off x="609600" y="5755274"/>
            <a:ext cx="10972800" cy="527831"/>
          </a:xfrm>
          <a:prstGeom prst="rect">
            <a:avLst/>
          </a:prstGeom>
        </p:spPr>
        <p:txBody>
          <a:bodyPr anchor="b">
            <a:normAutofit/>
          </a:bodyPr>
          <a:lstStyle>
            <a:lvl1pPr algn="l">
              <a:defRPr sz="1800" b="1"/>
            </a:lvl1pPr>
          </a:lstStyle>
          <a:p>
            <a:r>
              <a:rPr lang="en-US" noProof="0"/>
              <a:t>Click to edit Master title style</a:t>
            </a:r>
            <a:endParaRPr lang="en-AU" noProof="0"/>
          </a:p>
        </p:txBody>
      </p:sp>
    </p:spTree>
    <p:extLst>
      <p:ext uri="{BB962C8B-B14F-4D97-AF65-F5344CB8AC3E}">
        <p14:creationId xmlns:p14="http://schemas.microsoft.com/office/powerpoint/2010/main" val="318246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
        <p:nvSpPr>
          <p:cNvPr id="9" name="Picture Placeholder 8">
            <a:extLst>
              <a:ext uri="{FF2B5EF4-FFF2-40B4-BE49-F238E27FC236}">
                <a16:creationId xmlns:a16="http://schemas.microsoft.com/office/drawing/2014/main" id="{ED779252-2DB5-164E-B413-9653D35CC4E5}"/>
              </a:ext>
            </a:extLst>
          </p:cNvPr>
          <p:cNvSpPr>
            <a:spLocks noGrp="1"/>
          </p:cNvSpPr>
          <p:nvPr>
            <p:ph type="pic" sz="quarter" idx="13" hasCustomPrompt="1"/>
          </p:nvPr>
        </p:nvSpPr>
        <p:spPr>
          <a:xfrm>
            <a:off x="8253685" y="672443"/>
            <a:ext cx="3328716" cy="5395071"/>
          </a:xfrm>
          <a:prstGeom prst="roundRect">
            <a:avLst>
              <a:gd name="adj" fmla="val 4147"/>
            </a:avLst>
          </a:prstGeom>
          <a:blipFill>
            <a:blip r:embed="rId2">
              <a:alphaModFix/>
            </a:blip>
            <a:stretch>
              <a:fillRect l="16" r="16"/>
            </a:stretch>
          </a:blipFill>
        </p:spPr>
        <p:txBody>
          <a:bodyPr/>
          <a:lstStyle>
            <a:lvl1pPr marL="0" indent="0">
              <a:buNone/>
              <a:defRPr/>
            </a:lvl1pPr>
          </a:lstStyle>
          <a:p>
            <a:r>
              <a:rPr lang="en-US" dirty="0"/>
              <a:t>   </a:t>
            </a:r>
          </a:p>
        </p:txBody>
      </p:sp>
      <p:sp>
        <p:nvSpPr>
          <p:cNvPr id="13" name="Text Placeholder 12">
            <a:extLst>
              <a:ext uri="{FF2B5EF4-FFF2-40B4-BE49-F238E27FC236}">
                <a16:creationId xmlns:a16="http://schemas.microsoft.com/office/drawing/2014/main" id="{FFC5ADCF-7EA1-3644-9B75-D84582085EDA}"/>
              </a:ext>
            </a:extLst>
          </p:cNvPr>
          <p:cNvSpPr>
            <a:spLocks noGrp="1"/>
          </p:cNvSpPr>
          <p:nvPr>
            <p:ph type="body" sz="quarter" idx="14"/>
          </p:nvPr>
        </p:nvSpPr>
        <p:spPr>
          <a:xfrm>
            <a:off x="609600" y="671513"/>
            <a:ext cx="7416800" cy="5396001"/>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4078927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876053"/>
            <a:ext cx="6207659" cy="382380"/>
          </a:xfrm>
          <a:prstGeom prst="rect">
            <a:avLst/>
          </a:prstGeom>
        </p:spPr>
        <p:txBody>
          <a:bodyPr anchor="t"/>
          <a:lstStyle>
            <a:lvl1pPr algn="l">
              <a:defRPr sz="1800" b="1" cap="none">
                <a:solidFill>
                  <a:schemeClr val="bg1">
                    <a:lumMod val="65000"/>
                  </a:schemeClr>
                </a:solidFill>
                <a:latin typeface="+mn-lt"/>
              </a:defRPr>
            </a:lvl1pPr>
          </a:lstStyle>
          <a:p>
            <a:r>
              <a:rPr lang="en-AU" noProof="0" dirty="0"/>
              <a:t>PRESENTATION TEMPLATE CREATED BY</a:t>
            </a:r>
          </a:p>
        </p:txBody>
      </p:sp>
      <p:sp>
        <p:nvSpPr>
          <p:cNvPr id="4" name="Date Placeholder 3"/>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6978086" y="873914"/>
            <a:ext cx="1561468" cy="1561468"/>
          </a:xfrm>
          <a:prstGeom prst="roundRect">
            <a:avLst>
              <a:gd name="adj" fmla="val 4112"/>
            </a:avLst>
          </a:prstGeom>
          <a:blipFill dpi="0" rotWithShape="1">
            <a:blip r:embed="rId2">
              <a:extLst>
                <a:ext uri="{28A0092B-C50C-407E-A947-70E740481C1C}">
                  <a14:useLocalDpi xmlns:a14="http://schemas.microsoft.com/office/drawing/2010/main" val="0"/>
                </a:ext>
              </a:extLst>
            </a:blip>
            <a:srcRect/>
            <a:stretch>
              <a:fillRect/>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
        <p:nvSpPr>
          <p:cNvPr id="13" name="Text Placeholder 12"/>
          <p:cNvSpPr>
            <a:spLocks noGrp="1"/>
          </p:cNvSpPr>
          <p:nvPr>
            <p:ph type="body" sz="quarter" idx="14" hasCustomPrompt="1"/>
          </p:nvPr>
        </p:nvSpPr>
        <p:spPr>
          <a:xfrm>
            <a:off x="609600" y="1358681"/>
            <a:ext cx="6207659" cy="633082"/>
          </a:xfrm>
        </p:spPr>
        <p:txBody>
          <a:bodyPr/>
          <a:lstStyle>
            <a:lvl1pPr marL="0" indent="0">
              <a:buNone/>
              <a:defRPr>
                <a:solidFill>
                  <a:schemeClr val="bg1">
                    <a:lumMod val="85000"/>
                  </a:schemeClr>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Adrian Gould</a:t>
            </a:r>
            <a:endParaRPr lang="en-US" dirty="0"/>
          </a:p>
        </p:txBody>
      </p:sp>
      <p:sp>
        <p:nvSpPr>
          <p:cNvPr id="15" name="Text Placeholder 14"/>
          <p:cNvSpPr>
            <a:spLocks noGrp="1"/>
          </p:cNvSpPr>
          <p:nvPr>
            <p:ph type="body" sz="quarter" idx="15" hasCustomPrompt="1"/>
          </p:nvPr>
        </p:nvSpPr>
        <p:spPr>
          <a:xfrm>
            <a:off x="609600" y="2101835"/>
            <a:ext cx="6207659" cy="333547"/>
          </a:xfrm>
        </p:spPr>
        <p:txBody>
          <a:bodyPr>
            <a:normAutofit/>
          </a:bodyPr>
          <a:lstStyle>
            <a:lvl1pPr marL="0" indent="0">
              <a:buNone/>
              <a:defRPr sz="1100">
                <a:solidFill>
                  <a:schemeClr val="bg1">
                    <a:lumMod val="7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AU" noProof="0" dirty="0"/>
              <a:t>LECTURER SOFTWARE DEVELOPMENT, WEB DEVELOPMENT, IOT</a:t>
            </a:r>
            <a:endParaRPr lang="en-US" dirty="0"/>
          </a:p>
        </p:txBody>
      </p:sp>
    </p:spTree>
    <p:extLst>
      <p:ext uri="{BB962C8B-B14F-4D97-AF65-F5344CB8AC3E}">
        <p14:creationId xmlns:p14="http://schemas.microsoft.com/office/powerpoint/2010/main" val="1663450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4122098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493776"/>
            <a:ext cx="4011084" cy="941324"/>
          </a:xfrm>
          <a:prstGeom prst="rect">
            <a:avLst/>
          </a:prstGeom>
        </p:spPr>
        <p:txBody>
          <a:bodyPr anchor="b"/>
          <a:lstStyle>
            <a:lvl1pPr algn="l">
              <a:defRPr sz="2000" b="1"/>
            </a:lvl1pPr>
          </a:lstStyle>
          <a:p>
            <a:r>
              <a:rPr lang="en-US" noProof="0"/>
              <a:t>Click to edit Master title style</a:t>
            </a:r>
            <a:endParaRPr lang="en-AU" noProof="0"/>
          </a:p>
        </p:txBody>
      </p:sp>
      <p:sp>
        <p:nvSpPr>
          <p:cNvPr id="3" name="Content Placeholder 2"/>
          <p:cNvSpPr>
            <a:spLocks noGrp="1"/>
          </p:cNvSpPr>
          <p:nvPr>
            <p:ph idx="1"/>
          </p:nvPr>
        </p:nvSpPr>
        <p:spPr>
          <a:xfrm>
            <a:off x="4766733" y="493776"/>
            <a:ext cx="6815667" cy="56323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Text Placeholder 3"/>
          <p:cNvSpPr>
            <a:spLocks noGrp="1"/>
          </p:cNvSpPr>
          <p:nvPr>
            <p:ph type="body" sz="half" idx="2"/>
          </p:nvPr>
        </p:nvSpPr>
        <p:spPr>
          <a:xfrm>
            <a:off x="609602" y="1499615"/>
            <a:ext cx="4011084" cy="46265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565291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noProof="0"/>
              <a:t>Click to edit Master title style</a:t>
            </a:r>
            <a:endParaRPr lang="en-AU" noProof="0"/>
          </a:p>
        </p:txBody>
      </p:sp>
      <p:sp>
        <p:nvSpPr>
          <p:cNvPr id="3" name="Picture Placeholder 2"/>
          <p:cNvSpPr>
            <a:spLocks noGrp="1"/>
          </p:cNvSpPr>
          <p:nvPr>
            <p:ph type="pic" idx="1"/>
          </p:nvPr>
        </p:nvSpPr>
        <p:spPr>
          <a:xfrm>
            <a:off x="2389717" y="612775"/>
            <a:ext cx="7315200" cy="4114800"/>
          </a:xfrm>
          <a:prstGeom prst="roundRect">
            <a:avLst>
              <a:gd name="adj" fmla="val 2544"/>
            </a:avLst>
          </a:prstGeom>
          <a:solidFill>
            <a:schemeClr val="tx2">
              <a:lumMod val="60000"/>
              <a:lumOff val="4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Edit Master text styles</a:t>
            </a:r>
          </a:p>
        </p:txBody>
      </p:sp>
      <p:sp>
        <p:nvSpPr>
          <p:cNvPr id="5" name="Date Placeholder 4"/>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058385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noProof="0" dirty="0"/>
              <a:t>Week/Session 00 – Presentation Title</a:t>
            </a:r>
          </a:p>
        </p:txBody>
      </p:sp>
      <p:sp>
        <p:nvSpPr>
          <p:cNvPr id="4" name="Date Placeholder 3"/>
          <p:cNvSpPr>
            <a:spLocks noGrp="1"/>
          </p:cNvSpPr>
          <p:nvPr>
            <p:ph type="dt" sz="half" idx="10"/>
          </p:nvPr>
        </p:nvSpPr>
        <p:spPr/>
        <p:txBody>
          <a:bodyPr/>
          <a:lstStyle/>
          <a:p>
            <a:fld id="{56F489C6-6277-454E-AECF-6C3872A9450F}" type="datetimeFigureOut">
              <a:rPr lang="en-AU" noProof="0" smtClean="0"/>
              <a:t>14/03/2023</a:t>
            </a:fld>
            <a:endParaRPr lang="en-AU" noProof="0"/>
          </a:p>
        </p:txBody>
      </p:sp>
      <p:sp>
        <p:nvSpPr>
          <p:cNvPr id="5" name="Footer Placeholder 4"/>
          <p:cNvSpPr>
            <a:spLocks noGrp="1"/>
          </p:cNvSpPr>
          <p:nvPr>
            <p:ph type="ftr" sz="quarter" idx="11"/>
          </p:nvPr>
        </p:nvSpPr>
        <p:spPr/>
        <p:txBody>
          <a:bodyPr/>
          <a:lstStyle/>
          <a:p>
            <a:endParaRPr lang="en-AU" noProof="0"/>
          </a:p>
        </p:txBody>
      </p:sp>
      <p:sp>
        <p:nvSpPr>
          <p:cNvPr id="6" name="Slide Number Placeholder 5"/>
          <p:cNvSpPr>
            <a:spLocks noGrp="1"/>
          </p:cNvSpPr>
          <p:nvPr>
            <p:ph type="sldNum" sz="quarter" idx="12"/>
          </p:nvPr>
        </p:nvSpPr>
        <p:spPr/>
        <p:txBody>
          <a:bodyPr/>
          <a:lstStyle/>
          <a:p>
            <a:fld id="{741F46F4-8938-5C4A-A3E0-434D3C3588F4}" type="slidenum">
              <a:rPr lang="en-AU" noProof="0" smtClean="0"/>
              <a:t>‹#›</a:t>
            </a:fld>
            <a:endParaRPr lang="en-AU" noProof="0"/>
          </a:p>
        </p:txBody>
      </p:sp>
    </p:spTree>
    <p:extLst>
      <p:ext uri="{BB962C8B-B14F-4D97-AF65-F5344CB8AC3E}">
        <p14:creationId xmlns:p14="http://schemas.microsoft.com/office/powerpoint/2010/main" val="1471725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dirty="0"/>
          </a:p>
        </p:txBody>
      </p:sp>
      <p:sp>
        <p:nvSpPr>
          <p:cNvPr id="4" name="Date Placeholder 3"/>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629109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dirty="0"/>
          </a:p>
        </p:txBody>
      </p:sp>
      <p:sp>
        <p:nvSpPr>
          <p:cNvPr id="3" name="Content Placeholder 2"/>
          <p:cNvSpPr>
            <a:spLocks noGrp="1"/>
          </p:cNvSpPr>
          <p:nvPr>
            <p:ph idx="1"/>
          </p:nvPr>
        </p:nvSpPr>
        <p:spPr>
          <a:xfrm>
            <a:off x="609600" y="1794618"/>
            <a:ext cx="10972800" cy="219169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Content Placeholder 2">
            <a:extLst>
              <a:ext uri="{FF2B5EF4-FFF2-40B4-BE49-F238E27FC236}">
                <a16:creationId xmlns:a16="http://schemas.microsoft.com/office/drawing/2014/main" id="{E2FB0483-D927-6C4B-9F8E-0CBFBED89EAE}"/>
              </a:ext>
            </a:extLst>
          </p:cNvPr>
          <p:cNvSpPr>
            <a:spLocks noGrp="1"/>
          </p:cNvSpPr>
          <p:nvPr>
            <p:ph idx="13"/>
          </p:nvPr>
        </p:nvSpPr>
        <p:spPr>
          <a:xfrm>
            <a:off x="609600" y="4182975"/>
            <a:ext cx="10972800" cy="2191699"/>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Tree>
    <p:extLst>
      <p:ext uri="{BB962C8B-B14F-4D97-AF65-F5344CB8AC3E}">
        <p14:creationId xmlns:p14="http://schemas.microsoft.com/office/powerpoint/2010/main" val="252747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817699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lvl1pPr>
              <a:defRPr/>
            </a:lvl1pPr>
          </a:lstStyle>
          <a:p>
            <a:r>
              <a:rPr lang="en-US" noProof="0"/>
              <a:t>Click to edit Master title style</a:t>
            </a:r>
            <a:endParaRPr lang="en-AU" noProof="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7" name="Date Placeholder 6"/>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13543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406903"/>
            <a:ext cx="8514522" cy="1362075"/>
          </a:xfrm>
          <a:prstGeom prst="rect">
            <a:avLst/>
          </a:prstGeom>
        </p:spPr>
        <p:txBody>
          <a:bodyPr anchor="t"/>
          <a:lstStyle>
            <a:lvl1pPr algn="l">
              <a:defRPr sz="4000" b="1" cap="all"/>
            </a:lvl1pPr>
          </a:lstStyle>
          <a:p>
            <a:r>
              <a:rPr lang="en-US" noProof="0"/>
              <a:t>Click to edit Master title style</a:t>
            </a:r>
            <a:endParaRPr lang="en-AU" noProof="0"/>
          </a:p>
        </p:txBody>
      </p:sp>
      <p:sp>
        <p:nvSpPr>
          <p:cNvPr id="3" name="Text Placeholder 2"/>
          <p:cNvSpPr>
            <a:spLocks noGrp="1"/>
          </p:cNvSpPr>
          <p:nvPr>
            <p:ph type="body" idx="1"/>
          </p:nvPr>
        </p:nvSpPr>
        <p:spPr>
          <a:xfrm>
            <a:off x="609600" y="2906713"/>
            <a:ext cx="851452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Edit Master text styles</a:t>
            </a:r>
          </a:p>
        </p:txBody>
      </p:sp>
      <p:sp>
        <p:nvSpPr>
          <p:cNvPr id="4" name="Date Placeholder 3"/>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F46F4-8938-5C4A-A3E0-434D3C3588F4}" type="slidenum">
              <a:rPr lang="en-US" smtClean="0"/>
              <a:t>‹#›</a:t>
            </a:fld>
            <a:endParaRPr lang="en-US" dirty="0"/>
          </a:p>
        </p:txBody>
      </p:sp>
      <p:sp>
        <p:nvSpPr>
          <p:cNvPr id="7" name="Picture Placeholder 8">
            <a:extLst>
              <a:ext uri="{FF2B5EF4-FFF2-40B4-BE49-F238E27FC236}">
                <a16:creationId xmlns:a16="http://schemas.microsoft.com/office/drawing/2014/main" id="{F7D5DACE-FF0F-2D46-93D3-295ECF1DA88A}"/>
              </a:ext>
            </a:extLst>
          </p:cNvPr>
          <p:cNvSpPr>
            <a:spLocks noGrp="1"/>
          </p:cNvSpPr>
          <p:nvPr>
            <p:ph type="pic" sz="quarter" idx="13"/>
          </p:nvPr>
        </p:nvSpPr>
        <p:spPr>
          <a:xfrm>
            <a:off x="9812656" y="2900636"/>
            <a:ext cx="1769744" cy="2868342"/>
          </a:xfrm>
          <a:prstGeom prst="roundRect">
            <a:avLst>
              <a:gd name="adj" fmla="val 4112"/>
            </a:avLst>
          </a:prstGeom>
          <a:blipFill>
            <a:blip r:embed="rId2"/>
            <a:stretch>
              <a:fillRect l="16" r="16"/>
            </a:stretch>
          </a:blipFill>
          <a:ln w="12700" cap="rnd">
            <a:solidFill>
              <a:srgbClr val="D8262E">
                <a:alpha val="50000"/>
              </a:srgbClr>
            </a:solidFill>
          </a:ln>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1470644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noProof="0"/>
              <a:t>Click to edit Master title style</a:t>
            </a:r>
            <a:endParaRPr lang="en-AU" noProof="0"/>
          </a:p>
        </p:txBody>
      </p:sp>
      <p:sp>
        <p:nvSpPr>
          <p:cNvPr id="3" name="Content Placeholder 2"/>
          <p:cNvSpPr>
            <a:spLocks noGrp="1"/>
          </p:cNvSpPr>
          <p:nvPr>
            <p:ph sz="half" idx="1"/>
          </p:nvPr>
        </p:nvSpPr>
        <p:spPr>
          <a:xfrm>
            <a:off x="4165600" y="1600202"/>
            <a:ext cx="74167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5" name="Date Placeholder 4"/>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F46F4-8938-5C4A-A3E0-434D3C3588F4}" type="slidenum">
              <a:rPr lang="en-US" smtClean="0"/>
              <a:t>‹#›</a:t>
            </a:fld>
            <a:endParaRPr lang="en-US" dirty="0"/>
          </a:p>
        </p:txBody>
      </p:sp>
      <p:sp>
        <p:nvSpPr>
          <p:cNvPr id="8" name="Picture Placeholder 8">
            <a:extLst>
              <a:ext uri="{FF2B5EF4-FFF2-40B4-BE49-F238E27FC236}">
                <a16:creationId xmlns:a16="http://schemas.microsoft.com/office/drawing/2014/main" id="{CB08A67E-3ED8-7842-9A36-FDA51ABEB2AC}"/>
              </a:ext>
            </a:extLst>
          </p:cNvPr>
          <p:cNvSpPr>
            <a:spLocks noGrp="1"/>
          </p:cNvSpPr>
          <p:nvPr>
            <p:ph type="pic" sz="quarter" idx="13" hasCustomPrompt="1"/>
          </p:nvPr>
        </p:nvSpPr>
        <p:spPr>
          <a:xfrm>
            <a:off x="609601" y="1600203"/>
            <a:ext cx="2792484" cy="4525963"/>
          </a:xfrm>
          <a:prstGeom prst="roundRect">
            <a:avLst>
              <a:gd name="adj" fmla="val 3374"/>
            </a:avLst>
          </a:prstGeom>
          <a:blipFill>
            <a:blip r:embed="rId2"/>
            <a:stretch>
              <a:fillRect l="16" r="16"/>
            </a:stretch>
          </a:blipFill>
          <a:ln>
            <a:solidFill>
              <a:srgbClr val="D8262E">
                <a:alpha val="50196"/>
              </a:srgbClr>
            </a:solidFill>
          </a:ln>
        </p:spPr>
        <p:txBody>
          <a:bodyPr/>
          <a:lstStyle>
            <a:lvl1pPr marL="0" indent="0">
              <a:buNone/>
              <a:defRPr/>
            </a:lvl1pPr>
          </a:lstStyle>
          <a:p>
            <a:r>
              <a:rPr lang="en-US" dirty="0"/>
              <a:t> </a:t>
            </a:r>
          </a:p>
        </p:txBody>
      </p:sp>
    </p:spTree>
    <p:extLst>
      <p:ext uri="{BB962C8B-B14F-4D97-AF65-F5344CB8AC3E}">
        <p14:creationId xmlns:p14="http://schemas.microsoft.com/office/powerpoint/2010/main" val="381430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99892"/>
            <a:ext cx="10972800" cy="100320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F489C6-6277-454E-AECF-6C3872A9450F}" type="datetimeFigureOut">
              <a:rPr lang="en-US" smtClean="0"/>
              <a:t>3/14/2023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F46F4-8938-5C4A-A3E0-434D3C3588F4}" type="slidenum">
              <a:rPr lang="en-US" smtClean="0"/>
              <a:t>‹#›</a:t>
            </a:fld>
            <a:endParaRPr lang="en-US" dirty="0"/>
          </a:p>
        </p:txBody>
      </p:sp>
    </p:spTree>
    <p:extLst>
      <p:ext uri="{BB962C8B-B14F-4D97-AF65-F5344CB8AC3E}">
        <p14:creationId xmlns:p14="http://schemas.microsoft.com/office/powerpoint/2010/main" val="3630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794617"/>
            <a:ext cx="10972800" cy="4563491"/>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AU" noProof="0"/>
          </a:p>
        </p:txBody>
      </p:sp>
      <p:sp>
        <p:nvSpPr>
          <p:cNvPr id="4" name="Date Placeholder 3"/>
          <p:cNvSpPr>
            <a:spLocks noGrp="1"/>
          </p:cNvSpPr>
          <p:nvPr>
            <p:ph type="dt" sz="half" idx="2"/>
          </p:nvPr>
        </p:nvSpPr>
        <p:spPr>
          <a:xfrm>
            <a:off x="609600" y="6482040"/>
            <a:ext cx="2844800" cy="301756"/>
          </a:xfrm>
          <a:prstGeom prst="rect">
            <a:avLst/>
          </a:prstGeom>
        </p:spPr>
        <p:txBody>
          <a:bodyPr vert="horz" lIns="91440" tIns="45720" rIns="91440" bIns="45720" rtlCol="0" anchor="ctr"/>
          <a:lstStyle>
            <a:lvl1pPr algn="l">
              <a:defRPr sz="1200" baseline="0">
                <a:solidFill>
                  <a:schemeClr val="accent2">
                    <a:lumMod val="50000"/>
                  </a:schemeClr>
                </a:solidFill>
              </a:defRPr>
            </a:lvl1pPr>
          </a:lstStyle>
          <a:p>
            <a:fld id="{56F489C6-6277-454E-AECF-6C3872A9450F}" type="datetimeFigureOut">
              <a:rPr lang="en-US" smtClean="0"/>
              <a:pPr/>
              <a:t>3/14/2023</a:t>
            </a:fld>
            <a:endParaRPr lang="en-US" dirty="0"/>
          </a:p>
        </p:txBody>
      </p:sp>
      <p:sp>
        <p:nvSpPr>
          <p:cNvPr id="5" name="Footer Placeholder 4"/>
          <p:cNvSpPr>
            <a:spLocks noGrp="1"/>
          </p:cNvSpPr>
          <p:nvPr>
            <p:ph type="ftr" sz="quarter" idx="3"/>
          </p:nvPr>
        </p:nvSpPr>
        <p:spPr>
          <a:xfrm>
            <a:off x="4165600" y="6482040"/>
            <a:ext cx="3860800" cy="301756"/>
          </a:xfrm>
          <a:prstGeom prst="rect">
            <a:avLst/>
          </a:prstGeom>
        </p:spPr>
        <p:txBody>
          <a:bodyPr vert="horz" lIns="91440" tIns="45720" rIns="91440" bIns="45720" rtlCol="0" anchor="ctr"/>
          <a:lstStyle>
            <a:lvl1pPr algn="ctr">
              <a:defRPr sz="1200"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8737600" y="6482040"/>
            <a:ext cx="2844800" cy="301756"/>
          </a:xfrm>
          <a:prstGeom prst="rect">
            <a:avLst/>
          </a:prstGeom>
        </p:spPr>
        <p:txBody>
          <a:bodyPr vert="horz" lIns="91440" tIns="45720" rIns="91440" bIns="45720" rtlCol="0" anchor="ctr"/>
          <a:lstStyle>
            <a:lvl1pPr algn="r">
              <a:defRPr sz="1200" baseline="0">
                <a:solidFill>
                  <a:schemeClr val="accent2">
                    <a:lumMod val="50000"/>
                  </a:schemeClr>
                </a:solidFill>
              </a:defRPr>
            </a:lvl1pPr>
          </a:lstStyle>
          <a:p>
            <a:fld id="{741F46F4-8938-5C4A-A3E0-434D3C3588F4}" type="slidenum">
              <a:rPr lang="en-US" smtClean="0"/>
              <a:pPr/>
              <a:t>‹#›</a:t>
            </a:fld>
            <a:endParaRPr lang="en-US" dirty="0"/>
          </a:p>
        </p:txBody>
      </p:sp>
      <p:sp>
        <p:nvSpPr>
          <p:cNvPr id="15" name="Title Placeholder 14">
            <a:extLst>
              <a:ext uri="{FF2B5EF4-FFF2-40B4-BE49-F238E27FC236}">
                <a16:creationId xmlns:a16="http://schemas.microsoft.com/office/drawing/2014/main" id="{ED1A118C-2DC5-9B4D-B303-C0863344BC99}"/>
              </a:ext>
            </a:extLst>
          </p:cNvPr>
          <p:cNvSpPr>
            <a:spLocks noGrp="1"/>
          </p:cNvSpPr>
          <p:nvPr>
            <p:ph type="title"/>
          </p:nvPr>
        </p:nvSpPr>
        <p:spPr>
          <a:xfrm>
            <a:off x="609601" y="477254"/>
            <a:ext cx="10972799" cy="1248943"/>
          </a:xfrm>
          <a:prstGeom prst="rect">
            <a:avLst/>
          </a:prstGeom>
        </p:spPr>
        <p:txBody>
          <a:bodyPr vert="horz" lIns="91440" tIns="45720" rIns="91440" bIns="45720" rtlCol="0" anchor="ctr">
            <a:normAutofit/>
          </a:bodyPr>
          <a:lstStyle/>
          <a:p>
            <a:r>
              <a:rPr lang="en-US" noProof="0"/>
              <a:t>Click to edit Master title style</a:t>
            </a:r>
            <a:endParaRPr lang="en-AU" noProof="0" dirty="0"/>
          </a:p>
        </p:txBody>
      </p:sp>
    </p:spTree>
    <p:extLst>
      <p:ext uri="{BB962C8B-B14F-4D97-AF65-F5344CB8AC3E}">
        <p14:creationId xmlns:p14="http://schemas.microsoft.com/office/powerpoint/2010/main" val="701323445"/>
      </p:ext>
    </p:extLst>
  </p:cSld>
  <p:clrMap bg1="lt1" tx1="dk1" bg2="lt2" tx2="dk2" accent1="accent1" accent2="accent2" accent3="accent3" accent4="accent4" accent5="accent5" accent6="accent6" hlink="hlink" folHlink="folHlink"/>
  <p:sldLayoutIdLst>
    <p:sldLayoutId id="2147483667" r:id="rId1"/>
    <p:sldLayoutId id="2147483651" r:id="rId2"/>
    <p:sldLayoutId id="2147483650" r:id="rId3"/>
    <p:sldLayoutId id="2147483665" r:id="rId4"/>
    <p:sldLayoutId id="2147483652" r:id="rId5"/>
    <p:sldLayoutId id="2147483653" r:id="rId6"/>
    <p:sldLayoutId id="2147483661" r:id="rId7"/>
    <p:sldLayoutId id="2147483662" r:id="rId8"/>
    <p:sldLayoutId id="2147483654" r:id="rId9"/>
    <p:sldLayoutId id="2147483663" r:id="rId10"/>
    <p:sldLayoutId id="2147483664" r:id="rId11"/>
    <p:sldLayoutId id="2147483660" r:id="rId12"/>
    <p:sldLayoutId id="2147483668" r:id="rId13"/>
    <p:sldLayoutId id="2147483655" r:id="rId14"/>
    <p:sldLayoutId id="2147483656" r:id="rId15"/>
    <p:sldLayoutId id="2147483657" r:id="rId16"/>
  </p:sldLayoutIdLst>
  <p:txStyles>
    <p:titleStyle>
      <a:lvl1pPr algn="l" defTabSz="457200" rtl="0" eaLnBrk="1" latinLnBrk="0" hangingPunct="1">
        <a:spcBef>
          <a:spcPct val="0"/>
        </a:spcBef>
        <a:buNone/>
        <a:defRPr sz="4200" b="1" i="0" kern="1200" spc="50" baseline="0">
          <a:solidFill>
            <a:schemeClr val="bg1">
              <a:lumMod val="95000"/>
            </a:schemeClr>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baseline="0">
          <a:solidFill>
            <a:schemeClr val="bg1">
              <a:lumMod val="95000"/>
            </a:schemeClr>
          </a:solidFill>
          <a:latin typeface="+mn-lt"/>
          <a:ea typeface="+mn-ea"/>
          <a:cs typeface="+mn-cs"/>
        </a:defRPr>
      </a:lvl1pPr>
      <a:lvl2pPr marL="742950" indent="-285750" algn="l" defTabSz="457200" rtl="0" eaLnBrk="1" latinLnBrk="0" hangingPunct="1">
        <a:spcBef>
          <a:spcPct val="20000"/>
        </a:spcBef>
        <a:buFont typeface="Arial"/>
        <a:buChar char="–"/>
        <a:defRPr sz="2800" kern="1200" baseline="0">
          <a:solidFill>
            <a:schemeClr val="bg1">
              <a:lumMod val="95000"/>
            </a:schemeClr>
          </a:solidFill>
          <a:latin typeface="+mn-lt"/>
          <a:ea typeface="+mn-ea"/>
          <a:cs typeface="+mn-cs"/>
        </a:defRPr>
      </a:lvl2pPr>
      <a:lvl3pPr marL="1143000" indent="-228600" algn="l" defTabSz="457200" rtl="0" eaLnBrk="1" latinLnBrk="0" hangingPunct="1">
        <a:spcBef>
          <a:spcPct val="20000"/>
        </a:spcBef>
        <a:buFont typeface="Arial"/>
        <a:buChar char="•"/>
        <a:defRPr sz="2400" kern="1200" baseline="0">
          <a:solidFill>
            <a:schemeClr val="bg1">
              <a:lumMod val="95000"/>
            </a:schemeClr>
          </a:solidFill>
          <a:latin typeface="+mn-lt"/>
          <a:ea typeface="+mn-ea"/>
          <a:cs typeface="+mn-cs"/>
        </a:defRPr>
      </a:lvl3pPr>
      <a:lvl4pPr marL="16002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4pPr>
      <a:lvl5pPr marL="2057400" indent="-228600" algn="l" defTabSz="457200" rtl="0" eaLnBrk="1" latinLnBrk="0" hangingPunct="1">
        <a:spcBef>
          <a:spcPct val="20000"/>
        </a:spcBef>
        <a:buFont typeface="Arial"/>
        <a:buChar char="»"/>
        <a:defRPr sz="2000" kern="1200" baseline="0">
          <a:solidFill>
            <a:schemeClr val="bg1">
              <a:lumMod val="9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&amp; Data Basics</a:t>
            </a:r>
            <a:endParaRPr lang="en-AU" dirty="0"/>
          </a:p>
        </p:txBody>
      </p:sp>
      <p:graphicFrame>
        <p:nvGraphicFramePr>
          <p:cNvPr id="20" name="Table Placeholder 19"/>
          <p:cNvGraphicFramePr>
            <a:graphicFrameLocks noGrp="1"/>
          </p:cNvGraphicFramePr>
          <p:nvPr>
            <p:ph type="tbl" sz="quarter" idx="13"/>
            <p:extLst>
              <p:ext uri="{D42A27DB-BD31-4B8C-83A1-F6EECF244321}">
                <p14:modId xmlns:p14="http://schemas.microsoft.com/office/powerpoint/2010/main" val="337137264"/>
              </p:ext>
            </p:extLst>
          </p:nvPr>
        </p:nvGraphicFramePr>
        <p:xfrm>
          <a:off x="1050925" y="5185165"/>
          <a:ext cx="10083800" cy="609600"/>
        </p:xfrm>
        <a:graphic>
          <a:graphicData uri="http://schemas.openxmlformats.org/drawingml/2006/table">
            <a:tbl>
              <a:tblPr firstCol="1" bandRow="1">
                <a:tableStyleId>{0E3FDE45-AF77-4B5C-9715-49D594BDF05E}</a:tableStyleId>
              </a:tblPr>
              <a:tblGrid>
                <a:gridCol w="1718238">
                  <a:extLst>
                    <a:ext uri="{9D8B030D-6E8A-4147-A177-3AD203B41FA5}">
                      <a16:colId xmlns:a16="http://schemas.microsoft.com/office/drawing/2014/main" val="1432791058"/>
                    </a:ext>
                  </a:extLst>
                </a:gridCol>
                <a:gridCol w="8365562">
                  <a:extLst>
                    <a:ext uri="{9D8B030D-6E8A-4147-A177-3AD203B41FA5}">
                      <a16:colId xmlns:a16="http://schemas.microsoft.com/office/drawing/2014/main" val="517524959"/>
                    </a:ext>
                  </a:extLst>
                </a:gridCol>
              </a:tblGrid>
              <a:tr h="275999">
                <a:tc>
                  <a:txBody>
                    <a:bodyPr/>
                    <a:lstStyle/>
                    <a:p>
                      <a:r>
                        <a:rPr lang="en-AU" sz="1400" b="0" dirty="0">
                          <a:solidFill>
                            <a:schemeClr val="bg1">
                              <a:lumMod val="65000"/>
                            </a:schemeClr>
                          </a:solidFill>
                          <a:latin typeface="+mj-lt"/>
                        </a:rPr>
                        <a:t>ICTPRG431</a:t>
                      </a:r>
                    </a:p>
                  </a:txBody>
                  <a:tcPr/>
                </a:tc>
                <a:tc>
                  <a:txBody>
                    <a:bodyPr/>
                    <a:lstStyle/>
                    <a:p>
                      <a:r>
                        <a:rPr lang="en-AU" sz="1400" b="0" dirty="0">
                          <a:solidFill>
                            <a:schemeClr val="bg1">
                              <a:lumMod val="65000"/>
                            </a:schemeClr>
                          </a:solidFill>
                          <a:latin typeface="+mj-lt"/>
                        </a:rPr>
                        <a:t>Apply Query Language</a:t>
                      </a:r>
                    </a:p>
                  </a:txBody>
                  <a:tcPr/>
                </a:tc>
                <a:extLst>
                  <a:ext uri="{0D108BD9-81ED-4DB2-BD59-A6C34878D82A}">
                    <a16:rowId xmlns:a16="http://schemas.microsoft.com/office/drawing/2014/main" val="2402270444"/>
                  </a:ext>
                </a:extLst>
              </a:tr>
              <a:tr h="275999">
                <a:tc>
                  <a:txBody>
                    <a:bodyPr/>
                    <a:lstStyle/>
                    <a:p>
                      <a:r>
                        <a:rPr lang="en-AU" sz="1400" b="0" dirty="0">
                          <a:solidFill>
                            <a:schemeClr val="bg1">
                              <a:lumMod val="65000"/>
                            </a:schemeClr>
                          </a:solidFill>
                          <a:latin typeface="+mj-lt"/>
                        </a:rPr>
                        <a:t>ICTPRG432</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1400" b="0" kern="1200" dirty="0">
                          <a:solidFill>
                            <a:schemeClr val="bg1">
                              <a:lumMod val="65000"/>
                            </a:schemeClr>
                          </a:solidFill>
                          <a:latin typeface="+mj-lt"/>
                          <a:ea typeface="+mn-ea"/>
                          <a:cs typeface="+mn-cs"/>
                        </a:rPr>
                        <a:t>Develop Data Driven Applications</a:t>
                      </a:r>
                    </a:p>
                  </a:txBody>
                  <a:tcPr/>
                </a:tc>
                <a:extLst>
                  <a:ext uri="{0D108BD9-81ED-4DB2-BD59-A6C34878D82A}">
                    <a16:rowId xmlns:a16="http://schemas.microsoft.com/office/drawing/2014/main" val="2629681324"/>
                  </a:ext>
                </a:extLst>
              </a:tr>
            </a:tbl>
          </a:graphicData>
        </a:graphic>
      </p:graphicFrame>
      <p:sp>
        <p:nvSpPr>
          <p:cNvPr id="5" name="Text Placeholder 4"/>
          <p:cNvSpPr>
            <a:spLocks noGrp="1"/>
          </p:cNvSpPr>
          <p:nvPr>
            <p:ph type="body" sz="quarter" idx="14"/>
          </p:nvPr>
        </p:nvSpPr>
        <p:spPr/>
        <p:txBody>
          <a:bodyPr/>
          <a:lstStyle/>
          <a:p>
            <a:r>
              <a:rPr lang="en-US" dirty="0"/>
              <a:t>Week / Session 01</a:t>
            </a:r>
            <a:endParaRPr lang="en-AU" dirty="0"/>
          </a:p>
        </p:txBody>
      </p:sp>
      <p:sp>
        <p:nvSpPr>
          <p:cNvPr id="17" name="Text Placeholder 16"/>
          <p:cNvSpPr>
            <a:spLocks noGrp="1"/>
          </p:cNvSpPr>
          <p:nvPr>
            <p:ph type="body" sz="quarter" idx="15"/>
          </p:nvPr>
        </p:nvSpPr>
        <p:spPr>
          <a:xfrm>
            <a:off x="1051130" y="4824468"/>
            <a:ext cx="10084038" cy="428986"/>
          </a:xfrm>
        </p:spPr>
        <p:txBody>
          <a:bodyPr/>
          <a:lstStyle/>
          <a:p>
            <a:r>
              <a:rPr lang="en-AU" dirty="0"/>
              <a:t>Data Driven Applications</a:t>
            </a:r>
          </a:p>
        </p:txBody>
      </p:sp>
      <p:sp>
        <p:nvSpPr>
          <p:cNvPr id="40" name="Text Placeholder 39"/>
          <p:cNvSpPr>
            <a:spLocks noGrp="1"/>
          </p:cNvSpPr>
          <p:nvPr>
            <p:ph type="body" sz="quarter" idx="16"/>
          </p:nvPr>
        </p:nvSpPr>
        <p:spPr>
          <a:xfrm>
            <a:off x="2991027" y="2862841"/>
            <a:ext cx="8144143" cy="1363594"/>
          </a:xfrm>
        </p:spPr>
        <p:txBody>
          <a:bodyPr/>
          <a:lstStyle/>
          <a:p>
            <a:r>
              <a:rPr lang="en-AU" dirty="0"/>
              <a:t>Maryam </a:t>
            </a:r>
            <a:r>
              <a:rPr lang="en-AU" dirty="0" err="1"/>
              <a:t>Shahabi</a:t>
            </a:r>
            <a:r>
              <a:rPr lang="en-AU" dirty="0"/>
              <a:t> </a:t>
            </a:r>
            <a:r>
              <a:rPr lang="en-AU" dirty="0" err="1"/>
              <a:t>Lotfabadi</a:t>
            </a:r>
            <a:endParaRPr lang="en-AU" dirty="0"/>
          </a:p>
          <a:p>
            <a:r>
              <a:rPr lang="en-AU" dirty="0"/>
              <a:t>Adrian Gould</a:t>
            </a:r>
          </a:p>
          <a:p>
            <a:r>
              <a:rPr lang="en-AU" dirty="0"/>
              <a:t>Namrata Aneja</a:t>
            </a:r>
          </a:p>
        </p:txBody>
      </p:sp>
      <p:sp>
        <p:nvSpPr>
          <p:cNvPr id="41" name="Content Placeholder 40"/>
          <p:cNvSpPr>
            <a:spLocks noGrp="1"/>
          </p:cNvSpPr>
          <p:nvPr>
            <p:ph sz="quarter" idx="17"/>
          </p:nvPr>
        </p:nvSpPr>
        <p:spPr>
          <a:xfrm>
            <a:off x="1054100" y="4226435"/>
            <a:ext cx="10083800" cy="602809"/>
          </a:xfrm>
        </p:spPr>
        <p:txBody>
          <a:bodyPr/>
          <a:lstStyle/>
          <a:p>
            <a:r>
              <a:rPr lang="en-AU" dirty="0"/>
              <a:t>ICT40518 Certificate IV in Programming</a:t>
            </a:r>
          </a:p>
        </p:txBody>
      </p:sp>
    </p:spTree>
    <p:extLst>
      <p:ext uri="{BB962C8B-B14F-4D97-AF65-F5344CB8AC3E}">
        <p14:creationId xmlns:p14="http://schemas.microsoft.com/office/powerpoint/2010/main" val="91334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3" name="Text Placeholder 2"/>
          <p:cNvSpPr>
            <a:spLocks noGrp="1"/>
          </p:cNvSpPr>
          <p:nvPr>
            <p:ph type="body" idx="1"/>
          </p:nvPr>
        </p:nvSpPr>
        <p:spPr/>
        <p:txBody>
          <a:bodyPr/>
          <a:lstStyle/>
          <a:p>
            <a:r>
              <a:rPr lang="en-AU" dirty="0"/>
              <a:t>Database &amp; Data Basics</a:t>
            </a:r>
          </a:p>
        </p:txBody>
      </p:sp>
    </p:spTree>
    <p:extLst>
      <p:ext uri="{BB962C8B-B14F-4D97-AF65-F5344CB8AC3E}">
        <p14:creationId xmlns:p14="http://schemas.microsoft.com/office/powerpoint/2010/main" val="7394015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idx="1"/>
          </p:nvPr>
        </p:nvSpPr>
        <p:spPr/>
        <p:txBody>
          <a:bodyPr>
            <a:normAutofit/>
          </a:bodyPr>
          <a:lstStyle/>
          <a:p>
            <a:pPr fontAlgn="t"/>
            <a:r>
              <a:rPr lang="en-AU" dirty="0"/>
              <a:t>DBMS</a:t>
            </a:r>
          </a:p>
          <a:p>
            <a:pPr lvl="1"/>
            <a:r>
              <a:rPr lang="en-AU" dirty="0"/>
              <a:t>Database Management System</a:t>
            </a:r>
          </a:p>
          <a:p>
            <a:pPr lvl="1" fontAlgn="t"/>
            <a:r>
              <a:rPr lang="en-AU" dirty="0"/>
              <a:t>Application that provides:</a:t>
            </a:r>
          </a:p>
          <a:p>
            <a:pPr lvl="2" fontAlgn="t"/>
            <a:r>
              <a:rPr lang="en-AU" dirty="0"/>
              <a:t>Database management</a:t>
            </a:r>
          </a:p>
          <a:p>
            <a:pPr lvl="2" fontAlgn="t"/>
            <a:r>
              <a:rPr lang="en-AU" dirty="0"/>
              <a:t>Data access and security</a:t>
            </a:r>
          </a:p>
          <a:p>
            <a:pPr lvl="2" fontAlgn="t"/>
            <a:r>
              <a:rPr lang="en-AU" dirty="0"/>
              <a:t>User access and security</a:t>
            </a:r>
          </a:p>
          <a:p>
            <a:pPr lvl="2" fontAlgn="t"/>
            <a:r>
              <a:rPr lang="en-AU" dirty="0"/>
              <a:t>Querying of data</a:t>
            </a:r>
          </a:p>
          <a:p>
            <a:pPr lvl="2" fontAlgn="t"/>
            <a:r>
              <a:rPr lang="en-AU" dirty="0"/>
              <a:t>Reliable data storage</a:t>
            </a:r>
          </a:p>
        </p:txBody>
      </p:sp>
    </p:spTree>
    <p:extLst>
      <p:ext uri="{BB962C8B-B14F-4D97-AF65-F5344CB8AC3E}">
        <p14:creationId xmlns:p14="http://schemas.microsoft.com/office/powerpoint/2010/main" val="4054949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idx="1"/>
          </p:nvPr>
        </p:nvSpPr>
        <p:spPr/>
        <p:txBody>
          <a:bodyPr>
            <a:normAutofit fontScale="92500" lnSpcReduction="10000"/>
          </a:bodyPr>
          <a:lstStyle/>
          <a:p>
            <a:pPr fontAlgn="t"/>
            <a:r>
              <a:rPr lang="en-AU" dirty="0"/>
              <a:t>Example DBMS</a:t>
            </a:r>
          </a:p>
          <a:p>
            <a:pPr lvl="1"/>
            <a:r>
              <a:rPr lang="en-AU" dirty="0"/>
              <a:t>Microsoft SQL Server</a:t>
            </a:r>
          </a:p>
          <a:p>
            <a:pPr lvl="1"/>
            <a:r>
              <a:rPr lang="en-AU" dirty="0"/>
              <a:t>Oracle</a:t>
            </a:r>
          </a:p>
          <a:p>
            <a:pPr lvl="1"/>
            <a:r>
              <a:rPr lang="en-AU" dirty="0" err="1"/>
              <a:t>Altibase</a:t>
            </a:r>
            <a:endParaRPr lang="en-AU" dirty="0"/>
          </a:p>
          <a:p>
            <a:pPr lvl="1"/>
            <a:r>
              <a:rPr lang="en-AU" dirty="0"/>
              <a:t>SQLite</a:t>
            </a:r>
          </a:p>
          <a:p>
            <a:pPr lvl="1"/>
            <a:r>
              <a:rPr lang="en-AU" dirty="0"/>
              <a:t>PostgreSQL</a:t>
            </a:r>
          </a:p>
          <a:p>
            <a:pPr lvl="1"/>
            <a:r>
              <a:rPr lang="en-AU" dirty="0"/>
              <a:t>MariaDB</a:t>
            </a:r>
          </a:p>
          <a:p>
            <a:pPr lvl="1"/>
            <a:r>
              <a:rPr lang="en-AU" dirty="0"/>
              <a:t>MySQL</a:t>
            </a:r>
          </a:p>
          <a:p>
            <a:pPr lvl="1"/>
            <a:r>
              <a:rPr lang="en-AU" dirty="0"/>
              <a:t>Redis</a:t>
            </a:r>
          </a:p>
          <a:p>
            <a:pPr lvl="1"/>
            <a:r>
              <a:rPr lang="en-AU" dirty="0" err="1"/>
              <a:t>CouchDB</a:t>
            </a:r>
            <a:endParaRPr lang="en-AU" dirty="0"/>
          </a:p>
          <a:p>
            <a:pPr lvl="1"/>
            <a:endParaRPr lang="en-AU" dirty="0"/>
          </a:p>
        </p:txBody>
      </p:sp>
    </p:spTree>
    <p:extLst>
      <p:ext uri="{BB962C8B-B14F-4D97-AF65-F5344CB8AC3E}">
        <p14:creationId xmlns:p14="http://schemas.microsoft.com/office/powerpoint/2010/main" val="1430906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idx="1"/>
          </p:nvPr>
        </p:nvSpPr>
        <p:spPr/>
        <p:txBody>
          <a:bodyPr>
            <a:normAutofit lnSpcReduction="10000"/>
          </a:bodyPr>
          <a:lstStyle/>
          <a:p>
            <a:pPr fontAlgn="t"/>
            <a:r>
              <a:rPr lang="en-AU" dirty="0"/>
              <a:t>Database</a:t>
            </a:r>
          </a:p>
          <a:p>
            <a:pPr lvl="1" fontAlgn="t"/>
            <a:r>
              <a:rPr lang="en-AU" dirty="0"/>
              <a:t>Storehouse of data</a:t>
            </a:r>
          </a:p>
          <a:p>
            <a:pPr lvl="1" fontAlgn="t"/>
            <a:r>
              <a:rPr lang="en-AU" dirty="0"/>
              <a:t>Data is ‘organised’</a:t>
            </a:r>
          </a:p>
          <a:p>
            <a:pPr lvl="1" fontAlgn="t"/>
            <a:r>
              <a:rPr lang="en-AU" dirty="0"/>
              <a:t>Contains zero of more tables</a:t>
            </a:r>
          </a:p>
          <a:p>
            <a:pPr lvl="1" fontAlgn="t"/>
            <a:endParaRPr lang="en-AU" dirty="0"/>
          </a:p>
          <a:p>
            <a:pPr fontAlgn="t"/>
            <a:r>
              <a:rPr lang="en-AU" dirty="0"/>
              <a:t>May be:</a:t>
            </a:r>
          </a:p>
          <a:p>
            <a:pPr lvl="1" fontAlgn="t"/>
            <a:r>
              <a:rPr lang="en-AU" dirty="0"/>
              <a:t>Relational</a:t>
            </a:r>
          </a:p>
          <a:p>
            <a:pPr lvl="1" fontAlgn="t"/>
            <a:r>
              <a:rPr lang="en-AU" dirty="0"/>
              <a:t>Object</a:t>
            </a:r>
          </a:p>
          <a:p>
            <a:pPr lvl="1" fontAlgn="t"/>
            <a:r>
              <a:rPr lang="en-AU" dirty="0"/>
              <a:t>Document</a:t>
            </a:r>
          </a:p>
        </p:txBody>
      </p:sp>
    </p:spTree>
    <p:extLst>
      <p:ext uri="{BB962C8B-B14F-4D97-AF65-F5344CB8AC3E}">
        <p14:creationId xmlns:p14="http://schemas.microsoft.com/office/powerpoint/2010/main" val="260242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idx="1"/>
          </p:nvPr>
        </p:nvSpPr>
        <p:spPr/>
        <p:txBody>
          <a:bodyPr>
            <a:normAutofit/>
          </a:bodyPr>
          <a:lstStyle/>
          <a:p>
            <a:pPr fontAlgn="t"/>
            <a:r>
              <a:rPr lang="en-AU" dirty="0"/>
              <a:t>Table</a:t>
            </a:r>
          </a:p>
          <a:p>
            <a:pPr lvl="1" fontAlgn="t"/>
            <a:r>
              <a:rPr lang="en-AU" dirty="0"/>
              <a:t>Collection of data about one type of thing</a:t>
            </a:r>
          </a:p>
          <a:p>
            <a:pPr lvl="2" fontAlgn="t"/>
            <a:r>
              <a:rPr lang="en-AU" dirty="0" err="1"/>
              <a:t>Eg</a:t>
            </a:r>
            <a:r>
              <a:rPr lang="en-AU" dirty="0"/>
              <a:t>: Cars, clients, patients, pets, movies</a:t>
            </a:r>
            <a:br>
              <a:rPr lang="en-AU" dirty="0"/>
            </a:br>
            <a:endParaRPr lang="en-AU" dirty="0"/>
          </a:p>
          <a:p>
            <a:pPr lvl="1" fontAlgn="t"/>
            <a:r>
              <a:rPr lang="en-AU" dirty="0"/>
              <a:t>Never stores data about different types of things</a:t>
            </a:r>
          </a:p>
          <a:p>
            <a:pPr lvl="2" fontAlgn="t"/>
            <a:r>
              <a:rPr lang="en-AU" dirty="0" err="1"/>
              <a:t>Eg</a:t>
            </a:r>
            <a:r>
              <a:rPr lang="en-AU" dirty="0"/>
              <a:t>: cannot store a car and a pet in same table</a:t>
            </a:r>
          </a:p>
          <a:p>
            <a:pPr lvl="1" fontAlgn="t"/>
            <a:endParaRPr lang="en-AU" dirty="0"/>
          </a:p>
          <a:p>
            <a:r>
              <a:rPr lang="en-AU" dirty="0"/>
              <a:t>Databases:</a:t>
            </a:r>
          </a:p>
          <a:p>
            <a:pPr lvl="1"/>
            <a:r>
              <a:rPr lang="en-AU" dirty="0"/>
              <a:t>Usually have related tables</a:t>
            </a:r>
          </a:p>
        </p:txBody>
      </p:sp>
    </p:spTree>
    <p:extLst>
      <p:ext uri="{BB962C8B-B14F-4D97-AF65-F5344CB8AC3E}">
        <p14:creationId xmlns:p14="http://schemas.microsoft.com/office/powerpoint/2010/main" val="645774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idx="1"/>
          </p:nvPr>
        </p:nvSpPr>
        <p:spPr/>
        <p:txBody>
          <a:bodyPr>
            <a:normAutofit/>
          </a:bodyPr>
          <a:lstStyle/>
          <a:p>
            <a:pPr fontAlgn="t"/>
            <a:r>
              <a:rPr lang="en-AU" dirty="0"/>
              <a:t>Field</a:t>
            </a:r>
          </a:p>
          <a:p>
            <a:pPr lvl="1"/>
            <a:r>
              <a:rPr lang="en-AU" dirty="0"/>
              <a:t>Tables contain one or more fields</a:t>
            </a:r>
          </a:p>
          <a:p>
            <a:pPr lvl="1"/>
            <a:r>
              <a:rPr lang="en-AU" dirty="0"/>
              <a:t>‘identifies’ the data ‘context’</a:t>
            </a:r>
          </a:p>
          <a:p>
            <a:pPr lvl="1"/>
            <a:r>
              <a:rPr lang="en-AU" dirty="0"/>
              <a:t>For example:</a:t>
            </a:r>
          </a:p>
          <a:p>
            <a:pPr lvl="2"/>
            <a:r>
              <a:rPr lang="en-AU" dirty="0"/>
              <a:t>Name</a:t>
            </a:r>
          </a:p>
          <a:p>
            <a:pPr lvl="2"/>
            <a:r>
              <a:rPr lang="en-AU" dirty="0"/>
              <a:t>Age</a:t>
            </a:r>
          </a:p>
          <a:p>
            <a:pPr lvl="2"/>
            <a:r>
              <a:rPr lang="en-AU" dirty="0"/>
              <a:t>Weight</a:t>
            </a:r>
          </a:p>
          <a:p>
            <a:pPr lvl="2"/>
            <a:r>
              <a:rPr lang="en-AU" dirty="0"/>
              <a:t>Title</a:t>
            </a:r>
          </a:p>
          <a:p>
            <a:pPr lvl="2"/>
            <a:r>
              <a:rPr lang="en-AU" dirty="0"/>
              <a:t>Publisher</a:t>
            </a:r>
          </a:p>
        </p:txBody>
      </p:sp>
    </p:spTree>
    <p:extLst>
      <p:ext uri="{BB962C8B-B14F-4D97-AF65-F5344CB8AC3E}">
        <p14:creationId xmlns:p14="http://schemas.microsoft.com/office/powerpoint/2010/main" val="3320846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idx="1"/>
          </p:nvPr>
        </p:nvSpPr>
        <p:spPr/>
        <p:txBody>
          <a:bodyPr>
            <a:normAutofit/>
          </a:bodyPr>
          <a:lstStyle/>
          <a:p>
            <a:pPr fontAlgn="t"/>
            <a:r>
              <a:rPr lang="en-AU" dirty="0"/>
              <a:t>Data Type</a:t>
            </a:r>
          </a:p>
          <a:p>
            <a:pPr lvl="1" fontAlgn="t"/>
            <a:r>
              <a:rPr lang="en-AU" dirty="0"/>
              <a:t>What sort of data is stored in field</a:t>
            </a:r>
          </a:p>
          <a:p>
            <a:pPr lvl="1" fontAlgn="t"/>
            <a:r>
              <a:rPr lang="en-AU" dirty="0"/>
              <a:t>For example:</a:t>
            </a:r>
          </a:p>
          <a:p>
            <a:pPr lvl="2" fontAlgn="t"/>
            <a:r>
              <a:rPr lang="en-AU" dirty="0"/>
              <a:t>String</a:t>
            </a:r>
          </a:p>
          <a:p>
            <a:pPr lvl="2" fontAlgn="t"/>
            <a:r>
              <a:rPr lang="en-AU" dirty="0"/>
              <a:t>Integer</a:t>
            </a:r>
          </a:p>
          <a:p>
            <a:pPr lvl="2" fontAlgn="t"/>
            <a:r>
              <a:rPr lang="en-AU" dirty="0"/>
              <a:t>Floating point</a:t>
            </a:r>
          </a:p>
          <a:p>
            <a:pPr lvl="2" fontAlgn="t"/>
            <a:r>
              <a:rPr lang="en-AU" dirty="0"/>
              <a:t>Date</a:t>
            </a:r>
          </a:p>
          <a:p>
            <a:pPr lvl="2" fontAlgn="t"/>
            <a:r>
              <a:rPr lang="en-AU" dirty="0"/>
              <a:t>Time</a:t>
            </a:r>
          </a:p>
          <a:p>
            <a:pPr lvl="2" fontAlgn="t"/>
            <a:r>
              <a:rPr lang="en-AU" dirty="0"/>
              <a:t>…</a:t>
            </a:r>
          </a:p>
          <a:p>
            <a:pPr lvl="1" fontAlgn="t"/>
            <a:endParaRPr lang="en-AU" dirty="0"/>
          </a:p>
        </p:txBody>
      </p:sp>
    </p:spTree>
    <p:extLst>
      <p:ext uri="{BB962C8B-B14F-4D97-AF65-F5344CB8AC3E}">
        <p14:creationId xmlns:p14="http://schemas.microsoft.com/office/powerpoint/2010/main" val="1833469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idx="1"/>
          </p:nvPr>
        </p:nvSpPr>
        <p:spPr/>
        <p:txBody>
          <a:bodyPr>
            <a:normAutofit/>
          </a:bodyPr>
          <a:lstStyle/>
          <a:p>
            <a:pPr fontAlgn="t"/>
            <a:r>
              <a:rPr lang="en-AU" dirty="0"/>
              <a:t>Record</a:t>
            </a:r>
          </a:p>
          <a:p>
            <a:pPr lvl="1" fontAlgn="t"/>
            <a:r>
              <a:rPr lang="en-AU" dirty="0"/>
              <a:t>One or more fields containing data</a:t>
            </a:r>
          </a:p>
          <a:p>
            <a:pPr lvl="1" fontAlgn="t"/>
            <a:r>
              <a:rPr lang="en-AU" dirty="0"/>
              <a:t>Combined to represent a single ‘entity’</a:t>
            </a:r>
          </a:p>
          <a:p>
            <a:pPr lvl="1" fontAlgn="t"/>
            <a:r>
              <a:rPr lang="en-AU" dirty="0" err="1"/>
              <a:t>Eg</a:t>
            </a:r>
            <a:r>
              <a:rPr lang="en-AU" dirty="0"/>
              <a:t>: a person, book, product, student, pet</a:t>
            </a:r>
          </a:p>
          <a:p>
            <a:pPr fontAlgn="t"/>
            <a:endParaRPr lang="en-AU" dirty="0"/>
          </a:p>
          <a:p>
            <a:pPr fontAlgn="t"/>
            <a:r>
              <a:rPr lang="en-AU" dirty="0"/>
              <a:t>Medical Record example:</a:t>
            </a:r>
          </a:p>
          <a:p>
            <a:pPr lvl="1" fontAlgn="t"/>
            <a:r>
              <a:rPr lang="en-AU" dirty="0"/>
              <a:t>Frank’s record</a:t>
            </a:r>
          </a:p>
          <a:p>
            <a:pPr lvl="1" fontAlgn="t"/>
            <a:r>
              <a:rPr lang="en-AU" dirty="0"/>
              <a:t>Contains all the information about Frank</a:t>
            </a:r>
          </a:p>
          <a:p>
            <a:endParaRPr lang="en-AU" dirty="0"/>
          </a:p>
        </p:txBody>
      </p:sp>
    </p:spTree>
    <p:extLst>
      <p:ext uri="{BB962C8B-B14F-4D97-AF65-F5344CB8AC3E}">
        <p14:creationId xmlns:p14="http://schemas.microsoft.com/office/powerpoint/2010/main" val="5212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Records example</a:t>
            </a:r>
          </a:p>
        </p:txBody>
      </p:sp>
      <p:sp>
        <p:nvSpPr>
          <p:cNvPr id="6" name="Content Placeholder 5"/>
          <p:cNvSpPr>
            <a:spLocks noGrp="1"/>
          </p:cNvSpPr>
          <p:nvPr>
            <p:ph idx="1"/>
          </p:nvPr>
        </p:nvSpPr>
        <p:spPr/>
        <p:txBody>
          <a:bodyPr/>
          <a:lstStyle/>
          <a:p>
            <a:r>
              <a:rPr lang="en-AU" dirty="0"/>
              <a:t>Four Records</a:t>
            </a:r>
          </a:p>
          <a:p>
            <a:r>
              <a:rPr lang="en-AU" dirty="0"/>
              <a:t>Each record contains:</a:t>
            </a:r>
          </a:p>
          <a:p>
            <a:pPr lvl="1"/>
            <a:r>
              <a:rPr lang="en-AU" dirty="0"/>
              <a:t>1 person’s details</a:t>
            </a:r>
          </a:p>
          <a:p>
            <a:pPr lvl="1"/>
            <a:endParaRPr lang="en-AU" dirty="0"/>
          </a:p>
        </p:txBody>
      </p:sp>
      <p:pic>
        <p:nvPicPr>
          <p:cNvPr id="7" name="Content Placeholder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778472"/>
            <a:ext cx="10972800" cy="2579636"/>
          </a:xfrm>
          <a:prstGeom prst="rect">
            <a:avLst/>
          </a:prstGeom>
          <a:solidFill>
            <a:srgbClr val="D9272E"/>
          </a:solidFill>
        </p:spPr>
      </p:pic>
    </p:spTree>
    <p:extLst>
      <p:ext uri="{BB962C8B-B14F-4D97-AF65-F5344CB8AC3E}">
        <p14:creationId xmlns:p14="http://schemas.microsoft.com/office/powerpoint/2010/main" val="158665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idx="1"/>
          </p:nvPr>
        </p:nvSpPr>
        <p:spPr/>
        <p:txBody>
          <a:bodyPr numCol="2">
            <a:normAutofit/>
          </a:bodyPr>
          <a:lstStyle/>
          <a:p>
            <a:pPr fontAlgn="t"/>
            <a:r>
              <a:rPr lang="en-AU" dirty="0"/>
              <a:t>Primary Key</a:t>
            </a:r>
          </a:p>
          <a:p>
            <a:pPr lvl="1" fontAlgn="t"/>
            <a:r>
              <a:rPr lang="en-AU" dirty="0"/>
              <a:t>Unique identifier for a record</a:t>
            </a:r>
          </a:p>
          <a:p>
            <a:pPr lvl="1" fontAlgn="t"/>
            <a:r>
              <a:rPr lang="en-AU" dirty="0"/>
              <a:t>May join fields</a:t>
            </a:r>
          </a:p>
          <a:p>
            <a:pPr lvl="1" fontAlgn="t"/>
            <a:r>
              <a:rPr lang="en-AU" dirty="0"/>
              <a:t>Usually best to use an ‘ID’</a:t>
            </a:r>
          </a:p>
          <a:p>
            <a:endParaRPr lang="en-AU" dirty="0"/>
          </a:p>
          <a:p>
            <a:r>
              <a:rPr lang="en-AU" dirty="0"/>
              <a:t>Reason for:</a:t>
            </a:r>
          </a:p>
          <a:p>
            <a:pPr lvl="1"/>
            <a:r>
              <a:rPr lang="en-AU" dirty="0"/>
              <a:t>Numbers identifying everything</a:t>
            </a:r>
          </a:p>
          <a:p>
            <a:r>
              <a:rPr lang="en-AU" dirty="0"/>
              <a:t>Examples: </a:t>
            </a:r>
          </a:p>
          <a:p>
            <a:pPr lvl="1"/>
            <a:r>
              <a:rPr lang="en-AU" dirty="0"/>
              <a:t>Student ID</a:t>
            </a:r>
          </a:p>
          <a:p>
            <a:pPr lvl="1"/>
            <a:r>
              <a:rPr lang="en-AU" dirty="0"/>
              <a:t>Tax File Number</a:t>
            </a:r>
          </a:p>
          <a:p>
            <a:pPr lvl="1"/>
            <a:r>
              <a:rPr lang="en-AU" dirty="0"/>
              <a:t>Medicare Number</a:t>
            </a:r>
          </a:p>
          <a:p>
            <a:pPr lvl="1"/>
            <a:r>
              <a:rPr lang="en-AU" dirty="0"/>
              <a:t>ISBN</a:t>
            </a:r>
          </a:p>
          <a:p>
            <a:pPr lvl="2"/>
            <a:endParaRPr lang="en-AU" dirty="0"/>
          </a:p>
        </p:txBody>
      </p:sp>
    </p:spTree>
    <p:extLst>
      <p:ext uri="{BB962C8B-B14F-4D97-AF65-F5344CB8AC3E}">
        <p14:creationId xmlns:p14="http://schemas.microsoft.com/office/powerpoint/2010/main" val="2726094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a:t>Session Contents</a:t>
            </a:r>
          </a:p>
        </p:txBody>
      </p:sp>
      <p:sp>
        <p:nvSpPr>
          <p:cNvPr id="5" name="Content Placeholder 4"/>
          <p:cNvSpPr>
            <a:spLocks noGrp="1"/>
          </p:cNvSpPr>
          <p:nvPr>
            <p:ph idx="1"/>
          </p:nvPr>
        </p:nvSpPr>
        <p:spPr/>
        <p:txBody>
          <a:bodyPr/>
          <a:lstStyle/>
          <a:p>
            <a:r>
              <a:rPr lang="en-AU" dirty="0"/>
              <a:t>Database Basics</a:t>
            </a:r>
          </a:p>
          <a:p>
            <a:r>
              <a:rPr lang="en-AU" dirty="0"/>
              <a:t>Introduction to MariaDB / MySQL Server</a:t>
            </a:r>
          </a:p>
          <a:p>
            <a:endParaRPr lang="en-AU" dirty="0"/>
          </a:p>
        </p:txBody>
      </p:sp>
    </p:spTree>
    <p:extLst>
      <p:ext uri="{BB962C8B-B14F-4D97-AF65-F5344CB8AC3E}">
        <p14:creationId xmlns:p14="http://schemas.microsoft.com/office/powerpoint/2010/main" val="3479014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idx="1"/>
          </p:nvPr>
        </p:nvSpPr>
        <p:spPr/>
        <p:txBody>
          <a:bodyPr>
            <a:normAutofit/>
          </a:bodyPr>
          <a:lstStyle/>
          <a:p>
            <a:pPr fontAlgn="t"/>
            <a:r>
              <a:rPr lang="en-AU" dirty="0"/>
              <a:t>Primary Key</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715394"/>
            <a:ext cx="10972800" cy="2220303"/>
          </a:xfrm>
          <a:prstGeom prst="rect">
            <a:avLst/>
          </a:prstGeom>
          <a:solidFill>
            <a:srgbClr val="D9272E"/>
          </a:solidFill>
        </p:spPr>
      </p:pic>
    </p:spTree>
    <p:extLst>
      <p:ext uri="{BB962C8B-B14F-4D97-AF65-F5344CB8AC3E}">
        <p14:creationId xmlns:p14="http://schemas.microsoft.com/office/powerpoint/2010/main" val="3405485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idx="1"/>
          </p:nvPr>
        </p:nvSpPr>
        <p:spPr/>
        <p:txBody>
          <a:bodyPr>
            <a:normAutofit/>
          </a:bodyPr>
          <a:lstStyle/>
          <a:p>
            <a:pPr fontAlgn="t"/>
            <a:r>
              <a:rPr lang="en-AU" dirty="0"/>
              <a:t>Index</a:t>
            </a:r>
          </a:p>
          <a:p>
            <a:pPr lvl="1" fontAlgn="t"/>
            <a:r>
              <a:rPr lang="en-AU" dirty="0"/>
              <a:t>Don’t usually work with these</a:t>
            </a:r>
          </a:p>
          <a:p>
            <a:pPr lvl="1" fontAlgn="t"/>
            <a:r>
              <a:rPr lang="en-AU" dirty="0"/>
              <a:t>Like a book’s index</a:t>
            </a:r>
          </a:p>
          <a:p>
            <a:pPr lvl="1" fontAlgn="t"/>
            <a:r>
              <a:rPr lang="en-AU" dirty="0"/>
              <a:t>Provide quicker lookup of data</a:t>
            </a:r>
          </a:p>
          <a:p>
            <a:pPr lvl="1" fontAlgn="t"/>
            <a:r>
              <a:rPr lang="en-AU" dirty="0"/>
              <a:t>Take up a little more space</a:t>
            </a:r>
          </a:p>
          <a:p>
            <a:pPr lvl="1" fontAlgn="t"/>
            <a:r>
              <a:rPr lang="en-AU" dirty="0"/>
              <a:t>Primary Key has an index</a:t>
            </a:r>
          </a:p>
          <a:p>
            <a:endParaRPr lang="en-AU" dirty="0"/>
          </a:p>
        </p:txBody>
      </p:sp>
    </p:spTree>
    <p:extLst>
      <p:ext uri="{BB962C8B-B14F-4D97-AF65-F5344CB8AC3E}">
        <p14:creationId xmlns:p14="http://schemas.microsoft.com/office/powerpoint/2010/main" val="1292166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Terminology</a:t>
            </a:r>
          </a:p>
        </p:txBody>
      </p:sp>
      <p:sp>
        <p:nvSpPr>
          <p:cNvPr id="5" name="Content Placeholder 4"/>
          <p:cNvSpPr>
            <a:spLocks noGrp="1"/>
          </p:cNvSpPr>
          <p:nvPr>
            <p:ph sz="half" idx="1"/>
          </p:nvPr>
        </p:nvSpPr>
        <p:spPr/>
        <p:txBody>
          <a:bodyPr numCol="1">
            <a:normAutofit/>
          </a:bodyPr>
          <a:lstStyle/>
          <a:p>
            <a:pPr fontAlgn="t"/>
            <a:r>
              <a:rPr lang="en-AU" sz="3200" dirty="0"/>
              <a:t>Query</a:t>
            </a:r>
          </a:p>
          <a:p>
            <a:pPr lvl="1" fontAlgn="t"/>
            <a:r>
              <a:rPr lang="en-AU" sz="2800" dirty="0"/>
              <a:t>Asking a question</a:t>
            </a:r>
          </a:p>
          <a:p>
            <a:pPr lvl="1" fontAlgn="t"/>
            <a:endParaRPr lang="en-AU" sz="2800" dirty="0"/>
          </a:p>
          <a:p>
            <a:pPr lvl="1" fontAlgn="t"/>
            <a:r>
              <a:rPr lang="en-AU" sz="2800" dirty="0"/>
              <a:t>Simple</a:t>
            </a:r>
          </a:p>
          <a:p>
            <a:pPr lvl="2" fontAlgn="t"/>
            <a:r>
              <a:rPr lang="en-AU" sz="2400" i="1" dirty="0"/>
              <a:t>Give me all images of  avocados sorted from most to least popular</a:t>
            </a:r>
          </a:p>
          <a:p>
            <a:pPr marL="914400" lvl="2" indent="0" fontAlgn="t">
              <a:buNone/>
            </a:pPr>
            <a:endParaRPr lang="en-AU" sz="2400" dirty="0"/>
          </a:p>
          <a:p>
            <a:pPr lvl="2" fontAlgn="t"/>
            <a:endParaRPr lang="en-AU" sz="2400" dirty="0"/>
          </a:p>
          <a:p>
            <a:pPr lvl="2" fontAlgn="t"/>
            <a:endParaRPr lang="en-AU" sz="2400" dirty="0"/>
          </a:p>
          <a:p>
            <a:pPr lvl="2" fontAlgn="t"/>
            <a:endParaRPr lang="en-AU" sz="2400" dirty="0"/>
          </a:p>
          <a:p>
            <a:endParaRPr lang="en-AU" sz="3200" dirty="0"/>
          </a:p>
        </p:txBody>
      </p:sp>
      <p:sp>
        <p:nvSpPr>
          <p:cNvPr id="3" name="Content Placeholder 2"/>
          <p:cNvSpPr>
            <a:spLocks noGrp="1"/>
          </p:cNvSpPr>
          <p:nvPr>
            <p:ph sz="half" idx="2"/>
          </p:nvPr>
        </p:nvSpPr>
        <p:spPr/>
        <p:txBody>
          <a:bodyPr>
            <a:noAutofit/>
          </a:bodyPr>
          <a:lstStyle/>
          <a:p>
            <a:pPr lvl="1" fontAlgn="t"/>
            <a:endParaRPr lang="en-AU" sz="2800" dirty="0"/>
          </a:p>
          <a:p>
            <a:pPr lvl="1" fontAlgn="t"/>
            <a:endParaRPr lang="en-AU" sz="2800" dirty="0"/>
          </a:p>
          <a:p>
            <a:pPr lvl="1" fontAlgn="t"/>
            <a:endParaRPr lang="en-AU" sz="2800" dirty="0"/>
          </a:p>
          <a:p>
            <a:pPr lvl="1" fontAlgn="t"/>
            <a:r>
              <a:rPr lang="en-AU" sz="2800" dirty="0"/>
              <a:t>To Complex</a:t>
            </a:r>
          </a:p>
          <a:p>
            <a:pPr lvl="2" fontAlgn="t"/>
            <a:r>
              <a:rPr lang="en-AU" sz="2400" i="1" dirty="0"/>
              <a:t>Give me images of avocados </a:t>
            </a:r>
            <a:br>
              <a:rPr lang="en-AU" sz="2400" i="1" dirty="0"/>
            </a:br>
            <a:r>
              <a:rPr lang="en-AU" sz="2400" i="1" dirty="0"/>
              <a:t>sorted from most popular to least but only if they’re high quality, are free to use for non-commercial use and are less than a month old</a:t>
            </a:r>
          </a:p>
          <a:p>
            <a:endParaRPr lang="en-AU" sz="3200" dirty="0"/>
          </a:p>
        </p:txBody>
      </p:sp>
    </p:spTree>
    <p:extLst>
      <p:ext uri="{BB962C8B-B14F-4D97-AF65-F5344CB8AC3E}">
        <p14:creationId xmlns:p14="http://schemas.microsoft.com/office/powerpoint/2010/main" val="1310688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Terminology</a:t>
            </a:r>
          </a:p>
        </p:txBody>
      </p:sp>
      <p:sp>
        <p:nvSpPr>
          <p:cNvPr id="6" name="Content Placeholder 5"/>
          <p:cNvSpPr>
            <a:spLocks noGrp="1"/>
          </p:cNvSpPr>
          <p:nvPr>
            <p:ph idx="1"/>
          </p:nvPr>
        </p:nvSpPr>
        <p:spPr/>
        <p:txBody>
          <a:bodyPr>
            <a:normAutofit lnSpcReduction="10000"/>
          </a:bodyPr>
          <a:lstStyle/>
          <a:p>
            <a:r>
              <a:rPr lang="en-AU" dirty="0"/>
              <a:t>SQL </a:t>
            </a:r>
          </a:p>
          <a:p>
            <a:pPr lvl="1"/>
            <a:r>
              <a:rPr lang="en-AU" dirty="0"/>
              <a:t>Pronounced</a:t>
            </a:r>
            <a:r>
              <a:rPr lang="en-AU" i="1" dirty="0"/>
              <a:t> </a:t>
            </a:r>
            <a:r>
              <a:rPr lang="en-AU" i="1" dirty="0" err="1"/>
              <a:t>Es</a:t>
            </a:r>
            <a:r>
              <a:rPr lang="en-AU" i="1" dirty="0"/>
              <a:t>-Queue-El</a:t>
            </a:r>
          </a:p>
          <a:p>
            <a:pPr lvl="1"/>
            <a:r>
              <a:rPr lang="en-AU" dirty="0"/>
              <a:t>Most popular database query language</a:t>
            </a:r>
          </a:p>
          <a:p>
            <a:pPr lvl="1"/>
            <a:r>
              <a:rPr lang="en-AU" dirty="0"/>
              <a:t>Reads quite naturally</a:t>
            </a:r>
          </a:p>
          <a:p>
            <a:pPr lvl="1"/>
            <a:r>
              <a:rPr lang="en-AU" dirty="0"/>
              <a:t>Fairly easy to ‘scan’ a query and work out what it does</a:t>
            </a:r>
          </a:p>
          <a:p>
            <a:pPr lvl="1"/>
            <a:r>
              <a:rPr lang="en-AU" dirty="0"/>
              <a:t>It is </a:t>
            </a:r>
            <a:r>
              <a:rPr lang="en-AU" b="1" i="1" dirty="0"/>
              <a:t>not</a:t>
            </a:r>
            <a:r>
              <a:rPr lang="en-AU" dirty="0"/>
              <a:t> a DBMS</a:t>
            </a:r>
          </a:p>
          <a:p>
            <a:pPr lvl="1"/>
            <a:endParaRPr lang="en-AU" dirty="0"/>
          </a:p>
          <a:p>
            <a:pPr lvl="1"/>
            <a:r>
              <a:rPr lang="en-AU" dirty="0"/>
              <a:t>Also sometimes called:</a:t>
            </a:r>
          </a:p>
          <a:p>
            <a:pPr lvl="2"/>
            <a:r>
              <a:rPr lang="en-AU" dirty="0"/>
              <a:t>Sequel</a:t>
            </a:r>
          </a:p>
        </p:txBody>
      </p:sp>
    </p:spTree>
    <p:extLst>
      <p:ext uri="{BB962C8B-B14F-4D97-AF65-F5344CB8AC3E}">
        <p14:creationId xmlns:p14="http://schemas.microsoft.com/office/powerpoint/2010/main" val="3431379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t>Terminology</a:t>
            </a:r>
          </a:p>
        </p:txBody>
      </p:sp>
      <p:sp>
        <p:nvSpPr>
          <p:cNvPr id="6" name="Content Placeholder 5"/>
          <p:cNvSpPr>
            <a:spLocks noGrp="1"/>
          </p:cNvSpPr>
          <p:nvPr>
            <p:ph idx="1"/>
          </p:nvPr>
        </p:nvSpPr>
        <p:spPr/>
        <p:txBody>
          <a:bodyPr/>
          <a:lstStyle/>
          <a:p>
            <a:r>
              <a:rPr lang="en-AU" dirty="0" err="1"/>
              <a:t>Examaple</a:t>
            </a:r>
            <a:r>
              <a:rPr lang="en-AU" dirty="0"/>
              <a:t> SQL</a:t>
            </a:r>
          </a:p>
          <a:p>
            <a:pPr lvl="1"/>
            <a:r>
              <a:rPr lang="en-AU" dirty="0"/>
              <a:t>SELECT </a:t>
            </a:r>
            <a:r>
              <a:rPr lang="en-AU" dirty="0" err="1"/>
              <a:t>CustomerName</a:t>
            </a:r>
            <a:r>
              <a:rPr lang="en-AU" dirty="0"/>
              <a:t> FROM Customers WHERE city = “Perth”; </a:t>
            </a:r>
          </a:p>
          <a:p>
            <a:pPr lvl="1"/>
            <a:endParaRPr lang="en-AU" dirty="0"/>
          </a:p>
          <a:p>
            <a:pPr lvl="1"/>
            <a:endParaRPr lang="en-AU" dirty="0"/>
          </a:p>
        </p:txBody>
      </p:sp>
    </p:spTree>
    <p:extLst>
      <p:ext uri="{BB962C8B-B14F-4D97-AF65-F5344CB8AC3E}">
        <p14:creationId xmlns:p14="http://schemas.microsoft.com/office/powerpoint/2010/main" val="751916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DBMS Types</a:t>
            </a:r>
          </a:p>
        </p:txBody>
      </p:sp>
      <p:sp>
        <p:nvSpPr>
          <p:cNvPr id="3" name="Content Placeholder 2"/>
          <p:cNvSpPr>
            <a:spLocks noGrp="1"/>
          </p:cNvSpPr>
          <p:nvPr>
            <p:ph idx="1"/>
          </p:nvPr>
        </p:nvSpPr>
        <p:spPr/>
        <p:txBody>
          <a:bodyPr>
            <a:normAutofit fontScale="77500" lnSpcReduction="20000"/>
          </a:bodyPr>
          <a:lstStyle/>
          <a:p>
            <a:r>
              <a:rPr lang="en-AU" dirty="0"/>
              <a:t>Relational</a:t>
            </a:r>
          </a:p>
          <a:p>
            <a:r>
              <a:rPr lang="en-AU" dirty="0"/>
              <a:t>Object-oriented</a:t>
            </a:r>
          </a:p>
          <a:p>
            <a:r>
              <a:rPr lang="en-AU" dirty="0"/>
              <a:t>Document</a:t>
            </a:r>
          </a:p>
          <a:p>
            <a:r>
              <a:rPr lang="en-AU" dirty="0"/>
              <a:t>NoSQL</a:t>
            </a:r>
          </a:p>
          <a:p>
            <a:r>
              <a:rPr lang="en-AU" dirty="0"/>
              <a:t>Graph</a:t>
            </a:r>
          </a:p>
          <a:p>
            <a:endParaRPr lang="en-AU" dirty="0"/>
          </a:p>
          <a:p>
            <a:r>
              <a:rPr lang="en-AU" dirty="0"/>
              <a:t>Refer to: </a:t>
            </a:r>
          </a:p>
          <a:p>
            <a:pPr lvl="1" fontAlgn="ctr"/>
            <a:r>
              <a:rPr lang="en-AU" dirty="0" err="1"/>
              <a:t>Panwar</a:t>
            </a:r>
            <a:r>
              <a:rPr lang="en-AU" dirty="0"/>
              <a:t>, A (2020) Types of database management systems. https://www.c-sharpcorner.com/UploadFile/65fc13/types-of-database-management-systems/</a:t>
            </a:r>
          </a:p>
          <a:p>
            <a:pPr lvl="1" fontAlgn="ctr"/>
            <a:r>
              <a:rPr lang="en-AU" dirty="0"/>
              <a:t>Fatima, N (2020) A quick overview of different types of databases. https://www.astera.com/type/blog/a-quick-overview-of-different-types-of-databases/</a:t>
            </a:r>
          </a:p>
        </p:txBody>
      </p:sp>
    </p:spTree>
    <p:extLst>
      <p:ext uri="{BB962C8B-B14F-4D97-AF65-F5344CB8AC3E}">
        <p14:creationId xmlns:p14="http://schemas.microsoft.com/office/powerpoint/2010/main" val="39593533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Database Uses</a:t>
            </a:r>
          </a:p>
        </p:txBody>
      </p:sp>
      <p:sp>
        <p:nvSpPr>
          <p:cNvPr id="3" name="Content Placeholder 2"/>
          <p:cNvSpPr>
            <a:spLocks noGrp="1"/>
          </p:cNvSpPr>
          <p:nvPr>
            <p:ph idx="1"/>
          </p:nvPr>
        </p:nvSpPr>
        <p:spPr/>
        <p:txBody>
          <a:bodyPr/>
          <a:lstStyle/>
          <a:p>
            <a:r>
              <a:rPr lang="en-AU" dirty="0"/>
              <a:t>Local data storage [Desktop and Mobile]</a:t>
            </a:r>
          </a:p>
          <a:p>
            <a:r>
              <a:rPr lang="en-AU" dirty="0"/>
              <a:t>Web data storage</a:t>
            </a:r>
          </a:p>
          <a:p>
            <a:endParaRPr lang="en-AU" dirty="0"/>
          </a:p>
          <a:p>
            <a:r>
              <a:rPr lang="en-AU" dirty="0"/>
              <a:t>Examples:</a:t>
            </a:r>
          </a:p>
          <a:p>
            <a:pPr lvl="1"/>
            <a:r>
              <a:rPr lang="en-AU" dirty="0"/>
              <a:t>iTunes</a:t>
            </a:r>
          </a:p>
          <a:p>
            <a:pPr lvl="1"/>
            <a:r>
              <a:rPr lang="en-AU" dirty="0"/>
              <a:t>Spotify</a:t>
            </a:r>
          </a:p>
          <a:p>
            <a:pPr lvl="1"/>
            <a:r>
              <a:rPr lang="en-AU" dirty="0"/>
              <a:t>Facebook</a:t>
            </a:r>
          </a:p>
          <a:p>
            <a:pPr lvl="1"/>
            <a:r>
              <a:rPr lang="en-AU" dirty="0"/>
              <a:t>Calendar app</a:t>
            </a:r>
          </a:p>
        </p:txBody>
      </p:sp>
    </p:spTree>
    <p:extLst>
      <p:ext uri="{BB962C8B-B14F-4D97-AF65-F5344CB8AC3E}">
        <p14:creationId xmlns:p14="http://schemas.microsoft.com/office/powerpoint/2010/main" val="514917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0CD1B-F206-91EC-ECD8-0FB06347C19B}"/>
              </a:ext>
            </a:extLst>
          </p:cNvPr>
          <p:cNvSpPr>
            <a:spLocks noGrp="1"/>
          </p:cNvSpPr>
          <p:nvPr>
            <p:ph type="title"/>
          </p:nvPr>
        </p:nvSpPr>
        <p:spPr/>
        <p:txBody>
          <a:bodyPr/>
          <a:lstStyle/>
          <a:p>
            <a:r>
              <a:rPr lang="en-AU" dirty="0"/>
              <a:t> Introducing </a:t>
            </a:r>
            <a:r>
              <a:rPr lang="en-AU" dirty="0" err="1"/>
              <a:t>Laragon</a:t>
            </a:r>
            <a:endParaRPr lang="en-AU" dirty="0"/>
          </a:p>
        </p:txBody>
      </p:sp>
      <p:sp>
        <p:nvSpPr>
          <p:cNvPr id="3" name="Text Placeholder 2">
            <a:extLst>
              <a:ext uri="{FF2B5EF4-FFF2-40B4-BE49-F238E27FC236}">
                <a16:creationId xmlns:a16="http://schemas.microsoft.com/office/drawing/2014/main" id="{728BC3B0-40F7-7A1A-583A-47F6B9193E28}"/>
              </a:ext>
            </a:extLst>
          </p:cNvPr>
          <p:cNvSpPr>
            <a:spLocks noGrp="1"/>
          </p:cNvSpPr>
          <p:nvPr>
            <p:ph type="body" idx="1"/>
          </p:nvPr>
        </p:nvSpPr>
        <p:spPr/>
        <p:txBody>
          <a:bodyPr/>
          <a:lstStyle/>
          <a:p>
            <a:r>
              <a:rPr lang="en-AU" dirty="0"/>
              <a:t>Session 1</a:t>
            </a:r>
          </a:p>
        </p:txBody>
      </p:sp>
    </p:spTree>
    <p:extLst>
      <p:ext uri="{BB962C8B-B14F-4D97-AF65-F5344CB8AC3E}">
        <p14:creationId xmlns:p14="http://schemas.microsoft.com/office/powerpoint/2010/main" val="4265927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Create Database &amp; User</a:t>
            </a:r>
          </a:p>
        </p:txBody>
      </p:sp>
      <p:sp>
        <p:nvSpPr>
          <p:cNvPr id="5" name="Content Placeholder 4"/>
          <p:cNvSpPr>
            <a:spLocks noGrp="1"/>
          </p:cNvSpPr>
          <p:nvPr>
            <p:ph idx="1"/>
          </p:nvPr>
        </p:nvSpPr>
        <p:spPr>
          <a:xfrm>
            <a:off x="609600" y="1794617"/>
            <a:ext cx="10972800" cy="4563491"/>
          </a:xfrm>
        </p:spPr>
        <p:txBody>
          <a:bodyPr>
            <a:normAutofit/>
          </a:bodyPr>
          <a:lstStyle/>
          <a:p>
            <a:r>
              <a:rPr lang="en-AU" dirty="0"/>
              <a:t>Run Laragon on the PC</a:t>
            </a:r>
          </a:p>
          <a:p>
            <a:endParaRPr lang="en-AU" dirty="0"/>
          </a:p>
          <a:p>
            <a:r>
              <a:rPr lang="en-AU" dirty="0"/>
              <a:t>Open PhpMyAdmin using:</a:t>
            </a:r>
          </a:p>
          <a:p>
            <a:pPr lvl="1"/>
            <a:r>
              <a:rPr lang="en-AU" dirty="0">
                <a:solidFill>
                  <a:srgbClr val="FFC000"/>
                </a:solidFill>
                <a:latin typeface="Lucida Console" panose="020B0609040504020204" pitchFamily="49" charset="0"/>
              </a:rPr>
              <a:t>http://localhost/phpmyadmin</a:t>
            </a:r>
          </a:p>
          <a:p>
            <a:pPr lvl="2"/>
            <a:r>
              <a:rPr lang="en-AU" dirty="0"/>
              <a:t>Username:	</a:t>
            </a:r>
            <a:r>
              <a:rPr lang="en-AU" b="1" dirty="0">
                <a:solidFill>
                  <a:srgbClr val="FFC000"/>
                </a:solidFill>
                <a:latin typeface="Lucida Console" panose="020B0609040504020204" pitchFamily="49" charset="0"/>
              </a:rPr>
              <a:t>root</a:t>
            </a:r>
          </a:p>
          <a:p>
            <a:pPr lvl="2"/>
            <a:r>
              <a:rPr lang="en-AU" dirty="0"/>
              <a:t>Password:	</a:t>
            </a:r>
            <a:r>
              <a:rPr lang="en-AU" i="1" dirty="0"/>
              <a:t>leave this blank</a:t>
            </a:r>
          </a:p>
          <a:p>
            <a:endParaRPr lang="en-AU" i="1"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4829" y="1894456"/>
            <a:ext cx="3947571" cy="4363812"/>
          </a:xfrm>
          <a:prstGeom prst="rect">
            <a:avLst/>
          </a:prstGeom>
        </p:spPr>
      </p:pic>
    </p:spTree>
    <p:extLst>
      <p:ext uri="{BB962C8B-B14F-4D97-AF65-F5344CB8AC3E}">
        <p14:creationId xmlns:p14="http://schemas.microsoft.com/office/powerpoint/2010/main" val="3919195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Create Database &amp; User</a:t>
            </a:r>
          </a:p>
        </p:txBody>
      </p:sp>
      <p:sp>
        <p:nvSpPr>
          <p:cNvPr id="5" name="Content Placeholder 4"/>
          <p:cNvSpPr>
            <a:spLocks noGrp="1"/>
          </p:cNvSpPr>
          <p:nvPr>
            <p:ph idx="1"/>
          </p:nvPr>
        </p:nvSpPr>
        <p:spPr>
          <a:xfrm>
            <a:off x="609600" y="1794617"/>
            <a:ext cx="6537605" cy="4563491"/>
          </a:xfrm>
        </p:spPr>
        <p:txBody>
          <a:bodyPr>
            <a:normAutofit/>
          </a:bodyPr>
          <a:lstStyle/>
          <a:p>
            <a:r>
              <a:rPr lang="en-AU" i="1" dirty="0"/>
              <a:t>Click the Home button</a:t>
            </a:r>
          </a:p>
          <a:p>
            <a:endParaRPr lang="en-AU" i="1" dirty="0"/>
          </a:p>
          <a:p>
            <a:r>
              <a:rPr lang="en-AU" i="1" dirty="0"/>
              <a:t>On right side, click the “Users Accounts” tab</a:t>
            </a:r>
          </a:p>
          <a:p>
            <a:endParaRPr lang="en-AU" i="1" dirty="0"/>
          </a:p>
          <a:p>
            <a:r>
              <a:rPr lang="en-AU" i="1" dirty="0"/>
              <a:t>Click “Add User Account” link</a:t>
            </a:r>
          </a:p>
          <a:p>
            <a:endParaRPr lang="en-AU" i="1" dirty="0"/>
          </a:p>
          <a:p>
            <a:endParaRPr lang="en-AU"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7205" y="1794617"/>
            <a:ext cx="2238687" cy="8668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205" y="2953033"/>
            <a:ext cx="1467055" cy="65731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47205" y="4373636"/>
            <a:ext cx="2152950" cy="1066949"/>
          </a:xfrm>
          <a:prstGeom prst="rect">
            <a:avLst/>
          </a:prstGeom>
        </p:spPr>
      </p:pic>
    </p:spTree>
    <p:extLst>
      <p:ext uri="{BB962C8B-B14F-4D97-AF65-F5344CB8AC3E}">
        <p14:creationId xmlns:p14="http://schemas.microsoft.com/office/powerpoint/2010/main" val="299967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Driven Applications</a:t>
            </a:r>
          </a:p>
        </p:txBody>
      </p:sp>
      <p:sp>
        <p:nvSpPr>
          <p:cNvPr id="3" name="Text Placeholder 2"/>
          <p:cNvSpPr>
            <a:spLocks noGrp="1"/>
          </p:cNvSpPr>
          <p:nvPr>
            <p:ph type="body" idx="1"/>
          </p:nvPr>
        </p:nvSpPr>
        <p:spPr/>
        <p:txBody>
          <a:bodyPr/>
          <a:lstStyle/>
          <a:p>
            <a:r>
              <a:rPr lang="en-AU" dirty="0"/>
              <a:t>Database &amp; Data Basics</a:t>
            </a:r>
          </a:p>
        </p:txBody>
      </p:sp>
    </p:spTree>
    <p:extLst>
      <p:ext uri="{BB962C8B-B14F-4D97-AF65-F5344CB8AC3E}">
        <p14:creationId xmlns:p14="http://schemas.microsoft.com/office/powerpoint/2010/main" val="37861668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Create Database &amp; User</a:t>
            </a:r>
          </a:p>
        </p:txBody>
      </p:sp>
      <p:sp>
        <p:nvSpPr>
          <p:cNvPr id="5" name="Content Placeholder 4"/>
          <p:cNvSpPr>
            <a:spLocks noGrp="1"/>
          </p:cNvSpPr>
          <p:nvPr>
            <p:ph idx="1"/>
          </p:nvPr>
        </p:nvSpPr>
        <p:spPr>
          <a:xfrm>
            <a:off x="609600" y="1794617"/>
            <a:ext cx="5592895" cy="4563491"/>
          </a:xfrm>
        </p:spPr>
        <p:txBody>
          <a:bodyPr>
            <a:normAutofit fontScale="92500" lnSpcReduction="10000"/>
          </a:bodyPr>
          <a:lstStyle/>
          <a:p>
            <a:r>
              <a:rPr lang="en-AU" i="1" dirty="0"/>
              <a:t>Create a user by filling in the form</a:t>
            </a:r>
          </a:p>
          <a:p>
            <a:pPr lvl="1"/>
            <a:r>
              <a:rPr lang="en-AU" i="1" dirty="0"/>
              <a:t>User name:	</a:t>
            </a:r>
            <a:r>
              <a:rPr lang="en-AU" i="1" dirty="0">
                <a:solidFill>
                  <a:srgbClr val="FFC000"/>
                </a:solidFill>
                <a:latin typeface="Lucida Console" panose="020B0609040504020204" pitchFamily="49" charset="0"/>
              </a:rPr>
              <a:t>initials_wk6</a:t>
            </a:r>
          </a:p>
          <a:p>
            <a:pPr lvl="2"/>
            <a:r>
              <a:rPr lang="en-AU" i="1" dirty="0"/>
              <a:t>Initials are YOUR initials</a:t>
            </a:r>
          </a:p>
          <a:p>
            <a:pPr lvl="1"/>
            <a:r>
              <a:rPr lang="en-AU" i="1" dirty="0"/>
              <a:t>Host name:	</a:t>
            </a:r>
            <a:r>
              <a:rPr lang="en-AU" i="1" dirty="0">
                <a:solidFill>
                  <a:srgbClr val="FFC000"/>
                </a:solidFill>
                <a:latin typeface="Lucida Console" panose="020B0609040504020204" pitchFamily="49" charset="0"/>
              </a:rPr>
              <a:t>localhost</a:t>
            </a:r>
          </a:p>
          <a:p>
            <a:pPr lvl="1"/>
            <a:r>
              <a:rPr lang="en-AU" i="1" dirty="0"/>
              <a:t>Password:	</a:t>
            </a:r>
            <a:r>
              <a:rPr lang="en-AU" i="1" dirty="0">
                <a:solidFill>
                  <a:srgbClr val="FFC000"/>
                </a:solidFill>
                <a:latin typeface="Lucida Console" panose="020B0609040504020204" pitchFamily="49" charset="0"/>
              </a:rPr>
              <a:t>password1</a:t>
            </a:r>
          </a:p>
          <a:p>
            <a:endParaRPr lang="en-AU" i="1" dirty="0"/>
          </a:p>
          <a:p>
            <a:r>
              <a:rPr lang="en-AU" i="1" dirty="0"/>
              <a:t>Tick the “Create database…” checkbox</a:t>
            </a:r>
          </a:p>
          <a:p>
            <a:r>
              <a:rPr lang="en-AU" i="1" dirty="0"/>
              <a:t>Click Go</a:t>
            </a:r>
          </a:p>
          <a:p>
            <a:endParaRPr lang="en-AU" i="1" dirty="0"/>
          </a:p>
          <a:p>
            <a:endParaRPr lang="en-AU"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0632" y="2022996"/>
            <a:ext cx="5104482" cy="3318580"/>
          </a:xfrm>
          <a:prstGeom prst="rect">
            <a:avLst/>
          </a:prstGeom>
        </p:spPr>
      </p:pic>
    </p:spTree>
    <p:extLst>
      <p:ext uri="{BB962C8B-B14F-4D97-AF65-F5344CB8AC3E}">
        <p14:creationId xmlns:p14="http://schemas.microsoft.com/office/powerpoint/2010/main" val="1518216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Create Database &amp; User</a:t>
            </a:r>
          </a:p>
        </p:txBody>
      </p:sp>
      <p:sp>
        <p:nvSpPr>
          <p:cNvPr id="5" name="Content Placeholder 4"/>
          <p:cNvSpPr>
            <a:spLocks noGrp="1"/>
          </p:cNvSpPr>
          <p:nvPr>
            <p:ph idx="1"/>
          </p:nvPr>
        </p:nvSpPr>
        <p:spPr>
          <a:xfrm>
            <a:off x="609600" y="1794617"/>
            <a:ext cx="5592895" cy="4563491"/>
          </a:xfrm>
        </p:spPr>
        <p:txBody>
          <a:bodyPr>
            <a:normAutofit/>
          </a:bodyPr>
          <a:lstStyle/>
          <a:p>
            <a:r>
              <a:rPr lang="en-AU" i="1" dirty="0"/>
              <a:t>User is created</a:t>
            </a:r>
          </a:p>
          <a:p>
            <a:endParaRPr lang="en-AU" i="1" dirty="0"/>
          </a:p>
          <a:p>
            <a:endParaRPr lang="en-AU" i="1" dirty="0"/>
          </a:p>
          <a:p>
            <a:endParaRPr lang="en-AU" i="1" dirty="0"/>
          </a:p>
          <a:p>
            <a:r>
              <a:rPr lang="en-AU" i="1" dirty="0"/>
              <a:t>Database shown on left</a:t>
            </a:r>
          </a:p>
          <a:p>
            <a:r>
              <a:rPr lang="en-AU" i="1" dirty="0"/>
              <a:t>All databases under your initials are grouped together</a:t>
            </a:r>
          </a:p>
          <a:p>
            <a:endParaRPr lang="en-AU" i="1" dirty="0"/>
          </a:p>
          <a:p>
            <a:endParaRPr lang="en-AU" i="1" dirty="0"/>
          </a:p>
          <a:p>
            <a:endParaRPr lang="en-AU" i="1"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9674" y="1847026"/>
            <a:ext cx="5172726" cy="163430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4422" y="4210537"/>
            <a:ext cx="3364967" cy="1444741"/>
          </a:xfrm>
          <a:prstGeom prst="rect">
            <a:avLst/>
          </a:prstGeom>
        </p:spPr>
      </p:pic>
    </p:spTree>
    <p:extLst>
      <p:ext uri="{BB962C8B-B14F-4D97-AF65-F5344CB8AC3E}">
        <p14:creationId xmlns:p14="http://schemas.microsoft.com/office/powerpoint/2010/main" val="2931324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499892"/>
            <a:ext cx="10972800" cy="1003205"/>
          </a:xfrm>
        </p:spPr>
        <p:txBody>
          <a:bodyPr/>
          <a:lstStyle/>
          <a:p>
            <a:r>
              <a:rPr lang="en-AU" dirty="0"/>
              <a:t>Log Out of Root and Login as New User</a:t>
            </a:r>
          </a:p>
        </p:txBody>
      </p:sp>
      <p:sp>
        <p:nvSpPr>
          <p:cNvPr id="5" name="Content Placeholder 4"/>
          <p:cNvSpPr>
            <a:spLocks noGrp="1"/>
          </p:cNvSpPr>
          <p:nvPr>
            <p:ph idx="1"/>
          </p:nvPr>
        </p:nvSpPr>
        <p:spPr>
          <a:xfrm>
            <a:off x="609600" y="1794617"/>
            <a:ext cx="5592895" cy="4563491"/>
          </a:xfrm>
        </p:spPr>
        <p:txBody>
          <a:bodyPr>
            <a:normAutofit/>
          </a:bodyPr>
          <a:lstStyle/>
          <a:p>
            <a:r>
              <a:rPr lang="en-AU" i="1" dirty="0"/>
              <a:t>Click on the logout button</a:t>
            </a:r>
          </a:p>
          <a:p>
            <a:endParaRPr lang="en-AU" i="1" dirty="0"/>
          </a:p>
          <a:p>
            <a:endParaRPr lang="en-AU" i="1" dirty="0"/>
          </a:p>
          <a:p>
            <a:endParaRPr lang="en-AU" i="1" dirty="0"/>
          </a:p>
          <a:p>
            <a:r>
              <a:rPr lang="en-AU" i="1" dirty="0"/>
              <a:t>Fill the login screen with the new username and password</a:t>
            </a:r>
          </a:p>
          <a:p>
            <a:endParaRPr lang="en-AU" i="1" dirty="0"/>
          </a:p>
          <a:p>
            <a:endParaRPr lang="en-AU" i="1" dirty="0"/>
          </a:p>
          <a:p>
            <a:endParaRPr lang="en-AU" i="1"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9949" y="1794617"/>
            <a:ext cx="2000529" cy="68589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9949" y="4076362"/>
            <a:ext cx="3858163" cy="1905266"/>
          </a:xfrm>
          <a:prstGeom prst="rect">
            <a:avLst/>
          </a:prstGeom>
        </p:spPr>
      </p:pic>
    </p:spTree>
    <p:extLst>
      <p:ext uri="{BB962C8B-B14F-4D97-AF65-F5344CB8AC3E}">
        <p14:creationId xmlns:p14="http://schemas.microsoft.com/office/powerpoint/2010/main" val="2991353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1B1C-8209-AFB2-E4D3-138E3B49EF2C}"/>
              </a:ext>
            </a:extLst>
          </p:cNvPr>
          <p:cNvSpPr>
            <a:spLocks noGrp="1"/>
          </p:cNvSpPr>
          <p:nvPr>
            <p:ph type="title"/>
          </p:nvPr>
        </p:nvSpPr>
        <p:spPr/>
        <p:txBody>
          <a:bodyPr/>
          <a:lstStyle/>
          <a:p>
            <a:r>
              <a:rPr lang="en-AU" dirty="0" err="1"/>
              <a:t>Laragon</a:t>
            </a:r>
            <a:r>
              <a:rPr lang="en-AU" dirty="0"/>
              <a:t> &amp; </a:t>
            </a:r>
            <a:r>
              <a:rPr lang="en-AU" dirty="0" err="1"/>
              <a:t>PHPmyadmin</a:t>
            </a:r>
            <a:r>
              <a:rPr lang="en-AU" dirty="0"/>
              <a:t>/</a:t>
            </a:r>
            <a:r>
              <a:rPr lang="en-AU" dirty="0" err="1"/>
              <a:t>HeidiSQL</a:t>
            </a:r>
            <a:endParaRPr lang="en-AU" dirty="0"/>
          </a:p>
        </p:txBody>
      </p:sp>
      <p:sp>
        <p:nvSpPr>
          <p:cNvPr id="3" name="Content Placeholder 2">
            <a:extLst>
              <a:ext uri="{FF2B5EF4-FFF2-40B4-BE49-F238E27FC236}">
                <a16:creationId xmlns:a16="http://schemas.microsoft.com/office/drawing/2014/main" id="{97CC62C3-8F58-3388-27FA-4A67EA3C580F}"/>
              </a:ext>
            </a:extLst>
          </p:cNvPr>
          <p:cNvSpPr>
            <a:spLocks noGrp="1"/>
          </p:cNvSpPr>
          <p:nvPr>
            <p:ph idx="1"/>
          </p:nvPr>
        </p:nvSpPr>
        <p:spPr/>
        <p:txBody>
          <a:bodyPr/>
          <a:lstStyle/>
          <a:p>
            <a:r>
              <a:rPr lang="en-AU" dirty="0"/>
              <a:t>Is </a:t>
            </a:r>
            <a:r>
              <a:rPr lang="en-AU" dirty="0" err="1"/>
              <a:t>laragon</a:t>
            </a:r>
            <a:r>
              <a:rPr lang="en-AU" dirty="0"/>
              <a:t> working  on your PC??</a:t>
            </a:r>
          </a:p>
        </p:txBody>
      </p:sp>
    </p:spTree>
    <p:extLst>
      <p:ext uri="{BB962C8B-B14F-4D97-AF65-F5344CB8AC3E}">
        <p14:creationId xmlns:p14="http://schemas.microsoft.com/office/powerpoint/2010/main" val="4068572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Programming</a:t>
            </a:r>
          </a:p>
        </p:txBody>
      </p:sp>
      <p:sp>
        <p:nvSpPr>
          <p:cNvPr id="3" name="Content Placeholder 2"/>
          <p:cNvSpPr>
            <a:spLocks noGrp="1"/>
          </p:cNvSpPr>
          <p:nvPr>
            <p:ph idx="1"/>
          </p:nvPr>
        </p:nvSpPr>
        <p:spPr/>
        <p:txBody>
          <a:bodyPr>
            <a:normAutofit/>
          </a:bodyPr>
          <a:lstStyle/>
          <a:p>
            <a:r>
              <a:rPr lang="en-AU" dirty="0"/>
              <a:t>Series of steps</a:t>
            </a:r>
          </a:p>
          <a:p>
            <a:r>
              <a:rPr lang="en-AU" dirty="0"/>
              <a:t>Instruct computer how to</a:t>
            </a:r>
          </a:p>
          <a:p>
            <a:r>
              <a:rPr lang="en-AU" dirty="0"/>
              <a:t>Solve a problem</a:t>
            </a:r>
          </a:p>
          <a:p>
            <a:endParaRPr lang="en-AU" dirty="0"/>
          </a:p>
        </p:txBody>
      </p:sp>
    </p:spTree>
    <p:extLst>
      <p:ext uri="{BB962C8B-B14F-4D97-AF65-F5344CB8AC3E}">
        <p14:creationId xmlns:p14="http://schemas.microsoft.com/office/powerpoint/2010/main" val="4067381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Driven Programming</a:t>
            </a:r>
          </a:p>
        </p:txBody>
      </p:sp>
      <p:sp>
        <p:nvSpPr>
          <p:cNvPr id="3" name="Content Placeholder 2"/>
          <p:cNvSpPr>
            <a:spLocks noGrp="1"/>
          </p:cNvSpPr>
          <p:nvPr>
            <p:ph idx="1"/>
          </p:nvPr>
        </p:nvSpPr>
        <p:spPr/>
        <p:txBody>
          <a:bodyPr>
            <a:normAutofit/>
          </a:bodyPr>
          <a:lstStyle/>
          <a:p>
            <a:r>
              <a:rPr lang="en-AU" dirty="0"/>
              <a:t>Code describes the</a:t>
            </a:r>
          </a:p>
          <a:p>
            <a:pPr lvl="1"/>
            <a:r>
              <a:rPr lang="en-AU" dirty="0"/>
              <a:t>Data</a:t>
            </a:r>
          </a:p>
          <a:p>
            <a:pPr lvl="1"/>
            <a:r>
              <a:rPr lang="en-AU" dirty="0"/>
              <a:t>Relationships</a:t>
            </a:r>
          </a:p>
          <a:p>
            <a:pPr lvl="1"/>
            <a:r>
              <a:rPr lang="en-AU" dirty="0"/>
              <a:t>Flow of the program</a:t>
            </a:r>
          </a:p>
          <a:p>
            <a:pPr lvl="1"/>
            <a:endParaRPr lang="en-AU" dirty="0"/>
          </a:p>
          <a:p>
            <a:r>
              <a:rPr lang="en-AU" dirty="0"/>
              <a:t>Recipe on how to make something</a:t>
            </a:r>
          </a:p>
          <a:p>
            <a:endParaRPr lang="en-AU" dirty="0"/>
          </a:p>
        </p:txBody>
      </p:sp>
    </p:spTree>
    <p:extLst>
      <p:ext uri="{BB962C8B-B14F-4D97-AF65-F5344CB8AC3E}">
        <p14:creationId xmlns:p14="http://schemas.microsoft.com/office/powerpoint/2010/main" val="41463852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Driven Programming</a:t>
            </a:r>
          </a:p>
        </p:txBody>
      </p:sp>
      <p:sp>
        <p:nvSpPr>
          <p:cNvPr id="3" name="Content Placeholder 2"/>
          <p:cNvSpPr>
            <a:spLocks noGrp="1"/>
          </p:cNvSpPr>
          <p:nvPr>
            <p:ph idx="1"/>
          </p:nvPr>
        </p:nvSpPr>
        <p:spPr/>
        <p:txBody>
          <a:bodyPr>
            <a:normAutofit/>
          </a:bodyPr>
          <a:lstStyle/>
          <a:p>
            <a:r>
              <a:rPr lang="en-AU" dirty="0"/>
              <a:t>Reports are ‘summaries’ of facts</a:t>
            </a:r>
          </a:p>
          <a:p>
            <a:pPr lvl="1"/>
            <a:r>
              <a:rPr lang="en-AU" dirty="0"/>
              <a:t>Like a film review</a:t>
            </a:r>
          </a:p>
          <a:p>
            <a:endParaRPr lang="en-AU" dirty="0"/>
          </a:p>
          <a:p>
            <a:r>
              <a:rPr lang="en-AU" dirty="0"/>
              <a:t>Report is defined by the data</a:t>
            </a:r>
          </a:p>
          <a:p>
            <a:endParaRPr lang="en-AU" dirty="0"/>
          </a:p>
          <a:p>
            <a:r>
              <a:rPr lang="en-AU" dirty="0"/>
              <a:t>Report on road deaths:</a:t>
            </a:r>
          </a:p>
          <a:p>
            <a:pPr lvl="1"/>
            <a:r>
              <a:rPr lang="en-AU" dirty="0"/>
              <a:t>May show below average</a:t>
            </a:r>
          </a:p>
          <a:p>
            <a:pPr lvl="1"/>
            <a:r>
              <a:rPr lang="en-AU" dirty="0"/>
              <a:t>Or show far too high</a:t>
            </a:r>
          </a:p>
        </p:txBody>
      </p:sp>
    </p:spTree>
    <p:extLst>
      <p:ext uri="{BB962C8B-B14F-4D97-AF65-F5344CB8AC3E}">
        <p14:creationId xmlns:p14="http://schemas.microsoft.com/office/powerpoint/2010/main" val="2666924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Data Driven Programming</a:t>
            </a:r>
            <a:endParaRPr lang="en-AU" dirty="0"/>
          </a:p>
        </p:txBody>
      </p:sp>
      <p:sp>
        <p:nvSpPr>
          <p:cNvPr id="3" name="Content Placeholder 2"/>
          <p:cNvSpPr>
            <a:spLocks noGrp="1"/>
          </p:cNvSpPr>
          <p:nvPr>
            <p:ph idx="1"/>
          </p:nvPr>
        </p:nvSpPr>
        <p:spPr/>
        <p:txBody>
          <a:bodyPr/>
          <a:lstStyle/>
          <a:p>
            <a:r>
              <a:rPr lang="en-AU" dirty="0"/>
              <a:t>The short version:</a:t>
            </a:r>
          </a:p>
          <a:p>
            <a:pPr lvl="1"/>
            <a:r>
              <a:rPr lang="en-AU" dirty="0"/>
              <a:t>data driven programming is all about databases</a:t>
            </a:r>
          </a:p>
        </p:txBody>
      </p:sp>
    </p:spTree>
    <p:extLst>
      <p:ext uri="{BB962C8B-B14F-4D97-AF65-F5344CB8AC3E}">
        <p14:creationId xmlns:p14="http://schemas.microsoft.com/office/powerpoint/2010/main" val="156680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vs Information</a:t>
            </a:r>
          </a:p>
        </p:txBody>
      </p:sp>
      <p:sp>
        <p:nvSpPr>
          <p:cNvPr id="3" name="Content Placeholder 2"/>
          <p:cNvSpPr>
            <a:spLocks noGrp="1"/>
          </p:cNvSpPr>
          <p:nvPr>
            <p:ph type="body" idx="1"/>
          </p:nvPr>
        </p:nvSpPr>
        <p:spPr/>
        <p:txBody>
          <a:bodyPr>
            <a:normAutofit/>
          </a:bodyPr>
          <a:lstStyle/>
          <a:p>
            <a:r>
              <a:rPr lang="en-AU" dirty="0"/>
              <a:t>Data</a:t>
            </a:r>
          </a:p>
        </p:txBody>
      </p:sp>
      <p:sp>
        <p:nvSpPr>
          <p:cNvPr id="4" name="Content Placeholder 3"/>
          <p:cNvSpPr>
            <a:spLocks noGrp="1"/>
          </p:cNvSpPr>
          <p:nvPr>
            <p:ph sz="half" idx="2"/>
          </p:nvPr>
        </p:nvSpPr>
        <p:spPr/>
        <p:txBody>
          <a:bodyPr/>
          <a:lstStyle/>
          <a:p>
            <a:r>
              <a:rPr lang="en-AU" dirty="0"/>
              <a:t>Raw facts</a:t>
            </a:r>
          </a:p>
          <a:p>
            <a:pPr lvl="1"/>
            <a:r>
              <a:rPr lang="en-AU" dirty="0"/>
              <a:t>Frank</a:t>
            </a:r>
          </a:p>
          <a:p>
            <a:pPr lvl="1"/>
            <a:r>
              <a:rPr lang="en-AU" dirty="0"/>
              <a:t>45</a:t>
            </a:r>
          </a:p>
          <a:p>
            <a:pPr lvl="1"/>
            <a:r>
              <a:rPr lang="en-AU" dirty="0"/>
              <a:t>78</a:t>
            </a:r>
          </a:p>
          <a:p>
            <a:pPr lvl="1"/>
            <a:r>
              <a:rPr lang="en-AU" dirty="0"/>
              <a:t>180</a:t>
            </a:r>
          </a:p>
          <a:p>
            <a:endParaRPr lang="en-AU" dirty="0"/>
          </a:p>
          <a:p>
            <a:r>
              <a:rPr lang="en-AU" dirty="0"/>
              <a:t>Data has:</a:t>
            </a:r>
          </a:p>
          <a:p>
            <a:pPr lvl="1"/>
            <a:r>
              <a:rPr lang="en-AU" dirty="0"/>
              <a:t>No context</a:t>
            </a:r>
          </a:p>
          <a:p>
            <a:pPr lvl="1"/>
            <a:r>
              <a:rPr lang="en-AU" dirty="0"/>
              <a:t>Just values</a:t>
            </a:r>
          </a:p>
          <a:p>
            <a:pPr lvl="1"/>
            <a:r>
              <a:rPr lang="en-AU" dirty="0"/>
              <a:t>No insight to meaning</a:t>
            </a:r>
          </a:p>
        </p:txBody>
      </p:sp>
      <p:sp>
        <p:nvSpPr>
          <p:cNvPr id="5" name="Text Placeholder 4"/>
          <p:cNvSpPr>
            <a:spLocks noGrp="1"/>
          </p:cNvSpPr>
          <p:nvPr>
            <p:ph type="body" sz="quarter" idx="3"/>
          </p:nvPr>
        </p:nvSpPr>
        <p:spPr/>
        <p:txBody>
          <a:bodyPr/>
          <a:lstStyle/>
          <a:p>
            <a:r>
              <a:rPr lang="en-AU" dirty="0"/>
              <a:t>Information</a:t>
            </a:r>
          </a:p>
        </p:txBody>
      </p:sp>
      <p:sp>
        <p:nvSpPr>
          <p:cNvPr id="6" name="Content Placeholder 5"/>
          <p:cNvSpPr>
            <a:spLocks noGrp="1"/>
          </p:cNvSpPr>
          <p:nvPr>
            <p:ph sz="quarter" idx="4"/>
          </p:nvPr>
        </p:nvSpPr>
        <p:spPr/>
        <p:txBody>
          <a:bodyPr/>
          <a:lstStyle/>
          <a:p>
            <a:r>
              <a:rPr lang="en-AU" dirty="0"/>
              <a:t>Context is provided</a:t>
            </a:r>
          </a:p>
          <a:p>
            <a:pPr lvl="1"/>
            <a:r>
              <a:rPr lang="en-AU" dirty="0"/>
              <a:t>Name: Frank</a:t>
            </a:r>
          </a:p>
          <a:p>
            <a:pPr lvl="1"/>
            <a:r>
              <a:rPr lang="en-AU" dirty="0"/>
              <a:t>Age: 45 years</a:t>
            </a:r>
          </a:p>
          <a:p>
            <a:pPr lvl="1"/>
            <a:r>
              <a:rPr lang="en-AU" dirty="0"/>
              <a:t>Weight: 78kg</a:t>
            </a:r>
          </a:p>
          <a:p>
            <a:pPr lvl="1"/>
            <a:r>
              <a:rPr lang="en-AU" dirty="0"/>
              <a:t>Height: 180cm</a:t>
            </a:r>
          </a:p>
          <a:p>
            <a:pPr lvl="1"/>
            <a:endParaRPr lang="en-AU" dirty="0"/>
          </a:p>
          <a:p>
            <a:r>
              <a:rPr lang="en-AU" dirty="0"/>
              <a:t>Information has:</a:t>
            </a:r>
          </a:p>
          <a:p>
            <a:pPr lvl="1"/>
            <a:r>
              <a:rPr lang="en-AU" dirty="0"/>
              <a:t>Unit of measurement</a:t>
            </a:r>
          </a:p>
          <a:p>
            <a:pPr lvl="1"/>
            <a:r>
              <a:rPr lang="en-AU" dirty="0"/>
              <a:t>The context / meaning</a:t>
            </a:r>
          </a:p>
        </p:txBody>
      </p:sp>
    </p:spTree>
    <p:extLst>
      <p:ext uri="{BB962C8B-B14F-4D97-AF65-F5344CB8AC3E}">
        <p14:creationId xmlns:p14="http://schemas.microsoft.com/office/powerpoint/2010/main" val="145220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Data vs Information</a:t>
            </a:r>
          </a:p>
        </p:txBody>
      </p:sp>
      <p:sp>
        <p:nvSpPr>
          <p:cNvPr id="3" name="Content Placeholder 2"/>
          <p:cNvSpPr>
            <a:spLocks noGrp="1"/>
          </p:cNvSpPr>
          <p:nvPr>
            <p:ph idx="1"/>
          </p:nvPr>
        </p:nvSpPr>
        <p:spPr/>
        <p:txBody>
          <a:bodyPr>
            <a:normAutofit/>
          </a:bodyPr>
          <a:lstStyle/>
          <a:p>
            <a:r>
              <a:rPr lang="en-AU" dirty="0"/>
              <a:t>Adding More Context</a:t>
            </a:r>
          </a:p>
          <a:p>
            <a:pPr lvl="1"/>
            <a:r>
              <a:rPr lang="en-AU" dirty="0"/>
              <a:t>Average weight of human male in Australia:</a:t>
            </a:r>
          </a:p>
          <a:p>
            <a:pPr lvl="2"/>
            <a:r>
              <a:rPr lang="en-AU" dirty="0"/>
              <a:t>85.9kg</a:t>
            </a:r>
          </a:p>
          <a:p>
            <a:pPr lvl="1"/>
            <a:r>
              <a:rPr lang="en-AU" dirty="0"/>
              <a:t>Many items of data (</a:t>
            </a:r>
            <a:r>
              <a:rPr lang="en-AU" dirty="0" err="1"/>
              <a:t>ie</a:t>
            </a:r>
            <a:r>
              <a:rPr lang="en-AU" dirty="0"/>
              <a:t> weights) combined to give average</a:t>
            </a:r>
          </a:p>
          <a:p>
            <a:pPr lvl="1"/>
            <a:endParaRPr lang="en-AU" dirty="0"/>
          </a:p>
          <a:p>
            <a:r>
              <a:rPr lang="en-AU" dirty="0"/>
              <a:t>From this:</a:t>
            </a:r>
          </a:p>
          <a:p>
            <a:pPr lvl="1"/>
            <a:r>
              <a:rPr lang="en-AU" dirty="0"/>
              <a:t>Also determine Frank is below average weight</a:t>
            </a:r>
          </a:p>
          <a:p>
            <a:endParaRPr lang="en-AU" dirty="0"/>
          </a:p>
        </p:txBody>
      </p:sp>
    </p:spTree>
    <p:extLst>
      <p:ext uri="{BB962C8B-B14F-4D97-AF65-F5344CB8AC3E}">
        <p14:creationId xmlns:p14="http://schemas.microsoft.com/office/powerpoint/2010/main" val="34855754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SMS Availabilities&amp;#x0D;&amp;#x0A;Overview&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006&quot;&gt;&lt;property id=&quot;20148&quot; value=&quot;5&quot;/&gt;&lt;property id=&quot;20300&quot; value=&quot;Slide 3 - &amp;quot;&amp;#x0D;&amp;#x0A;Course Availabilities&amp;quot;&quot;/&gt;&lt;property id=&quot;20307&quot; value=&quot;261&quot;/&gt;&lt;/object&gt;&lt;object type=&quot;3&quot; unique_id=&quot;10007&quot;&gt;&lt;property id=&quot;20148&quot; value=&quot;5&quot;/&gt;&lt;property id=&quot;20300&quot; value=&quot;Slide 4 - &amp;quot;Intake Calendars&amp;quot;&quot;/&gt;&lt;property id=&quot;20307&quot; value=&quot;264&quot;/&gt;&lt;/object&gt;&lt;object type=&quot;3&quot; unique_id=&quot;10008&quot;&gt;&lt;property id=&quot;20148&quot; value=&quot;5&quot;/&gt;&lt;property id=&quot;20300&quot; value=&quot;Slide 5 - &amp;quot;&amp;#x0D;&amp;#x0A;Unit Availabilities&amp;quot;&quot;/&gt;&lt;property id=&quot;20307&quot; value=&quot;259&quot;/&gt;&lt;/object&gt;&lt;object type=&quot;3&quot; unique_id=&quot;10009&quot;&gt;&lt;property id=&quot;20148&quot; value=&quot;5&quot;/&gt;&lt;property id=&quot;20300&quot; value=&quot;Slide 6 - &amp;quot;&amp;#x0D;&amp;#x0A;Unit Availabilities&amp;quot;&quot;/&gt;&lt;property id=&quot;20307&quot; value=&quot;260&quot;/&gt;&lt;/object&gt;&lt;object type=&quot;3&quot; unique_id=&quot;10010&quot;&gt;&lt;property id=&quot;20148&quot; value=&quot;5&quot;/&gt;&lt;property id=&quot;20300&quot; value=&quot;Slide 7 - &amp;quot;Enrolment Calendars&amp;quot;&quot;/&gt;&lt;property id=&quot;20307&quot; value=&quot;265&quot;/&gt;&lt;/object&gt;&lt;object type=&quot;3&quot; unique_id=&quot;10011&quot;&gt;&lt;property id=&quot;20148&quot; value=&quot;5&quot;/&gt;&lt;property id=&quot;20300&quot; value=&quot;Slide 8 - &amp;quot;Business Guidelines&amp;quot;&quot;/&gt;&lt;property id=&quot;20307&quot; value=&quot;268&quot;/&gt;&lt;/object&gt;&lt;object type=&quot;3&quot; unique_id=&quot;10012&quot;&gt;&lt;property id=&quot;20148&quot; value=&quot;5&quot;/&gt;&lt;property id=&quot;20300&quot; value=&quot;Slide 9 - &amp;quot;Business Guidelines&amp;quot;&quot;/&gt;&lt;property id=&quot;20307&quot; value=&quot;269&quot;/&gt;&lt;/object&gt;&lt;object type=&quot;3&quot; unique_id=&quot;10013&quot;&gt;&lt;property id=&quot;20148&quot; value=&quot;5&quot;/&gt;&lt;property id=&quot;20300&quot; value=&quot;Slide 10 - &amp;quot;Business Considerations&amp;quot;&quot;/&gt;&lt;property id=&quot;20307&quot; value=&quot;262&quot;/&gt;&lt;/object&gt;&lt;object type=&quot;3&quot; unique_id=&quot;10014&quot;&gt;&lt;property id=&quot;20148&quot; value=&quot;5&quot;/&gt;&lt;property id=&quot;20300&quot; value=&quot;Slide 11 - &amp;quot;Availabilities tasks&amp;quot;&quot;/&gt;&lt;property id=&quot;20307&quot; value=&quot;266&quot;/&gt;&lt;/object&gt;&lt;object type=&quot;3&quot; unique_id=&quot;10015&quot;&gt;&lt;property id=&quot;20148&quot; value=&quot;5&quot;/&gt;&lt;property id=&quot;20300&quot; value=&quot;Slide 12 - &amp;quot;Availabilities Template&amp;quot;&quot;/&gt;&lt;property id=&quot;20307&quot; value=&quot;267&quot;/&gt;&lt;/object&gt;&lt;object type=&quot;3&quot; unique_id=&quot;10016&quot;&gt;&lt;property id=&quot;20148&quot; value=&quot;5&quot;/&gt;&lt;property id=&quot;20300&quot; value=&quot;Slide 13 - &amp;quot;Timetabling&amp;quot;&quot;/&gt;&lt;property id=&quot;20307&quot; value=&quot;263&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AFE">
      <a:majorFont>
        <a:latin typeface="Century Gothic"/>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MT-Presentation-HD-1920x1080-AJG-V2020.07.01.potx" id="{3EDD48A2-5C86-4826-A34B-3DD4694D6775}" vid="{2EDC81D3-35B6-4E09-B25C-3248DC8F64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FolderType xmlns="833ce3ab-d172-455c-9989-f10facae9784" xsi:nil="true"/>
    <Students xmlns="833ce3ab-d172-455c-9989-f10facae9784">
      <UserInfo>
        <DisplayName/>
        <AccountId xsi:nil="true"/>
        <AccountType/>
      </UserInfo>
    </Students>
    <TeamsChannelId xmlns="833ce3ab-d172-455c-9989-f10facae9784" xsi:nil="true"/>
    <Student_Groups xmlns="833ce3ab-d172-455c-9989-f10facae9784">
      <UserInfo>
        <DisplayName/>
        <AccountId xsi:nil="true"/>
        <AccountType/>
      </UserInfo>
    </Student_Groups>
    <Math_Settings xmlns="833ce3ab-d172-455c-9989-f10facae9784" xsi:nil="true"/>
    <Is_Collaboration_Space_Locked xmlns="833ce3ab-d172-455c-9989-f10facae9784" xsi:nil="true"/>
    <AppVersion xmlns="833ce3ab-d172-455c-9989-f10facae9784" xsi:nil="true"/>
    <Owner xmlns="833ce3ab-d172-455c-9989-f10facae9784">
      <UserInfo>
        <DisplayName/>
        <AccountId xsi:nil="true"/>
        <AccountType/>
      </UserInfo>
    </Owner>
    <Has_Teacher_Only_SectionGroup xmlns="833ce3ab-d172-455c-9989-f10facae9784" xsi:nil="true"/>
    <NotebookType xmlns="833ce3ab-d172-455c-9989-f10facae9784" xsi:nil="true"/>
    <Teachers xmlns="833ce3ab-d172-455c-9989-f10facae9784">
      <UserInfo>
        <DisplayName/>
        <AccountId xsi:nil="true"/>
        <AccountType/>
      </UserInfo>
    </Teachers>
    <Templates xmlns="833ce3ab-d172-455c-9989-f10facae9784" xsi:nil="true"/>
    <DefaultSectionNames xmlns="833ce3ab-d172-455c-9989-f10facae9784" xsi:nil="true"/>
    <CultureName xmlns="833ce3ab-d172-455c-9989-f10facae9784" xsi:nil="true"/>
    <Distribution_Groups xmlns="833ce3ab-d172-455c-9989-f10facae9784" xsi:nil="true"/>
    <Self_Registration_Enabled xmlns="833ce3ab-d172-455c-9989-f10facae9784" xsi:nil="true"/>
    <LMS_Mappings xmlns="833ce3ab-d172-455c-9989-f10facae9784" xsi:nil="true"/>
    <Invited_Teachers xmlns="833ce3ab-d172-455c-9989-f10facae9784" xsi:nil="true"/>
    <Invited_Students xmlns="833ce3ab-d172-455c-9989-f10facae9784" xsi:nil="true"/>
    <IsNotebookLocked xmlns="833ce3ab-d172-455c-9989-f10facae9784"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482CBA738D00D4AAC9330883AE1DA78" ma:contentTypeVersion="33" ma:contentTypeDescription="Create a new document." ma:contentTypeScope="" ma:versionID="8e47dcab4e34a32242880baf61f0a73d">
  <xsd:schema xmlns:xsd="http://www.w3.org/2001/XMLSchema" xmlns:xs="http://www.w3.org/2001/XMLSchema" xmlns:p="http://schemas.microsoft.com/office/2006/metadata/properties" xmlns:ns3="3936cbe9-feea-4685-b03c-7f8d09c550f1" xmlns:ns4="833ce3ab-d172-455c-9989-f10facae9784" targetNamespace="http://schemas.microsoft.com/office/2006/metadata/properties" ma:root="true" ma:fieldsID="174389be43a91ce68753c33b6ac99b4e" ns3:_="" ns4:_="">
    <xsd:import namespace="3936cbe9-feea-4685-b03c-7f8d09c550f1"/>
    <xsd:import namespace="833ce3ab-d172-455c-9989-f10facae978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Location" minOccurs="0"/>
                <xsd:element ref="ns4:MediaServiceEventHashCode" minOccurs="0"/>
                <xsd:element ref="ns4:MediaServiceGenerationTime" minOccurs="0"/>
                <xsd:element ref="ns4:MediaServiceAutoKeyPoints" minOccurs="0"/>
                <xsd:element ref="ns4:MediaServiceKeyPoints" minOccurs="0"/>
                <xsd:element ref="ns4:NotebookType" minOccurs="0"/>
                <xsd:element ref="ns4:FolderType" minOccurs="0"/>
                <xsd:element ref="ns4:CultureName" minOccurs="0"/>
                <xsd:element ref="ns4:AppVersion" minOccurs="0"/>
                <xsd:element ref="ns4:TeamsChannelId" minOccurs="0"/>
                <xsd:element ref="ns4:Owner" minOccurs="0"/>
                <xsd:element ref="ns4:Math_Settings" minOccurs="0"/>
                <xsd:element ref="ns4:DefaultSectionNames" minOccurs="0"/>
                <xsd:element ref="ns4:Templates" minOccurs="0"/>
                <xsd:element ref="ns4:Teachers" minOccurs="0"/>
                <xsd:element ref="ns4:Students" minOccurs="0"/>
                <xsd:element ref="ns4:Student_Groups" minOccurs="0"/>
                <xsd:element ref="ns4:Distribution_Groups" minOccurs="0"/>
                <xsd:element ref="ns4:LMS_Mapping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IsNotebookLocke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36cbe9-feea-4685-b03c-7f8d09c550f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33ce3ab-d172-455c-9989-f10facae978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NotebookType" ma:index="21" nillable="true" ma:displayName="Notebook Type" ma:internalName="NotebookType">
      <xsd:simpleType>
        <xsd:restriction base="dms:Text"/>
      </xsd:simpleType>
    </xsd:element>
    <xsd:element name="FolderType" ma:index="22" nillable="true" ma:displayName="Folder Type" ma:internalName="FolderType">
      <xsd:simpleType>
        <xsd:restriction base="dms:Text"/>
      </xsd:simpleType>
    </xsd:element>
    <xsd:element name="CultureName" ma:index="23" nillable="true" ma:displayName="Culture Name" ma:internalName="CultureName">
      <xsd:simpleType>
        <xsd:restriction base="dms:Text"/>
      </xsd:simpleType>
    </xsd:element>
    <xsd:element name="AppVersion" ma:index="24" nillable="true" ma:displayName="App Version" ma:internalName="AppVersion">
      <xsd:simpleType>
        <xsd:restriction base="dms:Text"/>
      </xsd:simpleType>
    </xsd:element>
    <xsd:element name="TeamsChannelId" ma:index="25" nillable="true" ma:displayName="Teams Channel Id" ma:internalName="TeamsChannelId">
      <xsd:simpleType>
        <xsd:restriction base="dms:Text"/>
      </xsd:simpleType>
    </xsd:element>
    <xsd:element name="Owner" ma:index="26"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7" nillable="true" ma:displayName="Math Settings" ma:internalName="Math_Settings">
      <xsd:simpleType>
        <xsd:restriction base="dms:Text"/>
      </xsd:simpleType>
    </xsd:element>
    <xsd:element name="DefaultSectionNames" ma:index="28" nillable="true" ma:displayName="Default Section Names" ma:internalName="DefaultSectionNames">
      <xsd:simpleType>
        <xsd:restriction base="dms:Note">
          <xsd:maxLength value="255"/>
        </xsd:restriction>
      </xsd:simpleType>
    </xsd:element>
    <xsd:element name="Templates" ma:index="29" nillable="true" ma:displayName="Templates" ma:internalName="Templates">
      <xsd:simpleType>
        <xsd:restriction base="dms:Note">
          <xsd:maxLength value="255"/>
        </xsd:restriction>
      </xsd:simpleType>
    </xsd:element>
    <xsd:element name="Teachers" ma:index="30"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31"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32"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33" nillable="true" ma:displayName="Distribution Groups" ma:internalName="Distribution_Groups">
      <xsd:simpleType>
        <xsd:restriction base="dms:Note">
          <xsd:maxLength value="255"/>
        </xsd:restriction>
      </xsd:simpleType>
    </xsd:element>
    <xsd:element name="LMS_Mappings" ma:index="34" nillable="true" ma:displayName="LMS Mappings" ma:internalName="LMS_Mappings">
      <xsd:simpleType>
        <xsd:restriction base="dms:Note">
          <xsd:maxLength value="255"/>
        </xsd:restriction>
      </xsd:simpleType>
    </xsd:element>
    <xsd:element name="Invited_Teachers" ma:index="35" nillable="true" ma:displayName="Invited Teachers" ma:internalName="Invited_Teachers">
      <xsd:simpleType>
        <xsd:restriction base="dms:Note">
          <xsd:maxLength value="255"/>
        </xsd:restriction>
      </xsd:simpleType>
    </xsd:element>
    <xsd:element name="Invited_Students" ma:index="36" nillable="true" ma:displayName="Invited Students" ma:internalName="Invited_Students">
      <xsd:simpleType>
        <xsd:restriction base="dms:Note">
          <xsd:maxLength value="255"/>
        </xsd:restriction>
      </xsd:simpleType>
    </xsd:element>
    <xsd:element name="Self_Registration_Enabled" ma:index="37" nillable="true" ma:displayName="Self Registration Enabled" ma:internalName="Self_Registration_Enabled">
      <xsd:simpleType>
        <xsd:restriction base="dms:Boolean"/>
      </xsd:simpleType>
    </xsd:element>
    <xsd:element name="Has_Teacher_Only_SectionGroup" ma:index="38" nillable="true" ma:displayName="Has Teacher Only SectionGroup" ma:internalName="Has_Teacher_Only_SectionGroup">
      <xsd:simpleType>
        <xsd:restriction base="dms:Boolean"/>
      </xsd:simpleType>
    </xsd:element>
    <xsd:element name="Is_Collaboration_Space_Locked" ma:index="39" nillable="true" ma:displayName="Is Collaboration Space Locked" ma:internalName="Is_Collaboration_Space_Locked">
      <xsd:simpleType>
        <xsd:restriction base="dms:Boolean"/>
      </xsd:simpleType>
    </xsd:element>
    <xsd:element name="IsNotebookLocked" ma:index="40" nillable="true" ma:displayName="Is Notebook Locked" ma:internalName="IsNotebookLocked">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6F79D9B-5A67-492D-BB4F-F3913BAD9421}">
  <ds:schemaRefs>
    <ds:schemaRef ds:uri="http://schemas.microsoft.com/office/2006/metadata/properties"/>
    <ds:schemaRef ds:uri="http://purl.org/dc/terms/"/>
    <ds:schemaRef ds:uri="http://schemas.openxmlformats.org/package/2006/metadata/core-properties"/>
    <ds:schemaRef ds:uri="3936cbe9-feea-4685-b03c-7f8d09c550f1"/>
    <ds:schemaRef ds:uri="http://schemas.microsoft.com/office/2006/documentManagement/types"/>
    <ds:schemaRef ds:uri="833ce3ab-d172-455c-9989-f10facae9784"/>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E93B4755-80B4-4FE9-9650-4C8006444834}">
  <ds:schemaRefs>
    <ds:schemaRef ds:uri="http://schemas.microsoft.com/sharepoint/v3/contenttype/forms"/>
  </ds:schemaRefs>
</ds:datastoreItem>
</file>

<file path=customXml/itemProps3.xml><?xml version="1.0" encoding="utf-8"?>
<ds:datastoreItem xmlns:ds="http://schemas.openxmlformats.org/officeDocument/2006/customXml" ds:itemID="{2EDE3886-A981-4E1C-91EF-EBC9EDE0D1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36cbe9-feea-4685-b03c-7f8d09c550f1"/>
    <ds:schemaRef ds:uri="833ce3ab-d172-455c-9989-f10facae978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NMT-Presentation-HD-1920x1080-AJG-V2020.07.01</Template>
  <TotalTime>420</TotalTime>
  <Words>2747</Words>
  <Application>Microsoft Office PowerPoint</Application>
  <PresentationFormat>Widescreen</PresentationFormat>
  <Paragraphs>419</Paragraphs>
  <Slides>33</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Century Gothic</vt:lpstr>
      <vt:lpstr>Lucida Console</vt:lpstr>
      <vt:lpstr>Office Theme</vt:lpstr>
      <vt:lpstr>Database &amp; Data Basics</vt:lpstr>
      <vt:lpstr>Session Contents</vt:lpstr>
      <vt:lpstr>Data Driven Applications</vt:lpstr>
      <vt:lpstr>Programming</vt:lpstr>
      <vt:lpstr>Data Driven Programming</vt:lpstr>
      <vt:lpstr>Data Driven Programming</vt:lpstr>
      <vt:lpstr>Data Driven Programming</vt:lpstr>
      <vt:lpstr>Data vs Information</vt:lpstr>
      <vt:lpstr>Data vs Information</vt:lpstr>
      <vt:lpstr>Terminology</vt:lpstr>
      <vt:lpstr>Terminology</vt:lpstr>
      <vt:lpstr>Terminology</vt:lpstr>
      <vt:lpstr>Terminology</vt:lpstr>
      <vt:lpstr>Terminology</vt:lpstr>
      <vt:lpstr>Terminology</vt:lpstr>
      <vt:lpstr>Terminology</vt:lpstr>
      <vt:lpstr>Terminology</vt:lpstr>
      <vt:lpstr>Records example</vt:lpstr>
      <vt:lpstr>Terminology</vt:lpstr>
      <vt:lpstr>Terminology</vt:lpstr>
      <vt:lpstr>Terminology</vt:lpstr>
      <vt:lpstr>Terminology</vt:lpstr>
      <vt:lpstr>Terminology</vt:lpstr>
      <vt:lpstr>Terminology</vt:lpstr>
      <vt:lpstr>DBMS Types</vt:lpstr>
      <vt:lpstr>Database Uses</vt:lpstr>
      <vt:lpstr> Introducing Laragon</vt:lpstr>
      <vt:lpstr>Create Database &amp; User</vt:lpstr>
      <vt:lpstr>Create Database &amp; User</vt:lpstr>
      <vt:lpstr>Create Database &amp; User</vt:lpstr>
      <vt:lpstr>Create Database &amp; User</vt:lpstr>
      <vt:lpstr>Log Out of Root and Login as New User</vt:lpstr>
      <vt:lpstr>Laragon &amp; PHPmyadmin/HeidiSQL</vt:lpstr>
    </vt:vector>
  </TitlesOfParts>
  <Manager/>
  <Company>North Metro TAFE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&amp; Data Basics</dc:title>
  <dc:subject>Powerpoint presentation template (G076C)</dc:subject>
  <dc:creator>Adrian Gould</dc:creator>
  <cp:keywords>HD, 1920x1080, Template, Powerpoint</cp:keywords>
  <dc:description>Template created by Adrian Gould, Lecturer in IT (Software Development, Web Development, IoT, and more)</dc:description>
  <cp:lastModifiedBy>nam Aneja</cp:lastModifiedBy>
  <cp:revision>24</cp:revision>
  <cp:lastPrinted>2020-04-28T01:47:42Z</cp:lastPrinted>
  <dcterms:created xsi:type="dcterms:W3CDTF">2021-01-27T03:41:12Z</dcterms:created>
  <dcterms:modified xsi:type="dcterms:W3CDTF">2023-03-14T15:33:17Z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0x010100D482CBA738D00D4AAC9330883AE1DA78</vt:lpwstr>
  </property>
</Properties>
</file>