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9"/>
  </p:notesMasterIdLst>
  <p:sldIdLst>
    <p:sldId id="257" r:id="rId5"/>
    <p:sldId id="262" r:id="rId6"/>
    <p:sldId id="286" r:id="rId7"/>
    <p:sldId id="263" r:id="rId8"/>
    <p:sldId id="289" r:id="rId9"/>
    <p:sldId id="287" r:id="rId10"/>
    <p:sldId id="288" r:id="rId11"/>
    <p:sldId id="290" r:id="rId12"/>
    <p:sldId id="291" r:id="rId13"/>
    <p:sldId id="292" r:id="rId14"/>
    <p:sldId id="293" r:id="rId15"/>
    <p:sldId id="295" r:id="rId16"/>
    <p:sldId id="313" r:id="rId17"/>
    <p:sldId id="294" r:id="rId18"/>
    <p:sldId id="296" r:id="rId19"/>
    <p:sldId id="297" r:id="rId20"/>
    <p:sldId id="318" r:id="rId21"/>
    <p:sldId id="298" r:id="rId22"/>
    <p:sldId id="299" r:id="rId23"/>
    <p:sldId id="317" r:id="rId24"/>
    <p:sldId id="300" r:id="rId25"/>
    <p:sldId id="310" r:id="rId26"/>
    <p:sldId id="301" r:id="rId27"/>
    <p:sldId id="303" r:id="rId28"/>
    <p:sldId id="304" r:id="rId29"/>
    <p:sldId id="305" r:id="rId30"/>
    <p:sldId id="306" r:id="rId31"/>
    <p:sldId id="307" r:id="rId32"/>
    <p:sldId id="311" r:id="rId33"/>
    <p:sldId id="312" r:id="rId34"/>
    <p:sldId id="316" r:id="rId35"/>
    <p:sldId id="314" r:id="rId36"/>
    <p:sldId id="315" r:id="rId37"/>
    <p:sldId id="308" r:id="rId38"/>
  </p:sldIdLst>
  <p:sldSz cx="12192000" cy="6858000"/>
  <p:notesSz cx="7104063" cy="10234613"/>
  <p:custDataLst>
    <p:tags r:id="rId4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E631FFDE-1010-498F-9120-6F57EFC23AC7}">
          <p14:sldIdLst>
            <p14:sldId id="257"/>
            <p14:sldId id="262"/>
          </p14:sldIdLst>
        </p14:section>
        <p14:section name="Content" id="{A4C4AF5C-441C-4785-B207-3A67FABB8DD3}">
          <p14:sldIdLst>
            <p14:sldId id="286"/>
            <p14:sldId id="263"/>
            <p14:sldId id="289"/>
            <p14:sldId id="287"/>
            <p14:sldId id="288"/>
            <p14:sldId id="290"/>
            <p14:sldId id="291"/>
            <p14:sldId id="292"/>
            <p14:sldId id="293"/>
            <p14:sldId id="295"/>
            <p14:sldId id="313"/>
            <p14:sldId id="294"/>
            <p14:sldId id="296"/>
            <p14:sldId id="297"/>
            <p14:sldId id="318"/>
            <p14:sldId id="298"/>
            <p14:sldId id="299"/>
            <p14:sldId id="317"/>
            <p14:sldId id="300"/>
            <p14:sldId id="310"/>
            <p14:sldId id="301"/>
            <p14:sldId id="303"/>
            <p14:sldId id="304"/>
            <p14:sldId id="305"/>
            <p14:sldId id="306"/>
            <p14:sldId id="307"/>
            <p14:sldId id="311"/>
            <p14:sldId id="312"/>
            <p14:sldId id="316"/>
            <p14:sldId id="314"/>
            <p14:sldId id="315"/>
            <p14:sldId id="30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272E"/>
    <a:srgbClr val="D8262E"/>
    <a:srgbClr val="000000"/>
    <a:srgbClr val="D81C24"/>
    <a:srgbClr val="CC0000"/>
    <a:srgbClr val="9BBB59"/>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56209" autoAdjust="0"/>
  </p:normalViewPr>
  <p:slideViewPr>
    <p:cSldViewPr snapToGrid="0" snapToObjects="1">
      <p:cViewPr varScale="1">
        <p:scale>
          <a:sx n="46" d="100"/>
          <a:sy n="46" d="100"/>
        </p:scale>
        <p:origin x="1944" y="43"/>
      </p:cViewPr>
      <p:guideLst>
        <p:guide orient="horz" pos="2160"/>
        <p:guide pos="3840"/>
      </p:guideLst>
    </p:cSldViewPr>
  </p:slideViewPr>
  <p:notesTextViewPr>
    <p:cViewPr>
      <p:scale>
        <a:sx n="150" d="100"/>
        <a:sy n="150" d="100"/>
      </p:scale>
      <p:origin x="0" y="0"/>
    </p:cViewPr>
  </p:notesTextViewPr>
  <p:notesViewPr>
    <p:cSldViewPr snapToGrid="0" snapToObjects="1">
      <p:cViewPr varScale="1">
        <p:scale>
          <a:sx n="104" d="100"/>
          <a:sy n="104" d="100"/>
        </p:scale>
        <p:origin x="275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77EA1514-F326-1840-B15D-D4720038598B}" type="datetimeFigureOut">
              <a:rPr lang="en-US" smtClean="0"/>
              <a:t>2/15/2024</a:t>
            </a:fld>
            <a:endParaRPr lang="en-US" dirty="0"/>
          </a:p>
        </p:txBody>
      </p:sp>
      <p:sp>
        <p:nvSpPr>
          <p:cNvPr id="4" name="Slide Image Placeholder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BA3E024E-F835-6D45-89C3-0E2F93EE799A}" type="slidenum">
              <a:rPr lang="en-US" smtClean="0"/>
              <a:t>‹#›</a:t>
            </a:fld>
            <a:endParaRPr lang="en-US" dirty="0"/>
          </a:p>
        </p:txBody>
      </p:sp>
    </p:spTree>
    <p:extLst>
      <p:ext uri="{BB962C8B-B14F-4D97-AF65-F5344CB8AC3E}">
        <p14:creationId xmlns:p14="http://schemas.microsoft.com/office/powerpoint/2010/main" val="370357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a:t>
            </a:fld>
            <a:endParaRPr lang="en-US" dirty="0"/>
          </a:p>
        </p:txBody>
      </p:sp>
    </p:spTree>
    <p:extLst>
      <p:ext uri="{BB962C8B-B14F-4D97-AF65-F5344CB8AC3E}">
        <p14:creationId xmlns:p14="http://schemas.microsoft.com/office/powerpoint/2010/main" val="1979721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Read Carefully the difference between </a:t>
            </a:r>
            <a:r>
              <a:rPr lang="en-AU" dirty="0" err="1"/>
              <a:t>smallint</a:t>
            </a:r>
            <a:r>
              <a:rPr lang="en-AU" dirty="0"/>
              <a:t>, </a:t>
            </a:r>
            <a:r>
              <a:rPr lang="en-AU" dirty="0" err="1"/>
              <a:t>mediumint</a:t>
            </a:r>
            <a:r>
              <a:rPr lang="en-AU" dirty="0"/>
              <a:t> and </a:t>
            </a:r>
            <a:r>
              <a:rPr lang="en-AU" dirty="0" err="1"/>
              <a:t>bigint</a:t>
            </a:r>
            <a:r>
              <a:rPr lang="en-AU" dirty="0"/>
              <a:t>.</a:t>
            </a:r>
          </a:p>
        </p:txBody>
      </p:sp>
      <p:sp>
        <p:nvSpPr>
          <p:cNvPr id="4" name="Slide Number Placeholder 3"/>
          <p:cNvSpPr>
            <a:spLocks noGrp="1"/>
          </p:cNvSpPr>
          <p:nvPr>
            <p:ph type="sldNum" sz="quarter" idx="5"/>
          </p:nvPr>
        </p:nvSpPr>
        <p:spPr/>
        <p:txBody>
          <a:bodyPr/>
          <a:lstStyle/>
          <a:p>
            <a:fld id="{BA3E024E-F835-6D45-89C3-0E2F93EE799A}" type="slidenum">
              <a:rPr lang="en-US" smtClean="0"/>
              <a:t>11</a:t>
            </a:fld>
            <a:endParaRPr lang="en-US" dirty="0"/>
          </a:p>
        </p:txBody>
      </p:sp>
    </p:spTree>
    <p:extLst>
      <p:ext uri="{BB962C8B-B14F-4D97-AF65-F5344CB8AC3E}">
        <p14:creationId xmlns:p14="http://schemas.microsoft.com/office/powerpoint/2010/main" val="1657838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kern="1200" dirty="0">
                <a:solidFill>
                  <a:schemeClr val="tx1"/>
                </a:solidFill>
                <a:effectLst/>
                <a:latin typeface="+mn-lt"/>
                <a:ea typeface="+mn-ea"/>
                <a:cs typeface="+mn-cs"/>
              </a:rPr>
              <a:t>SQL has three decimal data types : </a:t>
            </a:r>
          </a:p>
          <a:p>
            <a:endParaRPr lang="en-AU" sz="1200" b="0" kern="1200" dirty="0">
              <a:solidFill>
                <a:schemeClr val="tx1"/>
              </a:solidFill>
              <a:effectLst/>
              <a:latin typeface="+mn-lt"/>
              <a:ea typeface="+mn-ea"/>
              <a:cs typeface="+mn-cs"/>
            </a:endParaRPr>
          </a:p>
          <a:p>
            <a:pPr marL="171450" indent="-171450">
              <a:buFont typeface="Arial" panose="020B0604020202020204" pitchFamily="34" charset="0"/>
              <a:buChar char="•"/>
            </a:pPr>
            <a:r>
              <a:rPr lang="en-AU" sz="1200" b="0" kern="1200" dirty="0">
                <a:solidFill>
                  <a:schemeClr val="tx1"/>
                </a:solidFill>
                <a:effectLst/>
                <a:latin typeface="+mn-lt"/>
                <a:ea typeface="+mn-ea"/>
                <a:cs typeface="+mn-cs"/>
              </a:rPr>
              <a:t>FLOAT (short for floating point number), </a:t>
            </a:r>
          </a:p>
          <a:p>
            <a:pPr marL="171450" indent="-171450">
              <a:buFont typeface="Arial" panose="020B0604020202020204" pitchFamily="34" charset="0"/>
              <a:buChar char="•"/>
            </a:pPr>
            <a:r>
              <a:rPr lang="en-AU" sz="1200" b="0" kern="1200" dirty="0">
                <a:solidFill>
                  <a:schemeClr val="tx1"/>
                </a:solidFill>
                <a:effectLst/>
                <a:latin typeface="+mn-lt"/>
                <a:ea typeface="+mn-ea"/>
                <a:cs typeface="+mn-cs"/>
              </a:rPr>
              <a:t>DOUBLE (short for double precision floating point number) and </a:t>
            </a:r>
          </a:p>
          <a:p>
            <a:pPr marL="171450" indent="-171450">
              <a:buFont typeface="Arial" panose="020B0604020202020204" pitchFamily="34" charset="0"/>
              <a:buChar char="•"/>
            </a:pPr>
            <a:r>
              <a:rPr lang="en-AU" sz="1200" b="0" kern="1200" dirty="0">
                <a:solidFill>
                  <a:schemeClr val="tx1"/>
                </a:solidFill>
                <a:effectLst/>
                <a:latin typeface="+mn-lt"/>
                <a:ea typeface="+mn-ea"/>
                <a:cs typeface="+mn-cs"/>
              </a:rPr>
              <a:t>DEC (short for decimal number). </a:t>
            </a:r>
          </a:p>
          <a:p>
            <a:endParaRPr lang="en-AU" dirty="0">
              <a:effectLst/>
            </a:endParaRPr>
          </a:p>
          <a:p>
            <a:r>
              <a:rPr lang="en-AU" sz="1200" b="0" kern="1200" dirty="0">
                <a:solidFill>
                  <a:schemeClr val="tx1"/>
                </a:solidFill>
                <a:effectLst/>
                <a:latin typeface="+mn-lt"/>
                <a:ea typeface="+mn-ea"/>
                <a:cs typeface="+mn-cs"/>
              </a:rPr>
              <a:t>Floating point numbers have a different set of rules in regards to how much storage they take up. </a:t>
            </a:r>
          </a:p>
          <a:p>
            <a:endParaRPr lang="en-AU" sz="1200" b="0" kern="1200" dirty="0">
              <a:solidFill>
                <a:schemeClr val="tx1"/>
              </a:solidFill>
              <a:effectLst/>
              <a:latin typeface="+mn-lt"/>
              <a:ea typeface="+mn-ea"/>
              <a:cs typeface="+mn-cs"/>
            </a:endParaRPr>
          </a:p>
          <a:p>
            <a:r>
              <a:rPr lang="en-AU" sz="1200" b="0" kern="1200" dirty="0">
                <a:solidFill>
                  <a:schemeClr val="tx1"/>
                </a:solidFill>
                <a:effectLst/>
                <a:latin typeface="+mn-lt"/>
                <a:ea typeface="+mn-ea"/>
                <a:cs typeface="+mn-cs"/>
              </a:rPr>
              <a:t>Whereas, with integers, more bytes means a bigger range of numbers, floating point numbers instead use it to create precision. </a:t>
            </a:r>
          </a:p>
          <a:p>
            <a:endParaRPr lang="en-AU" dirty="0">
              <a:effectLst/>
            </a:endParaRPr>
          </a:p>
          <a:p>
            <a:r>
              <a:rPr lang="en-AU" sz="1200" b="0" kern="1200" dirty="0">
                <a:solidFill>
                  <a:schemeClr val="tx1"/>
                </a:solidFill>
                <a:effectLst/>
                <a:latin typeface="+mn-lt"/>
                <a:ea typeface="+mn-ea"/>
                <a:cs typeface="+mn-cs"/>
              </a:rPr>
              <a:t>For example, take the following large number... </a:t>
            </a:r>
          </a:p>
          <a:p>
            <a:endParaRPr lang="en-AU" sz="1200" b="0" kern="1200" dirty="0">
              <a:solidFill>
                <a:schemeClr val="tx1"/>
              </a:solidFill>
              <a:effectLst/>
              <a:latin typeface="+mn-lt"/>
              <a:ea typeface="+mn-ea"/>
              <a:cs typeface="+mn-cs"/>
            </a:endParaRPr>
          </a:p>
          <a:p>
            <a:r>
              <a:rPr lang="en-AU" sz="1200" b="0" kern="1200" dirty="0">
                <a:solidFill>
                  <a:schemeClr val="tx1"/>
                </a:solidFill>
                <a:effectLst/>
                <a:latin typeface="+mn-lt"/>
                <a:ea typeface="+mn-ea"/>
                <a:cs typeface="+mn-cs"/>
              </a:rPr>
              <a:t>123,456,789.12345 </a:t>
            </a:r>
          </a:p>
          <a:p>
            <a:endParaRPr lang="en-AU" dirty="0">
              <a:effectLst/>
            </a:endParaRPr>
          </a:p>
          <a:p>
            <a:r>
              <a:rPr lang="en-AU" sz="1200" b="0" kern="1200" dirty="0">
                <a:solidFill>
                  <a:schemeClr val="tx1"/>
                </a:solidFill>
                <a:effectLst/>
                <a:latin typeface="+mn-lt"/>
                <a:ea typeface="+mn-ea"/>
                <a:cs typeface="+mn-cs"/>
              </a:rPr>
              <a:t>SQL will represent that as an exponent (Alert! Year twelve maths reprise!). </a:t>
            </a:r>
          </a:p>
          <a:p>
            <a:r>
              <a:rPr lang="en-AU" sz="1200" b="0" kern="1200" dirty="0">
                <a:solidFill>
                  <a:schemeClr val="tx1"/>
                </a:solidFill>
                <a:effectLst/>
                <a:latin typeface="+mn-lt"/>
                <a:ea typeface="+mn-ea"/>
                <a:cs typeface="+mn-cs"/>
              </a:rPr>
              <a:t>With the number above, it would become... </a:t>
            </a:r>
          </a:p>
          <a:p>
            <a:endParaRPr lang="en-AU" dirty="0">
              <a:effectLst/>
            </a:endParaRPr>
          </a:p>
          <a:p>
            <a:r>
              <a:rPr lang="en-AU" sz="1200" b="0" kern="1200" dirty="0">
                <a:solidFill>
                  <a:schemeClr val="tx1"/>
                </a:solidFill>
                <a:effectLst/>
                <a:latin typeface="+mn-lt"/>
                <a:ea typeface="+mn-ea"/>
                <a:cs typeface="+mn-cs"/>
              </a:rPr>
              <a:t>1.2345678912345 x 10</a:t>
            </a:r>
            <a:r>
              <a:rPr lang="en-AU" sz="1200" b="0" kern="1200" baseline="30000" dirty="0">
                <a:solidFill>
                  <a:schemeClr val="tx1"/>
                </a:solidFill>
                <a:effectLst/>
                <a:latin typeface="+mn-lt"/>
                <a:ea typeface="+mn-ea"/>
                <a:cs typeface="+mn-cs"/>
              </a:rPr>
              <a:t>8</a:t>
            </a:r>
          </a:p>
          <a:p>
            <a:br>
              <a:rPr lang="en-AU" sz="1200" b="0" kern="1200" dirty="0">
                <a:solidFill>
                  <a:schemeClr val="tx1"/>
                </a:solidFill>
                <a:effectLst/>
                <a:latin typeface="+mn-lt"/>
                <a:ea typeface="+mn-ea"/>
                <a:cs typeface="+mn-cs"/>
              </a:rPr>
            </a:br>
            <a:r>
              <a:rPr lang="en-AU" sz="1200" b="0" kern="1200" dirty="0">
                <a:solidFill>
                  <a:schemeClr val="tx1"/>
                </a:solidFill>
                <a:effectLst/>
                <a:latin typeface="+mn-lt"/>
                <a:ea typeface="+mn-ea"/>
                <a:cs typeface="+mn-cs"/>
              </a:rPr>
              <a:t>If we have less memory to store the number (say, only enough for nine characters), it becomes... </a:t>
            </a:r>
          </a:p>
          <a:p>
            <a:endParaRPr lang="en-AU" dirty="0">
              <a:effectLst/>
            </a:endParaRPr>
          </a:p>
          <a:p>
            <a:r>
              <a:rPr lang="en-AU" sz="1200" b="0" kern="1200" dirty="0">
                <a:solidFill>
                  <a:schemeClr val="tx1"/>
                </a:solidFill>
                <a:effectLst/>
                <a:latin typeface="+mn-lt"/>
                <a:ea typeface="+mn-ea"/>
                <a:cs typeface="+mn-cs"/>
              </a:rPr>
              <a:t>1.23456789 x 10</a:t>
            </a:r>
            <a:r>
              <a:rPr lang="en-AU" sz="1200" b="0" kern="1200" baseline="30000" dirty="0">
                <a:solidFill>
                  <a:schemeClr val="tx1"/>
                </a:solidFill>
                <a:effectLst/>
                <a:latin typeface="+mn-lt"/>
                <a:ea typeface="+mn-ea"/>
                <a:cs typeface="+mn-cs"/>
              </a:rPr>
              <a:t>8</a:t>
            </a:r>
            <a:r>
              <a:rPr lang="en-AU" sz="1200" b="0" kern="1200" dirty="0">
                <a:solidFill>
                  <a:schemeClr val="tx1"/>
                </a:solidFill>
                <a:effectLst/>
                <a:latin typeface="+mn-lt"/>
                <a:ea typeface="+mn-ea"/>
                <a:cs typeface="+mn-cs"/>
              </a:rPr>
              <a:t> </a:t>
            </a:r>
            <a:endParaRPr lang="en-AU" dirty="0">
              <a:effectLst/>
            </a:endParaRPr>
          </a:p>
          <a:p>
            <a:endParaRPr lang="en-AU" sz="1200" b="0" kern="1200" dirty="0">
              <a:solidFill>
                <a:schemeClr val="tx1"/>
              </a:solidFill>
              <a:effectLst/>
              <a:latin typeface="+mn-lt"/>
              <a:ea typeface="+mn-ea"/>
              <a:cs typeface="+mn-cs"/>
            </a:endParaRPr>
          </a:p>
          <a:p>
            <a:r>
              <a:rPr lang="en-AU" sz="1200" b="0" kern="1200" dirty="0">
                <a:solidFill>
                  <a:schemeClr val="tx1"/>
                </a:solidFill>
                <a:effectLst/>
                <a:latin typeface="+mn-lt"/>
                <a:ea typeface="+mn-ea"/>
                <a:cs typeface="+mn-cs"/>
              </a:rPr>
              <a:t>It’s still the same number but we’ve lost a little precision. </a:t>
            </a:r>
          </a:p>
          <a:p>
            <a:endParaRPr lang="en-AU" sz="1200" b="0" kern="1200" dirty="0">
              <a:solidFill>
                <a:schemeClr val="tx1"/>
              </a:solidFill>
              <a:effectLst/>
              <a:latin typeface="+mn-lt"/>
              <a:ea typeface="+mn-ea"/>
              <a:cs typeface="+mn-cs"/>
            </a:endParaRPr>
          </a:p>
          <a:p>
            <a:r>
              <a:rPr lang="en-AU" sz="1200" b="0" kern="1200" dirty="0">
                <a:solidFill>
                  <a:schemeClr val="tx1"/>
                </a:solidFill>
                <a:effectLst/>
                <a:latin typeface="+mn-lt"/>
                <a:ea typeface="+mn-ea"/>
                <a:cs typeface="+mn-cs"/>
              </a:rPr>
              <a:t>Basically, we’ve lost the decimal part (which probably doesn’t matter with such a large number). </a:t>
            </a:r>
          </a:p>
          <a:p>
            <a:endParaRPr lang="en-AU" sz="1200" b="0" kern="1200" dirty="0">
              <a:solidFill>
                <a:schemeClr val="tx1"/>
              </a:solidFill>
              <a:effectLst/>
              <a:latin typeface="+mn-lt"/>
              <a:ea typeface="+mn-ea"/>
              <a:cs typeface="+mn-cs"/>
            </a:endParaRPr>
          </a:p>
          <a:p>
            <a:r>
              <a:rPr lang="en-AU" sz="1200" b="0" kern="1200" dirty="0">
                <a:solidFill>
                  <a:schemeClr val="tx1"/>
                </a:solidFill>
                <a:effectLst/>
                <a:latin typeface="+mn-lt"/>
                <a:ea typeface="+mn-ea"/>
                <a:cs typeface="+mn-cs"/>
              </a:rPr>
              <a:t>If we shave our memory usage down further, however, we might get... </a:t>
            </a:r>
          </a:p>
          <a:p>
            <a:endParaRPr lang="en-AU" dirty="0">
              <a:effectLst/>
            </a:endParaRPr>
          </a:p>
          <a:p>
            <a:r>
              <a:rPr lang="en-AU" sz="1200" b="0" kern="1200" dirty="0">
                <a:solidFill>
                  <a:schemeClr val="tx1"/>
                </a:solidFill>
                <a:effectLst/>
                <a:latin typeface="+mn-lt"/>
                <a:ea typeface="+mn-ea"/>
                <a:cs typeface="+mn-cs"/>
              </a:rPr>
              <a:t>1.23456 x 10</a:t>
            </a:r>
            <a:r>
              <a:rPr lang="en-AU" sz="1200" b="0" kern="1200" baseline="30000" dirty="0">
                <a:solidFill>
                  <a:schemeClr val="tx1"/>
                </a:solidFill>
                <a:effectLst/>
                <a:latin typeface="+mn-lt"/>
                <a:ea typeface="+mn-ea"/>
                <a:cs typeface="+mn-cs"/>
              </a:rPr>
              <a:t>8</a:t>
            </a:r>
            <a:r>
              <a:rPr lang="en-AU" sz="1200" b="0" kern="1200" dirty="0">
                <a:solidFill>
                  <a:schemeClr val="tx1"/>
                </a:solidFill>
                <a:effectLst/>
                <a:latin typeface="+mn-lt"/>
                <a:ea typeface="+mn-ea"/>
                <a:cs typeface="+mn-cs"/>
              </a:rPr>
              <a:t> </a:t>
            </a:r>
          </a:p>
          <a:p>
            <a:endParaRPr lang="en-AU" dirty="0">
              <a:effectLst/>
            </a:endParaRPr>
          </a:p>
          <a:p>
            <a:r>
              <a:rPr lang="en-AU" sz="1200" b="0" kern="1200" dirty="0">
                <a:solidFill>
                  <a:schemeClr val="tx1"/>
                </a:solidFill>
                <a:effectLst/>
                <a:latin typeface="+mn-lt"/>
                <a:ea typeface="+mn-ea"/>
                <a:cs typeface="+mn-cs"/>
              </a:rPr>
              <a:t>If we translate this back to a non-exponent version, we get 123,456,000. </a:t>
            </a:r>
          </a:p>
          <a:p>
            <a:endParaRPr lang="en-AU" sz="1200" b="0" kern="1200" dirty="0">
              <a:solidFill>
                <a:schemeClr val="tx1"/>
              </a:solidFill>
              <a:effectLst/>
              <a:latin typeface="+mn-lt"/>
              <a:ea typeface="+mn-ea"/>
              <a:cs typeface="+mn-cs"/>
            </a:endParaRPr>
          </a:p>
          <a:p>
            <a:r>
              <a:rPr lang="en-AU" sz="1200" b="0" kern="1200" dirty="0">
                <a:solidFill>
                  <a:schemeClr val="tx1"/>
                </a:solidFill>
                <a:effectLst/>
                <a:latin typeface="+mn-lt"/>
                <a:ea typeface="+mn-ea"/>
                <a:cs typeface="+mn-cs"/>
              </a:rPr>
              <a:t>We’ve now traded using less memory for losing the details of the ones, tens and hundreds. </a:t>
            </a:r>
          </a:p>
          <a:p>
            <a:endParaRPr lang="en-AU" dirty="0">
              <a:effectLst/>
            </a:endParaRPr>
          </a:p>
          <a:p>
            <a:r>
              <a:rPr lang="en-AU" sz="1200" b="0" kern="1200" dirty="0">
                <a:solidFill>
                  <a:schemeClr val="tx1"/>
                </a:solidFill>
                <a:effectLst/>
                <a:latin typeface="+mn-lt"/>
                <a:ea typeface="+mn-ea"/>
                <a:cs typeface="+mn-cs"/>
              </a:rPr>
              <a:t>We can take this to it’s absurd extreme with only a couple of digits of precision. That gets us.. 1.2 x 10</a:t>
            </a:r>
            <a:r>
              <a:rPr lang="en-AU" sz="1200" b="0" kern="1200" baseline="30000" dirty="0">
                <a:solidFill>
                  <a:schemeClr val="tx1"/>
                </a:solidFill>
                <a:effectLst/>
                <a:latin typeface="+mn-lt"/>
                <a:ea typeface="+mn-ea"/>
                <a:cs typeface="+mn-cs"/>
              </a:rPr>
              <a:t>8</a:t>
            </a:r>
            <a:r>
              <a:rPr lang="en-AU" sz="1200" b="0" kern="1200" dirty="0">
                <a:solidFill>
                  <a:schemeClr val="tx1"/>
                </a:solidFill>
                <a:effectLst/>
                <a:latin typeface="+mn-lt"/>
                <a:ea typeface="+mn-ea"/>
                <a:cs typeface="+mn-cs"/>
              </a:rPr>
              <a:t> </a:t>
            </a:r>
            <a:r>
              <a:rPr lang="en-AU" sz="1200" b="0" kern="1200" dirty="0" err="1">
                <a:solidFill>
                  <a:schemeClr val="tx1"/>
                </a:solidFill>
                <a:effectLst/>
                <a:latin typeface="+mn-lt"/>
                <a:ea typeface="+mn-ea"/>
                <a:cs typeface="+mn-cs"/>
              </a:rPr>
              <a:t>rr</a:t>
            </a:r>
            <a:r>
              <a:rPr lang="en-AU" sz="1200" b="0" kern="1200" dirty="0">
                <a:solidFill>
                  <a:schemeClr val="tx1"/>
                </a:solidFill>
                <a:effectLst/>
                <a:latin typeface="+mn-lt"/>
                <a:ea typeface="+mn-ea"/>
                <a:cs typeface="+mn-cs"/>
              </a:rPr>
              <a:t> 120,000,000. </a:t>
            </a:r>
          </a:p>
          <a:p>
            <a:endParaRPr lang="en-AU" sz="1200" b="0" kern="1200" dirty="0">
              <a:solidFill>
                <a:schemeClr val="tx1"/>
              </a:solidFill>
              <a:effectLst/>
              <a:latin typeface="+mn-lt"/>
              <a:ea typeface="+mn-ea"/>
              <a:cs typeface="+mn-cs"/>
            </a:endParaRPr>
          </a:p>
          <a:p>
            <a:r>
              <a:rPr lang="en-AU" sz="1200" b="0" kern="1200" dirty="0">
                <a:solidFill>
                  <a:schemeClr val="tx1"/>
                </a:solidFill>
                <a:effectLst/>
                <a:latin typeface="+mn-lt"/>
                <a:ea typeface="+mn-ea"/>
                <a:cs typeface="+mn-cs"/>
              </a:rPr>
              <a:t>Here, we have lost a </a:t>
            </a:r>
            <a:r>
              <a:rPr lang="en-AU" sz="1200" b="0" i="1" kern="1200" dirty="0">
                <a:solidFill>
                  <a:schemeClr val="tx1"/>
                </a:solidFill>
                <a:effectLst/>
                <a:latin typeface="+mn-lt"/>
                <a:ea typeface="+mn-ea"/>
                <a:cs typeface="+mn-cs"/>
              </a:rPr>
              <a:t>lot </a:t>
            </a:r>
            <a:r>
              <a:rPr lang="en-AU" sz="1200" b="0" kern="1200" dirty="0">
                <a:solidFill>
                  <a:schemeClr val="tx1"/>
                </a:solidFill>
                <a:effectLst/>
                <a:latin typeface="+mn-lt"/>
                <a:ea typeface="+mn-ea"/>
                <a:cs typeface="+mn-cs"/>
              </a:rPr>
              <a:t>of precision and the original number has been reduced by three and a half million as a result. </a:t>
            </a:r>
          </a:p>
          <a:p>
            <a:endParaRPr lang="en-AU" sz="1200" b="0" kern="1200" dirty="0">
              <a:solidFill>
                <a:schemeClr val="tx1"/>
              </a:solidFill>
              <a:effectLst/>
              <a:latin typeface="+mn-lt"/>
              <a:ea typeface="+mn-ea"/>
              <a:cs typeface="+mn-cs"/>
            </a:endParaRPr>
          </a:p>
          <a:p>
            <a:r>
              <a:rPr lang="en-AU" sz="1200" b="0" kern="1200" dirty="0">
                <a:solidFill>
                  <a:schemeClr val="tx1"/>
                </a:solidFill>
                <a:effectLst/>
                <a:latin typeface="+mn-lt"/>
                <a:ea typeface="+mn-ea"/>
                <a:cs typeface="+mn-cs"/>
              </a:rPr>
              <a:t>That’s an error margin of 2.8%, which is unacceptably high for nearly all use cases. </a:t>
            </a:r>
          </a:p>
          <a:p>
            <a:r>
              <a:rPr lang="en-AU" sz="1200" b="0" kern="1200" dirty="0">
                <a:solidFill>
                  <a:schemeClr val="tx1"/>
                </a:solidFill>
                <a:effectLst/>
                <a:latin typeface="+mn-lt"/>
                <a:ea typeface="+mn-ea"/>
                <a:cs typeface="+mn-cs"/>
              </a:rPr>
              <a:t>However, we certainly save a lot on storage! </a:t>
            </a:r>
          </a:p>
          <a:p>
            <a:endParaRPr lang="en-AU" dirty="0">
              <a:effectLst/>
            </a:endParaRPr>
          </a:p>
          <a:p>
            <a:r>
              <a:rPr lang="en-AU" sz="1200" b="0" kern="1200" dirty="0">
                <a:solidFill>
                  <a:schemeClr val="tx1"/>
                </a:solidFill>
                <a:effectLst/>
                <a:latin typeface="+mn-lt"/>
                <a:ea typeface="+mn-ea"/>
                <a:cs typeface="+mn-cs"/>
              </a:rPr>
              <a:t>The DEC data type allows you to specify the number of decimal spaces - making it a fixed point number, rather than a floating point one - and does not have these problems. </a:t>
            </a:r>
          </a:p>
          <a:p>
            <a:r>
              <a:rPr lang="en-AU" sz="1200" b="0" kern="1200" dirty="0">
                <a:solidFill>
                  <a:schemeClr val="tx1"/>
                </a:solidFill>
                <a:effectLst/>
                <a:latin typeface="+mn-lt"/>
                <a:ea typeface="+mn-ea"/>
                <a:cs typeface="+mn-cs"/>
              </a:rPr>
              <a:t>It’s usually used for money-related fields where only decimals are required and precision is of utmost importance. </a:t>
            </a:r>
          </a:p>
          <a:p>
            <a:endParaRPr lang="en-AU" dirty="0">
              <a:effectLst/>
            </a:endParaRP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12</a:t>
            </a:fld>
            <a:endParaRPr lang="en-US" dirty="0"/>
          </a:p>
        </p:txBody>
      </p:sp>
    </p:spTree>
    <p:extLst>
      <p:ext uri="{BB962C8B-B14F-4D97-AF65-F5344CB8AC3E}">
        <p14:creationId xmlns:p14="http://schemas.microsoft.com/office/powerpoint/2010/main" val="2310373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kern="1200" dirty="0">
                <a:solidFill>
                  <a:schemeClr val="tx1"/>
                </a:solidFill>
                <a:effectLst/>
                <a:latin typeface="+mn-lt"/>
                <a:ea typeface="+mn-ea"/>
                <a:cs typeface="+mn-cs"/>
              </a:rPr>
              <a:t>SQL has a two main ways of storing text - CHAR and VARCHAR. </a:t>
            </a:r>
          </a:p>
          <a:p>
            <a:endParaRPr lang="en-AU" sz="1200" b="0" kern="1200" dirty="0">
              <a:solidFill>
                <a:schemeClr val="tx1"/>
              </a:solidFill>
              <a:effectLst/>
              <a:latin typeface="+mn-lt"/>
              <a:ea typeface="+mn-ea"/>
              <a:cs typeface="+mn-cs"/>
            </a:endParaRPr>
          </a:p>
          <a:p>
            <a:r>
              <a:rPr lang="en-AU" sz="1200" b="0" kern="1200" dirty="0">
                <a:solidFill>
                  <a:schemeClr val="tx1"/>
                </a:solidFill>
                <a:effectLst/>
                <a:latin typeface="+mn-lt"/>
                <a:ea typeface="+mn-ea"/>
                <a:cs typeface="+mn-cs"/>
              </a:rPr>
              <a:t>CHAR is a string of a fixed length up to 255 characters long. You set the length required when you set up the field. </a:t>
            </a:r>
          </a:p>
          <a:p>
            <a:r>
              <a:rPr lang="en-AU" sz="1200" b="0" kern="1200" dirty="0">
                <a:solidFill>
                  <a:schemeClr val="tx1"/>
                </a:solidFill>
                <a:effectLst/>
                <a:latin typeface="+mn-lt"/>
                <a:ea typeface="+mn-ea"/>
                <a:cs typeface="+mn-cs"/>
              </a:rPr>
              <a:t>VARCHAR is a variable sized string of characters, up to a maximum of 65,535 characters. </a:t>
            </a:r>
          </a:p>
          <a:p>
            <a:endParaRPr lang="en-AU" dirty="0">
              <a:effectLst/>
            </a:endParaRPr>
          </a:p>
          <a:p>
            <a:r>
              <a:rPr lang="en-AU" sz="1200" b="0" kern="1200" dirty="0">
                <a:solidFill>
                  <a:schemeClr val="tx1"/>
                </a:solidFill>
                <a:effectLst/>
                <a:latin typeface="+mn-lt"/>
                <a:ea typeface="+mn-ea"/>
                <a:cs typeface="+mn-cs"/>
              </a:rPr>
              <a:t>You should use VARCHAR in most situations as it only adds two extra bytes in order to gain its variable length, and it saves frustration when you set a field too small for an outlier case. </a:t>
            </a:r>
          </a:p>
          <a:p>
            <a:endParaRPr lang="en-AU" sz="1200" b="0" kern="1200" dirty="0">
              <a:solidFill>
                <a:schemeClr val="tx1"/>
              </a:solidFill>
              <a:effectLst/>
              <a:latin typeface="+mn-lt"/>
              <a:ea typeface="+mn-ea"/>
              <a:cs typeface="+mn-cs"/>
            </a:endParaRPr>
          </a:p>
          <a:p>
            <a:r>
              <a:rPr lang="en-AU" sz="1200" b="0" kern="1200" dirty="0">
                <a:solidFill>
                  <a:schemeClr val="tx1"/>
                </a:solidFill>
                <a:effectLst/>
                <a:latin typeface="+mn-lt"/>
                <a:ea typeface="+mn-ea"/>
                <a:cs typeface="+mn-cs"/>
              </a:rPr>
              <a:t>So, say, if you set the surname field length to a very reasonable 100 characters and then the database needs to add the details for a new client named:</a:t>
            </a:r>
          </a:p>
          <a:p>
            <a:endParaRPr lang="en-AU" sz="1200" b="0" kern="1200" dirty="0">
              <a:solidFill>
                <a:schemeClr val="tx1"/>
              </a:solidFill>
              <a:effectLst/>
              <a:latin typeface="+mn-lt"/>
              <a:ea typeface="+mn-ea"/>
              <a:cs typeface="+mn-cs"/>
            </a:endParaRPr>
          </a:p>
          <a:p>
            <a:pPr lvl="1"/>
            <a:r>
              <a:rPr lang="en-AU" sz="1200" b="0" kern="1200" dirty="0">
                <a:solidFill>
                  <a:schemeClr val="tx1"/>
                </a:solidFill>
                <a:effectLst/>
                <a:latin typeface="+mn-lt"/>
                <a:ea typeface="+mn-ea"/>
                <a:cs typeface="+mn-cs"/>
              </a:rPr>
              <a:t>Mr </a:t>
            </a:r>
            <a:r>
              <a:rPr lang="en-AU" sz="1200" b="0" kern="1200" dirty="0" err="1">
                <a:solidFill>
                  <a:schemeClr val="tx1"/>
                </a:solidFill>
                <a:effectLst/>
                <a:latin typeface="+mn-lt"/>
                <a:ea typeface="+mn-ea"/>
                <a:cs typeface="+mn-cs"/>
              </a:rPr>
              <a:t>Wolfeschlegel</a:t>
            </a:r>
            <a:r>
              <a:rPr lang="en-AU" sz="1200" b="0" kern="1200" dirty="0">
                <a:solidFill>
                  <a:schemeClr val="tx1"/>
                </a:solidFill>
                <a:effectLst/>
                <a:latin typeface="+mn-lt"/>
                <a:ea typeface="+mn-ea"/>
                <a:cs typeface="+mn-cs"/>
              </a:rPr>
              <a:t>-</a:t>
            </a:r>
            <a:br>
              <a:rPr lang="en-AU" sz="1200" b="0" kern="1200" dirty="0">
                <a:solidFill>
                  <a:schemeClr val="tx1"/>
                </a:solidFill>
                <a:effectLst/>
                <a:latin typeface="+mn-lt"/>
                <a:ea typeface="+mn-ea"/>
                <a:cs typeface="+mn-cs"/>
              </a:rPr>
            </a:br>
            <a:r>
              <a:rPr lang="en-AU" sz="1200" b="0" kern="1200" dirty="0">
                <a:solidFill>
                  <a:schemeClr val="tx1"/>
                </a:solidFill>
                <a:effectLst/>
                <a:latin typeface="+mn-lt"/>
                <a:ea typeface="+mn-ea"/>
                <a:cs typeface="+mn-cs"/>
              </a:rPr>
              <a:t>steinhausenbergerdorffwelchevoralternwarengewissenhaftschaferswessenschafewarenwohlgepflegeundsorgfaltigkeit- beschutzenvorangreifendurchihrraubgierigfeindewelchevoralternzwolfhunderttausendjahresvorandieerscheinenvonder- ersteerdemenschderraumschiffgenachtmittungsteinundsiebeniridiumelektrischmotorsgebrauchlichtalsseinursprungvon- kraftgestartseinlangefahrthinzwischensternartigraumaufdersuchennachbarschaftdersternwelchegehabtbewohnbar- planetenkreisedrehensichundwohinderneuerassevonverstandigmenschlichkeitkonntefortpflanzenundsicherfreuenan- lebenslanglichfreudeundruhemitnichteinfurchtvorangreifenvorandererintelligentgeschopfsvonhinzwischensternartig-</a:t>
            </a:r>
            <a:br>
              <a:rPr lang="en-AU" sz="1200" b="0" kern="1200" dirty="0">
                <a:solidFill>
                  <a:schemeClr val="tx1"/>
                </a:solidFill>
                <a:effectLst/>
                <a:latin typeface="+mn-lt"/>
                <a:ea typeface="+mn-ea"/>
                <a:cs typeface="+mn-cs"/>
              </a:rPr>
            </a:br>
            <a:r>
              <a:rPr lang="en-AU" sz="1200" b="0" kern="1200" dirty="0" err="1">
                <a:solidFill>
                  <a:schemeClr val="tx1"/>
                </a:solidFill>
                <a:effectLst/>
                <a:latin typeface="+mn-lt"/>
                <a:ea typeface="+mn-ea"/>
                <a:cs typeface="+mn-cs"/>
              </a:rPr>
              <a:t>raum</a:t>
            </a:r>
            <a:r>
              <a:rPr lang="en-AU" sz="1200" b="0" kern="1200" dirty="0">
                <a:solidFill>
                  <a:schemeClr val="tx1"/>
                </a:solidFill>
                <a:effectLst/>
                <a:latin typeface="+mn-lt"/>
                <a:ea typeface="+mn-ea"/>
                <a:cs typeface="+mn-cs"/>
              </a:rPr>
              <a:t>. </a:t>
            </a:r>
          </a:p>
          <a:p>
            <a:pPr lvl="1"/>
            <a:endParaRPr lang="en-AU" dirty="0">
              <a:effectLst/>
            </a:endParaRPr>
          </a:p>
          <a:p>
            <a:r>
              <a:rPr lang="en-AU" sz="1200" b="0" kern="1200" dirty="0">
                <a:solidFill>
                  <a:schemeClr val="tx1"/>
                </a:solidFill>
                <a:effectLst/>
                <a:latin typeface="+mn-lt"/>
                <a:ea typeface="+mn-ea"/>
                <a:cs typeface="+mn-cs"/>
              </a:rPr>
              <a:t>Yes, that’s a real name. </a:t>
            </a:r>
            <a:endParaRPr lang="en-AU" dirty="0">
              <a:effectLst/>
            </a:endParaRP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14</a:t>
            </a:fld>
            <a:endParaRPr lang="en-US" dirty="0"/>
          </a:p>
        </p:txBody>
      </p:sp>
    </p:spTree>
    <p:extLst>
      <p:ext uri="{BB962C8B-B14F-4D97-AF65-F5344CB8AC3E}">
        <p14:creationId xmlns:p14="http://schemas.microsoft.com/office/powerpoint/2010/main" val="7331721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kern="1200" dirty="0">
                <a:solidFill>
                  <a:schemeClr val="tx1"/>
                </a:solidFill>
                <a:effectLst/>
                <a:latin typeface="+mn-lt"/>
                <a:ea typeface="+mn-ea"/>
                <a:cs typeface="+mn-cs"/>
              </a:rPr>
              <a:t>DATE</a:t>
            </a:r>
          </a:p>
          <a:p>
            <a:r>
              <a:rPr lang="en-AU" sz="1200" b="0" kern="1200" dirty="0">
                <a:solidFill>
                  <a:schemeClr val="tx1"/>
                </a:solidFill>
                <a:effectLst/>
                <a:latin typeface="+mn-lt"/>
                <a:ea typeface="+mn-ea"/>
                <a:cs typeface="+mn-cs"/>
              </a:rPr>
              <a:t>	A date in the format YYYY-MM-DD. </a:t>
            </a:r>
            <a:endParaRPr lang="en-AU" dirty="0">
              <a:effectLst/>
            </a:endParaRPr>
          </a:p>
          <a:p>
            <a:r>
              <a:rPr lang="en-AU" sz="1200" b="0" kern="1200" dirty="0">
                <a:solidFill>
                  <a:schemeClr val="tx1"/>
                </a:solidFill>
                <a:effectLst/>
                <a:latin typeface="+mn-lt"/>
                <a:ea typeface="+mn-ea"/>
                <a:cs typeface="+mn-cs"/>
              </a:rPr>
              <a:t>TIME</a:t>
            </a:r>
          </a:p>
          <a:p>
            <a:r>
              <a:rPr lang="en-AU" sz="1200" b="0" kern="1200" dirty="0">
                <a:solidFill>
                  <a:schemeClr val="tx1"/>
                </a:solidFill>
                <a:effectLst/>
                <a:latin typeface="+mn-lt"/>
                <a:ea typeface="+mn-ea"/>
                <a:cs typeface="+mn-cs"/>
              </a:rPr>
              <a:t>	A time in the format </a:t>
            </a:r>
            <a:r>
              <a:rPr lang="en-AU" sz="1200" b="0" kern="1200" dirty="0" err="1">
                <a:solidFill>
                  <a:schemeClr val="tx1"/>
                </a:solidFill>
                <a:effectLst/>
                <a:latin typeface="+mn-lt"/>
                <a:ea typeface="+mn-ea"/>
                <a:cs typeface="+mn-cs"/>
              </a:rPr>
              <a:t>hh:mm:ss</a:t>
            </a:r>
            <a:r>
              <a:rPr lang="en-AU" sz="1200" b="0" kern="1200" dirty="0">
                <a:solidFill>
                  <a:schemeClr val="tx1"/>
                </a:solidFill>
                <a:effectLst/>
                <a:latin typeface="+mn-lt"/>
                <a:ea typeface="+mn-ea"/>
                <a:cs typeface="+mn-cs"/>
              </a:rPr>
              <a:t>. </a:t>
            </a:r>
            <a:endParaRPr lang="en-AU" dirty="0">
              <a:effectLst/>
            </a:endParaRPr>
          </a:p>
          <a:p>
            <a:r>
              <a:rPr lang="en-AU" sz="1200" b="0" kern="1200" dirty="0">
                <a:solidFill>
                  <a:schemeClr val="tx1"/>
                </a:solidFill>
                <a:effectLst/>
                <a:latin typeface="+mn-lt"/>
                <a:ea typeface="+mn-ea"/>
                <a:cs typeface="+mn-cs"/>
              </a:rPr>
              <a:t>DATETIME</a:t>
            </a:r>
          </a:p>
          <a:p>
            <a:r>
              <a:rPr lang="en-AU" sz="1200" b="0" kern="1200" dirty="0">
                <a:solidFill>
                  <a:schemeClr val="tx1"/>
                </a:solidFill>
                <a:effectLst/>
                <a:latin typeface="+mn-lt"/>
                <a:ea typeface="+mn-ea"/>
                <a:cs typeface="+mn-cs"/>
              </a:rPr>
              <a:t>	A date and time combination, in the format YYYY-MM-DD </a:t>
            </a:r>
            <a:r>
              <a:rPr lang="en-AU" sz="1200" b="0" kern="1200" dirty="0" err="1">
                <a:solidFill>
                  <a:schemeClr val="tx1"/>
                </a:solidFill>
                <a:effectLst/>
                <a:latin typeface="+mn-lt"/>
                <a:ea typeface="+mn-ea"/>
                <a:cs typeface="+mn-cs"/>
              </a:rPr>
              <a:t>hh:mm:ss</a:t>
            </a:r>
            <a:r>
              <a:rPr lang="en-AU" sz="1200" b="0" kern="1200" dirty="0">
                <a:solidFill>
                  <a:schemeClr val="tx1"/>
                </a:solidFill>
                <a:effectLst/>
                <a:latin typeface="+mn-lt"/>
                <a:ea typeface="+mn-ea"/>
                <a:cs typeface="+mn-cs"/>
              </a:rPr>
              <a:t>. </a:t>
            </a:r>
            <a:endParaRPr lang="en-AU" dirty="0">
              <a:effectLst/>
            </a:endParaRPr>
          </a:p>
          <a:p>
            <a:r>
              <a:rPr lang="en-AU" sz="1200" b="0" kern="1200" dirty="0">
                <a:solidFill>
                  <a:schemeClr val="tx1"/>
                </a:solidFill>
                <a:effectLst/>
                <a:latin typeface="+mn-lt"/>
                <a:ea typeface="+mn-ea"/>
                <a:cs typeface="+mn-cs"/>
              </a:rPr>
              <a:t>YEAR</a:t>
            </a:r>
          </a:p>
          <a:p>
            <a:r>
              <a:rPr lang="en-AU" sz="1200" b="0" kern="1200" dirty="0">
                <a:solidFill>
                  <a:schemeClr val="tx1"/>
                </a:solidFill>
                <a:effectLst/>
                <a:latin typeface="+mn-lt"/>
                <a:ea typeface="+mn-ea"/>
                <a:cs typeface="+mn-cs"/>
              </a:rPr>
              <a:t>	A four digit year. </a:t>
            </a:r>
            <a:endParaRPr lang="en-AU" dirty="0">
              <a:effectLst/>
            </a:endParaRPr>
          </a:p>
          <a:p>
            <a:r>
              <a:rPr lang="en-AU" sz="1200" b="0" kern="1200" dirty="0">
                <a:solidFill>
                  <a:schemeClr val="tx1"/>
                </a:solidFill>
                <a:effectLst/>
                <a:latin typeface="+mn-lt"/>
                <a:ea typeface="+mn-ea"/>
                <a:cs typeface="+mn-cs"/>
              </a:rPr>
              <a:t>TIMESTAMP</a:t>
            </a:r>
          </a:p>
          <a:p>
            <a:r>
              <a:rPr lang="en-AU" sz="1200" b="0" kern="1200" dirty="0">
                <a:solidFill>
                  <a:schemeClr val="tx1"/>
                </a:solidFill>
                <a:effectLst/>
                <a:latin typeface="+mn-lt"/>
                <a:ea typeface="+mn-ea"/>
                <a:cs typeface="+mn-cs"/>
              </a:rPr>
              <a:t>	A timestamp is a measure of seconds since midnight on the first of January, 1970. </a:t>
            </a:r>
          </a:p>
          <a:p>
            <a:r>
              <a:rPr lang="en-AU" sz="1200" b="0" kern="1200" dirty="0">
                <a:solidFill>
                  <a:schemeClr val="tx1"/>
                </a:solidFill>
                <a:effectLst/>
                <a:latin typeface="+mn-lt"/>
                <a:ea typeface="+mn-ea"/>
                <a:cs typeface="+mn-cs"/>
              </a:rPr>
              <a:t>	It’s commonly used for timing. </a:t>
            </a:r>
          </a:p>
          <a:p>
            <a:r>
              <a:rPr lang="en-AU" sz="1200" b="0" kern="1200" dirty="0">
                <a:solidFill>
                  <a:schemeClr val="tx1"/>
                </a:solidFill>
                <a:effectLst/>
                <a:latin typeface="+mn-lt"/>
                <a:ea typeface="+mn-ea"/>
                <a:cs typeface="+mn-cs"/>
              </a:rPr>
              <a:t>	So, for example, you may have a table of CPU benchmarks which include, among other things, the timestamp of when the benchmark started and the timestamp of when it ended. 	That will give you the duration of the test in seconds. </a:t>
            </a:r>
            <a:endParaRPr lang="en-AU" dirty="0">
              <a:effectLst/>
            </a:endParaRP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15</a:t>
            </a:fld>
            <a:endParaRPr lang="en-US" dirty="0"/>
          </a:p>
        </p:txBody>
      </p:sp>
    </p:spTree>
    <p:extLst>
      <p:ext uri="{BB962C8B-B14F-4D97-AF65-F5344CB8AC3E}">
        <p14:creationId xmlns:p14="http://schemas.microsoft.com/office/powerpoint/2010/main" val="1791468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kern="1200" dirty="0">
                <a:solidFill>
                  <a:schemeClr val="tx1"/>
                </a:solidFill>
                <a:effectLst/>
                <a:latin typeface="+mn-lt"/>
                <a:ea typeface="+mn-ea"/>
                <a:cs typeface="+mn-cs"/>
              </a:rPr>
              <a:t>BOOL </a:t>
            </a:r>
          </a:p>
          <a:p>
            <a:endParaRPr lang="en-AU" dirty="0">
              <a:effectLst/>
            </a:endParaRPr>
          </a:p>
          <a:p>
            <a:r>
              <a:rPr lang="en-AU" sz="1200" b="0" kern="1200" dirty="0">
                <a:solidFill>
                  <a:schemeClr val="tx1"/>
                </a:solidFill>
                <a:effectLst/>
                <a:latin typeface="+mn-lt"/>
                <a:ea typeface="+mn-ea"/>
                <a:cs typeface="+mn-cs"/>
              </a:rPr>
              <a:t>You are likely already familiar with </a:t>
            </a:r>
            <a:r>
              <a:rPr lang="en-AU" sz="1200" b="0" kern="1200" dirty="0" err="1">
                <a:solidFill>
                  <a:schemeClr val="tx1"/>
                </a:solidFill>
                <a:effectLst/>
                <a:latin typeface="+mn-lt"/>
                <a:ea typeface="+mn-ea"/>
                <a:cs typeface="+mn-cs"/>
              </a:rPr>
              <a:t>booleans</a:t>
            </a:r>
            <a:r>
              <a:rPr lang="en-AU" sz="1200" b="0" kern="1200" dirty="0">
                <a:solidFill>
                  <a:schemeClr val="tx1"/>
                </a:solidFill>
                <a:effectLst/>
                <a:latin typeface="+mn-lt"/>
                <a:ea typeface="+mn-ea"/>
                <a:cs typeface="+mn-cs"/>
              </a:rPr>
              <a:t> from other languages. </a:t>
            </a:r>
          </a:p>
          <a:p>
            <a:r>
              <a:rPr lang="en-AU" sz="1200" b="0" kern="1200" dirty="0">
                <a:solidFill>
                  <a:schemeClr val="tx1"/>
                </a:solidFill>
                <a:effectLst/>
                <a:latin typeface="+mn-lt"/>
                <a:ea typeface="+mn-ea"/>
                <a:cs typeface="+mn-cs"/>
              </a:rPr>
              <a:t>It can be true or false.</a:t>
            </a:r>
          </a:p>
          <a:p>
            <a:r>
              <a:rPr lang="en-AU" sz="1200" b="0" kern="1200" dirty="0">
                <a:solidFill>
                  <a:schemeClr val="tx1"/>
                </a:solidFill>
                <a:effectLst/>
                <a:latin typeface="+mn-lt"/>
                <a:ea typeface="+mn-ea"/>
                <a:cs typeface="+mn-cs"/>
              </a:rPr>
              <a:t>In SQL, a </a:t>
            </a:r>
            <a:r>
              <a:rPr lang="en-AU" sz="1200" b="0" kern="1200" dirty="0" err="1">
                <a:solidFill>
                  <a:schemeClr val="tx1"/>
                </a:solidFill>
                <a:effectLst/>
                <a:latin typeface="+mn-lt"/>
                <a:ea typeface="+mn-ea"/>
                <a:cs typeface="+mn-cs"/>
              </a:rPr>
              <a:t>boolean</a:t>
            </a:r>
            <a:r>
              <a:rPr lang="en-AU" sz="1200" b="0" kern="1200" dirty="0">
                <a:solidFill>
                  <a:schemeClr val="tx1"/>
                </a:solidFill>
                <a:effectLst/>
                <a:latin typeface="+mn-lt"/>
                <a:ea typeface="+mn-ea"/>
                <a:cs typeface="+mn-cs"/>
              </a:rPr>
              <a:t> is an integer under the hood, where 0 means false and any other value means true. </a:t>
            </a:r>
          </a:p>
          <a:p>
            <a:endParaRPr lang="en-AU" dirty="0">
              <a:effectLst/>
            </a:endParaRPr>
          </a:p>
          <a:p>
            <a:r>
              <a:rPr lang="en-AU" sz="1200" b="0" kern="1200" dirty="0">
                <a:solidFill>
                  <a:schemeClr val="tx1"/>
                </a:solidFill>
                <a:effectLst/>
                <a:latin typeface="+mn-lt"/>
                <a:ea typeface="+mn-ea"/>
                <a:cs typeface="+mn-cs"/>
              </a:rPr>
              <a:t>BLOB </a:t>
            </a:r>
          </a:p>
          <a:p>
            <a:endParaRPr lang="en-AU" dirty="0">
              <a:effectLst/>
            </a:endParaRPr>
          </a:p>
          <a:p>
            <a:r>
              <a:rPr lang="en-AU" sz="1200" b="0" kern="1200" dirty="0">
                <a:solidFill>
                  <a:schemeClr val="tx1"/>
                </a:solidFill>
                <a:effectLst/>
                <a:latin typeface="+mn-lt"/>
                <a:ea typeface="+mn-ea"/>
                <a:cs typeface="+mn-cs"/>
              </a:rPr>
              <a:t>Blobs, like integers, come in a few sizes. </a:t>
            </a:r>
          </a:p>
          <a:p>
            <a:r>
              <a:rPr lang="en-AU" sz="1200" b="0" kern="1200" dirty="0">
                <a:solidFill>
                  <a:schemeClr val="tx1"/>
                </a:solidFill>
                <a:effectLst/>
                <a:latin typeface="+mn-lt"/>
                <a:ea typeface="+mn-ea"/>
                <a:cs typeface="+mn-cs"/>
              </a:rPr>
              <a:t>A blob is a “Binary Large </a:t>
            </a:r>
            <a:r>
              <a:rPr lang="en-AU" sz="1200" b="0" kern="1200" dirty="0" err="1">
                <a:solidFill>
                  <a:schemeClr val="tx1"/>
                </a:solidFill>
                <a:effectLst/>
                <a:latin typeface="+mn-lt"/>
                <a:ea typeface="+mn-ea"/>
                <a:cs typeface="+mn-cs"/>
              </a:rPr>
              <a:t>OBject</a:t>
            </a:r>
            <a:r>
              <a:rPr lang="en-AU" sz="1200" b="0" kern="1200" dirty="0">
                <a:solidFill>
                  <a:schemeClr val="tx1"/>
                </a:solidFill>
                <a:effectLst/>
                <a:latin typeface="+mn-lt"/>
                <a:ea typeface="+mn-ea"/>
                <a:cs typeface="+mn-cs"/>
              </a:rPr>
              <a:t>” or, more simply, just some data that doesn’t fit into a database neatly. </a:t>
            </a:r>
          </a:p>
          <a:p>
            <a:r>
              <a:rPr lang="en-AU" sz="1200" b="0" kern="1200" dirty="0">
                <a:solidFill>
                  <a:schemeClr val="tx1"/>
                </a:solidFill>
                <a:effectLst/>
                <a:latin typeface="+mn-lt"/>
                <a:ea typeface="+mn-ea"/>
                <a:cs typeface="+mn-cs"/>
              </a:rPr>
              <a:t>Typical examples could be an image, an audio track, a video, a PDF and similar. </a:t>
            </a:r>
            <a:endParaRPr lang="en-AU" dirty="0">
              <a:effectLst/>
            </a:endParaRP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16</a:t>
            </a:fld>
            <a:endParaRPr lang="en-US" dirty="0"/>
          </a:p>
        </p:txBody>
      </p:sp>
    </p:spTree>
    <p:extLst>
      <p:ext uri="{BB962C8B-B14F-4D97-AF65-F5344CB8AC3E}">
        <p14:creationId xmlns:p14="http://schemas.microsoft.com/office/powerpoint/2010/main" val="4239932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18</a:t>
            </a:fld>
            <a:endParaRPr lang="en-US" dirty="0"/>
          </a:p>
        </p:txBody>
      </p:sp>
    </p:spTree>
    <p:extLst>
      <p:ext uri="{BB962C8B-B14F-4D97-AF65-F5344CB8AC3E}">
        <p14:creationId xmlns:p14="http://schemas.microsoft.com/office/powerpoint/2010/main" val="2155395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kern="1200" dirty="0">
                <a:solidFill>
                  <a:schemeClr val="tx1"/>
                </a:solidFill>
                <a:effectLst/>
                <a:latin typeface="+mn-lt"/>
                <a:ea typeface="+mn-ea"/>
                <a:cs typeface="+mn-cs"/>
              </a:rPr>
              <a:t>Remember- Tables must belong to a database. Hence, creating database with CREATE DATABASE and using database with USE command is a pre- requisite to create a table.</a:t>
            </a:r>
          </a:p>
          <a:p>
            <a:r>
              <a:rPr lang="en-AU" sz="1200" b="0" kern="1200" dirty="0">
                <a:solidFill>
                  <a:schemeClr val="tx1"/>
                </a:solidFill>
                <a:effectLst/>
                <a:latin typeface="+mn-lt"/>
                <a:ea typeface="+mn-ea"/>
                <a:cs typeface="+mn-cs"/>
              </a:rPr>
              <a:t>To create a table in SQL is somewhat similar to creating a class in an object oriented language: You type an instruction that lays out the data you want to store and the type of each. In SQL, you do it like so... </a:t>
            </a:r>
          </a:p>
          <a:p>
            <a:endParaRPr lang="en-AU" dirty="0">
              <a:effectLst/>
            </a:endParaRP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CREATE TABLE customers (</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givenName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VARCHAR(255),</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familyName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VARCHAR(255),</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address VARCHAR(255),</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age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tinyint</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unsigned,</a:t>
            </a: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gender CHAR(3)</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a:t>
            </a:r>
          </a:p>
          <a:p>
            <a:endParaRPr lang="en-AU" sz="1200" b="0" kern="1200" dirty="0">
              <a:solidFill>
                <a:schemeClr val="tx1"/>
              </a:solidFill>
              <a:effectLst/>
              <a:latin typeface="+mn-lt"/>
              <a:ea typeface="+mn-ea"/>
              <a:cs typeface="+mn-cs"/>
            </a:endParaRPr>
          </a:p>
          <a:p>
            <a:r>
              <a:rPr lang="en-AU" sz="1200" b="0" kern="1200" dirty="0">
                <a:solidFill>
                  <a:schemeClr val="tx1"/>
                </a:solidFill>
                <a:effectLst/>
                <a:latin typeface="+mn-lt"/>
                <a:ea typeface="+mn-ea"/>
                <a:cs typeface="+mn-cs"/>
              </a:rPr>
              <a:t>In this example, we are creating a table called “Customer” that stores four pieces of information about each customer: </a:t>
            </a:r>
          </a:p>
          <a:p>
            <a:r>
              <a:rPr lang="en-AU" sz="1200" b="0" kern="1200" dirty="0">
                <a:solidFill>
                  <a:schemeClr val="tx1"/>
                </a:solidFill>
                <a:effectLst/>
                <a:latin typeface="+mn-lt"/>
                <a:ea typeface="+mn-ea"/>
                <a:cs typeface="+mn-cs"/>
              </a:rPr>
              <a:t>The first name, last name and address, which are all variable length strings of up to 255 characters long; and their age, which is an unsigned tiny integer. </a:t>
            </a:r>
          </a:p>
          <a:p>
            <a:r>
              <a:rPr lang="en-AU" sz="1200" b="0" kern="1200" dirty="0">
                <a:solidFill>
                  <a:schemeClr val="tx1"/>
                </a:solidFill>
                <a:effectLst/>
                <a:latin typeface="+mn-lt"/>
                <a:ea typeface="+mn-ea"/>
                <a:cs typeface="+mn-cs"/>
              </a:rPr>
              <a:t>This means the age can range from 0-255, which should cover any expected human age. </a:t>
            </a:r>
          </a:p>
          <a:p>
            <a:endParaRPr lang="en-AU" dirty="0">
              <a:effectLst/>
            </a:endParaRPr>
          </a:p>
          <a:p>
            <a:r>
              <a:rPr lang="en-AU" sz="1200" b="0" kern="1200" dirty="0">
                <a:solidFill>
                  <a:schemeClr val="tx1"/>
                </a:solidFill>
                <a:effectLst/>
                <a:latin typeface="+mn-lt"/>
                <a:ea typeface="+mn-ea"/>
                <a:cs typeface="+mn-cs"/>
              </a:rPr>
              <a:t>For more examples, check out https://www.w3schools.com/</a:t>
            </a:r>
            <a:r>
              <a:rPr lang="en-AU" sz="1200" b="0" kern="1200" dirty="0" err="1">
                <a:solidFill>
                  <a:schemeClr val="tx1"/>
                </a:solidFill>
                <a:effectLst/>
                <a:latin typeface="+mn-lt"/>
                <a:ea typeface="+mn-ea"/>
                <a:cs typeface="+mn-cs"/>
              </a:rPr>
              <a:t>sql</a:t>
            </a:r>
            <a:r>
              <a:rPr lang="en-AU" sz="1200" b="0" kern="1200" dirty="0">
                <a:solidFill>
                  <a:schemeClr val="tx1"/>
                </a:solidFill>
                <a:effectLst/>
                <a:latin typeface="+mn-lt"/>
                <a:ea typeface="+mn-ea"/>
                <a:cs typeface="+mn-cs"/>
              </a:rPr>
              <a:t>/</a:t>
            </a:r>
            <a:r>
              <a:rPr lang="en-AU" sz="1200" b="0" kern="1200" dirty="0" err="1">
                <a:solidFill>
                  <a:schemeClr val="tx1"/>
                </a:solidFill>
                <a:effectLst/>
                <a:latin typeface="+mn-lt"/>
                <a:ea typeface="+mn-ea"/>
                <a:cs typeface="+mn-cs"/>
              </a:rPr>
              <a:t>sql_create_table.asp</a:t>
            </a:r>
            <a:r>
              <a:rPr lang="en-AU" sz="1200" b="0" kern="1200" dirty="0">
                <a:solidFill>
                  <a:schemeClr val="tx1"/>
                </a:solidFill>
                <a:effectLst/>
                <a:latin typeface="+mn-lt"/>
                <a:ea typeface="+mn-ea"/>
                <a:cs typeface="+mn-cs"/>
              </a:rPr>
              <a:t> </a:t>
            </a:r>
            <a:endParaRPr lang="en-AU" dirty="0">
              <a:effectLst/>
            </a:endParaRPr>
          </a:p>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19</a:t>
            </a:fld>
            <a:endParaRPr lang="en-US" dirty="0"/>
          </a:p>
        </p:txBody>
      </p:sp>
    </p:spTree>
    <p:extLst>
      <p:ext uri="{BB962C8B-B14F-4D97-AF65-F5344CB8AC3E}">
        <p14:creationId xmlns:p14="http://schemas.microsoft.com/office/powerpoint/2010/main" val="1181413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90809-A835-6928-64F6-E5C995009C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F601BD-38F2-F195-FF5A-6E0A8139F4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76282-185F-8BE3-2DA9-431CD9939724}"/>
              </a:ext>
            </a:extLst>
          </p:cNvPr>
          <p:cNvSpPr>
            <a:spLocks noGrp="1"/>
          </p:cNvSpPr>
          <p:nvPr>
            <p:ph type="body" idx="1"/>
          </p:nvPr>
        </p:nvSpPr>
        <p:spPr/>
        <p:txBody>
          <a:bodyPr/>
          <a:lstStyle/>
          <a:p>
            <a:r>
              <a:rPr lang="en-AU" sz="1200" b="0" kern="1200" dirty="0">
                <a:solidFill>
                  <a:schemeClr val="tx1"/>
                </a:solidFill>
                <a:effectLst/>
                <a:latin typeface="+mn-lt"/>
                <a:ea typeface="+mn-ea"/>
                <a:cs typeface="+mn-cs"/>
              </a:rPr>
              <a:t>Remember-</a:t>
            </a:r>
          </a:p>
          <a:p>
            <a:r>
              <a:rPr lang="en-AU" sz="1200" b="0" kern="1200" dirty="0">
                <a:solidFill>
                  <a:schemeClr val="tx1"/>
                </a:solidFill>
                <a:effectLst/>
                <a:latin typeface="+mn-lt"/>
                <a:ea typeface="+mn-ea"/>
                <a:cs typeface="+mn-cs"/>
              </a:rPr>
              <a:t>Every create table command should be written after USE database command.</a:t>
            </a:r>
          </a:p>
          <a:p>
            <a:endParaRPr lang="en-AU" sz="1200" b="0" kern="1200" dirty="0">
              <a:solidFill>
                <a:schemeClr val="tx1"/>
              </a:solidFill>
              <a:effectLst/>
              <a:latin typeface="+mn-lt"/>
              <a:ea typeface="+mn-ea"/>
              <a:cs typeface="+mn-cs"/>
            </a:endParaRPr>
          </a:p>
          <a:p>
            <a:r>
              <a:rPr lang="en-AU" sz="1200" b="0" kern="1200" dirty="0">
                <a:solidFill>
                  <a:schemeClr val="tx1"/>
                </a:solidFill>
                <a:effectLst/>
                <a:latin typeface="+mn-lt"/>
                <a:ea typeface="+mn-ea"/>
                <a:cs typeface="+mn-cs"/>
              </a:rPr>
              <a:t>To create a table in SQL is somewhat similar to creating a class in an object oriented language: You type an instruction that lays out the data you want to store and the type of each. In SQL, you do it like so... </a:t>
            </a:r>
          </a:p>
          <a:p>
            <a:endParaRPr lang="en-AU" dirty="0">
              <a:effectLst/>
            </a:endParaRP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CREATE TABLE customers (</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givenName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VARCHAR(255),</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familyName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VARCHAR(255),</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address VARCHAR(255),</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age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tinyint</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unsigned,</a:t>
            </a: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gender CHAR(3)</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a:t>
            </a:r>
          </a:p>
          <a:p>
            <a:endParaRPr lang="en-AU" sz="1200" b="0" kern="1200" dirty="0">
              <a:solidFill>
                <a:schemeClr val="tx1"/>
              </a:solidFill>
              <a:effectLst/>
              <a:latin typeface="+mn-lt"/>
              <a:ea typeface="+mn-ea"/>
              <a:cs typeface="+mn-cs"/>
            </a:endParaRPr>
          </a:p>
          <a:p>
            <a:r>
              <a:rPr lang="en-AU" sz="1200" b="0" kern="1200" dirty="0">
                <a:solidFill>
                  <a:schemeClr val="tx1"/>
                </a:solidFill>
                <a:effectLst/>
                <a:latin typeface="+mn-lt"/>
                <a:ea typeface="+mn-ea"/>
                <a:cs typeface="+mn-cs"/>
              </a:rPr>
              <a:t>In this example, we are creating a table called “Customer” that stores four pieces of information about each customer: </a:t>
            </a:r>
          </a:p>
          <a:p>
            <a:r>
              <a:rPr lang="en-AU" sz="1200" b="0" kern="1200" dirty="0">
                <a:solidFill>
                  <a:schemeClr val="tx1"/>
                </a:solidFill>
                <a:effectLst/>
                <a:latin typeface="+mn-lt"/>
                <a:ea typeface="+mn-ea"/>
                <a:cs typeface="+mn-cs"/>
              </a:rPr>
              <a:t>The first name, last name and address, which are all variable length strings of up to 255 characters long; and their age, which is an unsigned tiny integer. </a:t>
            </a:r>
          </a:p>
          <a:p>
            <a:r>
              <a:rPr lang="en-AU" sz="1200" b="0" kern="1200" dirty="0">
                <a:solidFill>
                  <a:schemeClr val="tx1"/>
                </a:solidFill>
                <a:effectLst/>
                <a:latin typeface="+mn-lt"/>
                <a:ea typeface="+mn-ea"/>
                <a:cs typeface="+mn-cs"/>
              </a:rPr>
              <a:t>This means the age can range from 0-255, which should cover any expected human age. </a:t>
            </a:r>
          </a:p>
          <a:p>
            <a:endParaRPr lang="en-AU" dirty="0">
              <a:effectLst/>
            </a:endParaRPr>
          </a:p>
          <a:p>
            <a:r>
              <a:rPr lang="en-AU" sz="1200" b="0" kern="1200" dirty="0">
                <a:solidFill>
                  <a:schemeClr val="tx1"/>
                </a:solidFill>
                <a:effectLst/>
                <a:latin typeface="+mn-lt"/>
                <a:ea typeface="+mn-ea"/>
                <a:cs typeface="+mn-cs"/>
              </a:rPr>
              <a:t>For more examples, check out https://www.w3schools.com/</a:t>
            </a:r>
            <a:r>
              <a:rPr lang="en-AU" sz="1200" b="0" kern="1200" dirty="0" err="1">
                <a:solidFill>
                  <a:schemeClr val="tx1"/>
                </a:solidFill>
                <a:effectLst/>
                <a:latin typeface="+mn-lt"/>
                <a:ea typeface="+mn-ea"/>
                <a:cs typeface="+mn-cs"/>
              </a:rPr>
              <a:t>sql</a:t>
            </a:r>
            <a:r>
              <a:rPr lang="en-AU" sz="1200" b="0" kern="1200" dirty="0">
                <a:solidFill>
                  <a:schemeClr val="tx1"/>
                </a:solidFill>
                <a:effectLst/>
                <a:latin typeface="+mn-lt"/>
                <a:ea typeface="+mn-ea"/>
                <a:cs typeface="+mn-cs"/>
              </a:rPr>
              <a:t>/</a:t>
            </a:r>
            <a:r>
              <a:rPr lang="en-AU" sz="1200" b="0" kern="1200" dirty="0" err="1">
                <a:solidFill>
                  <a:schemeClr val="tx1"/>
                </a:solidFill>
                <a:effectLst/>
                <a:latin typeface="+mn-lt"/>
                <a:ea typeface="+mn-ea"/>
                <a:cs typeface="+mn-cs"/>
              </a:rPr>
              <a:t>sql_create_table.asp</a:t>
            </a:r>
            <a:r>
              <a:rPr lang="en-AU" sz="1200" b="0" kern="1200" dirty="0">
                <a:solidFill>
                  <a:schemeClr val="tx1"/>
                </a:solidFill>
                <a:effectLst/>
                <a:latin typeface="+mn-lt"/>
                <a:ea typeface="+mn-ea"/>
                <a:cs typeface="+mn-cs"/>
              </a:rPr>
              <a:t> </a:t>
            </a:r>
            <a:endParaRPr lang="en-AU" dirty="0">
              <a:effectLst/>
            </a:endParaRPr>
          </a:p>
          <a:p>
            <a:endParaRPr lang="en-AU" dirty="0"/>
          </a:p>
        </p:txBody>
      </p:sp>
      <p:sp>
        <p:nvSpPr>
          <p:cNvPr id="4" name="Slide Number Placeholder 3">
            <a:extLst>
              <a:ext uri="{FF2B5EF4-FFF2-40B4-BE49-F238E27FC236}">
                <a16:creationId xmlns:a16="http://schemas.microsoft.com/office/drawing/2014/main" id="{FB2C1521-36DB-6755-0692-3178AE87CE70}"/>
              </a:ext>
            </a:extLst>
          </p:cNvPr>
          <p:cNvSpPr>
            <a:spLocks noGrp="1"/>
          </p:cNvSpPr>
          <p:nvPr>
            <p:ph type="sldNum" sz="quarter" idx="10"/>
          </p:nvPr>
        </p:nvSpPr>
        <p:spPr/>
        <p:txBody>
          <a:bodyPr/>
          <a:lstStyle/>
          <a:p>
            <a:fld id="{BA3E024E-F835-6D45-89C3-0E2F93EE799A}" type="slidenum">
              <a:rPr lang="en-US" smtClean="0"/>
              <a:t>20</a:t>
            </a:fld>
            <a:endParaRPr lang="en-US" dirty="0"/>
          </a:p>
        </p:txBody>
      </p:sp>
    </p:spTree>
    <p:extLst>
      <p:ext uri="{BB962C8B-B14F-4D97-AF65-F5344CB8AC3E}">
        <p14:creationId xmlns:p14="http://schemas.microsoft.com/office/powerpoint/2010/main" val="3622088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Try the command in </a:t>
            </a:r>
            <a:r>
              <a:rPr lang="en-AU" dirty="0" err="1"/>
              <a:t>Laragon</a:t>
            </a:r>
            <a:r>
              <a:rPr lang="en-AU" dirty="0"/>
              <a:t> or in online MySQL testing site.  In some SQL soft wares the word DEFAULT gives error. In that case try the above command without DEFAULT</a:t>
            </a:r>
          </a:p>
        </p:txBody>
      </p:sp>
      <p:sp>
        <p:nvSpPr>
          <p:cNvPr id="4" name="Slide Number Placeholder 3"/>
          <p:cNvSpPr>
            <a:spLocks noGrp="1"/>
          </p:cNvSpPr>
          <p:nvPr>
            <p:ph type="sldNum" sz="quarter" idx="10"/>
          </p:nvPr>
        </p:nvSpPr>
        <p:spPr/>
        <p:txBody>
          <a:bodyPr/>
          <a:lstStyle/>
          <a:p>
            <a:fld id="{BA3E024E-F835-6D45-89C3-0E2F93EE799A}" type="slidenum">
              <a:rPr lang="en-US" smtClean="0"/>
              <a:t>21</a:t>
            </a:fld>
            <a:endParaRPr lang="en-US" dirty="0"/>
          </a:p>
        </p:txBody>
      </p:sp>
    </p:spTree>
    <p:extLst>
      <p:ext uri="{BB962C8B-B14F-4D97-AF65-F5344CB8AC3E}">
        <p14:creationId xmlns:p14="http://schemas.microsoft.com/office/powerpoint/2010/main" val="2946259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You can copy the command from here and paste it in the MySQL editor. However, It is a good idea if you type the commands because  more you type the more you learn.</a:t>
            </a:r>
          </a:p>
        </p:txBody>
      </p:sp>
      <p:sp>
        <p:nvSpPr>
          <p:cNvPr id="4" name="Slide Number Placeholder 3"/>
          <p:cNvSpPr>
            <a:spLocks noGrp="1"/>
          </p:cNvSpPr>
          <p:nvPr>
            <p:ph type="sldNum" sz="quarter" idx="10"/>
          </p:nvPr>
        </p:nvSpPr>
        <p:spPr/>
        <p:txBody>
          <a:bodyPr/>
          <a:lstStyle/>
          <a:p>
            <a:fld id="{BA3E024E-F835-6D45-89C3-0E2F93EE799A}" type="slidenum">
              <a:rPr lang="en-US" smtClean="0"/>
              <a:t>22</a:t>
            </a:fld>
            <a:endParaRPr lang="en-US" dirty="0"/>
          </a:p>
        </p:txBody>
      </p:sp>
    </p:spTree>
    <p:extLst>
      <p:ext uri="{BB962C8B-B14F-4D97-AF65-F5344CB8AC3E}">
        <p14:creationId xmlns:p14="http://schemas.microsoft.com/office/powerpoint/2010/main" val="4205058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3</a:t>
            </a:fld>
            <a:endParaRPr lang="en-US" dirty="0"/>
          </a:p>
        </p:txBody>
      </p:sp>
    </p:spTree>
    <p:extLst>
      <p:ext uri="{BB962C8B-B14F-4D97-AF65-F5344CB8AC3E}">
        <p14:creationId xmlns:p14="http://schemas.microsoft.com/office/powerpoint/2010/main" val="1144943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23</a:t>
            </a:fld>
            <a:endParaRPr lang="en-US" dirty="0"/>
          </a:p>
        </p:txBody>
      </p:sp>
    </p:spTree>
    <p:extLst>
      <p:ext uri="{BB962C8B-B14F-4D97-AF65-F5344CB8AC3E}">
        <p14:creationId xmlns:p14="http://schemas.microsoft.com/office/powerpoint/2010/main" val="15531872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Note:</a:t>
            </a:r>
          </a:p>
          <a:p>
            <a:endParaRPr lang="en-AU" dirty="0"/>
          </a:p>
          <a:p>
            <a:r>
              <a:rPr lang="en-AU" dirty="0"/>
              <a:t>If your data contains an apostrophe (‘) you must either surround the date with quotes (“ ”) or escape the character using a backslash (\).</a:t>
            </a:r>
          </a:p>
          <a:p>
            <a:endParaRPr lang="en-AU" dirty="0"/>
          </a:p>
          <a:p>
            <a:r>
              <a:rPr lang="en-AU" dirty="0"/>
              <a:t>EG:</a:t>
            </a:r>
          </a:p>
          <a:p>
            <a:pPr marL="171450" indent="-171450">
              <a:buFont typeface="Arial" panose="020B0604020202020204" pitchFamily="34" charset="0"/>
              <a:buChar char="•"/>
            </a:pPr>
            <a:r>
              <a:rPr lang="en-AU" dirty="0"/>
              <a:t>“d\’</a:t>
            </a:r>
            <a:r>
              <a:rPr lang="en-AU" dirty="0" err="1"/>
              <a:t>Carre</a:t>
            </a:r>
            <a:r>
              <a:rPr lang="en-AU" dirty="0"/>
              <a:t>”</a:t>
            </a:r>
          </a:p>
          <a:p>
            <a:pPr marL="171450" indent="-171450">
              <a:buFont typeface="Arial" panose="020B0604020202020204" pitchFamily="34" charset="0"/>
              <a:buChar char="•"/>
            </a:pPr>
            <a:r>
              <a:rPr lang="en-AU" dirty="0"/>
              <a:t>“\“The Hobbit\”, 123 Miniature lane, </a:t>
            </a:r>
            <a:r>
              <a:rPr lang="en-AU" dirty="0" err="1"/>
              <a:t>Hobbitsville</a:t>
            </a:r>
            <a:r>
              <a:rPr lang="en-AU" dirty="0"/>
              <a:t>, Mountain View, 3456”</a:t>
            </a:r>
          </a:p>
        </p:txBody>
      </p:sp>
      <p:sp>
        <p:nvSpPr>
          <p:cNvPr id="4" name="Slide Number Placeholder 3"/>
          <p:cNvSpPr>
            <a:spLocks noGrp="1"/>
          </p:cNvSpPr>
          <p:nvPr>
            <p:ph type="sldNum" sz="quarter" idx="10"/>
          </p:nvPr>
        </p:nvSpPr>
        <p:spPr/>
        <p:txBody>
          <a:bodyPr/>
          <a:lstStyle/>
          <a:p>
            <a:fld id="{BA3E024E-F835-6D45-89C3-0E2F93EE799A}" type="slidenum">
              <a:rPr lang="en-US" smtClean="0"/>
              <a:t>24</a:t>
            </a:fld>
            <a:endParaRPr lang="en-US" dirty="0"/>
          </a:p>
        </p:txBody>
      </p:sp>
    </p:spTree>
    <p:extLst>
      <p:ext uri="{BB962C8B-B14F-4D97-AF65-F5344CB8AC3E}">
        <p14:creationId xmlns:p14="http://schemas.microsoft.com/office/powerpoint/2010/main" val="21895677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Adds two rows at once.</a:t>
            </a:r>
          </a:p>
        </p:txBody>
      </p:sp>
      <p:sp>
        <p:nvSpPr>
          <p:cNvPr id="4" name="Slide Number Placeholder 3"/>
          <p:cNvSpPr>
            <a:spLocks noGrp="1"/>
          </p:cNvSpPr>
          <p:nvPr>
            <p:ph type="sldNum" sz="quarter" idx="10"/>
          </p:nvPr>
        </p:nvSpPr>
        <p:spPr/>
        <p:txBody>
          <a:bodyPr/>
          <a:lstStyle/>
          <a:p>
            <a:fld id="{BA3E024E-F835-6D45-89C3-0E2F93EE799A}" type="slidenum">
              <a:rPr lang="en-US" smtClean="0"/>
              <a:t>25</a:t>
            </a:fld>
            <a:endParaRPr lang="en-US" dirty="0"/>
          </a:p>
        </p:txBody>
      </p:sp>
    </p:spTree>
    <p:extLst>
      <p:ext uri="{BB962C8B-B14F-4D97-AF65-F5344CB8AC3E}">
        <p14:creationId xmlns:p14="http://schemas.microsoft.com/office/powerpoint/2010/main" val="3453344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If a default is given then you can miss it out…</a:t>
            </a:r>
          </a:p>
          <a:p>
            <a:endParaRPr lang="en-AU"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INSERT INTO sets</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(id, number, name,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age_range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VALUES</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(65, 600, ‘Fake Entry’, “1 – 123”);</a:t>
            </a:r>
            <a:endParaRPr lang="en-AU" sz="1100" dirty="0">
              <a:solidFill>
                <a:srgbClr val="92D050"/>
              </a:solidFill>
              <a:latin typeface="Fira Code" panose="020B0809050000020004" pitchFamily="49" charset="0"/>
              <a:ea typeface="Fira Code" panose="020B0809050000020004" pitchFamily="49" charset="0"/>
              <a:cs typeface="Fira Code" panose="020B0809050000020004" pitchFamily="49" charset="0"/>
            </a:endParaRPr>
          </a:p>
          <a:p>
            <a:endParaRPr lang="en-AU" dirty="0"/>
          </a:p>
          <a:p>
            <a:endParaRPr lang="en-AU"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INSERT INTO sets</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(id, name,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age_range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VALUES</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(77, “Another Fake”, null);</a:t>
            </a:r>
            <a:endParaRPr lang="en-AU" sz="1100" dirty="0">
              <a:solidFill>
                <a:srgbClr val="92D050"/>
              </a:solidFill>
              <a:latin typeface="Fira Code" panose="020B0809050000020004" pitchFamily="49" charset="0"/>
              <a:ea typeface="Fira Code" panose="020B0809050000020004" pitchFamily="49" charset="0"/>
              <a:cs typeface="Fira Code" panose="020B0809050000020004" pitchFamily="49" charset="0"/>
            </a:endParaRPr>
          </a:p>
          <a:p>
            <a:endParaRPr lang="en-AU" dirty="0"/>
          </a:p>
          <a:p>
            <a:endParaRPr lang="en-AU" dirty="0"/>
          </a:p>
          <a:p>
            <a:endParaRPr lang="en-AU" dirty="0"/>
          </a:p>
          <a:p>
            <a:endParaRPr lang="en-AU" dirty="0"/>
          </a:p>
          <a:p>
            <a:endParaRPr lang="en-AU" dirty="0"/>
          </a:p>
          <a:p>
            <a:endParaRPr lang="en-AU" dirty="0"/>
          </a:p>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26</a:t>
            </a:fld>
            <a:endParaRPr lang="en-US" dirty="0"/>
          </a:p>
        </p:txBody>
      </p:sp>
    </p:spTree>
    <p:extLst>
      <p:ext uri="{BB962C8B-B14F-4D97-AF65-F5344CB8AC3E}">
        <p14:creationId xmlns:p14="http://schemas.microsoft.com/office/powerpoint/2010/main" val="3722375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27</a:t>
            </a:fld>
            <a:endParaRPr lang="en-US" dirty="0"/>
          </a:p>
        </p:txBody>
      </p:sp>
    </p:spTree>
    <p:extLst>
      <p:ext uri="{BB962C8B-B14F-4D97-AF65-F5344CB8AC3E}">
        <p14:creationId xmlns:p14="http://schemas.microsoft.com/office/powerpoint/2010/main" val="142236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28</a:t>
            </a:fld>
            <a:endParaRPr lang="en-US" dirty="0"/>
          </a:p>
        </p:txBody>
      </p:sp>
    </p:spTree>
    <p:extLst>
      <p:ext uri="{BB962C8B-B14F-4D97-AF65-F5344CB8AC3E}">
        <p14:creationId xmlns:p14="http://schemas.microsoft.com/office/powerpoint/2010/main" val="3909315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solidFill>
                  <a:schemeClr val="bg1"/>
                </a:solidFill>
                <a:latin typeface="Courier New" panose="02070309020205020404" pitchFamily="49" charset="0"/>
              </a:rPr>
              <a:t>You can insert more hypothetical records in productnew1 table</a:t>
            </a:r>
          </a:p>
          <a:p>
            <a:endParaRPr lang="en-AU" sz="1200" b="0" i="0" u="none" strike="noStrike" baseline="0" dirty="0">
              <a:solidFill>
                <a:schemeClr val="bg1"/>
              </a:solidFill>
              <a:latin typeface="Courier New" panose="02070309020205020404" pitchFamily="49" charset="0"/>
            </a:endParaRP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31</a:t>
            </a:fld>
            <a:endParaRPr lang="en-US" dirty="0"/>
          </a:p>
        </p:txBody>
      </p:sp>
    </p:spTree>
    <p:extLst>
      <p:ext uri="{BB962C8B-B14F-4D97-AF65-F5344CB8AC3E}">
        <p14:creationId xmlns:p14="http://schemas.microsoft.com/office/powerpoint/2010/main" val="640083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solidFill>
                  <a:schemeClr val="bg1"/>
                </a:solidFill>
                <a:latin typeface="Courier New" panose="02070309020205020404" pitchFamily="49" charset="0"/>
              </a:rPr>
              <a:t>You can insert more hypothetical records here.</a:t>
            </a:r>
          </a:p>
          <a:p>
            <a:endParaRPr lang="en-AU" sz="1200" b="0" i="0" u="none" strike="noStrike" baseline="0" dirty="0">
              <a:solidFill>
                <a:schemeClr val="bg1"/>
              </a:solidFill>
              <a:latin typeface="Courier New" panose="02070309020205020404" pitchFamily="49" charset="0"/>
            </a:endParaRP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33</a:t>
            </a:fld>
            <a:endParaRPr lang="en-US" dirty="0"/>
          </a:p>
        </p:txBody>
      </p:sp>
    </p:spTree>
    <p:extLst>
      <p:ext uri="{BB962C8B-B14F-4D97-AF65-F5344CB8AC3E}">
        <p14:creationId xmlns:p14="http://schemas.microsoft.com/office/powerpoint/2010/main" val="4033081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34</a:t>
            </a:fld>
            <a:endParaRPr lang="en-US" dirty="0"/>
          </a:p>
        </p:txBody>
      </p:sp>
    </p:spTree>
    <p:extLst>
      <p:ext uri="{BB962C8B-B14F-4D97-AF65-F5344CB8AC3E}">
        <p14:creationId xmlns:p14="http://schemas.microsoft.com/office/powerpoint/2010/main" val="1703075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4</a:t>
            </a:fld>
            <a:endParaRPr lang="en-US" dirty="0"/>
          </a:p>
        </p:txBody>
      </p:sp>
    </p:spTree>
    <p:extLst>
      <p:ext uri="{BB962C8B-B14F-4D97-AF65-F5344CB8AC3E}">
        <p14:creationId xmlns:p14="http://schemas.microsoft.com/office/powerpoint/2010/main" val="2654131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5</a:t>
            </a:fld>
            <a:endParaRPr lang="en-US" dirty="0"/>
          </a:p>
        </p:txBody>
      </p:sp>
    </p:spTree>
    <p:extLst>
      <p:ext uri="{BB962C8B-B14F-4D97-AF65-F5344CB8AC3E}">
        <p14:creationId xmlns:p14="http://schemas.microsoft.com/office/powerpoint/2010/main" val="376973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References</a:t>
            </a:r>
          </a:p>
          <a:p>
            <a:r>
              <a:rPr lang="en-AU" dirty="0"/>
              <a:t>https://</a:t>
            </a:r>
            <a:r>
              <a:rPr lang="en-AU" dirty="0" err="1"/>
              <a:t>mariadb.com</a:t>
            </a:r>
            <a:r>
              <a:rPr lang="en-AU" dirty="0"/>
              <a:t>/kb/</a:t>
            </a:r>
            <a:r>
              <a:rPr lang="en-AU" dirty="0" err="1"/>
              <a:t>en</a:t>
            </a:r>
            <a:r>
              <a:rPr lang="en-AU" dirty="0"/>
              <a:t>/numeric-data-type-overview/</a:t>
            </a:r>
          </a:p>
          <a:p>
            <a:r>
              <a:rPr lang="en-AU" dirty="0"/>
              <a:t>https://</a:t>
            </a:r>
            <a:r>
              <a:rPr lang="en-AU" dirty="0" err="1"/>
              <a:t>dev.mysql.com</a:t>
            </a:r>
            <a:r>
              <a:rPr lang="en-AU" dirty="0"/>
              <a:t>/doc/</a:t>
            </a:r>
            <a:r>
              <a:rPr lang="en-AU" dirty="0" err="1"/>
              <a:t>refman</a:t>
            </a:r>
            <a:r>
              <a:rPr lang="en-AU" dirty="0"/>
              <a:t>/8.0/</a:t>
            </a:r>
            <a:r>
              <a:rPr lang="en-AU" dirty="0" err="1"/>
              <a:t>en</a:t>
            </a:r>
            <a:r>
              <a:rPr lang="en-AU" dirty="0"/>
              <a:t>/numeric-</a:t>
            </a:r>
            <a:r>
              <a:rPr lang="en-AU" dirty="0" err="1"/>
              <a:t>types.html</a:t>
            </a:r>
            <a:endParaRPr lang="en-AU" dirty="0"/>
          </a:p>
          <a:p>
            <a:r>
              <a:rPr lang="en-AU" dirty="0"/>
              <a:t>https://</a:t>
            </a:r>
            <a:r>
              <a:rPr lang="en-AU" dirty="0" err="1"/>
              <a:t>www.postgresql.org</a:t>
            </a:r>
            <a:r>
              <a:rPr lang="en-AU" dirty="0"/>
              <a:t>/docs/current/datatype-</a:t>
            </a:r>
            <a:r>
              <a:rPr lang="en-AU" dirty="0" err="1"/>
              <a:t>numeric.html</a:t>
            </a:r>
            <a:endParaRPr lang="en-AU" dirty="0"/>
          </a:p>
          <a:p>
            <a:r>
              <a:rPr lang="en-AU" dirty="0"/>
              <a:t>https://</a:t>
            </a:r>
            <a:r>
              <a:rPr lang="en-AU" dirty="0" err="1"/>
              <a:t>docs.microsoft.com</a:t>
            </a:r>
            <a:r>
              <a:rPr lang="en-AU" dirty="0"/>
              <a:t>/</a:t>
            </a:r>
            <a:r>
              <a:rPr lang="en-AU" dirty="0" err="1"/>
              <a:t>en</a:t>
            </a:r>
            <a:r>
              <a:rPr lang="en-AU" dirty="0"/>
              <a:t>-us/</a:t>
            </a:r>
            <a:r>
              <a:rPr lang="en-AU" dirty="0" err="1"/>
              <a:t>sql</a:t>
            </a:r>
            <a:r>
              <a:rPr lang="en-AU" dirty="0"/>
              <a:t>/t-</a:t>
            </a:r>
            <a:r>
              <a:rPr lang="en-AU" dirty="0" err="1"/>
              <a:t>sql</a:t>
            </a:r>
            <a:r>
              <a:rPr lang="en-AU" dirty="0"/>
              <a:t>/data-types/</a:t>
            </a:r>
            <a:r>
              <a:rPr lang="en-AU" dirty="0" err="1"/>
              <a:t>data-types-transact-sql?view</a:t>
            </a:r>
            <a:r>
              <a:rPr lang="en-AU" dirty="0"/>
              <a:t>=sql-server-ver15</a:t>
            </a:r>
          </a:p>
        </p:txBody>
      </p:sp>
      <p:sp>
        <p:nvSpPr>
          <p:cNvPr id="4" name="Slide Number Placeholder 3"/>
          <p:cNvSpPr>
            <a:spLocks noGrp="1"/>
          </p:cNvSpPr>
          <p:nvPr>
            <p:ph type="sldNum" sz="quarter" idx="5"/>
          </p:nvPr>
        </p:nvSpPr>
        <p:spPr/>
        <p:txBody>
          <a:bodyPr/>
          <a:lstStyle/>
          <a:p>
            <a:fld id="{BA3E024E-F835-6D45-89C3-0E2F93EE799A}" type="slidenum">
              <a:rPr lang="en-US" smtClean="0"/>
              <a:t>6</a:t>
            </a:fld>
            <a:endParaRPr lang="en-US" dirty="0"/>
          </a:p>
        </p:txBody>
      </p:sp>
    </p:spTree>
    <p:extLst>
      <p:ext uri="{BB962C8B-B14F-4D97-AF65-F5344CB8AC3E}">
        <p14:creationId xmlns:p14="http://schemas.microsoft.com/office/powerpoint/2010/main" val="1309698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difference between Char and Varchar can be understood by the following example</a:t>
            </a:r>
          </a:p>
          <a:p>
            <a:r>
              <a:rPr lang="en-AU" dirty="0"/>
              <a:t>Fieldname-Gender has a datatype CHAR(7), It means that 7 memory bits has been allocated to Gender fieldname irrespective of the data entered. </a:t>
            </a:r>
          </a:p>
          <a:p>
            <a:r>
              <a:rPr lang="en-AU" dirty="0"/>
              <a:t>The data could be Male </a:t>
            </a:r>
          </a:p>
          <a:p>
            <a:r>
              <a:rPr lang="en-AU" dirty="0"/>
              <a:t>which is occupying 4 spaces but the memory consumed is 7 bits.</a:t>
            </a:r>
          </a:p>
          <a:p>
            <a:r>
              <a:rPr lang="en-AU" dirty="0"/>
              <a:t>or data could be Female </a:t>
            </a:r>
          </a:p>
          <a:p>
            <a:r>
              <a:rPr lang="en-AU" dirty="0"/>
              <a:t>which is occupying 6 bits.</a:t>
            </a:r>
          </a:p>
          <a:p>
            <a:r>
              <a:rPr lang="en-AU" dirty="0"/>
              <a:t>The memory consumed would be 7.</a:t>
            </a:r>
          </a:p>
          <a:p>
            <a:r>
              <a:rPr lang="en-AU" dirty="0"/>
              <a:t>On the contrary, if Fieldname-Name has a datatype VARCHAR(20) and the data entered is Harry  or Ann. In spite of the fact the memory allocated is 20 only 5 memory spaces will be used to save Harry and rest of the15 will be freed.</a:t>
            </a:r>
          </a:p>
          <a:p>
            <a:r>
              <a:rPr lang="en-AU" dirty="0"/>
              <a:t>Similarly For data Ann only 3 memory spaces will be consumed and the rest of the 17 out of 20 will be freed.</a:t>
            </a:r>
          </a:p>
          <a:p>
            <a:r>
              <a:rPr lang="en-AU" dirty="0"/>
              <a:t>Text can store maximum of 65k characters. It is advised to use VARCHAR instead of Text.</a:t>
            </a: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7</a:t>
            </a:fld>
            <a:endParaRPr lang="en-US" dirty="0"/>
          </a:p>
        </p:txBody>
      </p:sp>
    </p:spTree>
    <p:extLst>
      <p:ext uri="{BB962C8B-B14F-4D97-AF65-F5344CB8AC3E}">
        <p14:creationId xmlns:p14="http://schemas.microsoft.com/office/powerpoint/2010/main" val="3286829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BLOB is Binary Large Object. It describes a large file of graphics, Video or audio.</a:t>
            </a:r>
          </a:p>
          <a:p>
            <a:r>
              <a:rPr lang="en-AU" dirty="0"/>
              <a:t>VARBINARY is Variable Length binary data when the data is expected to be varied. The max size is 8,000 bytes.</a:t>
            </a:r>
          </a:p>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BINARY is a fixed length binary data. The max. size is 8,000 bytes.</a:t>
            </a:r>
          </a:p>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8</a:t>
            </a:fld>
            <a:endParaRPr lang="en-US" dirty="0"/>
          </a:p>
        </p:txBody>
      </p:sp>
    </p:spTree>
    <p:extLst>
      <p:ext uri="{BB962C8B-B14F-4D97-AF65-F5344CB8AC3E}">
        <p14:creationId xmlns:p14="http://schemas.microsoft.com/office/powerpoint/2010/main" val="1063431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formats for Date &amp; Time Data Types are given below.</a:t>
            </a:r>
          </a:p>
          <a:p>
            <a:endParaRPr lang="en-AU" dirty="0"/>
          </a:p>
          <a:p>
            <a:r>
              <a:rPr lang="en-AU" dirty="0"/>
              <a:t>DATE</a:t>
            </a:r>
            <a:r>
              <a:rPr lang="en-AU" dirty="0">
                <a:sym typeface="Wingdings" panose="05000000000000000000" pitchFamily="2" charset="2"/>
              </a:rPr>
              <a:t></a:t>
            </a:r>
            <a:r>
              <a:rPr lang="en-AU" dirty="0"/>
              <a:t>YYYY-MM-DD</a:t>
            </a:r>
          </a:p>
          <a:p>
            <a:r>
              <a:rPr lang="en-AU" dirty="0"/>
              <a:t>DATETIME</a:t>
            </a:r>
            <a:r>
              <a:rPr lang="en-AU" dirty="0">
                <a:sym typeface="Wingdings" panose="05000000000000000000" pitchFamily="2" charset="2"/>
              </a:rPr>
              <a:t></a:t>
            </a:r>
            <a:r>
              <a:rPr lang="en-AU" dirty="0"/>
              <a:t>YYYY-MM-DD HH:MI:SS</a:t>
            </a:r>
          </a:p>
          <a:p>
            <a:r>
              <a:rPr lang="en-AU" dirty="0"/>
              <a:t>TIMESTAMP</a:t>
            </a:r>
            <a:r>
              <a:rPr lang="en-AU" dirty="0">
                <a:sym typeface="Wingdings" panose="05000000000000000000" pitchFamily="2" charset="2"/>
              </a:rPr>
              <a:t></a:t>
            </a:r>
            <a:r>
              <a:rPr lang="en-AU" dirty="0"/>
              <a:t>YYYY-MM-DD HH:MI:SS</a:t>
            </a:r>
          </a:p>
          <a:p>
            <a:r>
              <a:rPr lang="en-AU" dirty="0"/>
              <a:t>YEAR</a:t>
            </a:r>
            <a:r>
              <a:rPr lang="en-AU" dirty="0">
                <a:sym typeface="Wingdings" panose="05000000000000000000" pitchFamily="2" charset="2"/>
              </a:rPr>
              <a:t>YYYY or YY</a:t>
            </a:r>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9</a:t>
            </a:fld>
            <a:endParaRPr lang="en-US" dirty="0"/>
          </a:p>
        </p:txBody>
      </p:sp>
    </p:spTree>
    <p:extLst>
      <p:ext uri="{BB962C8B-B14F-4D97-AF65-F5344CB8AC3E}">
        <p14:creationId xmlns:p14="http://schemas.microsoft.com/office/powerpoint/2010/main" val="3156210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Every DBMS has its own set of data types though similar in behaviour but  different  in syntax.</a:t>
            </a:r>
          </a:p>
        </p:txBody>
      </p:sp>
      <p:sp>
        <p:nvSpPr>
          <p:cNvPr id="4" name="Slide Number Placeholder 3"/>
          <p:cNvSpPr>
            <a:spLocks noGrp="1"/>
          </p:cNvSpPr>
          <p:nvPr>
            <p:ph type="sldNum" sz="quarter" idx="5"/>
          </p:nvPr>
        </p:nvSpPr>
        <p:spPr/>
        <p:txBody>
          <a:bodyPr/>
          <a:lstStyle/>
          <a:p>
            <a:fld id="{BA3E024E-F835-6D45-89C3-0E2F93EE799A}" type="slidenum">
              <a:rPr lang="en-US" smtClean="0"/>
              <a:t>10</a:t>
            </a:fld>
            <a:endParaRPr lang="en-US" dirty="0"/>
          </a:p>
        </p:txBody>
      </p:sp>
    </p:spTree>
    <p:extLst>
      <p:ext uri="{BB962C8B-B14F-4D97-AF65-F5344CB8AC3E}">
        <p14:creationId xmlns:p14="http://schemas.microsoft.com/office/powerpoint/2010/main" val="3463195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1" name="Rounded Rectangle 10"/>
          <p:cNvSpPr/>
          <p:nvPr userDrawn="1"/>
        </p:nvSpPr>
        <p:spPr>
          <a:xfrm>
            <a:off x="920424" y="691642"/>
            <a:ext cx="10360351" cy="5616575"/>
          </a:xfrm>
          <a:prstGeom prst="roundRect">
            <a:avLst>
              <a:gd name="adj" fmla="val 766"/>
            </a:avLst>
          </a:prstGeom>
          <a:solidFill>
            <a:srgbClr val="D81C24">
              <a:alpha val="14902"/>
            </a:srgbClr>
          </a:solidFill>
          <a:ln>
            <a:solidFill>
              <a:srgbClr val="D81C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600">
              <a:latin typeface="+mj-lt"/>
            </a:endParaRPr>
          </a:p>
        </p:txBody>
      </p:sp>
      <p:sp>
        <p:nvSpPr>
          <p:cNvPr id="4" name="Date Placeholder 3"/>
          <p:cNvSpPr>
            <a:spLocks noGrp="1"/>
          </p:cNvSpPr>
          <p:nvPr>
            <p:ph type="dt" sz="half" idx="10"/>
          </p:nvPr>
        </p:nvSpPr>
        <p:spPr/>
        <p:txBody>
          <a:bodyPr/>
          <a:lstStyle/>
          <a:p>
            <a:fld id="{56F489C6-6277-454E-AECF-6C3872A9450F}" type="datetimeFigureOut">
              <a:rPr lang="en-US" smtClean="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2" name="Title 1"/>
          <p:cNvSpPr>
            <a:spLocks noGrp="1"/>
          </p:cNvSpPr>
          <p:nvPr>
            <p:ph type="ctrTitle" hasCustomPrompt="1"/>
          </p:nvPr>
        </p:nvSpPr>
        <p:spPr>
          <a:xfrm>
            <a:off x="1051133" y="1293778"/>
            <a:ext cx="10084038" cy="1396829"/>
          </a:xfrm>
          <a:prstGeom prst="rect">
            <a:avLst/>
          </a:prstGeom>
          <a:noFill/>
        </p:spPr>
        <p:txBody>
          <a:bodyPr anchor="t"/>
          <a:lstStyle>
            <a:lvl1pPr>
              <a:defRPr>
                <a:solidFill>
                  <a:schemeClr val="bg1">
                    <a:lumMod val="95000"/>
                  </a:schemeClr>
                </a:solidFill>
                <a:latin typeface="+mj-lt"/>
              </a:defRPr>
            </a:lvl1pPr>
          </a:lstStyle>
          <a:p>
            <a:r>
              <a:rPr lang="en-AU" noProof="0" dirty="0"/>
              <a:t>Session/Presentation Title</a:t>
            </a:r>
          </a:p>
        </p:txBody>
      </p:sp>
      <p:sp>
        <p:nvSpPr>
          <p:cNvPr id="10" name="Table Placeholder 9"/>
          <p:cNvSpPr>
            <a:spLocks noGrp="1"/>
          </p:cNvSpPr>
          <p:nvPr>
            <p:ph type="tbl" sz="quarter" idx="13" hasCustomPrompt="1"/>
          </p:nvPr>
        </p:nvSpPr>
        <p:spPr>
          <a:xfrm>
            <a:off x="1051131" y="4732016"/>
            <a:ext cx="10084039" cy="1450021"/>
          </a:xfrm>
          <a:noFill/>
        </p:spPr>
        <p:txBody>
          <a:bodyPr anchor="t">
            <a:normAutofit/>
          </a:bodyPr>
          <a:lstStyle>
            <a:lvl1pPr marL="0" indent="0">
              <a:buNone/>
              <a:defRPr sz="1400" baseline="0">
                <a:solidFill>
                  <a:schemeClr val="bg1">
                    <a:lumMod val="75000"/>
                  </a:schemeClr>
                </a:solidFill>
                <a:latin typeface="+mj-lt"/>
              </a:defRPr>
            </a:lvl1pPr>
          </a:lstStyle>
          <a:p>
            <a:r>
              <a:rPr lang="en-AU" dirty="0"/>
              <a:t>Replace this with a table of units – 2 columns – National ID and Title</a:t>
            </a:r>
          </a:p>
        </p:txBody>
      </p:sp>
      <p:sp>
        <p:nvSpPr>
          <p:cNvPr id="12" name="Text Placeholder 11"/>
          <p:cNvSpPr>
            <a:spLocks noGrp="1"/>
          </p:cNvSpPr>
          <p:nvPr>
            <p:ph type="body" sz="quarter" idx="14" hasCustomPrompt="1"/>
          </p:nvPr>
        </p:nvSpPr>
        <p:spPr>
          <a:xfrm>
            <a:off x="1051132" y="819761"/>
            <a:ext cx="10084039" cy="341659"/>
          </a:xfrm>
          <a:noFill/>
        </p:spPr>
        <p:txBody>
          <a:bodyPr anchor="ctr">
            <a:noAutofit/>
          </a:bodyPr>
          <a:lstStyle>
            <a:lvl1pPr marL="0" indent="0" algn="l">
              <a:buNone/>
              <a:defRPr sz="1800" baseline="0">
                <a:solidFill>
                  <a:schemeClr val="bg1">
                    <a:lumMod val="75000"/>
                  </a:schemeClr>
                </a:solidFill>
                <a:latin typeface="+mj-lt"/>
              </a:defRPr>
            </a:lvl1pPr>
          </a:lstStyle>
          <a:p>
            <a:pPr lvl="0"/>
            <a:r>
              <a:rPr lang="en-AU" dirty="0"/>
              <a:t>Week/Session 00</a:t>
            </a:r>
          </a:p>
        </p:txBody>
      </p:sp>
      <p:sp>
        <p:nvSpPr>
          <p:cNvPr id="8" name="Text Placeholder 7"/>
          <p:cNvSpPr>
            <a:spLocks noGrp="1"/>
          </p:cNvSpPr>
          <p:nvPr>
            <p:ph type="body" sz="quarter" idx="15" hasCustomPrompt="1"/>
          </p:nvPr>
        </p:nvSpPr>
        <p:spPr>
          <a:xfrm>
            <a:off x="1051130" y="4211303"/>
            <a:ext cx="10084038" cy="428986"/>
          </a:xfrm>
          <a:noFill/>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1600" b="0" dirty="0">
                <a:solidFill>
                  <a:schemeClr val="bg1">
                    <a:lumMod val="95000"/>
                  </a:schemeClr>
                </a:solidFill>
                <a:latin typeface="+mj-l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dirty="0"/>
              <a:t>Cluster Name</a:t>
            </a:r>
            <a:endParaRPr lang="en-AU" dirty="0"/>
          </a:p>
        </p:txBody>
      </p:sp>
      <p:sp>
        <p:nvSpPr>
          <p:cNvPr id="9" name="TextBox 8"/>
          <p:cNvSpPr txBox="1"/>
          <p:nvPr userDrawn="1"/>
        </p:nvSpPr>
        <p:spPr>
          <a:xfrm>
            <a:off x="1051132" y="2852738"/>
            <a:ext cx="1871530" cy="572303"/>
          </a:xfrm>
          <a:prstGeom prst="rect">
            <a:avLst/>
          </a:prstGeom>
          <a:noFill/>
        </p:spPr>
        <p:txBody>
          <a:bodyPr vert="horz" lIns="91440" tIns="45720" rIns="91440" bIns="45720" rtlCol="0" anchor="ctr">
            <a:noAutofit/>
          </a:bodyPr>
          <a:lstStyle>
            <a:lvl1pPr indent="0">
              <a:spcBef>
                <a:spcPct val="20000"/>
              </a:spcBef>
              <a:buFont typeface="Arial"/>
              <a:buNone/>
              <a:defRPr sz="2800" baseline="0">
                <a:solidFill>
                  <a:schemeClr val="bg1">
                    <a:lumMod val="75000"/>
                  </a:schemeClr>
                </a:solidFill>
              </a:defRPr>
            </a:lvl1pPr>
            <a:lvl2pPr indent="0" algn="ctr">
              <a:spcBef>
                <a:spcPct val="20000"/>
              </a:spcBef>
              <a:buFont typeface="Arial"/>
              <a:buNone/>
              <a:defRPr sz="2800" baseline="0">
                <a:solidFill>
                  <a:schemeClr val="tx1">
                    <a:tint val="75000"/>
                  </a:schemeClr>
                </a:solidFill>
              </a:defRPr>
            </a:lvl2pPr>
            <a:lvl3pPr indent="0" algn="ctr">
              <a:spcBef>
                <a:spcPct val="20000"/>
              </a:spcBef>
              <a:buFont typeface="Arial"/>
              <a:buNone/>
              <a:defRPr sz="2400" baseline="0">
                <a:solidFill>
                  <a:schemeClr val="tx1">
                    <a:tint val="75000"/>
                  </a:schemeClr>
                </a:solidFill>
              </a:defRPr>
            </a:lvl3pPr>
            <a:lvl4pPr indent="0" algn="ctr">
              <a:spcBef>
                <a:spcPct val="20000"/>
              </a:spcBef>
              <a:buFont typeface="Arial"/>
              <a:buNone/>
              <a:defRPr sz="2000" baseline="0">
                <a:solidFill>
                  <a:schemeClr val="tx1">
                    <a:tint val="75000"/>
                  </a:schemeClr>
                </a:solidFill>
              </a:defRPr>
            </a:lvl4pPr>
            <a:lvl5pPr indent="0" algn="ctr">
              <a:spcBef>
                <a:spcPct val="20000"/>
              </a:spcBef>
              <a:buFont typeface="Arial"/>
              <a:buNone/>
              <a:defRPr sz="2000" baseline="0">
                <a:solidFill>
                  <a:schemeClr val="tx1">
                    <a:tint val="75000"/>
                  </a:schemeClr>
                </a:solidFill>
              </a:defRPr>
            </a:lvl5pPr>
            <a:lvl6pPr indent="0" algn="ctr">
              <a:spcBef>
                <a:spcPct val="20000"/>
              </a:spcBef>
              <a:buFont typeface="Arial"/>
              <a:buNone/>
              <a:defRPr sz="2000">
                <a:solidFill>
                  <a:schemeClr val="tx1">
                    <a:tint val="75000"/>
                  </a:schemeClr>
                </a:solidFill>
              </a:defRPr>
            </a:lvl6pPr>
            <a:lvl7pPr indent="0" algn="ctr">
              <a:spcBef>
                <a:spcPct val="20000"/>
              </a:spcBef>
              <a:buFont typeface="Arial"/>
              <a:buNone/>
              <a:defRPr sz="2000">
                <a:solidFill>
                  <a:schemeClr val="tx1">
                    <a:tint val="75000"/>
                  </a:schemeClr>
                </a:solidFill>
              </a:defRPr>
            </a:lvl7pPr>
            <a:lvl8pPr indent="0" algn="ctr">
              <a:spcBef>
                <a:spcPct val="20000"/>
              </a:spcBef>
              <a:buFont typeface="Arial"/>
              <a:buNone/>
              <a:defRPr sz="2000">
                <a:solidFill>
                  <a:schemeClr val="tx1">
                    <a:tint val="75000"/>
                  </a:schemeClr>
                </a:solidFill>
              </a:defRPr>
            </a:lvl8pPr>
            <a:lvl9pPr indent="0" algn="ctr">
              <a:spcBef>
                <a:spcPct val="20000"/>
              </a:spcBef>
              <a:buFont typeface="Arial"/>
              <a:buNone/>
              <a:defRPr sz="2000">
                <a:solidFill>
                  <a:schemeClr val="tx1">
                    <a:tint val="75000"/>
                  </a:schemeClr>
                </a:solidFill>
              </a:defRPr>
            </a:lvl9pPr>
          </a:lstStyle>
          <a:p>
            <a:pPr lvl="0"/>
            <a:r>
              <a:rPr lang="en-AU" sz="2000" dirty="0">
                <a:solidFill>
                  <a:schemeClr val="bg1">
                    <a:lumMod val="75000"/>
                  </a:schemeClr>
                </a:solidFill>
                <a:latin typeface="+mj-lt"/>
              </a:rPr>
              <a:t>Presented by:</a:t>
            </a:r>
          </a:p>
        </p:txBody>
      </p:sp>
      <p:sp>
        <p:nvSpPr>
          <p:cNvPr id="17" name="Text Placeholder 16"/>
          <p:cNvSpPr>
            <a:spLocks noGrp="1"/>
          </p:cNvSpPr>
          <p:nvPr>
            <p:ph type="body" sz="quarter" idx="16" hasCustomPrompt="1"/>
          </p:nvPr>
        </p:nvSpPr>
        <p:spPr>
          <a:xfrm>
            <a:off x="2991027" y="2862841"/>
            <a:ext cx="8144143" cy="56220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2800">
                <a:solidFill>
                  <a:schemeClr val="bg1">
                    <a:lumMod val="75000"/>
                  </a:schemeClr>
                </a:solidFill>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noProof="0" dirty="0">
                <a:solidFill>
                  <a:schemeClr val="bg1">
                    <a:lumMod val="95000"/>
                  </a:schemeClr>
                </a:solidFill>
              </a:rPr>
              <a:t>Given &amp; Last Name</a:t>
            </a:r>
          </a:p>
        </p:txBody>
      </p:sp>
      <p:sp>
        <p:nvSpPr>
          <p:cNvPr id="19" name="Content Placeholder 18"/>
          <p:cNvSpPr>
            <a:spLocks noGrp="1"/>
          </p:cNvSpPr>
          <p:nvPr>
            <p:ph sz="quarter" idx="17" hasCustomPrompt="1"/>
          </p:nvPr>
        </p:nvSpPr>
        <p:spPr>
          <a:xfrm>
            <a:off x="1050925" y="3516767"/>
            <a:ext cx="10083800" cy="602809"/>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lang="en-AU" sz="2000" dirty="0" smtClean="0">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dirty="0">
                <a:solidFill>
                  <a:schemeClr val="bg1">
                    <a:lumMod val="85000"/>
                  </a:schemeClr>
                </a:solidFill>
              </a:rPr>
              <a:t>Course ID and Title</a:t>
            </a:r>
          </a:p>
        </p:txBody>
      </p:sp>
    </p:spTree>
    <p:extLst>
      <p:ext uri="{BB962C8B-B14F-4D97-AF65-F5344CB8AC3E}">
        <p14:creationId xmlns:p14="http://schemas.microsoft.com/office/powerpoint/2010/main" val="41900696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74" userDrawn="1">
          <p15:clr>
            <a:srgbClr val="FBAE40"/>
          </p15:clr>
        </p15:guide>
        <p15:guide id="4" pos="7106" userDrawn="1">
          <p15:clr>
            <a:srgbClr val="FBAE40"/>
          </p15:clr>
        </p15:guide>
        <p15:guide id="5" orient="horz" pos="436" userDrawn="1">
          <p15:clr>
            <a:srgbClr val="FBAE40"/>
          </p15:clr>
        </p15:guide>
        <p15:guide id="6" orient="horz" pos="3974" userDrawn="1">
          <p15:clr>
            <a:srgbClr val="FBAE40"/>
          </p15:clr>
        </p15:guide>
        <p15:guide id="7" orient="horz" pos="179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73062"/>
            <a:ext cx="7212496" cy="4911874"/>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
        <p:nvSpPr>
          <p:cNvPr id="6" name="Picture Placeholder 8">
            <a:extLst>
              <a:ext uri="{FF2B5EF4-FFF2-40B4-BE49-F238E27FC236}">
                <a16:creationId xmlns:a16="http://schemas.microsoft.com/office/drawing/2014/main" id="{C9126EA6-A663-AD41-9474-BAFD5F860789}"/>
              </a:ext>
            </a:extLst>
          </p:cNvPr>
          <p:cNvSpPr>
            <a:spLocks noGrp="1"/>
          </p:cNvSpPr>
          <p:nvPr>
            <p:ph type="pic" sz="quarter" idx="13" hasCustomPrompt="1"/>
          </p:nvPr>
        </p:nvSpPr>
        <p:spPr>
          <a:xfrm>
            <a:off x="8316528" y="973063"/>
            <a:ext cx="3030587" cy="4911873"/>
          </a:xfrm>
          <a:prstGeom prst="roundRect">
            <a:avLst>
              <a:gd name="adj" fmla="val 3523"/>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98958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10" name="Picture Placeholder 8">
            <a:extLst>
              <a:ext uri="{FF2B5EF4-FFF2-40B4-BE49-F238E27FC236}">
                <a16:creationId xmlns:a16="http://schemas.microsoft.com/office/drawing/2014/main" id="{C9126EA6-A663-AD41-9474-BAFD5F860789}"/>
              </a:ext>
            </a:extLst>
          </p:cNvPr>
          <p:cNvSpPr>
            <a:spLocks noGrp="1"/>
          </p:cNvSpPr>
          <p:nvPr>
            <p:ph type="pic" sz="quarter" idx="14" hasCustomPrompt="1"/>
          </p:nvPr>
        </p:nvSpPr>
        <p:spPr>
          <a:xfrm>
            <a:off x="609600" y="710508"/>
            <a:ext cx="10972800" cy="4948123"/>
          </a:xfrm>
          <a:prstGeom prst="roundRect">
            <a:avLst>
              <a:gd name="adj" fmla="val 1876"/>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
        <p:nvSpPr>
          <p:cNvPr id="6" name="Title 1"/>
          <p:cNvSpPr>
            <a:spLocks noGrp="1"/>
          </p:cNvSpPr>
          <p:nvPr>
            <p:ph type="title"/>
          </p:nvPr>
        </p:nvSpPr>
        <p:spPr>
          <a:xfrm>
            <a:off x="609600" y="5755274"/>
            <a:ext cx="10972800" cy="527831"/>
          </a:xfrm>
          <a:prstGeom prst="rect">
            <a:avLst/>
          </a:prstGeom>
        </p:spPr>
        <p:txBody>
          <a:bodyPr anchor="b">
            <a:normAutofit/>
          </a:bodyPr>
          <a:lstStyle>
            <a:lvl1pPr algn="l">
              <a:defRPr sz="1800" b="1"/>
            </a:lvl1pPr>
          </a:lstStyle>
          <a:p>
            <a:r>
              <a:rPr lang="en-US" noProof="0"/>
              <a:t>Click to edit Master title style</a:t>
            </a:r>
            <a:endParaRPr lang="en-AU" noProof="0"/>
          </a:p>
        </p:txBody>
      </p:sp>
    </p:spTree>
    <p:extLst>
      <p:ext uri="{BB962C8B-B14F-4D97-AF65-F5344CB8AC3E}">
        <p14:creationId xmlns:p14="http://schemas.microsoft.com/office/powerpoint/2010/main" val="318246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9" name="Picture Placeholder 8">
            <a:extLst>
              <a:ext uri="{FF2B5EF4-FFF2-40B4-BE49-F238E27FC236}">
                <a16:creationId xmlns:a16="http://schemas.microsoft.com/office/drawing/2014/main" id="{ED779252-2DB5-164E-B413-9653D35CC4E5}"/>
              </a:ext>
            </a:extLst>
          </p:cNvPr>
          <p:cNvSpPr>
            <a:spLocks noGrp="1"/>
          </p:cNvSpPr>
          <p:nvPr>
            <p:ph type="pic" sz="quarter" idx="13" hasCustomPrompt="1"/>
          </p:nvPr>
        </p:nvSpPr>
        <p:spPr>
          <a:xfrm>
            <a:off x="8253685" y="672443"/>
            <a:ext cx="3328716" cy="5395071"/>
          </a:xfrm>
          <a:prstGeom prst="roundRect">
            <a:avLst>
              <a:gd name="adj" fmla="val 4147"/>
            </a:avLst>
          </a:prstGeom>
          <a:blipFill>
            <a:blip r:embed="rId2">
              <a:alphaModFix/>
            </a:blip>
            <a:stretch>
              <a:fillRect l="16" r="16"/>
            </a:stretch>
          </a:blipFill>
        </p:spPr>
        <p:txBody>
          <a:bodyPr/>
          <a:lstStyle>
            <a:lvl1pPr marL="0" indent="0">
              <a:buNone/>
              <a:defRPr/>
            </a:lvl1pPr>
          </a:lstStyle>
          <a:p>
            <a:r>
              <a:rPr lang="en-US" dirty="0"/>
              <a:t>   </a:t>
            </a:r>
          </a:p>
        </p:txBody>
      </p:sp>
      <p:sp>
        <p:nvSpPr>
          <p:cNvPr id="13" name="Text Placeholder 12">
            <a:extLst>
              <a:ext uri="{FF2B5EF4-FFF2-40B4-BE49-F238E27FC236}">
                <a16:creationId xmlns:a16="http://schemas.microsoft.com/office/drawing/2014/main" id="{FFC5ADCF-7EA1-3644-9B75-D84582085EDA}"/>
              </a:ext>
            </a:extLst>
          </p:cNvPr>
          <p:cNvSpPr>
            <a:spLocks noGrp="1"/>
          </p:cNvSpPr>
          <p:nvPr>
            <p:ph type="body" sz="quarter" idx="14"/>
          </p:nvPr>
        </p:nvSpPr>
        <p:spPr>
          <a:xfrm>
            <a:off x="609600" y="671513"/>
            <a:ext cx="7416800" cy="5396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4078927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876053"/>
            <a:ext cx="6207659" cy="382380"/>
          </a:xfrm>
          <a:prstGeom prst="rect">
            <a:avLst/>
          </a:prstGeom>
        </p:spPr>
        <p:txBody>
          <a:bodyPr anchor="t"/>
          <a:lstStyle>
            <a:lvl1pPr algn="l">
              <a:defRPr sz="1800" b="1" cap="none">
                <a:solidFill>
                  <a:schemeClr val="bg1">
                    <a:lumMod val="65000"/>
                  </a:schemeClr>
                </a:solidFill>
                <a:latin typeface="+mn-lt"/>
              </a:defRPr>
            </a:lvl1pPr>
          </a:lstStyle>
          <a:p>
            <a:r>
              <a:rPr lang="en-AU" noProof="0" dirty="0"/>
              <a:t>PRESENTATION TEMPLATE CREATED BY</a:t>
            </a:r>
          </a:p>
        </p:txBody>
      </p:sp>
      <p:sp>
        <p:nvSpPr>
          <p:cNvPr id="4" name="Date Placeholder 3"/>
          <p:cNvSpPr>
            <a:spLocks noGrp="1"/>
          </p:cNvSpPr>
          <p:nvPr>
            <p:ph type="dt" sz="half" idx="10"/>
          </p:nvPr>
        </p:nvSpPr>
        <p:spPr/>
        <p:txBody>
          <a:bodyPr/>
          <a:lstStyle/>
          <a:p>
            <a:fld id="{56F489C6-6277-454E-AECF-6C3872A9450F}" type="datetimeFigureOut">
              <a:rPr lang="en-US" smtClean="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6978086" y="873914"/>
            <a:ext cx="1561468" cy="1561468"/>
          </a:xfrm>
          <a:prstGeom prst="roundRect">
            <a:avLst>
              <a:gd name="adj" fmla="val 4112"/>
            </a:avLst>
          </a:prstGeom>
          <a:blipFill dpi="0" rotWithShape="1">
            <a:blip r:embed="rId2">
              <a:extLst>
                <a:ext uri="{28A0092B-C50C-407E-A947-70E740481C1C}">
                  <a14:useLocalDpi xmlns:a14="http://schemas.microsoft.com/office/drawing/2010/main" val="0"/>
                </a:ext>
              </a:extLst>
            </a:blip>
            <a:srcRect/>
            <a:stretch>
              <a:fillRect/>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
        <p:nvSpPr>
          <p:cNvPr id="13" name="Text Placeholder 12"/>
          <p:cNvSpPr>
            <a:spLocks noGrp="1"/>
          </p:cNvSpPr>
          <p:nvPr>
            <p:ph type="body" sz="quarter" idx="14" hasCustomPrompt="1"/>
          </p:nvPr>
        </p:nvSpPr>
        <p:spPr>
          <a:xfrm>
            <a:off x="609600" y="1358681"/>
            <a:ext cx="6207659" cy="633082"/>
          </a:xfrm>
        </p:spPr>
        <p:txBody>
          <a:bodyPr/>
          <a:lstStyle>
            <a:lvl1pPr marL="0" indent="0">
              <a:buNone/>
              <a:defRPr>
                <a:solidFill>
                  <a:schemeClr val="bg1">
                    <a:lumMod val="85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Adrian Gould</a:t>
            </a:r>
            <a:endParaRPr lang="en-US" dirty="0"/>
          </a:p>
        </p:txBody>
      </p:sp>
      <p:sp>
        <p:nvSpPr>
          <p:cNvPr id="15" name="Text Placeholder 14"/>
          <p:cNvSpPr>
            <a:spLocks noGrp="1"/>
          </p:cNvSpPr>
          <p:nvPr>
            <p:ph type="body" sz="quarter" idx="15" hasCustomPrompt="1"/>
          </p:nvPr>
        </p:nvSpPr>
        <p:spPr>
          <a:xfrm>
            <a:off x="609600" y="2101835"/>
            <a:ext cx="6207659" cy="333547"/>
          </a:xfrm>
        </p:spPr>
        <p:txBody>
          <a:bodyPr>
            <a:normAutofit/>
          </a:bodyPr>
          <a:lstStyle>
            <a:lvl1pPr marL="0" indent="0">
              <a:buNone/>
              <a:defRPr sz="11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LECTURER SOFTWARE DEVELOPMENT, WEB DEVELOPMENT, IOT</a:t>
            </a:r>
            <a:endParaRPr lang="en-US" dirty="0"/>
          </a:p>
        </p:txBody>
      </p:sp>
    </p:spTree>
    <p:extLst>
      <p:ext uri="{BB962C8B-B14F-4D97-AF65-F5344CB8AC3E}">
        <p14:creationId xmlns:p14="http://schemas.microsoft.com/office/powerpoint/2010/main" val="1663450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41220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493776"/>
            <a:ext cx="4011084" cy="941324"/>
          </a:xfrm>
          <a:prstGeom prst="rect">
            <a:avLst/>
          </a:prstGeom>
        </p:spPr>
        <p:txBody>
          <a:bodyPr anchor="b"/>
          <a:lstStyle>
            <a:lvl1pPr algn="l">
              <a:defRPr sz="2000" b="1"/>
            </a:lvl1pPr>
          </a:lstStyle>
          <a:p>
            <a:r>
              <a:rPr lang="en-US" noProof="0"/>
              <a:t>Click to edit Master title style</a:t>
            </a:r>
            <a:endParaRPr lang="en-AU" noProof="0"/>
          </a:p>
        </p:txBody>
      </p:sp>
      <p:sp>
        <p:nvSpPr>
          <p:cNvPr id="3" name="Content Placeholder 2"/>
          <p:cNvSpPr>
            <a:spLocks noGrp="1"/>
          </p:cNvSpPr>
          <p:nvPr>
            <p:ph idx="1"/>
          </p:nvPr>
        </p:nvSpPr>
        <p:spPr>
          <a:xfrm>
            <a:off x="4766733" y="493776"/>
            <a:ext cx="6815667" cy="56323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Text Placeholder 3"/>
          <p:cNvSpPr>
            <a:spLocks noGrp="1"/>
          </p:cNvSpPr>
          <p:nvPr>
            <p:ph type="body" sz="half" idx="2"/>
          </p:nvPr>
        </p:nvSpPr>
        <p:spPr>
          <a:xfrm>
            <a:off x="609602" y="1499615"/>
            <a:ext cx="4011084" cy="46265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565291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noProof="0"/>
              <a:t>Click to edit Master title style</a:t>
            </a:r>
            <a:endParaRPr lang="en-AU" noProof="0"/>
          </a:p>
        </p:txBody>
      </p:sp>
      <p:sp>
        <p:nvSpPr>
          <p:cNvPr id="3" name="Picture Placeholder 2"/>
          <p:cNvSpPr>
            <a:spLocks noGrp="1"/>
          </p:cNvSpPr>
          <p:nvPr>
            <p:ph type="pic" idx="1"/>
          </p:nvPr>
        </p:nvSpPr>
        <p:spPr>
          <a:xfrm>
            <a:off x="2389717" y="612775"/>
            <a:ext cx="7315200" cy="4114800"/>
          </a:xfrm>
          <a:prstGeom prst="roundRect">
            <a:avLst>
              <a:gd name="adj" fmla="val 2544"/>
            </a:avLst>
          </a:prstGeom>
          <a:solidFill>
            <a:schemeClr val="tx2">
              <a:lumMod val="60000"/>
              <a:lumOff val="4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0583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noProof="0" dirty="0"/>
              <a:t>Week/Session 00 – Presentation Title</a:t>
            </a:r>
          </a:p>
        </p:txBody>
      </p:sp>
      <p:sp>
        <p:nvSpPr>
          <p:cNvPr id="4" name="Date Placeholder 3"/>
          <p:cNvSpPr>
            <a:spLocks noGrp="1"/>
          </p:cNvSpPr>
          <p:nvPr>
            <p:ph type="dt" sz="half" idx="10"/>
          </p:nvPr>
        </p:nvSpPr>
        <p:spPr/>
        <p:txBody>
          <a:bodyPr/>
          <a:lstStyle/>
          <a:p>
            <a:fld id="{56F489C6-6277-454E-AECF-6C3872A9450F}" type="datetimeFigureOut">
              <a:rPr lang="en-AU" noProof="0" smtClean="0"/>
              <a:t>15/02/2024</a:t>
            </a:fld>
            <a:endParaRPr lang="en-AU" noProof="0"/>
          </a:p>
        </p:txBody>
      </p:sp>
      <p:sp>
        <p:nvSpPr>
          <p:cNvPr id="5" name="Footer Placeholder 4"/>
          <p:cNvSpPr>
            <a:spLocks noGrp="1"/>
          </p:cNvSpPr>
          <p:nvPr>
            <p:ph type="ftr" sz="quarter" idx="11"/>
          </p:nvPr>
        </p:nvSpPr>
        <p:spPr/>
        <p:txBody>
          <a:bodyPr/>
          <a:lstStyle/>
          <a:p>
            <a:endParaRPr lang="en-AU" noProof="0"/>
          </a:p>
        </p:txBody>
      </p:sp>
      <p:sp>
        <p:nvSpPr>
          <p:cNvPr id="6" name="Slide Number Placeholder 5"/>
          <p:cNvSpPr>
            <a:spLocks noGrp="1"/>
          </p:cNvSpPr>
          <p:nvPr>
            <p:ph type="sldNum" sz="quarter" idx="12"/>
          </p:nvPr>
        </p:nvSpPr>
        <p:spPr/>
        <p:txBody>
          <a:bodyPr/>
          <a:lstStyle/>
          <a:p>
            <a:fld id="{741F46F4-8938-5C4A-A3E0-434D3C3588F4}" type="slidenum">
              <a:rPr lang="en-AU" noProof="0" smtClean="0"/>
              <a:t>‹#›</a:t>
            </a:fld>
            <a:endParaRPr lang="en-AU" noProof="0"/>
          </a:p>
        </p:txBody>
      </p:sp>
    </p:spTree>
    <p:extLst>
      <p:ext uri="{BB962C8B-B14F-4D97-AF65-F5344CB8AC3E}">
        <p14:creationId xmlns:p14="http://schemas.microsoft.com/office/powerpoint/2010/main" val="147172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4" name="Date Placeholder 3"/>
          <p:cNvSpPr>
            <a:spLocks noGrp="1"/>
          </p:cNvSpPr>
          <p:nvPr>
            <p:ph type="dt" sz="half" idx="10"/>
          </p:nvPr>
        </p:nvSpPr>
        <p:spPr/>
        <p:txBody>
          <a:bodyPr/>
          <a:lstStyle/>
          <a:p>
            <a:fld id="{56F489C6-6277-454E-AECF-6C3872A9450F}" type="datetimeFigureOut">
              <a:rPr lang="en-US" smtClean="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62910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a:xfrm>
            <a:off x="609600" y="1794618"/>
            <a:ext cx="10972800" cy="219169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10"/>
          </p:nvPr>
        </p:nvSpPr>
        <p:spPr/>
        <p:txBody>
          <a:bodyPr/>
          <a:lstStyle/>
          <a:p>
            <a:fld id="{56F489C6-6277-454E-AECF-6C3872A9450F}" type="datetimeFigureOut">
              <a:rPr lang="en-US" smtClean="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Content Placeholder 2">
            <a:extLst>
              <a:ext uri="{FF2B5EF4-FFF2-40B4-BE49-F238E27FC236}">
                <a16:creationId xmlns:a16="http://schemas.microsoft.com/office/drawing/2014/main" id="{E2FB0483-D927-6C4B-9F8E-0CBFBED89EAE}"/>
              </a:ext>
            </a:extLst>
          </p:cNvPr>
          <p:cNvSpPr>
            <a:spLocks noGrp="1"/>
          </p:cNvSpPr>
          <p:nvPr>
            <p:ph idx="13"/>
          </p:nvPr>
        </p:nvSpPr>
        <p:spPr>
          <a:xfrm>
            <a:off x="609600" y="4182975"/>
            <a:ext cx="10972800" cy="21916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252747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81769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lvl1pPr>
              <a:defRPr/>
            </a:lvl1pPr>
          </a:lstStyle>
          <a:p>
            <a:r>
              <a:rPr lang="en-US" noProof="0"/>
              <a:t>Click to edit Master title style</a:t>
            </a:r>
            <a:endParaRPr lang="en-AU" noProof="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7" name="Date Placeholder 6"/>
          <p:cNvSpPr>
            <a:spLocks noGrp="1"/>
          </p:cNvSpPr>
          <p:nvPr>
            <p:ph type="dt" sz="half" idx="10"/>
          </p:nvPr>
        </p:nvSpPr>
        <p:spPr/>
        <p:txBody>
          <a:bodyPr/>
          <a:lstStyle/>
          <a:p>
            <a:fld id="{56F489C6-6277-454E-AECF-6C3872A9450F}" type="datetimeFigureOut">
              <a:rPr lang="en-US" smtClean="0"/>
              <a:t>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135437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406903"/>
            <a:ext cx="8514522"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p:nvPr>
        </p:nvSpPr>
        <p:spPr>
          <a:xfrm>
            <a:off x="609600" y="2906713"/>
            <a:ext cx="85145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56F489C6-6277-454E-AECF-6C3872A9450F}" type="datetimeFigureOut">
              <a:rPr lang="en-US" smtClean="0"/>
              <a:t>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9812656" y="2900636"/>
            <a:ext cx="1769744" cy="2868342"/>
          </a:xfrm>
          <a:prstGeom prst="roundRect">
            <a:avLst>
              <a:gd name="adj" fmla="val 4112"/>
            </a:avLst>
          </a:prstGeom>
          <a:blipFill>
            <a:blip r:embed="rId2"/>
            <a:stretch>
              <a:fillRect l="16" r="16"/>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47064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4165600" y="1600202"/>
            <a:ext cx="7416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
        <p:nvSpPr>
          <p:cNvPr id="8" name="Picture Placeholder 8">
            <a:extLst>
              <a:ext uri="{FF2B5EF4-FFF2-40B4-BE49-F238E27FC236}">
                <a16:creationId xmlns:a16="http://schemas.microsoft.com/office/drawing/2014/main" id="{CB08A67E-3ED8-7842-9A36-FDA51ABEB2AC}"/>
              </a:ext>
            </a:extLst>
          </p:cNvPr>
          <p:cNvSpPr>
            <a:spLocks noGrp="1"/>
          </p:cNvSpPr>
          <p:nvPr>
            <p:ph type="pic" sz="quarter" idx="13" hasCustomPrompt="1"/>
          </p:nvPr>
        </p:nvSpPr>
        <p:spPr>
          <a:xfrm>
            <a:off x="609601" y="1600203"/>
            <a:ext cx="2792484" cy="4525963"/>
          </a:xfrm>
          <a:prstGeom prst="roundRect">
            <a:avLst>
              <a:gd name="adj" fmla="val 3374"/>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381430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630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94617"/>
            <a:ext cx="10972800" cy="4563491"/>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2"/>
          </p:nvPr>
        </p:nvSpPr>
        <p:spPr>
          <a:xfrm>
            <a:off x="609600" y="6482040"/>
            <a:ext cx="2844800" cy="301756"/>
          </a:xfrm>
          <a:prstGeom prst="rect">
            <a:avLst/>
          </a:prstGeom>
        </p:spPr>
        <p:txBody>
          <a:bodyPr vert="horz" lIns="91440" tIns="45720" rIns="91440" bIns="45720" rtlCol="0" anchor="ctr"/>
          <a:lstStyle>
            <a:lvl1pPr algn="l">
              <a:defRPr sz="1200" baseline="0">
                <a:solidFill>
                  <a:schemeClr val="accent2">
                    <a:lumMod val="50000"/>
                  </a:schemeClr>
                </a:solidFill>
              </a:defRPr>
            </a:lvl1pPr>
          </a:lstStyle>
          <a:p>
            <a:fld id="{56F489C6-6277-454E-AECF-6C3872A9450F}" type="datetimeFigureOut">
              <a:rPr lang="en-US" smtClean="0"/>
              <a:pPr/>
              <a:t>2/15/2024</a:t>
            </a:fld>
            <a:endParaRPr lang="en-US" dirty="0"/>
          </a:p>
        </p:txBody>
      </p:sp>
      <p:sp>
        <p:nvSpPr>
          <p:cNvPr id="5" name="Footer Placeholder 4"/>
          <p:cNvSpPr>
            <a:spLocks noGrp="1"/>
          </p:cNvSpPr>
          <p:nvPr>
            <p:ph type="ftr" sz="quarter" idx="3"/>
          </p:nvPr>
        </p:nvSpPr>
        <p:spPr>
          <a:xfrm>
            <a:off x="4165600" y="6482040"/>
            <a:ext cx="3860800" cy="301756"/>
          </a:xfrm>
          <a:prstGeom prst="rect">
            <a:avLst/>
          </a:prstGeom>
        </p:spPr>
        <p:txBody>
          <a:bodyPr vert="horz" lIns="91440" tIns="45720" rIns="91440" bIns="45720" rtlCol="0" anchor="ctr"/>
          <a:lstStyle>
            <a:lvl1pPr algn="ctr">
              <a:defRPr sz="1200"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8737600" y="6482040"/>
            <a:ext cx="2844800" cy="301756"/>
          </a:xfrm>
          <a:prstGeom prst="rect">
            <a:avLst/>
          </a:prstGeom>
        </p:spPr>
        <p:txBody>
          <a:bodyPr vert="horz" lIns="91440" tIns="45720" rIns="91440" bIns="45720" rtlCol="0" anchor="ctr"/>
          <a:lstStyle>
            <a:lvl1pPr algn="r">
              <a:defRPr sz="1200" baseline="0">
                <a:solidFill>
                  <a:schemeClr val="accent2">
                    <a:lumMod val="50000"/>
                  </a:schemeClr>
                </a:solidFill>
              </a:defRPr>
            </a:lvl1pPr>
          </a:lstStyle>
          <a:p>
            <a:fld id="{741F46F4-8938-5C4A-A3E0-434D3C3588F4}" type="slidenum">
              <a:rPr lang="en-US" smtClean="0"/>
              <a:pPr/>
              <a:t>‹#›</a:t>
            </a:fld>
            <a:endParaRPr lang="en-US" dirty="0"/>
          </a:p>
        </p:txBody>
      </p:sp>
      <p:sp>
        <p:nvSpPr>
          <p:cNvPr id="15" name="Title Placeholder 14">
            <a:extLst>
              <a:ext uri="{FF2B5EF4-FFF2-40B4-BE49-F238E27FC236}">
                <a16:creationId xmlns:a16="http://schemas.microsoft.com/office/drawing/2014/main" id="{ED1A118C-2DC5-9B4D-B303-C0863344BC99}"/>
              </a:ext>
            </a:extLst>
          </p:cNvPr>
          <p:cNvSpPr>
            <a:spLocks noGrp="1"/>
          </p:cNvSpPr>
          <p:nvPr>
            <p:ph type="title"/>
          </p:nvPr>
        </p:nvSpPr>
        <p:spPr>
          <a:xfrm>
            <a:off x="609601" y="477254"/>
            <a:ext cx="10972799" cy="1248943"/>
          </a:xfrm>
          <a:prstGeom prst="rect">
            <a:avLst/>
          </a:prstGeom>
        </p:spPr>
        <p:txBody>
          <a:bodyPr vert="horz" lIns="91440" tIns="45720" rIns="91440" bIns="45720" rtlCol="0" anchor="ctr">
            <a:normAutofit/>
          </a:bodyPr>
          <a:lstStyle/>
          <a:p>
            <a:r>
              <a:rPr lang="en-US" noProof="0"/>
              <a:t>Click to edit Master title style</a:t>
            </a:r>
            <a:endParaRPr lang="en-AU" noProof="0" dirty="0"/>
          </a:p>
        </p:txBody>
      </p:sp>
      <p:sp>
        <p:nvSpPr>
          <p:cNvPr id="2" name="MSIPCMContentMarking" descr="{&quot;HashCode&quot;:-1423410385,&quot;Placement&quot;:&quot;Header&quot;,&quot;Top&quot;:0.0,&quot;Left&quot;:451.105438,&quot;SlideWidth&quot;:960,&quot;SlideHeight&quot;:540}">
            <a:extLst>
              <a:ext uri="{FF2B5EF4-FFF2-40B4-BE49-F238E27FC236}">
                <a16:creationId xmlns:a16="http://schemas.microsoft.com/office/drawing/2014/main" id="{76A45CDB-8D73-0907-1BF9-D4DAA0A489D6}"/>
              </a:ext>
            </a:extLst>
          </p:cNvPr>
          <p:cNvSpPr txBox="1"/>
          <p:nvPr userDrawn="1"/>
        </p:nvSpPr>
        <p:spPr>
          <a:xfrm>
            <a:off x="5729039" y="0"/>
            <a:ext cx="733923" cy="262344"/>
          </a:xfrm>
          <a:prstGeom prst="rect">
            <a:avLst/>
          </a:prstGeom>
          <a:noFill/>
        </p:spPr>
        <p:txBody>
          <a:bodyPr vert="horz" wrap="square" lIns="0" tIns="0" rIns="0" bIns="0" rtlCol="0" anchor="ctr" anchorCtr="1">
            <a:spAutoFit/>
          </a:bodyPr>
          <a:lstStyle/>
          <a:p>
            <a:pPr algn="ctr">
              <a:spcBef>
                <a:spcPts val="0"/>
              </a:spcBef>
              <a:spcAft>
                <a:spcPts val="0"/>
              </a:spcAft>
            </a:pPr>
            <a:r>
              <a:rPr lang="en-AU" sz="1000">
                <a:solidFill>
                  <a:srgbClr val="FF0000"/>
                </a:solidFill>
                <a:latin typeface="Calibri" panose="020F0502020204030204" pitchFamily="34" charset="0"/>
              </a:rPr>
              <a:t>OFFICIAL</a:t>
            </a:r>
          </a:p>
        </p:txBody>
      </p:sp>
    </p:spTree>
    <p:extLst>
      <p:ext uri="{BB962C8B-B14F-4D97-AF65-F5344CB8AC3E}">
        <p14:creationId xmlns:p14="http://schemas.microsoft.com/office/powerpoint/2010/main" val="701323445"/>
      </p:ext>
    </p:extLst>
  </p:cSld>
  <p:clrMap bg1="lt1" tx1="dk1" bg2="lt2" tx2="dk2" accent1="accent1" accent2="accent2" accent3="accent3" accent4="accent4" accent5="accent5" accent6="accent6" hlink="hlink" folHlink="folHlink"/>
  <p:sldLayoutIdLst>
    <p:sldLayoutId id="2147483667" r:id="rId1"/>
    <p:sldLayoutId id="2147483651" r:id="rId2"/>
    <p:sldLayoutId id="2147483650" r:id="rId3"/>
    <p:sldLayoutId id="2147483665" r:id="rId4"/>
    <p:sldLayoutId id="2147483652" r:id="rId5"/>
    <p:sldLayoutId id="2147483653" r:id="rId6"/>
    <p:sldLayoutId id="2147483661" r:id="rId7"/>
    <p:sldLayoutId id="2147483662" r:id="rId8"/>
    <p:sldLayoutId id="2147483654" r:id="rId9"/>
    <p:sldLayoutId id="2147483663" r:id="rId10"/>
    <p:sldLayoutId id="2147483664" r:id="rId11"/>
    <p:sldLayoutId id="2147483660" r:id="rId12"/>
    <p:sldLayoutId id="2147483668" r:id="rId13"/>
    <p:sldLayoutId id="2147483655" r:id="rId14"/>
    <p:sldLayoutId id="2147483656" r:id="rId15"/>
    <p:sldLayoutId id="2147483657" r:id="rId16"/>
  </p:sldLayoutIdLst>
  <p:txStyles>
    <p:titleStyle>
      <a:lvl1pPr algn="l" defTabSz="457200" rtl="0" eaLnBrk="1" latinLnBrk="0" hangingPunct="1">
        <a:spcBef>
          <a:spcPct val="0"/>
        </a:spcBef>
        <a:buNone/>
        <a:defRPr sz="4200" b="1" i="0" kern="1200" spc="50" baseline="0">
          <a:solidFill>
            <a:schemeClr val="bg1">
              <a:lumMod val="9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baseline="0">
          <a:solidFill>
            <a:schemeClr val="bg1">
              <a:lumMod val="9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baseline="0">
          <a:solidFill>
            <a:schemeClr val="bg1">
              <a:lumMod val="9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baseline="0">
          <a:solidFill>
            <a:schemeClr val="bg1">
              <a:lumMod val="9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paiza.io/en/projects/new?language=mysql"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Basics Continued</a:t>
            </a:r>
            <a:br>
              <a:rPr lang="en-US" dirty="0"/>
            </a:br>
            <a:r>
              <a:rPr lang="en-US" sz="3200" dirty="0"/>
              <a:t>SQL Data Types</a:t>
            </a:r>
            <a:endParaRPr lang="en-AU" dirty="0"/>
          </a:p>
        </p:txBody>
      </p:sp>
      <p:graphicFrame>
        <p:nvGraphicFramePr>
          <p:cNvPr id="20" name="Table Placeholder 19"/>
          <p:cNvGraphicFramePr>
            <a:graphicFrameLocks noGrp="1"/>
          </p:cNvGraphicFramePr>
          <p:nvPr>
            <p:ph type="tbl" sz="quarter" idx="13"/>
            <p:extLst>
              <p:ext uri="{D42A27DB-BD31-4B8C-83A1-F6EECF244321}">
                <p14:modId xmlns:p14="http://schemas.microsoft.com/office/powerpoint/2010/main" val="953213270"/>
              </p:ext>
            </p:extLst>
          </p:nvPr>
        </p:nvGraphicFramePr>
        <p:xfrm>
          <a:off x="1056832" y="5185164"/>
          <a:ext cx="9895018" cy="609600"/>
        </p:xfrm>
        <a:graphic>
          <a:graphicData uri="http://schemas.openxmlformats.org/drawingml/2006/table">
            <a:tbl>
              <a:tblPr firstCol="1" bandRow="1">
                <a:tableStyleId>{0E3FDE45-AF77-4B5C-9715-49D594BDF05E}</a:tableStyleId>
              </a:tblPr>
              <a:tblGrid>
                <a:gridCol w="1686070">
                  <a:extLst>
                    <a:ext uri="{9D8B030D-6E8A-4147-A177-3AD203B41FA5}">
                      <a16:colId xmlns:a16="http://schemas.microsoft.com/office/drawing/2014/main" val="1432791058"/>
                    </a:ext>
                  </a:extLst>
                </a:gridCol>
                <a:gridCol w="8208948">
                  <a:extLst>
                    <a:ext uri="{9D8B030D-6E8A-4147-A177-3AD203B41FA5}">
                      <a16:colId xmlns:a16="http://schemas.microsoft.com/office/drawing/2014/main" val="517524959"/>
                    </a:ext>
                  </a:extLst>
                </a:gridCol>
              </a:tblGrid>
              <a:tr h="270656">
                <a:tc>
                  <a:txBody>
                    <a:bodyPr/>
                    <a:lstStyle/>
                    <a:p>
                      <a:r>
                        <a:rPr lang="en-AU" sz="1400" b="0" dirty="0">
                          <a:solidFill>
                            <a:schemeClr val="bg1">
                              <a:lumMod val="65000"/>
                            </a:schemeClr>
                          </a:solidFill>
                          <a:latin typeface="+mj-lt"/>
                        </a:rPr>
                        <a:t>ICTPRG431</a:t>
                      </a:r>
                    </a:p>
                  </a:txBody>
                  <a:tcPr/>
                </a:tc>
                <a:tc>
                  <a:txBody>
                    <a:bodyPr/>
                    <a:lstStyle/>
                    <a:p>
                      <a:r>
                        <a:rPr lang="en-AU" sz="1400" b="0" dirty="0">
                          <a:solidFill>
                            <a:schemeClr val="bg1">
                              <a:lumMod val="65000"/>
                            </a:schemeClr>
                          </a:solidFill>
                          <a:latin typeface="+mj-lt"/>
                        </a:rPr>
                        <a:t>Apply Query Language in relational database</a:t>
                      </a:r>
                    </a:p>
                  </a:txBody>
                  <a:tcPr/>
                </a:tc>
                <a:extLst>
                  <a:ext uri="{0D108BD9-81ED-4DB2-BD59-A6C34878D82A}">
                    <a16:rowId xmlns:a16="http://schemas.microsoft.com/office/drawing/2014/main" val="2402270444"/>
                  </a:ext>
                </a:extLst>
              </a:tr>
              <a:tr h="270656">
                <a:tc>
                  <a:txBody>
                    <a:bodyPr/>
                    <a:lstStyle/>
                    <a:p>
                      <a:r>
                        <a:rPr lang="en-AU" sz="1400" b="0">
                          <a:solidFill>
                            <a:schemeClr val="bg1">
                              <a:lumMod val="65000"/>
                            </a:schemeClr>
                          </a:solidFill>
                          <a:latin typeface="+mj-lt"/>
                        </a:rPr>
                        <a:t>ICTPRG432</a:t>
                      </a:r>
                      <a:endParaRPr lang="en-AU" sz="1400" b="0" dirty="0">
                        <a:solidFill>
                          <a:schemeClr val="bg1">
                            <a:lumMod val="65000"/>
                          </a:schemeClr>
                        </a:solidFill>
                        <a:latin typeface="+mj-l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400" b="0" kern="1200" dirty="0">
                          <a:solidFill>
                            <a:schemeClr val="bg1">
                              <a:lumMod val="65000"/>
                            </a:schemeClr>
                          </a:solidFill>
                          <a:latin typeface="+mj-lt"/>
                          <a:ea typeface="+mn-ea"/>
                          <a:cs typeface="+mn-cs"/>
                        </a:rPr>
                        <a:t>Develop Data Driven Applications</a:t>
                      </a:r>
                    </a:p>
                  </a:txBody>
                  <a:tcPr/>
                </a:tc>
                <a:extLst>
                  <a:ext uri="{0D108BD9-81ED-4DB2-BD59-A6C34878D82A}">
                    <a16:rowId xmlns:a16="http://schemas.microsoft.com/office/drawing/2014/main" val="2629681324"/>
                  </a:ext>
                </a:extLst>
              </a:tr>
            </a:tbl>
          </a:graphicData>
        </a:graphic>
      </p:graphicFrame>
      <p:sp>
        <p:nvSpPr>
          <p:cNvPr id="5" name="Text Placeholder 4"/>
          <p:cNvSpPr>
            <a:spLocks noGrp="1"/>
          </p:cNvSpPr>
          <p:nvPr>
            <p:ph type="body" sz="quarter" idx="14"/>
          </p:nvPr>
        </p:nvSpPr>
        <p:spPr/>
        <p:txBody>
          <a:bodyPr/>
          <a:lstStyle/>
          <a:p>
            <a:r>
              <a:rPr lang="en-US" dirty="0"/>
              <a:t>Week / Session 02</a:t>
            </a:r>
            <a:endParaRPr lang="en-AU" dirty="0"/>
          </a:p>
        </p:txBody>
      </p:sp>
      <p:sp>
        <p:nvSpPr>
          <p:cNvPr id="17" name="Text Placeholder 16"/>
          <p:cNvSpPr>
            <a:spLocks noGrp="1"/>
          </p:cNvSpPr>
          <p:nvPr>
            <p:ph type="body" sz="quarter" idx="15"/>
          </p:nvPr>
        </p:nvSpPr>
        <p:spPr>
          <a:xfrm>
            <a:off x="1051130" y="4824468"/>
            <a:ext cx="10084038" cy="428986"/>
          </a:xfrm>
        </p:spPr>
        <p:txBody>
          <a:bodyPr/>
          <a:lstStyle/>
          <a:p>
            <a:r>
              <a:rPr lang="en-AU" dirty="0"/>
              <a:t>Data Driven Applications</a:t>
            </a:r>
          </a:p>
        </p:txBody>
      </p:sp>
      <p:sp>
        <p:nvSpPr>
          <p:cNvPr id="40" name="Text Placeholder 39"/>
          <p:cNvSpPr>
            <a:spLocks noGrp="1"/>
          </p:cNvSpPr>
          <p:nvPr>
            <p:ph type="body" sz="quarter" idx="16"/>
          </p:nvPr>
        </p:nvSpPr>
        <p:spPr>
          <a:xfrm>
            <a:off x="2991027" y="2862841"/>
            <a:ext cx="8144143" cy="1363594"/>
          </a:xfrm>
        </p:spPr>
        <p:txBody>
          <a:bodyPr/>
          <a:lstStyle/>
          <a:p>
            <a:r>
              <a:rPr lang="en-AU" dirty="0"/>
              <a:t>	Maryam Shahabi Lotfabadi</a:t>
            </a:r>
          </a:p>
          <a:p>
            <a:r>
              <a:rPr lang="en-AU" dirty="0"/>
              <a:t>    Adrian Gould</a:t>
            </a:r>
          </a:p>
          <a:p>
            <a:r>
              <a:rPr lang="en-AU" dirty="0"/>
              <a:t>    </a:t>
            </a:r>
            <a:r>
              <a:rPr lang="en-AU"/>
              <a:t>Namrata Aneja</a:t>
            </a:r>
            <a:endParaRPr lang="en-AU" dirty="0"/>
          </a:p>
        </p:txBody>
      </p:sp>
      <p:sp>
        <p:nvSpPr>
          <p:cNvPr id="41" name="Content Placeholder 40"/>
          <p:cNvSpPr>
            <a:spLocks noGrp="1"/>
          </p:cNvSpPr>
          <p:nvPr>
            <p:ph sz="quarter" idx="17"/>
          </p:nvPr>
        </p:nvSpPr>
        <p:spPr>
          <a:xfrm>
            <a:off x="1054100" y="4226435"/>
            <a:ext cx="10083800" cy="602809"/>
          </a:xfrm>
        </p:spPr>
        <p:txBody>
          <a:bodyPr/>
          <a:lstStyle/>
          <a:p>
            <a:r>
              <a:rPr lang="en-AU" dirty="0"/>
              <a:t>ICT40518 Certificate IV in Programming</a:t>
            </a:r>
          </a:p>
        </p:txBody>
      </p:sp>
    </p:spTree>
    <p:extLst>
      <p:ext uri="{BB962C8B-B14F-4D97-AF65-F5344CB8AC3E}">
        <p14:creationId xmlns:p14="http://schemas.microsoft.com/office/powerpoint/2010/main" val="91334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E8DF-C7DC-5549-945E-DE7A98048D10}"/>
              </a:ext>
            </a:extLst>
          </p:cNvPr>
          <p:cNvSpPr>
            <a:spLocks noGrp="1"/>
          </p:cNvSpPr>
          <p:nvPr>
            <p:ph type="title"/>
          </p:nvPr>
        </p:nvSpPr>
        <p:spPr/>
        <p:txBody>
          <a:bodyPr/>
          <a:lstStyle/>
          <a:p>
            <a:r>
              <a:rPr lang="en-AU" dirty="0"/>
              <a:t>Data Types</a:t>
            </a:r>
          </a:p>
        </p:txBody>
      </p:sp>
      <p:sp>
        <p:nvSpPr>
          <p:cNvPr id="4" name="Content Placeholder 3">
            <a:extLst>
              <a:ext uri="{FF2B5EF4-FFF2-40B4-BE49-F238E27FC236}">
                <a16:creationId xmlns:a16="http://schemas.microsoft.com/office/drawing/2014/main" id="{CBE3CA36-3028-B544-BDA1-C3AB42EEC025}"/>
              </a:ext>
            </a:extLst>
          </p:cNvPr>
          <p:cNvSpPr>
            <a:spLocks noGrp="1"/>
          </p:cNvSpPr>
          <p:nvPr>
            <p:ph idx="1"/>
          </p:nvPr>
        </p:nvSpPr>
        <p:spPr/>
        <p:txBody>
          <a:bodyPr/>
          <a:lstStyle/>
          <a:p>
            <a:r>
              <a:rPr lang="en-AU" dirty="0"/>
              <a:t>Each DBMS may implement its own specific types</a:t>
            </a:r>
          </a:p>
          <a:p>
            <a:endParaRPr lang="en-AU" dirty="0"/>
          </a:p>
          <a:p>
            <a:r>
              <a:rPr lang="en-AU" dirty="0"/>
              <a:t>Other types may include:</a:t>
            </a:r>
          </a:p>
          <a:p>
            <a:pPr lvl="1"/>
            <a:r>
              <a:rPr lang="en-AU" dirty="0"/>
              <a:t>JSON</a:t>
            </a:r>
          </a:p>
          <a:p>
            <a:pPr lvl="1"/>
            <a:r>
              <a:rPr lang="en-AU" dirty="0"/>
              <a:t>SET</a:t>
            </a:r>
          </a:p>
          <a:p>
            <a:pPr lvl="1"/>
            <a:r>
              <a:rPr lang="en-AU" dirty="0"/>
              <a:t>ENUM</a:t>
            </a:r>
          </a:p>
          <a:p>
            <a:pPr lvl="1"/>
            <a:r>
              <a:rPr lang="en-AU" dirty="0"/>
              <a:t>Spatial</a:t>
            </a:r>
          </a:p>
          <a:p>
            <a:pPr lvl="1"/>
            <a:r>
              <a:rPr lang="en-AU" dirty="0"/>
              <a:t>And more</a:t>
            </a:r>
          </a:p>
        </p:txBody>
      </p:sp>
    </p:spTree>
    <p:extLst>
      <p:ext uri="{BB962C8B-B14F-4D97-AF65-F5344CB8AC3E}">
        <p14:creationId xmlns:p14="http://schemas.microsoft.com/office/powerpoint/2010/main" val="3126464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E8DF-C7DC-5549-945E-DE7A98048D10}"/>
              </a:ext>
            </a:extLst>
          </p:cNvPr>
          <p:cNvSpPr>
            <a:spLocks noGrp="1"/>
          </p:cNvSpPr>
          <p:nvPr>
            <p:ph type="title"/>
          </p:nvPr>
        </p:nvSpPr>
        <p:spPr/>
        <p:txBody>
          <a:bodyPr/>
          <a:lstStyle/>
          <a:p>
            <a:r>
              <a:rPr lang="en-AU" dirty="0"/>
              <a:t>MySQL / MariaDB Specifics</a:t>
            </a:r>
          </a:p>
        </p:txBody>
      </p:sp>
      <p:sp>
        <p:nvSpPr>
          <p:cNvPr id="4" name="Content Placeholder 3">
            <a:extLst>
              <a:ext uri="{FF2B5EF4-FFF2-40B4-BE49-F238E27FC236}">
                <a16:creationId xmlns:a16="http://schemas.microsoft.com/office/drawing/2014/main" id="{CBE3CA36-3028-B544-BDA1-C3AB42EEC025}"/>
              </a:ext>
            </a:extLst>
          </p:cNvPr>
          <p:cNvSpPr>
            <a:spLocks noGrp="1"/>
          </p:cNvSpPr>
          <p:nvPr>
            <p:ph idx="1"/>
          </p:nvPr>
        </p:nvSpPr>
        <p:spPr/>
        <p:txBody>
          <a:bodyPr/>
          <a:lstStyle/>
          <a:p>
            <a:r>
              <a:rPr lang="en-AU" dirty="0"/>
              <a:t>Data Types have “ranges”</a:t>
            </a:r>
          </a:p>
          <a:p>
            <a:r>
              <a:rPr lang="en-AU" dirty="0"/>
              <a:t>Whole numbers may be unsigned (no negative values)</a:t>
            </a:r>
          </a:p>
          <a:p>
            <a:endParaRPr lang="en-AU" dirty="0"/>
          </a:p>
        </p:txBody>
      </p:sp>
      <p:graphicFrame>
        <p:nvGraphicFramePr>
          <p:cNvPr id="3" name="Table 4">
            <a:extLst>
              <a:ext uri="{FF2B5EF4-FFF2-40B4-BE49-F238E27FC236}">
                <a16:creationId xmlns:a16="http://schemas.microsoft.com/office/drawing/2014/main" id="{7FB5C273-522F-9041-84F3-30EB70784B95}"/>
              </a:ext>
            </a:extLst>
          </p:cNvPr>
          <p:cNvGraphicFramePr>
            <a:graphicFrameLocks noGrp="1"/>
          </p:cNvGraphicFramePr>
          <p:nvPr>
            <p:extLst>
              <p:ext uri="{D42A27DB-BD31-4B8C-83A1-F6EECF244321}">
                <p14:modId xmlns:p14="http://schemas.microsoft.com/office/powerpoint/2010/main" val="2914531403"/>
              </p:ext>
            </p:extLst>
          </p:nvPr>
        </p:nvGraphicFramePr>
        <p:xfrm>
          <a:off x="609599" y="3292336"/>
          <a:ext cx="10972801" cy="2763520"/>
        </p:xfrm>
        <a:graphic>
          <a:graphicData uri="http://schemas.openxmlformats.org/drawingml/2006/table">
            <a:tbl>
              <a:tblPr firstRow="1" bandRow="1">
                <a:tableStyleId>{21E4AEA4-8DFA-4A89-87EB-49C32662AFE0}</a:tableStyleId>
              </a:tblPr>
              <a:tblGrid>
                <a:gridCol w="1921728">
                  <a:extLst>
                    <a:ext uri="{9D8B030D-6E8A-4147-A177-3AD203B41FA5}">
                      <a16:colId xmlns:a16="http://schemas.microsoft.com/office/drawing/2014/main" val="1274637394"/>
                    </a:ext>
                  </a:extLst>
                </a:gridCol>
                <a:gridCol w="1014761">
                  <a:extLst>
                    <a:ext uri="{9D8B030D-6E8A-4147-A177-3AD203B41FA5}">
                      <a16:colId xmlns:a16="http://schemas.microsoft.com/office/drawing/2014/main" val="3852840115"/>
                    </a:ext>
                  </a:extLst>
                </a:gridCol>
                <a:gridCol w="4018156">
                  <a:extLst>
                    <a:ext uri="{9D8B030D-6E8A-4147-A177-3AD203B41FA5}">
                      <a16:colId xmlns:a16="http://schemas.microsoft.com/office/drawing/2014/main" val="1058550865"/>
                    </a:ext>
                  </a:extLst>
                </a:gridCol>
                <a:gridCol w="4018156">
                  <a:extLst>
                    <a:ext uri="{9D8B030D-6E8A-4147-A177-3AD203B41FA5}">
                      <a16:colId xmlns:a16="http://schemas.microsoft.com/office/drawing/2014/main" val="2679400216"/>
                    </a:ext>
                  </a:extLst>
                </a:gridCol>
              </a:tblGrid>
              <a:tr h="370840">
                <a:tc>
                  <a:txBody>
                    <a:bodyPr/>
                    <a:lstStyle/>
                    <a:p>
                      <a:r>
                        <a:rPr lang="en-AU" dirty="0"/>
                        <a:t>Type</a:t>
                      </a:r>
                    </a:p>
                  </a:txBody>
                  <a:tcPr/>
                </a:tc>
                <a:tc>
                  <a:txBody>
                    <a:bodyPr/>
                    <a:lstStyle/>
                    <a:p>
                      <a:r>
                        <a:rPr lang="en-AU" dirty="0"/>
                        <a:t>Bytes Used</a:t>
                      </a:r>
                    </a:p>
                  </a:txBody>
                  <a:tcPr/>
                </a:tc>
                <a:tc>
                  <a:txBody>
                    <a:bodyPr/>
                    <a:lstStyle/>
                    <a:p>
                      <a:r>
                        <a:rPr lang="en-AU" dirty="0"/>
                        <a:t>Range (Signed)</a:t>
                      </a:r>
                    </a:p>
                  </a:txBody>
                  <a:tcPr/>
                </a:tc>
                <a:tc>
                  <a:txBody>
                    <a:bodyPr/>
                    <a:lstStyle/>
                    <a:p>
                      <a:r>
                        <a:rPr lang="en-AU" dirty="0"/>
                        <a:t>Range (Unsigned)</a:t>
                      </a:r>
                    </a:p>
                  </a:txBody>
                  <a:tcPr/>
                </a:tc>
                <a:extLst>
                  <a:ext uri="{0D108BD9-81ED-4DB2-BD59-A6C34878D82A}">
                    <a16:rowId xmlns:a16="http://schemas.microsoft.com/office/drawing/2014/main" val="3802809259"/>
                  </a:ext>
                </a:extLst>
              </a:tr>
              <a:tr h="370840">
                <a:tc>
                  <a:txBody>
                    <a:bodyPr/>
                    <a:lstStyle/>
                    <a:p>
                      <a:r>
                        <a:rPr lang="en-AU" dirty="0"/>
                        <a:t>TINYINT</a:t>
                      </a:r>
                    </a:p>
                  </a:txBody>
                  <a:tcPr/>
                </a:tc>
                <a:tc>
                  <a:txBody>
                    <a:bodyPr/>
                    <a:lstStyle/>
                    <a:p>
                      <a:r>
                        <a:rPr lang="en-AU" dirty="0"/>
                        <a:t>1</a:t>
                      </a:r>
                    </a:p>
                  </a:txBody>
                  <a:tcPr/>
                </a:tc>
                <a:tc>
                  <a:txBody>
                    <a:bodyPr/>
                    <a:lstStyle/>
                    <a:p>
                      <a:r>
                        <a:rPr lang="en-AU" dirty="0"/>
                        <a:t>-128 to 127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800" kern="1200" dirty="0">
                          <a:effectLst/>
                        </a:rPr>
                        <a:t>0 to 255 </a:t>
                      </a:r>
                      <a:endParaRPr lang="en-AU" dirty="0">
                        <a:effectLst/>
                      </a:endParaRPr>
                    </a:p>
                  </a:txBody>
                  <a:tcPr/>
                </a:tc>
                <a:extLst>
                  <a:ext uri="{0D108BD9-81ED-4DB2-BD59-A6C34878D82A}">
                    <a16:rowId xmlns:a16="http://schemas.microsoft.com/office/drawing/2014/main" val="4255520673"/>
                  </a:ext>
                </a:extLst>
              </a:tr>
              <a:tr h="370840">
                <a:tc>
                  <a:txBody>
                    <a:bodyPr/>
                    <a:lstStyle/>
                    <a:p>
                      <a:r>
                        <a:rPr lang="en-AU" dirty="0"/>
                        <a:t>SMALLINT</a:t>
                      </a:r>
                    </a:p>
                  </a:txBody>
                  <a:tcPr/>
                </a:tc>
                <a:tc>
                  <a:txBody>
                    <a:bodyPr/>
                    <a:lstStyle/>
                    <a:p>
                      <a:r>
                        <a:rPr lang="en-AU" dirty="0"/>
                        <a:t>2</a:t>
                      </a:r>
                    </a:p>
                  </a:txBody>
                  <a:tcPr/>
                </a:tc>
                <a:tc>
                  <a:txBody>
                    <a:bodyPr/>
                    <a:lstStyle/>
                    <a:p>
                      <a:r>
                        <a:rPr lang="en-AU" dirty="0"/>
                        <a:t>-32768 to 32767</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800" kern="1200" dirty="0">
                          <a:effectLst/>
                        </a:rPr>
                        <a:t>0 to 65,535 </a:t>
                      </a:r>
                      <a:endParaRPr lang="en-AU" dirty="0">
                        <a:effectLst/>
                      </a:endParaRPr>
                    </a:p>
                  </a:txBody>
                  <a:tcPr/>
                </a:tc>
                <a:extLst>
                  <a:ext uri="{0D108BD9-81ED-4DB2-BD59-A6C34878D82A}">
                    <a16:rowId xmlns:a16="http://schemas.microsoft.com/office/drawing/2014/main" val="2059086617"/>
                  </a:ext>
                </a:extLst>
              </a:tr>
              <a:tr h="370840">
                <a:tc>
                  <a:txBody>
                    <a:bodyPr/>
                    <a:lstStyle/>
                    <a:p>
                      <a:r>
                        <a:rPr lang="en-AU" dirty="0"/>
                        <a:t>MEDIUMINT</a:t>
                      </a:r>
                    </a:p>
                  </a:txBody>
                  <a:tcPr/>
                </a:tc>
                <a:tc>
                  <a:txBody>
                    <a:bodyPr/>
                    <a:lstStyle/>
                    <a:p>
                      <a:r>
                        <a:rPr lang="en-AU" dirty="0"/>
                        <a:t>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800" kern="1200" dirty="0">
                          <a:effectLst/>
                        </a:rPr>
                        <a:t>-8,388,608 to 8,388,607 </a:t>
                      </a:r>
                      <a:endParaRPr lang="en-AU"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800" kern="1200" dirty="0">
                          <a:effectLst/>
                        </a:rPr>
                        <a:t>0 to 16,777,215 </a:t>
                      </a:r>
                      <a:endParaRPr lang="en-AU" dirty="0">
                        <a:effectLst/>
                      </a:endParaRPr>
                    </a:p>
                  </a:txBody>
                  <a:tcPr/>
                </a:tc>
                <a:extLst>
                  <a:ext uri="{0D108BD9-81ED-4DB2-BD59-A6C34878D82A}">
                    <a16:rowId xmlns:a16="http://schemas.microsoft.com/office/drawing/2014/main" val="9863974"/>
                  </a:ext>
                </a:extLst>
              </a:tr>
              <a:tr h="370840">
                <a:tc>
                  <a:txBody>
                    <a:bodyPr/>
                    <a:lstStyle/>
                    <a:p>
                      <a:r>
                        <a:rPr lang="en-AU" dirty="0"/>
                        <a:t>INT / INTEGER</a:t>
                      </a:r>
                    </a:p>
                  </a:txBody>
                  <a:tcPr/>
                </a:tc>
                <a:tc>
                  <a:txBody>
                    <a:bodyPr/>
                    <a:lstStyle/>
                    <a:p>
                      <a:r>
                        <a:rPr lang="en-AU" dirty="0"/>
                        <a:t>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800" kern="1200" dirty="0">
                          <a:effectLst/>
                        </a:rPr>
                        <a:t>-2,147,483,648 to 2,147,483,647 </a:t>
                      </a:r>
                      <a:endParaRPr lang="en-AU"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800" kern="1200" dirty="0">
                          <a:effectLst/>
                        </a:rPr>
                        <a:t>0 to 4,294,967,295 </a:t>
                      </a:r>
                      <a:endParaRPr lang="en-AU" dirty="0">
                        <a:effectLst/>
                      </a:endParaRPr>
                    </a:p>
                  </a:txBody>
                  <a:tcPr/>
                </a:tc>
                <a:extLst>
                  <a:ext uri="{0D108BD9-81ED-4DB2-BD59-A6C34878D82A}">
                    <a16:rowId xmlns:a16="http://schemas.microsoft.com/office/drawing/2014/main" val="3444529624"/>
                  </a:ext>
                </a:extLst>
              </a:tr>
              <a:tr h="370840">
                <a:tc>
                  <a:txBody>
                    <a:bodyPr/>
                    <a:lstStyle/>
                    <a:p>
                      <a:r>
                        <a:rPr lang="en-AU" dirty="0"/>
                        <a:t>BIGINT</a:t>
                      </a:r>
                    </a:p>
                  </a:txBody>
                  <a:tcPr/>
                </a:tc>
                <a:tc>
                  <a:txBody>
                    <a:bodyPr/>
                    <a:lstStyle/>
                    <a:p>
                      <a:r>
                        <a:rPr lang="en-AU" dirty="0"/>
                        <a:t>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800" kern="1200" dirty="0">
                          <a:effectLst/>
                        </a:rPr>
                        <a:t>-9,223,372,036,854,775,808 to 9,223,372,036,854,775,807 </a:t>
                      </a:r>
                      <a:endParaRPr lang="en-AU"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800" kern="1200" dirty="0">
                          <a:effectLst/>
                        </a:rPr>
                        <a:t>0 to 18,446,744,073,709,551,615 </a:t>
                      </a:r>
                      <a:endParaRPr lang="en-AU" dirty="0">
                        <a:effectLst/>
                      </a:endParaRPr>
                    </a:p>
                  </a:txBody>
                  <a:tcPr/>
                </a:tc>
                <a:extLst>
                  <a:ext uri="{0D108BD9-81ED-4DB2-BD59-A6C34878D82A}">
                    <a16:rowId xmlns:a16="http://schemas.microsoft.com/office/drawing/2014/main" val="704416654"/>
                  </a:ext>
                </a:extLst>
              </a:tr>
            </a:tbl>
          </a:graphicData>
        </a:graphic>
      </p:graphicFrame>
    </p:spTree>
    <p:extLst>
      <p:ext uri="{BB962C8B-B14F-4D97-AF65-F5344CB8AC3E}">
        <p14:creationId xmlns:p14="http://schemas.microsoft.com/office/powerpoint/2010/main" val="277268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E8DF-C7DC-5549-945E-DE7A98048D10}"/>
              </a:ext>
            </a:extLst>
          </p:cNvPr>
          <p:cNvSpPr>
            <a:spLocks noGrp="1"/>
          </p:cNvSpPr>
          <p:nvPr>
            <p:ph type="title"/>
          </p:nvPr>
        </p:nvSpPr>
        <p:spPr/>
        <p:txBody>
          <a:bodyPr/>
          <a:lstStyle/>
          <a:p>
            <a:r>
              <a:rPr lang="en-AU" dirty="0"/>
              <a:t>MySQL / MariaDB Specifics</a:t>
            </a:r>
          </a:p>
        </p:txBody>
      </p:sp>
      <p:sp>
        <p:nvSpPr>
          <p:cNvPr id="4" name="Content Placeholder 3">
            <a:extLst>
              <a:ext uri="{FF2B5EF4-FFF2-40B4-BE49-F238E27FC236}">
                <a16:creationId xmlns:a16="http://schemas.microsoft.com/office/drawing/2014/main" id="{CBE3CA36-3028-B544-BDA1-C3AB42EEC025}"/>
              </a:ext>
            </a:extLst>
          </p:cNvPr>
          <p:cNvSpPr>
            <a:spLocks noGrp="1"/>
          </p:cNvSpPr>
          <p:nvPr>
            <p:ph idx="1"/>
          </p:nvPr>
        </p:nvSpPr>
        <p:spPr/>
        <p:txBody>
          <a:bodyPr/>
          <a:lstStyle/>
          <a:p>
            <a:r>
              <a:rPr lang="en-AU" dirty="0"/>
              <a:t>DECIMAL may be unsigned (no negative values)</a:t>
            </a:r>
          </a:p>
          <a:p>
            <a:r>
              <a:rPr lang="en-AU" dirty="0"/>
              <a:t>DECIMAL specifies precision</a:t>
            </a:r>
          </a:p>
          <a:p>
            <a:pPr lvl="1"/>
            <a:r>
              <a:rPr lang="en-AU" dirty="0"/>
              <a:t>DECIMAL(3,0)		-999 to 999</a:t>
            </a:r>
          </a:p>
          <a:p>
            <a:pPr lvl="1"/>
            <a:r>
              <a:rPr lang="en-AU" dirty="0"/>
              <a:t>DECIMAL(5,2)		-999.99 to 999.99</a:t>
            </a:r>
          </a:p>
          <a:p>
            <a:pPr lvl="1"/>
            <a:endParaRPr lang="en-AU" dirty="0"/>
          </a:p>
          <a:p>
            <a:r>
              <a:rPr lang="en-AU" dirty="0"/>
              <a:t>FLOAT/DOUBLE</a:t>
            </a:r>
          </a:p>
          <a:p>
            <a:pPr lvl="1"/>
            <a:r>
              <a:rPr lang="en-AU" dirty="0"/>
              <a:t>FLOAT(23)		4 byte single precision (FLOAT)</a:t>
            </a:r>
          </a:p>
          <a:p>
            <a:pPr lvl="1"/>
            <a:r>
              <a:rPr lang="en-AU" dirty="0"/>
              <a:t>FLOAT(53)		8 byte double precision (DOUBLE)</a:t>
            </a:r>
          </a:p>
        </p:txBody>
      </p:sp>
    </p:spTree>
    <p:extLst>
      <p:ext uri="{BB962C8B-B14F-4D97-AF65-F5344CB8AC3E}">
        <p14:creationId xmlns:p14="http://schemas.microsoft.com/office/powerpoint/2010/main" val="72764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93A2-3F32-CB71-16EA-AFDD0E926D78}"/>
              </a:ext>
            </a:extLst>
          </p:cNvPr>
          <p:cNvSpPr>
            <a:spLocks noGrp="1"/>
          </p:cNvSpPr>
          <p:nvPr>
            <p:ph type="title"/>
          </p:nvPr>
        </p:nvSpPr>
        <p:spPr/>
        <p:txBody>
          <a:bodyPr/>
          <a:lstStyle/>
          <a:p>
            <a:r>
              <a:rPr lang="en-AU" dirty="0"/>
              <a:t>Data type date and Timestamp</a:t>
            </a:r>
          </a:p>
        </p:txBody>
      </p:sp>
      <p:sp>
        <p:nvSpPr>
          <p:cNvPr id="3" name="Content Placeholder 2">
            <a:extLst>
              <a:ext uri="{FF2B5EF4-FFF2-40B4-BE49-F238E27FC236}">
                <a16:creationId xmlns:a16="http://schemas.microsoft.com/office/drawing/2014/main" id="{22863C0C-E1DB-2A71-1AD1-636FEDC22875}"/>
              </a:ext>
            </a:extLst>
          </p:cNvPr>
          <p:cNvSpPr>
            <a:spLocks noGrp="1"/>
          </p:cNvSpPr>
          <p:nvPr>
            <p:ph idx="1"/>
          </p:nvPr>
        </p:nvSpPr>
        <p:spPr/>
        <p:txBody>
          <a:bodyPr/>
          <a:lstStyle/>
          <a:p>
            <a:r>
              <a:rPr lang="en-AU" dirty="0"/>
              <a:t>Time   </a:t>
            </a:r>
            <a:r>
              <a:rPr lang="en-AU" dirty="0" err="1"/>
              <a:t>hh:mm:ss</a:t>
            </a:r>
            <a:endParaRPr lang="en-AU" dirty="0"/>
          </a:p>
          <a:p>
            <a:r>
              <a:rPr lang="en-AU" dirty="0"/>
              <a:t>Date   YYYY-MM-DD</a:t>
            </a:r>
          </a:p>
          <a:p>
            <a:r>
              <a:rPr lang="en-AU" dirty="0"/>
              <a:t>Datetime    YYYY-MM-DD </a:t>
            </a:r>
            <a:r>
              <a:rPr lang="en-AU" dirty="0" err="1"/>
              <a:t>hh:mm:ss</a:t>
            </a:r>
            <a:endParaRPr lang="en-AU" dirty="0"/>
          </a:p>
          <a:p>
            <a:pPr marL="0" indent="0">
              <a:buNone/>
            </a:pPr>
            <a:r>
              <a:rPr lang="en-AU" dirty="0"/>
              <a:t>         </a:t>
            </a:r>
          </a:p>
        </p:txBody>
      </p:sp>
    </p:spTree>
    <p:extLst>
      <p:ext uri="{BB962C8B-B14F-4D97-AF65-F5344CB8AC3E}">
        <p14:creationId xmlns:p14="http://schemas.microsoft.com/office/powerpoint/2010/main" val="3965655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E8DF-C7DC-5549-945E-DE7A98048D10}"/>
              </a:ext>
            </a:extLst>
          </p:cNvPr>
          <p:cNvSpPr>
            <a:spLocks noGrp="1"/>
          </p:cNvSpPr>
          <p:nvPr>
            <p:ph type="title"/>
          </p:nvPr>
        </p:nvSpPr>
        <p:spPr/>
        <p:txBody>
          <a:bodyPr/>
          <a:lstStyle/>
          <a:p>
            <a:r>
              <a:rPr lang="en-AU" dirty="0"/>
              <a:t>MySQL / MariaDB Specifics</a:t>
            </a:r>
          </a:p>
        </p:txBody>
      </p:sp>
      <p:sp>
        <p:nvSpPr>
          <p:cNvPr id="4" name="Content Placeholder 3">
            <a:extLst>
              <a:ext uri="{FF2B5EF4-FFF2-40B4-BE49-F238E27FC236}">
                <a16:creationId xmlns:a16="http://schemas.microsoft.com/office/drawing/2014/main" id="{CBE3CA36-3028-B544-BDA1-C3AB42EEC025}"/>
              </a:ext>
            </a:extLst>
          </p:cNvPr>
          <p:cNvSpPr>
            <a:spLocks noGrp="1"/>
          </p:cNvSpPr>
          <p:nvPr>
            <p:ph idx="1"/>
          </p:nvPr>
        </p:nvSpPr>
        <p:spPr/>
        <p:txBody>
          <a:bodyPr>
            <a:normAutofit fontScale="92500" lnSpcReduction="10000"/>
          </a:bodyPr>
          <a:lstStyle/>
          <a:p>
            <a:r>
              <a:rPr lang="en-AU" dirty="0"/>
              <a:t>String types have maximum lengths</a:t>
            </a:r>
            <a:br>
              <a:rPr lang="en-AU" dirty="0"/>
            </a:br>
            <a:br>
              <a:rPr lang="en-AU" dirty="0"/>
            </a:br>
            <a:br>
              <a:rPr lang="en-AU" dirty="0"/>
            </a:br>
            <a:br>
              <a:rPr lang="en-AU" dirty="0"/>
            </a:br>
            <a:br>
              <a:rPr lang="en-AU" dirty="0"/>
            </a:br>
            <a:br>
              <a:rPr lang="en-AU" dirty="0"/>
            </a:br>
            <a:endParaRPr lang="en-AU" dirty="0"/>
          </a:p>
          <a:p>
            <a:r>
              <a:rPr lang="en-AU" dirty="0"/>
              <a:t>CHAR – Stores the length exactly (empty slots are null chars)</a:t>
            </a:r>
          </a:p>
          <a:p>
            <a:r>
              <a:rPr lang="en-AU" dirty="0"/>
              <a:t>VARCHAR – Stores up to the length</a:t>
            </a:r>
          </a:p>
          <a:p>
            <a:r>
              <a:rPr lang="en-AU" dirty="0"/>
              <a:t>TEXT – Stores up to 64K characters as standard</a:t>
            </a:r>
          </a:p>
        </p:txBody>
      </p:sp>
      <p:graphicFrame>
        <p:nvGraphicFramePr>
          <p:cNvPr id="3" name="Table 4">
            <a:extLst>
              <a:ext uri="{FF2B5EF4-FFF2-40B4-BE49-F238E27FC236}">
                <a16:creationId xmlns:a16="http://schemas.microsoft.com/office/drawing/2014/main" id="{7FB5C273-522F-9041-84F3-30EB70784B95}"/>
              </a:ext>
            </a:extLst>
          </p:cNvPr>
          <p:cNvGraphicFramePr>
            <a:graphicFrameLocks noGrp="1"/>
          </p:cNvGraphicFramePr>
          <p:nvPr>
            <p:extLst>
              <p:ext uri="{D42A27DB-BD31-4B8C-83A1-F6EECF244321}">
                <p14:modId xmlns:p14="http://schemas.microsoft.com/office/powerpoint/2010/main" val="2414107393"/>
              </p:ext>
            </p:extLst>
          </p:nvPr>
        </p:nvGraphicFramePr>
        <p:xfrm>
          <a:off x="609599" y="2347144"/>
          <a:ext cx="10972801" cy="2297523"/>
        </p:xfrm>
        <a:graphic>
          <a:graphicData uri="http://schemas.openxmlformats.org/drawingml/2006/table">
            <a:tbl>
              <a:tblPr firstRow="1" bandRow="1">
                <a:tableStyleId>{21E4AEA4-8DFA-4A89-87EB-49C32662AFE0}</a:tableStyleId>
              </a:tblPr>
              <a:tblGrid>
                <a:gridCol w="1330398">
                  <a:extLst>
                    <a:ext uri="{9D8B030D-6E8A-4147-A177-3AD203B41FA5}">
                      <a16:colId xmlns:a16="http://schemas.microsoft.com/office/drawing/2014/main" val="1274637394"/>
                    </a:ext>
                  </a:extLst>
                </a:gridCol>
                <a:gridCol w="2101868">
                  <a:extLst>
                    <a:ext uri="{9D8B030D-6E8A-4147-A177-3AD203B41FA5}">
                      <a16:colId xmlns:a16="http://schemas.microsoft.com/office/drawing/2014/main" val="3852840115"/>
                    </a:ext>
                  </a:extLst>
                </a:gridCol>
                <a:gridCol w="1826809">
                  <a:extLst>
                    <a:ext uri="{9D8B030D-6E8A-4147-A177-3AD203B41FA5}">
                      <a16:colId xmlns:a16="http://schemas.microsoft.com/office/drawing/2014/main" val="1058550865"/>
                    </a:ext>
                  </a:extLst>
                </a:gridCol>
                <a:gridCol w="1826809">
                  <a:extLst>
                    <a:ext uri="{9D8B030D-6E8A-4147-A177-3AD203B41FA5}">
                      <a16:colId xmlns:a16="http://schemas.microsoft.com/office/drawing/2014/main" val="1610481399"/>
                    </a:ext>
                  </a:extLst>
                </a:gridCol>
                <a:gridCol w="3886917">
                  <a:extLst>
                    <a:ext uri="{9D8B030D-6E8A-4147-A177-3AD203B41FA5}">
                      <a16:colId xmlns:a16="http://schemas.microsoft.com/office/drawing/2014/main" val="2679400216"/>
                    </a:ext>
                  </a:extLst>
                </a:gridCol>
              </a:tblGrid>
              <a:tr h="443323">
                <a:tc>
                  <a:txBody>
                    <a:bodyPr/>
                    <a:lstStyle/>
                    <a:p>
                      <a:r>
                        <a:rPr lang="en-AU" dirty="0"/>
                        <a:t>Type</a:t>
                      </a:r>
                    </a:p>
                  </a:txBody>
                  <a:tcPr/>
                </a:tc>
                <a:tc>
                  <a:txBody>
                    <a:bodyPr/>
                    <a:lstStyle/>
                    <a:p>
                      <a:r>
                        <a:rPr lang="en-AU" dirty="0"/>
                        <a:t>Example</a:t>
                      </a:r>
                    </a:p>
                  </a:txBody>
                  <a:tcPr/>
                </a:tc>
                <a:tc gridSpan="3">
                  <a:txBody>
                    <a:bodyPr/>
                    <a:lstStyle/>
                    <a:p>
                      <a:r>
                        <a:rPr lang="en-AU" dirty="0"/>
                        <a:t>Examples</a:t>
                      </a:r>
                    </a:p>
                  </a:txBody>
                  <a:tcPr/>
                </a:tc>
                <a:tc hMerge="1">
                  <a:txBody>
                    <a:bodyPr/>
                    <a:lstStyle/>
                    <a:p>
                      <a:endParaRPr lang="en-AU"/>
                    </a:p>
                  </a:txBody>
                  <a:tcPr/>
                </a:tc>
                <a:tc hMerge="1">
                  <a:txBody>
                    <a:bodyPr/>
                    <a:lstStyle/>
                    <a:p>
                      <a:endParaRPr lang="en-AU" dirty="0"/>
                    </a:p>
                  </a:txBody>
                  <a:tcPr/>
                </a:tc>
                <a:extLst>
                  <a:ext uri="{0D108BD9-81ED-4DB2-BD59-A6C34878D82A}">
                    <a16:rowId xmlns:a16="http://schemas.microsoft.com/office/drawing/2014/main" val="3802809259"/>
                  </a:ext>
                </a:extLst>
              </a:tr>
              <a:tr h="370840">
                <a:tc>
                  <a:txBody>
                    <a:bodyPr/>
                    <a:lstStyle/>
                    <a:p>
                      <a:r>
                        <a:rPr lang="en-AU" dirty="0"/>
                        <a:t>CHAR</a:t>
                      </a:r>
                    </a:p>
                  </a:txBody>
                  <a:tcPr/>
                </a:tc>
                <a:tc>
                  <a:txBody>
                    <a:bodyPr/>
                    <a:lstStyle/>
                    <a:p>
                      <a:r>
                        <a:rPr lang="en-AU" dirty="0"/>
                        <a:t>CHAR(1)</a:t>
                      </a:r>
                    </a:p>
                  </a:txBody>
                  <a:tcPr/>
                </a:tc>
                <a:tc>
                  <a:txBody>
                    <a:bodyPr/>
                    <a:lstStyle/>
                    <a:p>
                      <a:r>
                        <a:rPr lang="en-AU" dirty="0"/>
                        <a:t>‘ ’</a:t>
                      </a:r>
                      <a:endParaRPr lang="en-AU" b="0" i="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r>
                        <a:rPr lang="en-AU" dirty="0"/>
                        <a:t>‘a’</a:t>
                      </a:r>
                      <a:endParaRPr lang="en-AU" b="0" i="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effectLst/>
                        </a:rPr>
                        <a:t>‘z’</a:t>
                      </a:r>
                      <a:endParaRPr lang="en-AU" b="0" i="0" dirty="0">
                        <a:effectLst/>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4255520673"/>
                  </a:ext>
                </a:extLst>
              </a:tr>
              <a:tr h="370840">
                <a:tc>
                  <a:txBody>
                    <a:bodyPr/>
                    <a:lstStyle/>
                    <a:p>
                      <a:endParaRPr lang="en-AU" dirty="0"/>
                    </a:p>
                  </a:txBody>
                  <a:tcPr/>
                </a:tc>
                <a:tc>
                  <a:txBody>
                    <a:bodyPr/>
                    <a:lstStyle/>
                    <a:p>
                      <a:r>
                        <a:rPr lang="en-AU" dirty="0"/>
                        <a:t>CHAR(6)</a:t>
                      </a:r>
                    </a:p>
                  </a:txBody>
                  <a:tcPr/>
                </a:tc>
                <a:tc>
                  <a:txBody>
                    <a:bodyPr/>
                    <a:lstStyle/>
                    <a:p>
                      <a:r>
                        <a:rPr lang="en-AU" dirty="0"/>
                        <a:t>‘      ’</a:t>
                      </a:r>
                      <a:endParaRPr lang="en-AU" b="0" i="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r>
                        <a:rPr lang="en-AU" dirty="0"/>
                        <a:t>‘</a:t>
                      </a:r>
                      <a:r>
                        <a:rPr lang="en-AU" dirty="0" err="1"/>
                        <a:t>abc</a:t>
                      </a:r>
                      <a:r>
                        <a:rPr lang="en-AU" dirty="0"/>
                        <a:t>   ’</a:t>
                      </a:r>
                      <a:endParaRPr lang="en-AU" b="0" i="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effectLst/>
                        </a:rPr>
                        <a:t>‘</a:t>
                      </a:r>
                      <a:r>
                        <a:rPr lang="en-AU" dirty="0" err="1">
                          <a:effectLst/>
                        </a:rPr>
                        <a:t>abcdef</a:t>
                      </a:r>
                      <a:r>
                        <a:rPr lang="en-AU" dirty="0">
                          <a:effectLst/>
                        </a:rPr>
                        <a:t>’</a:t>
                      </a:r>
                      <a:endParaRPr lang="en-AU" b="0" i="0" dirty="0">
                        <a:effectLst/>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2059086617"/>
                  </a:ext>
                </a:extLst>
              </a:tr>
              <a:tr h="370840">
                <a:tc>
                  <a:txBody>
                    <a:bodyPr/>
                    <a:lstStyle/>
                    <a:p>
                      <a:r>
                        <a:rPr lang="en-AU" dirty="0"/>
                        <a:t>VARCHAR</a:t>
                      </a:r>
                    </a:p>
                  </a:txBody>
                  <a:tcPr/>
                </a:tc>
                <a:tc>
                  <a:txBody>
                    <a:bodyPr/>
                    <a:lstStyle/>
                    <a:p>
                      <a:r>
                        <a:rPr lang="en-AU" dirty="0"/>
                        <a:t>VARCHAR(1)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effectLst/>
                        </a:rPr>
                        <a:t>‘’</a:t>
                      </a:r>
                      <a:endParaRPr lang="en-AU" b="0" i="0" dirty="0">
                        <a:effectLst/>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effectLst/>
                        </a:rPr>
                        <a:t>‘a’</a:t>
                      </a:r>
                      <a:endParaRPr lang="en-AU" b="0" i="0" dirty="0">
                        <a:effectLst/>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effectLst/>
                        </a:rPr>
                        <a:t>‘z’</a:t>
                      </a:r>
                      <a:endParaRPr lang="en-AU" b="0" i="0" dirty="0">
                        <a:effectLst/>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9863974"/>
                  </a:ext>
                </a:extLst>
              </a:tr>
              <a:tr h="370840">
                <a:tc>
                  <a:txBody>
                    <a:bodyPr/>
                    <a:lstStyle/>
                    <a:p>
                      <a:endParaRPr lang="en-AU" dirty="0"/>
                    </a:p>
                  </a:txBody>
                  <a:tcPr/>
                </a:tc>
                <a:tc>
                  <a:txBody>
                    <a:bodyPr/>
                    <a:lstStyle/>
                    <a:p>
                      <a:r>
                        <a:rPr lang="en-AU" dirty="0"/>
                        <a:t>VARCHAR(6)</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effectLst/>
                        </a:rPr>
                        <a:t>‘’</a:t>
                      </a:r>
                      <a:endParaRPr lang="en-AU" b="0" i="0" dirty="0">
                        <a:effectLst/>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effectLst/>
                        </a:rPr>
                        <a:t>‘</a:t>
                      </a:r>
                      <a:r>
                        <a:rPr lang="en-AU" dirty="0" err="1">
                          <a:effectLst/>
                        </a:rPr>
                        <a:t>abc</a:t>
                      </a:r>
                      <a:r>
                        <a:rPr lang="en-AU" dirty="0">
                          <a:effectLst/>
                        </a:rPr>
                        <a:t>’</a:t>
                      </a:r>
                      <a:endParaRPr lang="en-AU" b="0" i="0" dirty="0">
                        <a:effectLst/>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effectLst/>
                        </a:rPr>
                        <a:t>‘</a:t>
                      </a:r>
                      <a:r>
                        <a:rPr lang="en-AU" dirty="0" err="1">
                          <a:effectLst/>
                        </a:rPr>
                        <a:t>abcdef</a:t>
                      </a:r>
                      <a:r>
                        <a:rPr lang="en-AU" dirty="0">
                          <a:effectLst/>
                        </a:rPr>
                        <a:t>’</a:t>
                      </a:r>
                      <a:endParaRPr lang="en-AU" b="0" i="0" dirty="0">
                        <a:effectLst/>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3444529624"/>
                  </a:ext>
                </a:extLst>
              </a:tr>
              <a:tr h="370840">
                <a:tc>
                  <a:txBody>
                    <a:bodyPr/>
                    <a:lstStyle/>
                    <a:p>
                      <a:r>
                        <a:rPr lang="en-AU" dirty="0"/>
                        <a:t>TEXT</a:t>
                      </a:r>
                    </a:p>
                  </a:txBody>
                  <a:tcPr/>
                </a:tc>
                <a:tc>
                  <a:txBody>
                    <a:bodyPr/>
                    <a:lstStyle/>
                    <a:p>
                      <a:r>
                        <a:rPr lang="en-AU" dirty="0"/>
                        <a:t>TEXT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AU"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AU" dirty="0">
                        <a:effectLst/>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AU" dirty="0">
                        <a:effectLst/>
                      </a:endParaRPr>
                    </a:p>
                  </a:txBody>
                  <a:tcPr/>
                </a:tc>
                <a:extLst>
                  <a:ext uri="{0D108BD9-81ED-4DB2-BD59-A6C34878D82A}">
                    <a16:rowId xmlns:a16="http://schemas.microsoft.com/office/drawing/2014/main" val="704416654"/>
                  </a:ext>
                </a:extLst>
              </a:tr>
            </a:tbl>
          </a:graphicData>
        </a:graphic>
      </p:graphicFrame>
    </p:spTree>
    <p:extLst>
      <p:ext uri="{BB962C8B-B14F-4D97-AF65-F5344CB8AC3E}">
        <p14:creationId xmlns:p14="http://schemas.microsoft.com/office/powerpoint/2010/main" val="3789032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E8DF-C7DC-5549-945E-DE7A98048D10}"/>
              </a:ext>
            </a:extLst>
          </p:cNvPr>
          <p:cNvSpPr>
            <a:spLocks noGrp="1"/>
          </p:cNvSpPr>
          <p:nvPr>
            <p:ph type="title"/>
          </p:nvPr>
        </p:nvSpPr>
        <p:spPr/>
        <p:txBody>
          <a:bodyPr/>
          <a:lstStyle/>
          <a:p>
            <a:r>
              <a:rPr lang="en-AU" dirty="0"/>
              <a:t>MySQL / MariaDB Specifics</a:t>
            </a:r>
          </a:p>
        </p:txBody>
      </p:sp>
      <p:sp>
        <p:nvSpPr>
          <p:cNvPr id="4" name="Content Placeholder 3">
            <a:extLst>
              <a:ext uri="{FF2B5EF4-FFF2-40B4-BE49-F238E27FC236}">
                <a16:creationId xmlns:a16="http://schemas.microsoft.com/office/drawing/2014/main" id="{CBE3CA36-3028-B544-BDA1-C3AB42EEC025}"/>
              </a:ext>
            </a:extLst>
          </p:cNvPr>
          <p:cNvSpPr>
            <a:spLocks noGrp="1"/>
          </p:cNvSpPr>
          <p:nvPr>
            <p:ph idx="1"/>
          </p:nvPr>
        </p:nvSpPr>
        <p:spPr/>
        <p:txBody>
          <a:bodyPr>
            <a:normAutofit/>
          </a:bodyPr>
          <a:lstStyle/>
          <a:p>
            <a:r>
              <a:rPr lang="en-AU" dirty="0"/>
              <a:t>Dates and Times</a:t>
            </a:r>
          </a:p>
        </p:txBody>
      </p:sp>
      <p:graphicFrame>
        <p:nvGraphicFramePr>
          <p:cNvPr id="3" name="Table 4">
            <a:extLst>
              <a:ext uri="{FF2B5EF4-FFF2-40B4-BE49-F238E27FC236}">
                <a16:creationId xmlns:a16="http://schemas.microsoft.com/office/drawing/2014/main" id="{7FB5C273-522F-9041-84F3-30EB70784B95}"/>
              </a:ext>
            </a:extLst>
          </p:cNvPr>
          <p:cNvGraphicFramePr>
            <a:graphicFrameLocks noGrp="1"/>
          </p:cNvGraphicFramePr>
          <p:nvPr>
            <p:extLst>
              <p:ext uri="{D42A27DB-BD31-4B8C-83A1-F6EECF244321}">
                <p14:modId xmlns:p14="http://schemas.microsoft.com/office/powerpoint/2010/main" val="898687483"/>
              </p:ext>
            </p:extLst>
          </p:nvPr>
        </p:nvGraphicFramePr>
        <p:xfrm>
          <a:off x="609601" y="2700136"/>
          <a:ext cx="10972799" cy="2297523"/>
        </p:xfrm>
        <a:graphic>
          <a:graphicData uri="http://schemas.openxmlformats.org/drawingml/2006/table">
            <a:tbl>
              <a:tblPr firstRow="1" bandRow="1">
                <a:tableStyleId>{21E4AEA4-8DFA-4A89-87EB-49C32662AFE0}</a:tableStyleId>
              </a:tblPr>
              <a:tblGrid>
                <a:gridCol w="1698703">
                  <a:extLst>
                    <a:ext uri="{9D8B030D-6E8A-4147-A177-3AD203B41FA5}">
                      <a16:colId xmlns:a16="http://schemas.microsoft.com/office/drawing/2014/main" val="1274637394"/>
                    </a:ext>
                  </a:extLst>
                </a:gridCol>
                <a:gridCol w="4850098">
                  <a:extLst>
                    <a:ext uri="{9D8B030D-6E8A-4147-A177-3AD203B41FA5}">
                      <a16:colId xmlns:a16="http://schemas.microsoft.com/office/drawing/2014/main" val="1058550865"/>
                    </a:ext>
                  </a:extLst>
                </a:gridCol>
                <a:gridCol w="4423998">
                  <a:extLst>
                    <a:ext uri="{9D8B030D-6E8A-4147-A177-3AD203B41FA5}">
                      <a16:colId xmlns:a16="http://schemas.microsoft.com/office/drawing/2014/main" val="2679400216"/>
                    </a:ext>
                  </a:extLst>
                </a:gridCol>
              </a:tblGrid>
              <a:tr h="443323">
                <a:tc>
                  <a:txBody>
                    <a:bodyPr/>
                    <a:lstStyle/>
                    <a:p>
                      <a:r>
                        <a:rPr lang="en-AU" dirty="0"/>
                        <a:t>Type</a:t>
                      </a:r>
                    </a:p>
                  </a:txBody>
                  <a:tcPr/>
                </a:tc>
                <a:tc gridSpan="2">
                  <a:txBody>
                    <a:bodyPr/>
                    <a:lstStyle/>
                    <a:p>
                      <a:r>
                        <a:rPr lang="en-AU" dirty="0"/>
                        <a:t>Examples</a:t>
                      </a:r>
                    </a:p>
                  </a:txBody>
                  <a:tcPr/>
                </a:tc>
                <a:tc hMerge="1">
                  <a:txBody>
                    <a:bodyPr/>
                    <a:lstStyle/>
                    <a:p>
                      <a:endParaRPr lang="en-AU" dirty="0"/>
                    </a:p>
                  </a:txBody>
                  <a:tcPr/>
                </a:tc>
                <a:extLst>
                  <a:ext uri="{0D108BD9-81ED-4DB2-BD59-A6C34878D82A}">
                    <a16:rowId xmlns:a16="http://schemas.microsoft.com/office/drawing/2014/main" val="3802809259"/>
                  </a:ext>
                </a:extLst>
              </a:tr>
              <a:tr h="370840">
                <a:tc>
                  <a:txBody>
                    <a:bodyPr/>
                    <a:lstStyle/>
                    <a:p>
                      <a:r>
                        <a:rPr lang="en-AU" dirty="0"/>
                        <a:t>DATE</a:t>
                      </a:r>
                    </a:p>
                  </a:txBody>
                  <a:tcPr/>
                </a:tc>
                <a:tc>
                  <a:txBody>
                    <a:bodyPr/>
                    <a:lstStyle/>
                    <a:p>
                      <a:r>
                        <a:rPr lang="en-AU" dirty="0"/>
                        <a:t>9999-12-31</a:t>
                      </a:r>
                      <a:endParaRPr lang="en-AU" b="0" i="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effectLst/>
                        </a:rPr>
                        <a:t>1970-01-01</a:t>
                      </a:r>
                      <a:endParaRPr lang="en-AU" b="0" i="0" dirty="0">
                        <a:effectLst/>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4255520673"/>
                  </a:ext>
                </a:extLst>
              </a:tr>
              <a:tr h="370840">
                <a:tc>
                  <a:txBody>
                    <a:bodyPr/>
                    <a:lstStyle/>
                    <a:p>
                      <a:r>
                        <a:rPr lang="en-AU" dirty="0"/>
                        <a:t>TIME</a:t>
                      </a:r>
                    </a:p>
                  </a:txBody>
                  <a:tcPr/>
                </a:tc>
                <a:tc>
                  <a:txBody>
                    <a:bodyPr/>
                    <a:lstStyle/>
                    <a:p>
                      <a:r>
                        <a:rPr lang="en-AU" dirty="0"/>
                        <a:t>00:00:00</a:t>
                      </a:r>
                      <a:endParaRPr lang="en-AU" b="0" i="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effectLst/>
                        </a:rPr>
                        <a:t>23:59:59</a:t>
                      </a:r>
                      <a:endParaRPr lang="en-AU" b="0" i="0" dirty="0">
                        <a:effectLst/>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2059086617"/>
                  </a:ext>
                </a:extLst>
              </a:tr>
              <a:tr h="370840">
                <a:tc>
                  <a:txBody>
                    <a:bodyPr/>
                    <a:lstStyle/>
                    <a:p>
                      <a:r>
                        <a:rPr lang="en-AU" dirty="0"/>
                        <a:t>DATETIME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t>9999-12-31</a:t>
                      </a:r>
                      <a:r>
                        <a:rPr lang="en-AU" dirty="0">
                          <a:effectLst/>
                        </a:rPr>
                        <a:t> 23:59:59</a:t>
                      </a:r>
                      <a:endParaRPr lang="en-AU" b="0" i="0" dirty="0">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effectLst/>
                        </a:rPr>
                        <a:t>1970-01-01 00:00:01</a:t>
                      </a:r>
                      <a:endParaRPr lang="en-AU" b="0" i="0" dirty="0">
                        <a:effectLst/>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9863974"/>
                  </a:ext>
                </a:extLst>
              </a:tr>
              <a:tr h="370840">
                <a:tc>
                  <a:txBody>
                    <a:bodyPr/>
                    <a:lstStyle/>
                    <a:p>
                      <a:r>
                        <a:rPr lang="en-AU" dirty="0"/>
                        <a:t>YEAR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dirty="0">
                          <a:effectLst/>
                        </a:rPr>
                        <a:t>1234</a:t>
                      </a:r>
                      <a:endParaRPr lang="en-AU" b="0" i="0" dirty="0">
                        <a:effectLst/>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AU" b="0" i="0" dirty="0">
                        <a:effectLst/>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3444529624"/>
                  </a:ext>
                </a:extLst>
              </a:tr>
              <a:tr h="370840">
                <a:tc>
                  <a:txBody>
                    <a:bodyPr/>
                    <a:lstStyle/>
                    <a:p>
                      <a:r>
                        <a:rPr lang="en-AU" dirty="0"/>
                        <a:t>TIMESTAMP</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800" kern="1200" dirty="0">
                          <a:effectLst/>
                        </a:rPr>
                        <a:t>0</a:t>
                      </a:r>
                      <a:endParaRPr lang="en-AU" sz="1800" b="0" i="0" kern="1200" dirty="0">
                        <a:solidFill>
                          <a:schemeClr val="dk1"/>
                        </a:solidFill>
                        <a:effectLst/>
                        <a:latin typeface="Fira Code" panose="020B0809050000020004" pitchFamily="49" charset="0"/>
                        <a:ea typeface="Fira Code" panose="020B0809050000020004" pitchFamily="49" charset="0"/>
                        <a:cs typeface="Fira Code" panose="020B0809050000020004" pitchFamily="49"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800" kern="1200" dirty="0">
                          <a:effectLst/>
                        </a:rPr>
                        <a:t>1850853240</a:t>
                      </a:r>
                      <a:endParaRPr lang="en-AU" sz="1800" b="0" i="0" kern="1200" dirty="0">
                        <a:solidFill>
                          <a:schemeClr val="dk1"/>
                        </a:solidFill>
                        <a:effectLst/>
                        <a:latin typeface="Fira Code" panose="020B0809050000020004" pitchFamily="49" charset="0"/>
                        <a:ea typeface="Fira Code" panose="020B0809050000020004" pitchFamily="49" charset="0"/>
                        <a:cs typeface="Fira Code" panose="020B0809050000020004" pitchFamily="49" charset="0"/>
                      </a:endParaRPr>
                    </a:p>
                  </a:txBody>
                  <a:tcPr/>
                </a:tc>
                <a:extLst>
                  <a:ext uri="{0D108BD9-81ED-4DB2-BD59-A6C34878D82A}">
                    <a16:rowId xmlns:a16="http://schemas.microsoft.com/office/drawing/2014/main" val="704416654"/>
                  </a:ext>
                </a:extLst>
              </a:tr>
            </a:tbl>
          </a:graphicData>
        </a:graphic>
      </p:graphicFrame>
    </p:spTree>
    <p:extLst>
      <p:ext uri="{BB962C8B-B14F-4D97-AF65-F5344CB8AC3E}">
        <p14:creationId xmlns:p14="http://schemas.microsoft.com/office/powerpoint/2010/main" val="155056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E8DF-C7DC-5549-945E-DE7A98048D10}"/>
              </a:ext>
            </a:extLst>
          </p:cNvPr>
          <p:cNvSpPr>
            <a:spLocks noGrp="1"/>
          </p:cNvSpPr>
          <p:nvPr>
            <p:ph type="title"/>
          </p:nvPr>
        </p:nvSpPr>
        <p:spPr/>
        <p:txBody>
          <a:bodyPr/>
          <a:lstStyle/>
          <a:p>
            <a:r>
              <a:rPr lang="en-AU" dirty="0"/>
              <a:t>MySQL / MariaDB Specifics</a:t>
            </a:r>
          </a:p>
        </p:txBody>
      </p:sp>
      <p:sp>
        <p:nvSpPr>
          <p:cNvPr id="4" name="Content Placeholder 3">
            <a:extLst>
              <a:ext uri="{FF2B5EF4-FFF2-40B4-BE49-F238E27FC236}">
                <a16:creationId xmlns:a16="http://schemas.microsoft.com/office/drawing/2014/main" id="{CBE3CA36-3028-B544-BDA1-C3AB42EEC025}"/>
              </a:ext>
            </a:extLst>
          </p:cNvPr>
          <p:cNvSpPr>
            <a:spLocks noGrp="1"/>
          </p:cNvSpPr>
          <p:nvPr>
            <p:ph idx="1"/>
          </p:nvPr>
        </p:nvSpPr>
        <p:spPr/>
        <p:txBody>
          <a:bodyPr>
            <a:normAutofit lnSpcReduction="10000"/>
          </a:bodyPr>
          <a:lstStyle/>
          <a:p>
            <a:r>
              <a:rPr lang="en-AU" dirty="0"/>
              <a:t>BOOLEAN</a:t>
            </a:r>
          </a:p>
          <a:p>
            <a:pPr lvl="1"/>
            <a:r>
              <a:rPr lang="en-AU" dirty="0"/>
              <a:t>True</a:t>
            </a:r>
          </a:p>
          <a:p>
            <a:pPr lvl="1"/>
            <a:r>
              <a:rPr lang="en-AU" dirty="0" err="1"/>
              <a:t>Falkse</a:t>
            </a:r>
            <a:endParaRPr lang="en-AU" dirty="0"/>
          </a:p>
          <a:p>
            <a:r>
              <a:rPr lang="en-AU" dirty="0"/>
              <a:t>BLOB</a:t>
            </a:r>
          </a:p>
          <a:p>
            <a:pPr lvl="1"/>
            <a:r>
              <a:rPr lang="en-AU" b="1" dirty="0">
                <a:solidFill>
                  <a:srgbClr val="FF0000"/>
                </a:solidFill>
              </a:rPr>
              <a:t>B</a:t>
            </a:r>
            <a:r>
              <a:rPr lang="en-AU" dirty="0"/>
              <a:t>inary </a:t>
            </a:r>
            <a:r>
              <a:rPr lang="en-AU" b="1" dirty="0">
                <a:solidFill>
                  <a:srgbClr val="FF0000"/>
                </a:solidFill>
              </a:rPr>
              <a:t>L</a:t>
            </a:r>
            <a:r>
              <a:rPr lang="en-AU" dirty="0"/>
              <a:t>arge </a:t>
            </a:r>
            <a:r>
              <a:rPr lang="en-AU" b="1" dirty="0">
                <a:solidFill>
                  <a:srgbClr val="FF0000"/>
                </a:solidFill>
              </a:rPr>
              <a:t>Ob</a:t>
            </a:r>
            <a:r>
              <a:rPr lang="en-AU" dirty="0"/>
              <a:t>ject</a:t>
            </a:r>
          </a:p>
          <a:p>
            <a:pPr lvl="1"/>
            <a:r>
              <a:rPr lang="en-AU" dirty="0"/>
              <a:t>Images</a:t>
            </a:r>
          </a:p>
          <a:p>
            <a:pPr lvl="1"/>
            <a:r>
              <a:rPr lang="en-AU" dirty="0"/>
              <a:t>PDF Files</a:t>
            </a:r>
          </a:p>
          <a:p>
            <a:pPr lvl="1"/>
            <a:r>
              <a:rPr lang="en-AU" dirty="0"/>
              <a:t>Audio</a:t>
            </a:r>
          </a:p>
          <a:p>
            <a:pPr lvl="1"/>
            <a:r>
              <a:rPr lang="en-AU" dirty="0"/>
              <a:t>etc</a:t>
            </a:r>
          </a:p>
        </p:txBody>
      </p:sp>
    </p:spTree>
    <p:extLst>
      <p:ext uri="{BB962C8B-B14F-4D97-AF65-F5344CB8AC3E}">
        <p14:creationId xmlns:p14="http://schemas.microsoft.com/office/powerpoint/2010/main" val="1139342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DC6B-0533-5815-A8BD-12270BD38277}"/>
              </a:ext>
            </a:extLst>
          </p:cNvPr>
          <p:cNvSpPr>
            <a:spLocks noGrp="1"/>
          </p:cNvSpPr>
          <p:nvPr>
            <p:ph type="title"/>
          </p:nvPr>
        </p:nvSpPr>
        <p:spPr/>
        <p:txBody>
          <a:bodyPr/>
          <a:lstStyle/>
          <a:p>
            <a:r>
              <a:rPr lang="en-AU" dirty="0"/>
              <a:t>Online testing site</a:t>
            </a:r>
          </a:p>
        </p:txBody>
      </p:sp>
      <p:sp>
        <p:nvSpPr>
          <p:cNvPr id="3" name="Content Placeholder 2">
            <a:extLst>
              <a:ext uri="{FF2B5EF4-FFF2-40B4-BE49-F238E27FC236}">
                <a16:creationId xmlns:a16="http://schemas.microsoft.com/office/drawing/2014/main" id="{23B7AA2E-8416-924B-341B-AA8028B760B4}"/>
              </a:ext>
            </a:extLst>
          </p:cNvPr>
          <p:cNvSpPr>
            <a:spLocks noGrp="1"/>
          </p:cNvSpPr>
          <p:nvPr>
            <p:ph idx="1"/>
          </p:nvPr>
        </p:nvSpPr>
        <p:spPr/>
        <p:txBody>
          <a:bodyPr/>
          <a:lstStyle/>
          <a:p>
            <a:r>
              <a:rPr lang="en-US" dirty="0">
                <a:hlinkClick r:id="rId2"/>
              </a:rPr>
              <a:t>MySQL Online | Online editor and compiler (paiza.io)</a:t>
            </a:r>
            <a:endParaRPr lang="en-US" dirty="0"/>
          </a:p>
          <a:p>
            <a:endParaRPr lang="en-US" dirty="0"/>
          </a:p>
          <a:p>
            <a:r>
              <a:rPr lang="en-US" dirty="0"/>
              <a:t>If you want to try basic commands, use the above link.</a:t>
            </a:r>
          </a:p>
          <a:p>
            <a:r>
              <a:rPr lang="en-US" dirty="0"/>
              <a:t>However, </a:t>
            </a:r>
            <a:r>
              <a:rPr lang="en-US" dirty="0" err="1"/>
              <a:t>Laragon</a:t>
            </a:r>
            <a:r>
              <a:rPr lang="en-US" dirty="0"/>
              <a:t> and </a:t>
            </a:r>
            <a:r>
              <a:rPr lang="en-US" dirty="0" err="1"/>
              <a:t>phpmysql</a:t>
            </a:r>
            <a:r>
              <a:rPr lang="en-US" dirty="0"/>
              <a:t>/Heidi/</a:t>
            </a:r>
            <a:r>
              <a:rPr lang="en-US" dirty="0" err="1"/>
              <a:t>Sql</a:t>
            </a:r>
            <a:r>
              <a:rPr lang="en-US" dirty="0"/>
              <a:t>/</a:t>
            </a:r>
            <a:r>
              <a:rPr lang="en-US" dirty="0" err="1"/>
              <a:t>Mariadb</a:t>
            </a:r>
            <a:r>
              <a:rPr lang="en-US" dirty="0"/>
              <a:t> are more reliable and </a:t>
            </a:r>
            <a:r>
              <a:rPr lang="en-US"/>
              <a:t>industry friendly options</a:t>
            </a:r>
            <a:r>
              <a:rPr lang="en-US" dirty="0"/>
              <a:t>.</a:t>
            </a:r>
            <a:endParaRPr lang="en-AU" dirty="0"/>
          </a:p>
        </p:txBody>
      </p:sp>
    </p:spTree>
    <p:extLst>
      <p:ext uri="{BB962C8B-B14F-4D97-AF65-F5344CB8AC3E}">
        <p14:creationId xmlns:p14="http://schemas.microsoft.com/office/powerpoint/2010/main" val="2455368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Database &amp; Tables</a:t>
            </a:r>
          </a:p>
        </p:txBody>
      </p:sp>
      <p:sp>
        <p:nvSpPr>
          <p:cNvPr id="3" name="Text Placeholder 2"/>
          <p:cNvSpPr>
            <a:spLocks noGrp="1"/>
          </p:cNvSpPr>
          <p:nvPr>
            <p:ph type="body" idx="1"/>
          </p:nvPr>
        </p:nvSpPr>
        <p:spPr/>
        <p:txBody>
          <a:bodyPr/>
          <a:lstStyle/>
          <a:p>
            <a:r>
              <a:rPr lang="en-AU" dirty="0"/>
              <a:t>Database Basics Continued</a:t>
            </a:r>
          </a:p>
        </p:txBody>
      </p:sp>
    </p:spTree>
    <p:extLst>
      <p:ext uri="{BB962C8B-B14F-4D97-AF65-F5344CB8AC3E}">
        <p14:creationId xmlns:p14="http://schemas.microsoft.com/office/powerpoint/2010/main" val="224405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Database</a:t>
            </a:r>
          </a:p>
        </p:txBody>
      </p:sp>
      <p:sp>
        <p:nvSpPr>
          <p:cNvPr id="3" name="Content Placeholder 2"/>
          <p:cNvSpPr>
            <a:spLocks noGrp="1"/>
          </p:cNvSpPr>
          <p:nvPr>
            <p:ph idx="1"/>
          </p:nvPr>
        </p:nvSpPr>
        <p:spPr/>
        <p:txBody>
          <a:bodyPr>
            <a:normAutofit/>
          </a:bodyPr>
          <a:lstStyle/>
          <a:p>
            <a:pPr marL="0" indent="0">
              <a:buNone/>
            </a:pPr>
            <a:endParaRPr lang="en-AU" dirty="0"/>
          </a:p>
          <a:p>
            <a:pPr marL="0" indent="0">
              <a:buNone/>
            </a:pPr>
            <a:endParaRPr lang="en-AU" dirty="0"/>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CREATE Database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E_shop</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a:t>
            </a: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Use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E_shop</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a:t>
            </a:r>
          </a:p>
        </p:txBody>
      </p:sp>
    </p:spTree>
    <p:extLst>
      <p:ext uri="{BB962C8B-B14F-4D97-AF65-F5344CB8AC3E}">
        <p14:creationId xmlns:p14="http://schemas.microsoft.com/office/powerpoint/2010/main" val="263582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Session Contents</a:t>
            </a:r>
          </a:p>
        </p:txBody>
      </p:sp>
      <p:sp>
        <p:nvSpPr>
          <p:cNvPr id="5" name="Content Placeholder 4"/>
          <p:cNvSpPr>
            <a:spLocks noGrp="1"/>
          </p:cNvSpPr>
          <p:nvPr>
            <p:ph idx="1"/>
          </p:nvPr>
        </p:nvSpPr>
        <p:spPr/>
        <p:txBody>
          <a:bodyPr/>
          <a:lstStyle/>
          <a:p>
            <a:r>
              <a:rPr lang="en-AU" dirty="0"/>
              <a:t>Data Types</a:t>
            </a:r>
          </a:p>
          <a:p>
            <a:r>
              <a:rPr lang="en-AU" dirty="0"/>
              <a:t>Online SQL Testing App</a:t>
            </a:r>
          </a:p>
          <a:p>
            <a:r>
              <a:rPr lang="en-AU" dirty="0"/>
              <a:t>Creating a Database and Tables</a:t>
            </a:r>
          </a:p>
          <a:p>
            <a:r>
              <a:rPr lang="en-AU" dirty="0"/>
              <a:t>Adding Data to Table</a:t>
            </a:r>
          </a:p>
          <a:p>
            <a:r>
              <a:rPr lang="en-AU" dirty="0"/>
              <a:t>Listing Table Content</a:t>
            </a:r>
          </a:p>
          <a:p>
            <a:endParaRPr lang="en-AU" dirty="0"/>
          </a:p>
          <a:p>
            <a:pPr lvl="1"/>
            <a:r>
              <a:rPr lang="en-AU" i="1" dirty="0">
                <a:solidFill>
                  <a:schemeClr val="bg1">
                    <a:lumMod val="50000"/>
                  </a:schemeClr>
                </a:solidFill>
              </a:rPr>
              <a:t>This content may spill into Week/Session 03</a:t>
            </a:r>
          </a:p>
        </p:txBody>
      </p:sp>
    </p:spTree>
    <p:extLst>
      <p:ext uri="{BB962C8B-B14F-4D97-AF65-F5344CB8AC3E}">
        <p14:creationId xmlns:p14="http://schemas.microsoft.com/office/powerpoint/2010/main" val="347901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B765D-490E-674D-C230-692873C3C5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75FFFC-3724-57BD-6C19-8AF51E85D0DA}"/>
              </a:ext>
            </a:extLst>
          </p:cNvPr>
          <p:cNvSpPr>
            <a:spLocks noGrp="1"/>
          </p:cNvSpPr>
          <p:nvPr>
            <p:ph type="title"/>
          </p:nvPr>
        </p:nvSpPr>
        <p:spPr/>
        <p:txBody>
          <a:bodyPr/>
          <a:lstStyle/>
          <a:p>
            <a:r>
              <a:rPr lang="en-AU" dirty="0"/>
              <a:t>Creating Database</a:t>
            </a:r>
          </a:p>
        </p:txBody>
      </p:sp>
      <p:sp>
        <p:nvSpPr>
          <p:cNvPr id="3" name="Content Placeholder 2">
            <a:extLst>
              <a:ext uri="{FF2B5EF4-FFF2-40B4-BE49-F238E27FC236}">
                <a16:creationId xmlns:a16="http://schemas.microsoft.com/office/drawing/2014/main" id="{3DAF8170-3752-076B-5F8D-2C53C179A7DE}"/>
              </a:ext>
            </a:extLst>
          </p:cNvPr>
          <p:cNvSpPr>
            <a:spLocks noGrp="1"/>
          </p:cNvSpPr>
          <p:nvPr>
            <p:ph idx="1"/>
          </p:nvPr>
        </p:nvSpPr>
        <p:spPr/>
        <p:txBody>
          <a:bodyPr>
            <a:normAutofit fontScale="92500" lnSpcReduction="20000"/>
          </a:bodyPr>
          <a:lstStyle/>
          <a:p>
            <a:r>
              <a:rPr lang="en-AU" dirty="0"/>
              <a:t>Similar to a class in OOP</a:t>
            </a:r>
          </a:p>
          <a:p>
            <a:r>
              <a:rPr lang="en-AU" dirty="0"/>
              <a:t>Give an instruction to the DBMS</a:t>
            </a:r>
          </a:p>
          <a:p>
            <a:r>
              <a:rPr lang="en-AU" dirty="0"/>
              <a:t>For example:</a:t>
            </a:r>
            <a:endPar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endParaRP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Use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E_shop</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a:t>
            </a: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CREATE TABLE customers (</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given_name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VARCHAR(255),</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family_name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VARCHAR(255),</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address VARCHAR(255),</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age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tinyint</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unsigned,</a:t>
            </a: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gender CHAR(3)</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a:t>
            </a:r>
          </a:p>
        </p:txBody>
      </p:sp>
    </p:spTree>
    <p:extLst>
      <p:ext uri="{BB962C8B-B14F-4D97-AF65-F5344CB8AC3E}">
        <p14:creationId xmlns:p14="http://schemas.microsoft.com/office/powerpoint/2010/main" val="1415765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Creating Tables</a:t>
            </a:r>
          </a:p>
        </p:txBody>
      </p:sp>
      <p:sp>
        <p:nvSpPr>
          <p:cNvPr id="3" name="Content Placeholder 2"/>
          <p:cNvSpPr>
            <a:spLocks noGrp="1"/>
          </p:cNvSpPr>
          <p:nvPr>
            <p:ph idx="1"/>
          </p:nvPr>
        </p:nvSpPr>
        <p:spPr/>
        <p:txBody>
          <a:bodyPr>
            <a:normAutofit/>
          </a:bodyPr>
          <a:lstStyle/>
          <a:p>
            <a:r>
              <a:rPr lang="en-AU" dirty="0"/>
              <a:t>Another Example:</a:t>
            </a:r>
            <a:br>
              <a:rPr lang="en-AU" dirty="0"/>
            </a:br>
            <a:endParaRPr lang="en-AU" dirty="0"/>
          </a:p>
          <a:p>
            <a:pPr lvl="1"/>
            <a:r>
              <a:rPr lang="en-AU" sz="2600" dirty="0">
                <a:solidFill>
                  <a:srgbClr val="92D050"/>
                </a:solidFill>
                <a:latin typeface="Fira Code" panose="020B0809050000020004" pitchFamily="49" charset="0"/>
                <a:ea typeface="Fira Code" panose="020B0809050000020004" pitchFamily="49" charset="0"/>
                <a:cs typeface="Fira Code" panose="020B0809050000020004" pitchFamily="49" charset="0"/>
              </a:rPr>
              <a:t>CREATE TABLE sets (</a:t>
            </a:r>
            <a:br>
              <a:rPr lang="en-AU" sz="2600"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sz="2600" dirty="0">
                <a:solidFill>
                  <a:srgbClr val="92D050"/>
                </a:solidFill>
                <a:latin typeface="Fira Code" panose="020B0809050000020004" pitchFamily="49" charset="0"/>
                <a:ea typeface="Fira Code" panose="020B0809050000020004" pitchFamily="49" charset="0"/>
                <a:cs typeface="Fira Code" panose="020B0809050000020004" pitchFamily="49" charset="0"/>
              </a:rPr>
              <a:t>    id BIGINT unsigned AUTO_INCREMENT PRIMARY KEY,</a:t>
            </a:r>
            <a:br>
              <a:rPr lang="en-AU" sz="2600"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sz="2600" dirty="0">
                <a:solidFill>
                  <a:srgbClr val="92D050"/>
                </a:solidFill>
                <a:latin typeface="Fira Code" panose="020B0809050000020004" pitchFamily="49" charset="0"/>
                <a:ea typeface="Fira Code" panose="020B0809050000020004" pitchFamily="49" charset="0"/>
                <a:cs typeface="Fira Code" panose="020B0809050000020004" pitchFamily="49" charset="0"/>
              </a:rPr>
              <a:t>    number INTEGER UNSIGNED DEFAULT 0,</a:t>
            </a:r>
            <a:br>
              <a:rPr lang="en-AU" sz="2600"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sz="2600" dirty="0">
                <a:solidFill>
                  <a:srgbClr val="92D050"/>
                </a:solidFill>
                <a:latin typeface="Fira Code" panose="020B0809050000020004" pitchFamily="49" charset="0"/>
                <a:ea typeface="Fira Code" panose="020B0809050000020004" pitchFamily="49" charset="0"/>
                <a:cs typeface="Fira Code" panose="020B0809050000020004" pitchFamily="49" charset="0"/>
              </a:rPr>
              <a:t>    name VARCHAR(255),</a:t>
            </a:r>
            <a:br>
              <a:rPr lang="en-AU" sz="2600"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sz="2600" dirty="0">
                <a:solidFill>
                  <a:srgbClr val="92D050"/>
                </a:solidFill>
                <a:latin typeface="Fira Code" panose="020B0809050000020004" pitchFamily="49" charset="0"/>
                <a:ea typeface="Fira Code" panose="020B0809050000020004" pitchFamily="49" charset="0"/>
                <a:cs typeface="Fira Code" panose="020B0809050000020004" pitchFamily="49" charset="0"/>
              </a:rPr>
              <a:t>    price FLOAT(7,2),</a:t>
            </a:r>
            <a:br>
              <a:rPr lang="en-AU" sz="2600"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sz="2600"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sz="2600"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age_range</a:t>
            </a:r>
            <a:r>
              <a:rPr lang="en-AU" sz="2600" dirty="0">
                <a:solidFill>
                  <a:srgbClr val="92D050"/>
                </a:solidFill>
                <a:latin typeface="Fira Code" panose="020B0809050000020004" pitchFamily="49" charset="0"/>
                <a:ea typeface="Fira Code" panose="020B0809050000020004" pitchFamily="49" charset="0"/>
                <a:cs typeface="Fira Code" panose="020B0809050000020004" pitchFamily="49" charset="0"/>
              </a:rPr>
              <a:t> VARCHAR(64)</a:t>
            </a:r>
          </a:p>
          <a:p>
            <a:pPr marL="457200" lvl="1" indent="0">
              <a:buNone/>
            </a:pPr>
            <a:r>
              <a:rPr lang="en-AU" sz="2600"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br>
              <a:rPr lang="en-AU" sz="2600"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sz="2600" dirty="0">
                <a:solidFill>
                  <a:srgbClr val="92D050"/>
                </a:solidFill>
                <a:latin typeface="Fira Code" panose="020B0809050000020004" pitchFamily="49" charset="0"/>
                <a:ea typeface="Fira Code" panose="020B0809050000020004" pitchFamily="49" charset="0"/>
                <a:cs typeface="Fira Code" panose="020B0809050000020004" pitchFamily="49" charset="0"/>
              </a:rPr>
              <a:t>);</a:t>
            </a:r>
          </a:p>
        </p:txBody>
      </p:sp>
    </p:spTree>
    <p:extLst>
      <p:ext uri="{BB962C8B-B14F-4D97-AF65-F5344CB8AC3E}">
        <p14:creationId xmlns:p14="http://schemas.microsoft.com/office/powerpoint/2010/main" val="2246550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p:spPr>
        <p:txBody>
          <a:bodyPr/>
          <a:lstStyle/>
          <a:p>
            <a:r>
              <a:rPr lang="en-AU" dirty="0"/>
              <a:t>Create Tables</a:t>
            </a:r>
          </a:p>
        </p:txBody>
      </p:sp>
      <p:sp>
        <p:nvSpPr>
          <p:cNvPr id="5" name="Content Placeholder 4">
            <a:extLst>
              <a:ext uri="{FF2B5EF4-FFF2-40B4-BE49-F238E27FC236}">
                <a16:creationId xmlns:a16="http://schemas.microsoft.com/office/drawing/2014/main" id="{7C784E82-7539-FA4A-8983-4FCA3DA60378}"/>
              </a:ext>
            </a:extLst>
          </p:cNvPr>
          <p:cNvSpPr>
            <a:spLocks noGrp="1"/>
          </p:cNvSpPr>
          <p:nvPr>
            <p:ph idx="1"/>
          </p:nvPr>
        </p:nvSpPr>
        <p:spPr/>
        <p:txBody>
          <a:bodyPr>
            <a:normAutofit fontScale="85000" lnSpcReduction="20000"/>
          </a:bodyPr>
          <a:lstStyle/>
          <a:p>
            <a:r>
              <a:rPr lang="en-AU" dirty="0"/>
              <a:t>Go to:</a:t>
            </a:r>
          </a:p>
          <a:p>
            <a:pPr lvl="1"/>
            <a:r>
              <a:rPr lang="en-AU" dirty="0" err="1"/>
              <a:t>Ipiaza’s</a:t>
            </a:r>
            <a:r>
              <a:rPr lang="en-AU" dirty="0"/>
              <a:t> online code application</a:t>
            </a: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https://paiza.io/en/projects/new?language=mysql</a:t>
            </a:r>
          </a:p>
          <a:p>
            <a:endParaRPr lang="en-AU" dirty="0"/>
          </a:p>
          <a:p>
            <a:r>
              <a:rPr lang="en-AU" dirty="0"/>
              <a:t>Create the Customers table using the SQL:</a:t>
            </a: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CREATE TABLE customers (</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given_name VARCHAR(255),</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family_name VARCHAR(255),</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address VARCHAR(255),</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age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tinyint</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sz="2800" dirty="0">
                <a:solidFill>
                  <a:srgbClr val="92D050"/>
                </a:solidFill>
                <a:latin typeface="Fira Code" panose="020B0809050000020004" pitchFamily="49" charset="0"/>
                <a:ea typeface="Fira Code" panose="020B0809050000020004" pitchFamily="49" charset="0"/>
                <a:cs typeface="Fira Code" panose="020B0809050000020004" pitchFamily="49" charset="0"/>
              </a:rPr>
              <a:t>UNSIGNED,</a:t>
            </a: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salary Float(8,2),</a:t>
            </a: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Salarydate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DATE</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a:t>
            </a:r>
          </a:p>
          <a:p>
            <a:endParaRPr lang="en-AU" dirty="0"/>
          </a:p>
        </p:txBody>
      </p:sp>
    </p:spTree>
    <p:extLst>
      <p:ext uri="{BB962C8B-B14F-4D97-AF65-F5344CB8AC3E}">
        <p14:creationId xmlns:p14="http://schemas.microsoft.com/office/powerpoint/2010/main" val="3760348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Inserting Data</a:t>
            </a:r>
          </a:p>
        </p:txBody>
      </p:sp>
      <p:sp>
        <p:nvSpPr>
          <p:cNvPr id="3" name="Text Placeholder 2"/>
          <p:cNvSpPr>
            <a:spLocks noGrp="1"/>
          </p:cNvSpPr>
          <p:nvPr>
            <p:ph type="body" idx="1"/>
          </p:nvPr>
        </p:nvSpPr>
        <p:spPr/>
        <p:txBody>
          <a:bodyPr/>
          <a:lstStyle/>
          <a:p>
            <a:r>
              <a:rPr lang="en-AU" dirty="0"/>
              <a:t>Database Basics Continued</a:t>
            </a:r>
          </a:p>
        </p:txBody>
      </p:sp>
    </p:spTree>
    <p:extLst>
      <p:ext uri="{BB962C8B-B14F-4D97-AF65-F5344CB8AC3E}">
        <p14:creationId xmlns:p14="http://schemas.microsoft.com/office/powerpoint/2010/main" val="16006598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Inserting Data</a:t>
            </a:r>
          </a:p>
        </p:txBody>
      </p:sp>
      <p:sp>
        <p:nvSpPr>
          <p:cNvPr id="3" name="Content Placeholder 2"/>
          <p:cNvSpPr>
            <a:spLocks noGrp="1"/>
          </p:cNvSpPr>
          <p:nvPr>
            <p:ph idx="1"/>
          </p:nvPr>
        </p:nvSpPr>
        <p:spPr/>
        <p:txBody>
          <a:bodyPr>
            <a:normAutofit lnSpcReduction="10000"/>
          </a:bodyPr>
          <a:lstStyle/>
          <a:p>
            <a:r>
              <a:rPr lang="en-AU" dirty="0"/>
              <a:t>To add data we use an INSERT statement</a:t>
            </a:r>
          </a:p>
          <a:p>
            <a:pPr lvl="1"/>
            <a:r>
              <a:rPr lang="en-AU" dirty="0"/>
              <a:t>The following use the customers table</a:t>
            </a:r>
            <a:br>
              <a:rPr lang="en-AU" dirty="0"/>
            </a:br>
            <a:endParaRPr lang="en-AU" dirty="0"/>
          </a:p>
          <a:p>
            <a:r>
              <a:rPr lang="en-AU" dirty="0"/>
              <a:t>For example:</a:t>
            </a: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INSERT INTO customers</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given_name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family_name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address,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age,gender</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VALUES</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Jaques</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d’Carre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“123 Some St,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Waterdale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1235”, 43,’M’);</a:t>
            </a:r>
          </a:p>
        </p:txBody>
      </p:sp>
    </p:spTree>
    <p:extLst>
      <p:ext uri="{BB962C8B-B14F-4D97-AF65-F5344CB8AC3E}">
        <p14:creationId xmlns:p14="http://schemas.microsoft.com/office/powerpoint/2010/main" val="4215775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Inserting Data</a:t>
            </a:r>
          </a:p>
        </p:txBody>
      </p:sp>
      <p:sp>
        <p:nvSpPr>
          <p:cNvPr id="3" name="Content Placeholder 2"/>
          <p:cNvSpPr>
            <a:spLocks noGrp="1"/>
          </p:cNvSpPr>
          <p:nvPr>
            <p:ph idx="1"/>
          </p:nvPr>
        </p:nvSpPr>
        <p:spPr/>
        <p:txBody>
          <a:bodyPr>
            <a:normAutofit/>
          </a:bodyPr>
          <a:lstStyle/>
          <a:p>
            <a:r>
              <a:rPr lang="en-AU" dirty="0"/>
              <a:t>Adding more than one item:</a:t>
            </a: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INSERT INTO customers</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given_name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family_name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address,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age,gender</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VALUES</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(‘Wander’, “Along”, </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“1 Short Lane,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Bigtown</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1235”, 23,’M’),</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(’Me-Ann’, ‘Daring’, </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‘34 Long Street, Shortsville, 6543’, 17,’F’);</a:t>
            </a:r>
            <a:endParaRPr lang="en-AU" sz="2400" dirty="0">
              <a:solidFill>
                <a:srgbClr val="92D050"/>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37024817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Inserting Data</a:t>
            </a:r>
          </a:p>
        </p:txBody>
      </p:sp>
      <p:sp>
        <p:nvSpPr>
          <p:cNvPr id="3" name="Content Placeholder 2"/>
          <p:cNvSpPr>
            <a:spLocks noGrp="1"/>
          </p:cNvSpPr>
          <p:nvPr>
            <p:ph idx="1"/>
          </p:nvPr>
        </p:nvSpPr>
        <p:spPr/>
        <p:txBody>
          <a:bodyPr>
            <a:normAutofit/>
          </a:bodyPr>
          <a:lstStyle/>
          <a:p>
            <a:r>
              <a:rPr lang="en-AU" dirty="0"/>
              <a:t>Using the Sets table:</a:t>
            </a: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INSERT INTO sets</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(id, number, name, pieces,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age_range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VALUES</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(1, 700, ‘Automatic Binding Bricks’, 142, null);</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endPar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endParaRPr>
          </a:p>
          <a:p>
            <a:r>
              <a:rPr lang="en-AU" dirty="0"/>
              <a:t>The </a:t>
            </a:r>
            <a:r>
              <a:rPr lang="en-AU" b="1" dirty="0"/>
              <a:t>null</a:t>
            </a:r>
            <a:r>
              <a:rPr lang="en-AU" dirty="0"/>
              <a:t> places a special value that is empty in the field.</a:t>
            </a:r>
          </a:p>
          <a:p>
            <a:pPr lvl="1"/>
            <a:endParaRPr lang="en-AU" sz="2400" dirty="0">
              <a:solidFill>
                <a:srgbClr val="92D050"/>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491815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Inserting Data</a:t>
            </a:r>
          </a:p>
        </p:txBody>
      </p:sp>
      <p:sp>
        <p:nvSpPr>
          <p:cNvPr id="3" name="Content Placeholder 2"/>
          <p:cNvSpPr>
            <a:spLocks noGrp="1"/>
          </p:cNvSpPr>
          <p:nvPr>
            <p:ph idx="1"/>
          </p:nvPr>
        </p:nvSpPr>
        <p:spPr/>
        <p:txBody>
          <a:bodyPr>
            <a:normAutofit/>
          </a:bodyPr>
          <a:lstStyle/>
          <a:p>
            <a:r>
              <a:rPr lang="en-AU" dirty="0"/>
              <a:t>Using </a:t>
            </a:r>
            <a:r>
              <a:rPr lang="en-AU" b="1" dirty="0"/>
              <a:t>NULL</a:t>
            </a:r>
            <a:r>
              <a:rPr lang="en-AU" dirty="0"/>
              <a:t> for an </a:t>
            </a:r>
            <a:r>
              <a:rPr lang="en-AU" b="1" dirty="0"/>
              <a:t>AUTO_INCREMENT </a:t>
            </a:r>
            <a:r>
              <a:rPr lang="en-AU" dirty="0"/>
              <a:t>field will give the record the next number in the sequence:</a:t>
            </a: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INSERT INTO sets</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(id, number, name, pieces,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age_range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VALUES</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(NULL, 5002123, ‘Darth Revan’, 7, ‘6+’);</a:t>
            </a:r>
            <a:endParaRPr lang="en-AU" sz="2400" dirty="0">
              <a:solidFill>
                <a:srgbClr val="92D050"/>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4160501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p:spPr>
        <p:txBody>
          <a:bodyPr/>
          <a:lstStyle/>
          <a:p>
            <a:r>
              <a:rPr lang="en-AU" dirty="0"/>
              <a:t>Inserting data</a:t>
            </a:r>
          </a:p>
        </p:txBody>
      </p:sp>
      <p:sp>
        <p:nvSpPr>
          <p:cNvPr id="5" name="Content Placeholder 4">
            <a:extLst>
              <a:ext uri="{FF2B5EF4-FFF2-40B4-BE49-F238E27FC236}">
                <a16:creationId xmlns:a16="http://schemas.microsoft.com/office/drawing/2014/main" id="{7C784E82-7539-FA4A-8983-4FCA3DA60378}"/>
              </a:ext>
            </a:extLst>
          </p:cNvPr>
          <p:cNvSpPr>
            <a:spLocks noGrp="1"/>
          </p:cNvSpPr>
          <p:nvPr>
            <p:ph idx="1"/>
          </p:nvPr>
        </p:nvSpPr>
        <p:spPr/>
        <p:txBody>
          <a:bodyPr>
            <a:normAutofit fontScale="85000" lnSpcReduction="20000"/>
          </a:bodyPr>
          <a:lstStyle/>
          <a:p>
            <a:r>
              <a:rPr lang="en-AU" dirty="0"/>
              <a:t>Add the customers using the given SQL:</a:t>
            </a: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INSERT INTO customers</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(given_name, family_name, address, age)</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VALUES</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Jaques</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d’Carre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“123 Some St,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Waterdale</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1235”, 43);</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endPar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endParaRPr>
          </a:p>
          <a:p>
            <a:pPr lvl="1"/>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INSERT INTO customers</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(given_name, family_name, address, age)</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VALUES</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(‘Wander’, “Along”, </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“1 Short Lane,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Bigtown</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1235”, 23),</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(’Me-Ann’, ‘</a:t>
            </a:r>
            <a:r>
              <a:rPr lang="en-AU" dirty="0" err="1">
                <a:solidFill>
                  <a:srgbClr val="92D050"/>
                </a:solidFill>
                <a:latin typeface="Fira Code" panose="020B0809050000020004" pitchFamily="49" charset="0"/>
                <a:ea typeface="Fira Code" panose="020B0809050000020004" pitchFamily="49" charset="0"/>
                <a:cs typeface="Fira Code" panose="020B0809050000020004" pitchFamily="49" charset="0"/>
              </a:rPr>
              <a:t>Derring</a:t>
            </a: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a:t>
            </a:r>
            <a:b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br>
            <a:r>
              <a:rPr lang="en-AU" dirty="0">
                <a:solidFill>
                  <a:srgbClr val="92D050"/>
                </a:solidFill>
                <a:latin typeface="Fira Code" panose="020B0809050000020004" pitchFamily="49" charset="0"/>
                <a:ea typeface="Fira Code" panose="020B0809050000020004" pitchFamily="49" charset="0"/>
                <a:cs typeface="Fira Code" panose="020B0809050000020004" pitchFamily="49" charset="0"/>
              </a:rPr>
              <a:t>     ‘34 Long Street, Shortsville, 6543’, 17);</a:t>
            </a:r>
            <a:endParaRPr lang="en-AU" sz="2400" dirty="0">
              <a:solidFill>
                <a:srgbClr val="92D050"/>
              </a:solidFill>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497062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ED37-2D85-3908-3A78-685AB630B5E6}"/>
              </a:ext>
            </a:extLst>
          </p:cNvPr>
          <p:cNvSpPr>
            <a:spLocks noGrp="1"/>
          </p:cNvSpPr>
          <p:nvPr>
            <p:ph type="title"/>
          </p:nvPr>
        </p:nvSpPr>
        <p:spPr/>
        <p:txBody>
          <a:bodyPr/>
          <a:lstStyle/>
          <a:p>
            <a:r>
              <a:rPr lang="en-AU" dirty="0"/>
              <a:t>date data type</a:t>
            </a:r>
          </a:p>
        </p:txBody>
      </p:sp>
      <p:sp>
        <p:nvSpPr>
          <p:cNvPr id="3" name="Content Placeholder 2">
            <a:extLst>
              <a:ext uri="{FF2B5EF4-FFF2-40B4-BE49-F238E27FC236}">
                <a16:creationId xmlns:a16="http://schemas.microsoft.com/office/drawing/2014/main" id="{FEF20CA7-5EE7-B8F7-1522-967A1C12B99C}"/>
              </a:ext>
            </a:extLst>
          </p:cNvPr>
          <p:cNvSpPr>
            <a:spLocks noGrp="1"/>
          </p:cNvSpPr>
          <p:nvPr>
            <p:ph idx="1"/>
          </p:nvPr>
        </p:nvSpPr>
        <p:spPr/>
        <p:txBody>
          <a:bodyPr>
            <a:normAutofit fontScale="55000" lnSpcReduction="20000"/>
          </a:bodyPr>
          <a:lstStyle/>
          <a:p>
            <a:r>
              <a:rPr lang="en-US" sz="3200" b="1" i="0" u="none" strike="noStrike" baseline="0" dirty="0">
                <a:solidFill>
                  <a:schemeClr val="bg1"/>
                </a:solidFill>
                <a:latin typeface="Courier New" panose="02070309020205020404" pitchFamily="49" charset="0"/>
              </a:rPr>
              <a:t>Create</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database</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IF</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NOT</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EXISTS</a:t>
            </a:r>
            <a:r>
              <a:rPr lang="en-US" sz="3200" b="0" i="0" u="none" strike="noStrike" baseline="0" dirty="0">
                <a:solidFill>
                  <a:schemeClr val="bg1"/>
                </a:solidFill>
                <a:latin typeface="Courier New" panose="02070309020205020404" pitchFamily="49" charset="0"/>
              </a:rPr>
              <a:t> Drivers;</a:t>
            </a:r>
          </a:p>
          <a:p>
            <a:r>
              <a:rPr lang="en-AU" sz="3200" b="1" i="0" u="none" strike="noStrike" baseline="0" dirty="0">
                <a:solidFill>
                  <a:schemeClr val="bg1"/>
                </a:solidFill>
                <a:latin typeface="Courier New" panose="02070309020205020404" pitchFamily="49" charset="0"/>
              </a:rPr>
              <a:t>Use</a:t>
            </a:r>
            <a:r>
              <a:rPr lang="en-AU" sz="3200" b="0" i="0" u="none" strike="noStrike" baseline="0" dirty="0">
                <a:solidFill>
                  <a:schemeClr val="bg1"/>
                </a:solidFill>
                <a:latin typeface="Courier New" panose="02070309020205020404" pitchFamily="49" charset="0"/>
              </a:rPr>
              <a:t> Drivers;</a:t>
            </a:r>
          </a:p>
          <a:p>
            <a:r>
              <a:rPr lang="en-US" sz="3200" b="1" i="0" u="none" strike="noStrike" baseline="0" dirty="0">
                <a:solidFill>
                  <a:schemeClr val="bg1"/>
                </a:solidFill>
                <a:latin typeface="Courier New" panose="02070309020205020404" pitchFamily="49" charset="0"/>
              </a:rPr>
              <a:t>DROP</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TABLE</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IF</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EXISTS</a:t>
            </a:r>
            <a:r>
              <a:rPr lang="en-US" sz="3200" b="0" i="0" u="none" strike="noStrike" baseline="0" dirty="0">
                <a:solidFill>
                  <a:schemeClr val="bg1"/>
                </a:solidFill>
                <a:latin typeface="Courier New" panose="02070309020205020404" pitchFamily="49" charset="0"/>
              </a:rPr>
              <a:t> PEOPLE;</a:t>
            </a:r>
          </a:p>
          <a:p>
            <a:r>
              <a:rPr lang="en-US" sz="3200" b="1" i="0" u="none" strike="noStrike" baseline="0" dirty="0">
                <a:solidFill>
                  <a:schemeClr val="bg1"/>
                </a:solidFill>
                <a:latin typeface="Courier New" panose="02070309020205020404" pitchFamily="49" charset="0"/>
              </a:rPr>
              <a:t>DROP</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TABLE</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IF</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EXISTS</a:t>
            </a:r>
            <a:r>
              <a:rPr lang="en-US" sz="3200" b="0" i="0" u="none" strike="noStrike" baseline="0" dirty="0">
                <a:solidFill>
                  <a:schemeClr val="bg1"/>
                </a:solidFill>
                <a:latin typeface="Courier New" panose="02070309020205020404" pitchFamily="49" charset="0"/>
              </a:rPr>
              <a:t> DRIVERSLICENSE;</a:t>
            </a:r>
          </a:p>
          <a:p>
            <a:endParaRPr lang="en-AU" sz="3200" b="0" i="0" u="none" strike="noStrike" baseline="0" dirty="0">
              <a:solidFill>
                <a:schemeClr val="bg1"/>
              </a:solidFill>
              <a:latin typeface="Courier New" panose="02070309020205020404" pitchFamily="49" charset="0"/>
            </a:endParaRPr>
          </a:p>
          <a:p>
            <a:endParaRPr lang="en-AU" sz="3200" b="0" i="0" u="none" strike="noStrike" baseline="0" dirty="0">
              <a:solidFill>
                <a:schemeClr val="bg1"/>
              </a:solidFill>
              <a:latin typeface="Courier New" panose="02070309020205020404" pitchFamily="49" charset="0"/>
            </a:endParaRPr>
          </a:p>
          <a:p>
            <a:r>
              <a:rPr lang="en-US" sz="3200" b="1" i="0" u="none" strike="noStrike" baseline="0" dirty="0">
                <a:solidFill>
                  <a:schemeClr val="bg1"/>
                </a:solidFill>
                <a:latin typeface="Courier New" panose="02070309020205020404" pitchFamily="49" charset="0"/>
              </a:rPr>
              <a:t>CREATE</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TABLE</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IF</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NOT</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EXISTS</a:t>
            </a:r>
            <a:r>
              <a:rPr lang="en-US" sz="3200" b="0" i="0" u="none" strike="noStrike" baseline="0" dirty="0">
                <a:solidFill>
                  <a:schemeClr val="bg1"/>
                </a:solidFill>
                <a:latin typeface="Courier New" panose="02070309020205020404" pitchFamily="49" charset="0"/>
              </a:rPr>
              <a:t> PEOPLE(</a:t>
            </a:r>
          </a:p>
          <a:p>
            <a:r>
              <a:rPr lang="en-US" sz="3200" b="0" i="0" u="none" strike="noStrike" baseline="0" dirty="0">
                <a:solidFill>
                  <a:schemeClr val="bg1"/>
                </a:solidFill>
                <a:latin typeface="Courier New" panose="02070309020205020404" pitchFamily="49" charset="0"/>
              </a:rPr>
              <a:t>    </a:t>
            </a:r>
            <a:r>
              <a:rPr lang="en-US" sz="3200" b="0" i="0" u="none" strike="noStrike" baseline="0" dirty="0" err="1">
                <a:solidFill>
                  <a:schemeClr val="bg1"/>
                </a:solidFill>
                <a:latin typeface="Courier New" panose="02070309020205020404" pitchFamily="49" charset="0"/>
              </a:rPr>
              <a:t>D_id</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INT</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UNSIGNED</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AUTO_INCREMENT</a:t>
            </a:r>
            <a:r>
              <a:rPr lang="en-US" sz="3200" b="0" i="0" u="none" strike="noStrike" baseline="0" dirty="0">
                <a:solidFill>
                  <a:schemeClr val="bg1"/>
                </a:solidFill>
                <a:latin typeface="Courier New" panose="02070309020205020404" pitchFamily="49" charset="0"/>
              </a:rPr>
              <a:t>,</a:t>
            </a:r>
          </a:p>
          <a:p>
            <a:r>
              <a:rPr lang="en-AU" sz="3200" b="0" i="0" u="none" strike="noStrike" baseline="0" dirty="0">
                <a:solidFill>
                  <a:schemeClr val="bg1"/>
                </a:solidFill>
                <a:latin typeface="Courier New" panose="02070309020205020404" pitchFamily="49" charset="0"/>
              </a:rPr>
              <a:t>    L_ID </a:t>
            </a:r>
            <a:r>
              <a:rPr lang="en-AU" sz="3200" b="1" i="0" u="none" strike="noStrike" baseline="0" dirty="0">
                <a:solidFill>
                  <a:schemeClr val="bg1"/>
                </a:solidFill>
                <a:latin typeface="Courier New" panose="02070309020205020404" pitchFamily="49" charset="0"/>
              </a:rPr>
              <a:t>VARCHAR</a:t>
            </a:r>
            <a:r>
              <a:rPr lang="en-AU" sz="3200" b="0" i="0" u="none" strike="noStrike" baseline="0" dirty="0">
                <a:solidFill>
                  <a:schemeClr val="bg1"/>
                </a:solidFill>
                <a:latin typeface="Courier New" panose="02070309020205020404" pitchFamily="49" charset="0"/>
              </a:rPr>
              <a:t>(20),</a:t>
            </a:r>
          </a:p>
          <a:p>
            <a:r>
              <a:rPr lang="en-AU" sz="3200" b="0" i="0" u="none" strike="noStrike" baseline="0" dirty="0">
                <a:solidFill>
                  <a:schemeClr val="bg1"/>
                </a:solidFill>
                <a:latin typeface="Courier New" panose="02070309020205020404" pitchFamily="49" charset="0"/>
              </a:rPr>
              <a:t>    </a:t>
            </a:r>
            <a:r>
              <a:rPr lang="en-AU" sz="3200" b="0" i="0" u="none" strike="noStrike" baseline="0" dirty="0" err="1">
                <a:solidFill>
                  <a:schemeClr val="bg1"/>
                </a:solidFill>
                <a:latin typeface="Courier New" panose="02070309020205020404" pitchFamily="49" charset="0"/>
              </a:rPr>
              <a:t>first_name</a:t>
            </a:r>
            <a:r>
              <a:rPr lang="en-AU" sz="3200" b="0" i="0" u="none" strike="noStrike" baseline="0" dirty="0">
                <a:solidFill>
                  <a:schemeClr val="bg1"/>
                </a:solidFill>
                <a:latin typeface="Courier New" panose="02070309020205020404" pitchFamily="49" charset="0"/>
              </a:rPr>
              <a:t> </a:t>
            </a:r>
            <a:r>
              <a:rPr lang="en-AU" sz="3200" b="1" i="0" u="none" strike="noStrike" baseline="0" dirty="0">
                <a:solidFill>
                  <a:schemeClr val="bg1"/>
                </a:solidFill>
                <a:latin typeface="Courier New" panose="02070309020205020404" pitchFamily="49" charset="0"/>
              </a:rPr>
              <a:t>VARCHAR</a:t>
            </a:r>
            <a:r>
              <a:rPr lang="en-AU" sz="3200" b="0" i="0" u="none" strike="noStrike" baseline="0" dirty="0">
                <a:solidFill>
                  <a:schemeClr val="bg1"/>
                </a:solidFill>
                <a:latin typeface="Courier New" panose="02070309020205020404" pitchFamily="49" charset="0"/>
              </a:rPr>
              <a:t>(20),</a:t>
            </a:r>
          </a:p>
          <a:p>
            <a:r>
              <a:rPr lang="en-AU" sz="3200" b="0" i="0" u="none" strike="noStrike" baseline="0" dirty="0">
                <a:solidFill>
                  <a:schemeClr val="bg1"/>
                </a:solidFill>
                <a:latin typeface="Courier New" panose="02070309020205020404" pitchFamily="49" charset="0"/>
              </a:rPr>
              <a:t>    </a:t>
            </a:r>
            <a:r>
              <a:rPr lang="en-AU" sz="3200" b="0" i="0" u="none" strike="noStrike" baseline="0" dirty="0" err="1">
                <a:solidFill>
                  <a:schemeClr val="bg1"/>
                </a:solidFill>
                <a:latin typeface="Courier New" panose="02070309020205020404" pitchFamily="49" charset="0"/>
              </a:rPr>
              <a:t>last_name</a:t>
            </a:r>
            <a:r>
              <a:rPr lang="en-AU" sz="3200" b="0" i="0" u="none" strike="noStrike" baseline="0" dirty="0">
                <a:solidFill>
                  <a:schemeClr val="bg1"/>
                </a:solidFill>
                <a:latin typeface="Courier New" panose="02070309020205020404" pitchFamily="49" charset="0"/>
              </a:rPr>
              <a:t> </a:t>
            </a:r>
            <a:r>
              <a:rPr lang="en-AU" sz="3200" b="1" i="0" u="none" strike="noStrike" baseline="0" dirty="0">
                <a:solidFill>
                  <a:schemeClr val="bg1"/>
                </a:solidFill>
                <a:latin typeface="Courier New" panose="02070309020205020404" pitchFamily="49" charset="0"/>
              </a:rPr>
              <a:t>VARCHAR</a:t>
            </a:r>
            <a:r>
              <a:rPr lang="en-AU" sz="3200" b="0" i="0" u="none" strike="noStrike" baseline="0" dirty="0">
                <a:solidFill>
                  <a:schemeClr val="bg1"/>
                </a:solidFill>
                <a:latin typeface="Courier New" panose="02070309020205020404" pitchFamily="49" charset="0"/>
              </a:rPr>
              <a:t>(20),</a:t>
            </a:r>
          </a:p>
          <a:p>
            <a:r>
              <a:rPr lang="en-AU" sz="3200" b="0" i="0" u="none" strike="noStrike" baseline="0" dirty="0">
                <a:solidFill>
                  <a:schemeClr val="bg1"/>
                </a:solidFill>
                <a:latin typeface="Courier New" panose="02070309020205020404" pitchFamily="49" charset="0"/>
              </a:rPr>
              <a:t>    </a:t>
            </a:r>
            <a:r>
              <a:rPr lang="en-AU" sz="3200" b="0" i="0" u="none" strike="noStrike" baseline="0" dirty="0" err="1">
                <a:solidFill>
                  <a:schemeClr val="bg1"/>
                </a:solidFill>
                <a:latin typeface="Courier New" panose="02070309020205020404" pitchFamily="49" charset="0"/>
              </a:rPr>
              <a:t>birth_day</a:t>
            </a:r>
            <a:r>
              <a:rPr lang="en-AU" sz="3200" b="0" i="0" u="none" strike="noStrike" baseline="0" dirty="0">
                <a:solidFill>
                  <a:schemeClr val="bg1"/>
                </a:solidFill>
                <a:latin typeface="Courier New" panose="02070309020205020404" pitchFamily="49" charset="0"/>
              </a:rPr>
              <a:t> </a:t>
            </a:r>
            <a:r>
              <a:rPr lang="en-AU" sz="3200" b="1" i="0" u="none" strike="noStrike" baseline="0" dirty="0">
                <a:solidFill>
                  <a:schemeClr val="bg1"/>
                </a:solidFill>
                <a:latin typeface="Courier New" panose="02070309020205020404" pitchFamily="49" charset="0"/>
              </a:rPr>
              <a:t>date</a:t>
            </a:r>
            <a:r>
              <a:rPr lang="en-AU" sz="3200" b="0" i="0" u="none" strike="noStrike" baseline="0" dirty="0">
                <a:solidFill>
                  <a:schemeClr val="bg1"/>
                </a:solidFill>
                <a:latin typeface="Courier New" panose="02070309020205020404" pitchFamily="49" charset="0"/>
              </a:rPr>
              <a:t>,</a:t>
            </a:r>
          </a:p>
          <a:p>
            <a:r>
              <a:rPr lang="en-AU" sz="3200" b="0" i="0" u="none" strike="noStrike" baseline="0" dirty="0">
                <a:solidFill>
                  <a:schemeClr val="bg1"/>
                </a:solidFill>
                <a:latin typeface="Courier New" panose="02070309020205020404" pitchFamily="49" charset="0"/>
              </a:rPr>
              <a:t>    phone </a:t>
            </a:r>
            <a:r>
              <a:rPr lang="en-AU" sz="3200" b="1" i="0" u="none" strike="noStrike" baseline="0" dirty="0">
                <a:solidFill>
                  <a:schemeClr val="bg1"/>
                </a:solidFill>
                <a:latin typeface="Courier New" panose="02070309020205020404" pitchFamily="49" charset="0"/>
              </a:rPr>
              <a:t>VARCHAR</a:t>
            </a:r>
            <a:r>
              <a:rPr lang="en-AU" sz="3200" b="0" i="0" u="none" strike="noStrike" baseline="0" dirty="0">
                <a:solidFill>
                  <a:schemeClr val="bg1"/>
                </a:solidFill>
                <a:latin typeface="Courier New" panose="02070309020205020404" pitchFamily="49" charset="0"/>
              </a:rPr>
              <a:t>(20),</a:t>
            </a:r>
          </a:p>
          <a:p>
            <a:r>
              <a:rPr lang="en-AU" sz="3200" b="0" i="0" u="none" strike="noStrike" baseline="0" dirty="0">
                <a:solidFill>
                  <a:schemeClr val="bg1"/>
                </a:solidFill>
                <a:latin typeface="Courier New" panose="02070309020205020404" pitchFamily="49" charset="0"/>
              </a:rPr>
              <a:t>    address </a:t>
            </a:r>
            <a:r>
              <a:rPr lang="en-AU" sz="3200" b="1" i="0" u="none" strike="noStrike" baseline="0" dirty="0">
                <a:solidFill>
                  <a:schemeClr val="bg1"/>
                </a:solidFill>
                <a:latin typeface="Courier New" panose="02070309020205020404" pitchFamily="49" charset="0"/>
              </a:rPr>
              <a:t>VARCHAR</a:t>
            </a:r>
            <a:r>
              <a:rPr lang="en-AU" sz="3200" b="0" i="0" u="none" strike="noStrike" baseline="0" dirty="0">
                <a:solidFill>
                  <a:schemeClr val="bg1"/>
                </a:solidFill>
                <a:latin typeface="Courier New" panose="02070309020205020404" pitchFamily="49" charset="0"/>
              </a:rPr>
              <a:t>(50),</a:t>
            </a:r>
          </a:p>
          <a:p>
            <a:r>
              <a:rPr lang="en-AU" sz="3200" b="0" i="0" u="none" strike="noStrike" baseline="0" dirty="0">
                <a:solidFill>
                  <a:schemeClr val="bg1"/>
                </a:solidFill>
                <a:latin typeface="Courier New" panose="02070309020205020404" pitchFamily="49" charset="0"/>
              </a:rPr>
              <a:t>    </a:t>
            </a:r>
            <a:r>
              <a:rPr lang="en-AU" sz="3200" b="1" i="0" u="none" strike="noStrike" baseline="0" dirty="0">
                <a:solidFill>
                  <a:schemeClr val="bg1"/>
                </a:solidFill>
                <a:latin typeface="Courier New" panose="02070309020205020404" pitchFamily="49" charset="0"/>
              </a:rPr>
              <a:t>PRIMARY</a:t>
            </a:r>
            <a:r>
              <a:rPr lang="en-AU" sz="3200" b="0" i="0" u="none" strike="noStrike" baseline="0" dirty="0">
                <a:solidFill>
                  <a:schemeClr val="bg1"/>
                </a:solidFill>
                <a:latin typeface="Courier New" panose="02070309020205020404" pitchFamily="49" charset="0"/>
              </a:rPr>
              <a:t> </a:t>
            </a:r>
            <a:r>
              <a:rPr lang="en-AU" sz="3200" b="1" i="0" u="none" strike="noStrike" baseline="0" dirty="0">
                <a:solidFill>
                  <a:schemeClr val="bg1"/>
                </a:solidFill>
                <a:latin typeface="Courier New" panose="02070309020205020404" pitchFamily="49" charset="0"/>
              </a:rPr>
              <a:t>KEY</a:t>
            </a:r>
            <a:r>
              <a:rPr lang="en-AU" sz="3200" b="0" i="0" u="none" strike="noStrike" baseline="0" dirty="0">
                <a:solidFill>
                  <a:schemeClr val="bg1"/>
                </a:solidFill>
                <a:latin typeface="Courier New" panose="02070309020205020404" pitchFamily="49" charset="0"/>
              </a:rPr>
              <a:t> (</a:t>
            </a:r>
            <a:r>
              <a:rPr lang="en-AU" sz="3200" b="0" i="0" u="none" strike="noStrike" baseline="0" dirty="0" err="1">
                <a:solidFill>
                  <a:schemeClr val="bg1"/>
                </a:solidFill>
                <a:latin typeface="Courier New" panose="02070309020205020404" pitchFamily="49" charset="0"/>
              </a:rPr>
              <a:t>D_id</a:t>
            </a:r>
            <a:r>
              <a:rPr lang="en-AU" sz="3200" b="0" i="0" u="none" strike="noStrike" baseline="0" dirty="0">
                <a:solidFill>
                  <a:schemeClr val="bg1"/>
                </a:solidFill>
                <a:latin typeface="Courier New" panose="02070309020205020404" pitchFamily="49" charset="0"/>
              </a:rPr>
              <a:t>)</a:t>
            </a:r>
          </a:p>
          <a:p>
            <a:r>
              <a:rPr lang="en-AU" sz="3200" b="0" i="0" u="none" strike="noStrike" baseline="0" dirty="0">
                <a:solidFill>
                  <a:schemeClr val="bg1"/>
                </a:solidFill>
                <a:latin typeface="Courier New" panose="02070309020205020404" pitchFamily="49" charset="0"/>
              </a:rPr>
              <a:t>);</a:t>
            </a:r>
          </a:p>
          <a:p>
            <a:endParaRPr lang="en-AU" sz="3200" b="0" i="0" u="none" strike="noStrike" baseline="0" dirty="0">
              <a:solidFill>
                <a:schemeClr val="bg1"/>
              </a:solidFill>
              <a:latin typeface="Courier New" panose="02070309020205020404" pitchFamily="49" charset="0"/>
            </a:endParaRPr>
          </a:p>
          <a:p>
            <a:endParaRPr lang="en-AU" dirty="0"/>
          </a:p>
        </p:txBody>
      </p:sp>
    </p:spTree>
    <p:extLst>
      <p:ext uri="{BB962C8B-B14F-4D97-AF65-F5344CB8AC3E}">
        <p14:creationId xmlns:p14="http://schemas.microsoft.com/office/powerpoint/2010/main" val="3385476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Types</a:t>
            </a:r>
          </a:p>
        </p:txBody>
      </p:sp>
      <p:sp>
        <p:nvSpPr>
          <p:cNvPr id="3" name="Text Placeholder 2"/>
          <p:cNvSpPr>
            <a:spLocks noGrp="1"/>
          </p:cNvSpPr>
          <p:nvPr>
            <p:ph type="body" idx="1"/>
          </p:nvPr>
        </p:nvSpPr>
        <p:spPr/>
        <p:txBody>
          <a:bodyPr/>
          <a:lstStyle/>
          <a:p>
            <a:r>
              <a:rPr lang="en-AU" dirty="0"/>
              <a:t>Database Basics Continued</a:t>
            </a:r>
          </a:p>
        </p:txBody>
      </p:sp>
    </p:spTree>
    <p:extLst>
      <p:ext uri="{BB962C8B-B14F-4D97-AF65-F5344CB8AC3E}">
        <p14:creationId xmlns:p14="http://schemas.microsoft.com/office/powerpoint/2010/main" val="31310479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1FFDD-2D85-8E0A-2C58-3CC065BFDFD9}"/>
              </a:ext>
            </a:extLst>
          </p:cNvPr>
          <p:cNvSpPr>
            <a:spLocks noGrp="1"/>
          </p:cNvSpPr>
          <p:nvPr>
            <p:ph type="title"/>
          </p:nvPr>
        </p:nvSpPr>
        <p:spPr/>
        <p:txBody>
          <a:bodyPr/>
          <a:lstStyle/>
          <a:p>
            <a:r>
              <a:rPr lang="en-AU" dirty="0"/>
              <a:t>Date type date </a:t>
            </a:r>
          </a:p>
        </p:txBody>
      </p:sp>
      <p:sp>
        <p:nvSpPr>
          <p:cNvPr id="3" name="Content Placeholder 2">
            <a:extLst>
              <a:ext uri="{FF2B5EF4-FFF2-40B4-BE49-F238E27FC236}">
                <a16:creationId xmlns:a16="http://schemas.microsoft.com/office/drawing/2014/main" id="{78489216-E213-1539-4C83-5BCD32A29D54}"/>
              </a:ext>
            </a:extLst>
          </p:cNvPr>
          <p:cNvSpPr>
            <a:spLocks noGrp="1"/>
          </p:cNvSpPr>
          <p:nvPr>
            <p:ph idx="1"/>
          </p:nvPr>
        </p:nvSpPr>
        <p:spPr/>
        <p:txBody>
          <a:bodyPr>
            <a:normAutofit fontScale="55000" lnSpcReduction="20000"/>
          </a:bodyPr>
          <a:lstStyle/>
          <a:p>
            <a:r>
              <a:rPr lang="en-US" sz="3200" b="1" i="0" u="none" strike="noStrike" baseline="0" dirty="0">
                <a:solidFill>
                  <a:schemeClr val="bg1"/>
                </a:solidFill>
                <a:latin typeface="Courier New" panose="02070309020205020404" pitchFamily="49" charset="0"/>
              </a:rPr>
              <a:t>INSERT</a:t>
            </a:r>
            <a:r>
              <a:rPr lang="en-US" sz="3200" b="0" i="0" u="none" strike="noStrike" baseline="0" dirty="0">
                <a:solidFill>
                  <a:schemeClr val="bg1"/>
                </a:solidFill>
                <a:latin typeface="Courier New" panose="02070309020205020404" pitchFamily="49" charset="0"/>
              </a:rPr>
              <a:t> </a:t>
            </a:r>
            <a:r>
              <a:rPr lang="en-US" sz="3200" b="1" i="0" u="none" strike="noStrike" baseline="0" dirty="0">
                <a:solidFill>
                  <a:schemeClr val="bg1"/>
                </a:solidFill>
                <a:latin typeface="Courier New" panose="02070309020205020404" pitchFamily="49" charset="0"/>
              </a:rPr>
              <a:t>INTO</a:t>
            </a:r>
            <a:r>
              <a:rPr lang="en-US" sz="3200" b="0" i="0" u="none" strike="noStrike" baseline="0" dirty="0">
                <a:solidFill>
                  <a:schemeClr val="bg1"/>
                </a:solidFill>
                <a:latin typeface="Courier New" panose="02070309020205020404" pitchFamily="49" charset="0"/>
              </a:rPr>
              <a:t> PEOPLE </a:t>
            </a:r>
            <a:r>
              <a:rPr lang="en-US" sz="3200" b="1" i="0" u="none" strike="noStrike" baseline="0" dirty="0">
                <a:solidFill>
                  <a:schemeClr val="bg1"/>
                </a:solidFill>
                <a:latin typeface="Courier New" panose="02070309020205020404" pitchFamily="49" charset="0"/>
              </a:rPr>
              <a:t>VALUES</a:t>
            </a:r>
            <a:r>
              <a:rPr lang="en-US" sz="3200" b="0" i="0" u="none" strike="noStrike" baseline="0" dirty="0">
                <a:solidFill>
                  <a:schemeClr val="bg1"/>
                </a:solidFill>
                <a:latin typeface="Courier New" panose="02070309020205020404" pitchFamily="49" charset="0"/>
              </a:rPr>
              <a:t> (100 , 'WA123456-25', 'David', 'Wallace', '19671117', '+61-404567893', 'Perth'),</a:t>
            </a:r>
          </a:p>
          <a:p>
            <a:r>
              <a:rPr lang="en-AU" sz="3200" b="0" i="0" u="none" strike="noStrike" baseline="0" dirty="0">
                <a:solidFill>
                  <a:schemeClr val="bg1"/>
                </a:solidFill>
                <a:latin typeface="Courier New" panose="02070309020205020404" pitchFamily="49" charset="0"/>
              </a:rPr>
              <a:t>(101,'DA123456-10','Jan','Levinson', '19610511','+61-404777893','Brisbane'),</a:t>
            </a:r>
          </a:p>
          <a:p>
            <a:r>
              <a:rPr lang="en-AU" sz="3200" b="0" i="0" u="none" strike="noStrike" baseline="0" dirty="0">
                <a:solidFill>
                  <a:schemeClr val="bg1"/>
                </a:solidFill>
                <a:latin typeface="Courier New" panose="02070309020205020404" pitchFamily="49" charset="0"/>
              </a:rPr>
              <a:t>(102, 'AL123456-45','Tina', 'Scott', '19640315','+61-404000093','Sydney'),</a:t>
            </a:r>
          </a:p>
          <a:p>
            <a:r>
              <a:rPr lang="en-AU" sz="3200" b="0" i="0" u="none" strike="noStrike" baseline="0" dirty="0">
                <a:solidFill>
                  <a:schemeClr val="bg1"/>
                </a:solidFill>
                <a:latin typeface="Courier New" panose="02070309020205020404" pitchFamily="49" charset="0"/>
              </a:rPr>
              <a:t>(103, 'WS222756-12','Angela', 'Martin', '19710625','+61-4045111170','Perth'),</a:t>
            </a:r>
          </a:p>
          <a:p>
            <a:r>
              <a:rPr lang="fi-FI" sz="3200" b="0" i="0" u="none" strike="noStrike" baseline="0" dirty="0">
                <a:solidFill>
                  <a:schemeClr val="bg1"/>
                </a:solidFill>
                <a:latin typeface="Courier New" panose="02070309020205020404" pitchFamily="49" charset="0"/>
              </a:rPr>
              <a:t>(104, 'ZA882456-45','Kelly', 'Kapoor', '19800205','+61-404567555','Perth'),</a:t>
            </a:r>
          </a:p>
          <a:p>
            <a:r>
              <a:rPr lang="en-AU" sz="3200" b="0" i="0" u="none" strike="noStrike" baseline="0" dirty="0">
                <a:solidFill>
                  <a:schemeClr val="bg1"/>
                </a:solidFill>
                <a:latin typeface="Courier New" panose="02070309020205020404" pitchFamily="49" charset="0"/>
              </a:rPr>
              <a:t>(105, 'ID123456-98','Stanley', 'Hudson', '19580219','+61-4245676541','Melbourn'),</a:t>
            </a:r>
          </a:p>
          <a:p>
            <a:r>
              <a:rPr lang="en-AU" sz="3200" b="0" i="0" u="none" strike="noStrike" baseline="0" dirty="0">
                <a:solidFill>
                  <a:schemeClr val="bg1"/>
                </a:solidFill>
                <a:latin typeface="Courier New" panose="02070309020205020404" pitchFamily="49" charset="0"/>
              </a:rPr>
              <a:t>(106, 'HG123456-44','Josh', 'Porter', '19690905','+61-404567892','Adelaid'),</a:t>
            </a:r>
          </a:p>
          <a:p>
            <a:r>
              <a:rPr lang="en-AU" sz="3200" b="0" i="0" u="none" strike="noStrike" baseline="0" dirty="0">
                <a:solidFill>
                  <a:schemeClr val="bg1"/>
                </a:solidFill>
                <a:latin typeface="Courier New" panose="02070309020205020404" pitchFamily="49" charset="0"/>
              </a:rPr>
              <a:t>(107, 'YU123456-23','Andy', '</a:t>
            </a:r>
            <a:r>
              <a:rPr lang="en-AU" sz="3200" b="0" i="0" u="none" strike="noStrike" baseline="0" dirty="0" err="1">
                <a:solidFill>
                  <a:schemeClr val="bg1"/>
                </a:solidFill>
                <a:latin typeface="Courier New" panose="02070309020205020404" pitchFamily="49" charset="0"/>
              </a:rPr>
              <a:t>Berneard</a:t>
            </a:r>
            <a:r>
              <a:rPr lang="en-AU" sz="3200" b="0" i="0" u="none" strike="noStrike" baseline="0" dirty="0">
                <a:solidFill>
                  <a:schemeClr val="bg1"/>
                </a:solidFill>
                <a:latin typeface="Courier New" panose="02070309020205020404" pitchFamily="49" charset="0"/>
              </a:rPr>
              <a:t>', '19730722','+61-4221167894','Perth'),</a:t>
            </a:r>
          </a:p>
          <a:p>
            <a:r>
              <a:rPr lang="en-AU" sz="3200" b="0" i="0" u="none" strike="noStrike" baseline="0" dirty="0">
                <a:solidFill>
                  <a:schemeClr val="bg1"/>
                </a:solidFill>
                <a:latin typeface="Courier New" panose="02070309020205020404" pitchFamily="49" charset="0"/>
              </a:rPr>
              <a:t>(108, 'GH123456-45','Jim', '</a:t>
            </a:r>
            <a:r>
              <a:rPr lang="en-AU" sz="3200" b="0" i="0" u="none" strike="noStrike" baseline="0" dirty="0" err="1">
                <a:solidFill>
                  <a:schemeClr val="bg1"/>
                </a:solidFill>
                <a:latin typeface="Courier New" panose="02070309020205020404" pitchFamily="49" charset="0"/>
              </a:rPr>
              <a:t>Halpert</a:t>
            </a:r>
            <a:r>
              <a:rPr lang="en-AU" sz="3200" b="0" i="0" u="none" strike="noStrike" baseline="0" dirty="0">
                <a:solidFill>
                  <a:schemeClr val="bg1"/>
                </a:solidFill>
                <a:latin typeface="Courier New" panose="02070309020205020404" pitchFamily="49" charset="0"/>
              </a:rPr>
              <a:t>', '1978-10-01','+61-404567893','SYDNEY’);</a:t>
            </a:r>
          </a:p>
          <a:p>
            <a:endParaRPr lang="en-AU" sz="3200" b="0" i="0" u="none" strike="noStrike" baseline="0" dirty="0">
              <a:solidFill>
                <a:schemeClr val="bg1"/>
              </a:solidFill>
              <a:latin typeface="Courier New" panose="02070309020205020404" pitchFamily="49" charset="0"/>
            </a:endParaRPr>
          </a:p>
          <a:p>
            <a:r>
              <a:rPr lang="en-AU" sz="3200" b="1" i="0" u="none" strike="noStrike" baseline="0" dirty="0">
                <a:solidFill>
                  <a:schemeClr val="bg1"/>
                </a:solidFill>
                <a:latin typeface="Courier New" panose="02070309020205020404" pitchFamily="49" charset="0"/>
              </a:rPr>
              <a:t>SELECT</a:t>
            </a:r>
            <a:r>
              <a:rPr lang="en-AU" sz="3200" b="0" i="0" u="none" strike="noStrike" baseline="0" dirty="0">
                <a:solidFill>
                  <a:schemeClr val="bg1"/>
                </a:solidFill>
                <a:latin typeface="Courier New" panose="02070309020205020404" pitchFamily="49" charset="0"/>
              </a:rPr>
              <a:t> * </a:t>
            </a:r>
            <a:r>
              <a:rPr lang="en-AU" sz="3200" b="1" i="0" u="none" strike="noStrike" baseline="0" dirty="0">
                <a:solidFill>
                  <a:schemeClr val="bg1"/>
                </a:solidFill>
                <a:latin typeface="Courier New" panose="02070309020205020404" pitchFamily="49" charset="0"/>
              </a:rPr>
              <a:t>FROM</a:t>
            </a:r>
            <a:r>
              <a:rPr lang="en-AU" sz="3200" b="0" i="0" u="none" strike="noStrike" baseline="0" dirty="0">
                <a:solidFill>
                  <a:schemeClr val="bg1"/>
                </a:solidFill>
                <a:latin typeface="Courier New" panose="02070309020205020404" pitchFamily="49" charset="0"/>
              </a:rPr>
              <a:t> People;</a:t>
            </a:r>
          </a:p>
          <a:p>
            <a:endParaRPr lang="en-AU" dirty="0"/>
          </a:p>
        </p:txBody>
      </p:sp>
    </p:spTree>
    <p:extLst>
      <p:ext uri="{BB962C8B-B14F-4D97-AF65-F5344CB8AC3E}">
        <p14:creationId xmlns:p14="http://schemas.microsoft.com/office/powerpoint/2010/main" val="2954333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B6E0-4324-1526-0D8F-F853DCB86ABC}"/>
              </a:ext>
            </a:extLst>
          </p:cNvPr>
          <p:cNvSpPr>
            <a:spLocks noGrp="1"/>
          </p:cNvSpPr>
          <p:nvPr>
            <p:ph type="title"/>
          </p:nvPr>
        </p:nvSpPr>
        <p:spPr/>
        <p:txBody>
          <a:bodyPr/>
          <a:lstStyle/>
          <a:p>
            <a:r>
              <a:rPr lang="en-AU" dirty="0"/>
              <a:t>Float datatype</a:t>
            </a:r>
          </a:p>
        </p:txBody>
      </p:sp>
      <p:sp>
        <p:nvSpPr>
          <p:cNvPr id="3" name="Content Placeholder 2">
            <a:extLst>
              <a:ext uri="{FF2B5EF4-FFF2-40B4-BE49-F238E27FC236}">
                <a16:creationId xmlns:a16="http://schemas.microsoft.com/office/drawing/2014/main" id="{9EDEB647-C309-46B3-414B-FAF97593C768}"/>
              </a:ext>
            </a:extLst>
          </p:cNvPr>
          <p:cNvSpPr>
            <a:spLocks noGrp="1"/>
          </p:cNvSpPr>
          <p:nvPr>
            <p:ph idx="1"/>
          </p:nvPr>
        </p:nvSpPr>
        <p:spPr/>
        <p:txBody>
          <a:bodyPr/>
          <a:lstStyle/>
          <a:p>
            <a:r>
              <a:rPr lang="en-AU" sz="1800" b="1" i="0" u="none" strike="noStrike" baseline="0" dirty="0">
                <a:solidFill>
                  <a:schemeClr val="bg1"/>
                </a:solidFill>
                <a:latin typeface="Courier New" panose="02070309020205020404" pitchFamily="49" charset="0"/>
              </a:rPr>
              <a:t>CREATE</a:t>
            </a:r>
            <a:r>
              <a:rPr lang="en-AU" sz="1800" b="0" i="0" u="none" strike="noStrike" baseline="0" dirty="0">
                <a:solidFill>
                  <a:schemeClr val="bg1"/>
                </a:solidFill>
                <a:latin typeface="Courier New" panose="02070309020205020404" pitchFamily="49" charset="0"/>
              </a:rPr>
              <a:t> </a:t>
            </a:r>
            <a:r>
              <a:rPr lang="en-AU" sz="1800" b="1" i="0" u="none" strike="noStrike" baseline="0" dirty="0">
                <a:solidFill>
                  <a:schemeClr val="bg1"/>
                </a:solidFill>
                <a:latin typeface="Courier New" panose="02070309020205020404" pitchFamily="49" charset="0"/>
              </a:rPr>
              <a:t>TABLE</a:t>
            </a:r>
            <a:r>
              <a:rPr lang="en-AU" sz="1800" b="0" i="0" u="none" strike="noStrike" baseline="0" dirty="0">
                <a:solidFill>
                  <a:schemeClr val="bg1"/>
                </a:solidFill>
                <a:latin typeface="Courier New" panose="02070309020205020404" pitchFamily="49" charset="0"/>
              </a:rPr>
              <a:t> productnew1(</a:t>
            </a:r>
          </a:p>
          <a:p>
            <a:r>
              <a:rPr lang="en-US" sz="1800" b="0" i="0" u="none" strike="noStrike" baseline="0" dirty="0">
                <a:solidFill>
                  <a:schemeClr val="bg1"/>
                </a:solidFill>
                <a:latin typeface="Courier New" panose="02070309020205020404" pitchFamily="49" charset="0"/>
              </a:rPr>
              <a:t>    P_ID </a:t>
            </a:r>
            <a:r>
              <a:rPr lang="en-US" sz="1800" b="1" i="0" u="none" strike="noStrike" baseline="0" dirty="0">
                <a:solidFill>
                  <a:schemeClr val="bg1"/>
                </a:solidFill>
                <a:latin typeface="Courier New" panose="02070309020205020404" pitchFamily="49" charset="0"/>
              </a:rPr>
              <a:t>VARCHAR</a:t>
            </a:r>
            <a:r>
              <a:rPr lang="en-US" sz="1800" b="0" i="0" u="none" strike="noStrike" baseline="0" dirty="0">
                <a:solidFill>
                  <a:schemeClr val="bg1"/>
                </a:solidFill>
                <a:latin typeface="Courier New" panose="02070309020205020404" pitchFamily="49" charset="0"/>
              </a:rPr>
              <a:t>(20) </a:t>
            </a:r>
            <a:r>
              <a:rPr lang="en-US" sz="1800" b="1" i="0" u="none" strike="noStrike" baseline="0" dirty="0">
                <a:solidFill>
                  <a:schemeClr val="bg1"/>
                </a:solidFill>
                <a:latin typeface="Courier New" panose="02070309020205020404" pitchFamily="49" charset="0"/>
              </a:rPr>
              <a:t>PRIMARY</a:t>
            </a:r>
            <a:r>
              <a:rPr lang="en-US" sz="1800" b="0" i="0" u="none" strike="noStrike" baseline="0" dirty="0">
                <a:solidFill>
                  <a:schemeClr val="bg1"/>
                </a:solidFill>
                <a:latin typeface="Courier New" panose="02070309020205020404" pitchFamily="49" charset="0"/>
              </a:rPr>
              <a:t> </a:t>
            </a:r>
            <a:r>
              <a:rPr lang="en-US" sz="1800" b="1" i="0" u="none" strike="noStrike" baseline="0" dirty="0">
                <a:solidFill>
                  <a:schemeClr val="bg1"/>
                </a:solidFill>
                <a:latin typeface="Courier New" panose="02070309020205020404" pitchFamily="49" charset="0"/>
              </a:rPr>
              <a:t>KEY</a:t>
            </a:r>
            <a:r>
              <a:rPr lang="en-US" sz="1800" b="0" i="0" u="none" strike="noStrike" baseline="0" dirty="0">
                <a:solidFill>
                  <a:schemeClr val="bg1"/>
                </a:solidFill>
                <a:latin typeface="Courier New" panose="02070309020205020404" pitchFamily="49" charset="0"/>
              </a:rPr>
              <a:t>,</a:t>
            </a:r>
          </a:p>
          <a:p>
            <a:r>
              <a:rPr lang="en-AU" sz="1800" b="0" i="0" u="none" strike="noStrike" baseline="0" dirty="0">
                <a:solidFill>
                  <a:schemeClr val="bg1"/>
                </a:solidFill>
                <a:latin typeface="Courier New" panose="02070309020205020404" pitchFamily="49" charset="0"/>
              </a:rPr>
              <a:t>    P_NAME </a:t>
            </a:r>
            <a:r>
              <a:rPr lang="en-AU" sz="1800" b="1" i="0" u="none" strike="noStrike" baseline="0" dirty="0">
                <a:solidFill>
                  <a:schemeClr val="bg1"/>
                </a:solidFill>
                <a:latin typeface="Courier New" panose="02070309020205020404" pitchFamily="49" charset="0"/>
              </a:rPr>
              <a:t>VARCHAR</a:t>
            </a:r>
            <a:r>
              <a:rPr lang="en-AU" sz="1800" b="0" i="0" u="none" strike="noStrike" baseline="0" dirty="0">
                <a:solidFill>
                  <a:schemeClr val="bg1"/>
                </a:solidFill>
                <a:latin typeface="Courier New" panose="02070309020205020404" pitchFamily="49" charset="0"/>
              </a:rPr>
              <a:t>(20),</a:t>
            </a:r>
          </a:p>
          <a:p>
            <a:r>
              <a:rPr lang="en-AU" sz="1800" b="0" i="0" u="none" strike="noStrike" baseline="0" dirty="0">
                <a:solidFill>
                  <a:schemeClr val="bg1"/>
                </a:solidFill>
                <a:latin typeface="Courier New" panose="02070309020205020404" pitchFamily="49" charset="0"/>
              </a:rPr>
              <a:t>    P_COMPANY </a:t>
            </a:r>
            <a:r>
              <a:rPr lang="en-AU" sz="1800" b="1" i="0" u="none" strike="noStrike" baseline="0" dirty="0">
                <a:solidFill>
                  <a:schemeClr val="bg1"/>
                </a:solidFill>
                <a:latin typeface="Courier New" panose="02070309020205020404" pitchFamily="49" charset="0"/>
              </a:rPr>
              <a:t>VARCHAR</a:t>
            </a:r>
            <a:r>
              <a:rPr lang="en-AU" sz="1800" b="0" i="0" u="none" strike="noStrike" baseline="0" dirty="0">
                <a:solidFill>
                  <a:schemeClr val="bg1"/>
                </a:solidFill>
                <a:latin typeface="Courier New" panose="02070309020205020404" pitchFamily="49" charset="0"/>
              </a:rPr>
              <a:t>(20),</a:t>
            </a:r>
          </a:p>
          <a:p>
            <a:r>
              <a:rPr lang="en-AU" sz="1800" b="0" i="0" u="none" strike="noStrike" baseline="0" dirty="0">
                <a:solidFill>
                  <a:schemeClr val="bg1"/>
                </a:solidFill>
                <a:latin typeface="Courier New" panose="02070309020205020404" pitchFamily="49" charset="0"/>
              </a:rPr>
              <a:t>   Price </a:t>
            </a:r>
            <a:r>
              <a:rPr lang="en-AU" sz="1800" b="1" i="0" u="none" strike="noStrike" baseline="0" dirty="0">
                <a:solidFill>
                  <a:schemeClr val="bg1"/>
                </a:solidFill>
                <a:latin typeface="Courier New" panose="02070309020205020404" pitchFamily="49" charset="0"/>
              </a:rPr>
              <a:t>FLOAT</a:t>
            </a:r>
            <a:r>
              <a:rPr lang="en-AU" sz="1800" b="0" i="0" u="none" strike="noStrike" baseline="0" dirty="0">
                <a:solidFill>
                  <a:schemeClr val="bg1"/>
                </a:solidFill>
                <a:latin typeface="Courier New" panose="02070309020205020404" pitchFamily="49" charset="0"/>
              </a:rPr>
              <a:t>(7,2)</a:t>
            </a:r>
          </a:p>
          <a:p>
            <a:r>
              <a:rPr lang="en-AU" sz="1800" b="0" i="0" u="none" strike="noStrike" baseline="0" dirty="0">
                <a:solidFill>
                  <a:schemeClr val="bg1"/>
                </a:solidFill>
                <a:latin typeface="Courier New" panose="02070309020205020404" pitchFamily="49" charset="0"/>
              </a:rPr>
              <a:t>  );</a:t>
            </a:r>
          </a:p>
          <a:p>
            <a:r>
              <a:rPr lang="en-AU" sz="3200" b="1" i="0" u="none" strike="noStrike" baseline="0" dirty="0">
                <a:solidFill>
                  <a:schemeClr val="bg1"/>
                </a:solidFill>
                <a:latin typeface="Courier New" panose="02070309020205020404" pitchFamily="49" charset="0"/>
              </a:rPr>
              <a:t>INSERT</a:t>
            </a:r>
            <a:r>
              <a:rPr lang="en-AU" sz="3200" b="0" i="0" u="none" strike="noStrike" baseline="0" dirty="0">
                <a:solidFill>
                  <a:schemeClr val="bg1"/>
                </a:solidFill>
                <a:latin typeface="Courier New" panose="02070309020205020404" pitchFamily="49" charset="0"/>
              </a:rPr>
              <a:t> </a:t>
            </a:r>
            <a:r>
              <a:rPr lang="en-AU" sz="3200" b="1" i="0" u="none" strike="noStrike" baseline="0" dirty="0">
                <a:solidFill>
                  <a:schemeClr val="bg1"/>
                </a:solidFill>
                <a:latin typeface="Courier New" panose="02070309020205020404" pitchFamily="49" charset="0"/>
              </a:rPr>
              <a:t>INTO</a:t>
            </a:r>
            <a:r>
              <a:rPr lang="en-AU" sz="3200" b="0" i="0" u="none" strike="noStrike" baseline="0" dirty="0">
                <a:solidFill>
                  <a:schemeClr val="bg1"/>
                </a:solidFill>
                <a:latin typeface="Courier New" panose="02070309020205020404" pitchFamily="49" charset="0"/>
              </a:rPr>
              <a:t> productnew1 </a:t>
            </a:r>
            <a:r>
              <a:rPr lang="en-AU" sz="3200" b="1" i="0" u="none" strike="noStrike" baseline="0" dirty="0">
                <a:solidFill>
                  <a:schemeClr val="bg1"/>
                </a:solidFill>
                <a:latin typeface="Courier New" panose="02070309020205020404" pitchFamily="49" charset="0"/>
              </a:rPr>
              <a:t>VALUES</a:t>
            </a:r>
            <a:r>
              <a:rPr lang="en-AU" sz="3200" b="0" i="0" u="none" strike="noStrike" baseline="0" dirty="0">
                <a:solidFill>
                  <a:schemeClr val="bg1"/>
                </a:solidFill>
                <a:latin typeface="Courier New" panose="02070309020205020404" pitchFamily="49" charset="0"/>
              </a:rPr>
              <a:t> ('p115','Cheese','kiri cheese products', 3.85);</a:t>
            </a:r>
          </a:p>
          <a:p>
            <a:endParaRPr lang="en-AU" dirty="0"/>
          </a:p>
        </p:txBody>
      </p:sp>
    </p:spTree>
    <p:extLst>
      <p:ext uri="{BB962C8B-B14F-4D97-AF65-F5344CB8AC3E}">
        <p14:creationId xmlns:p14="http://schemas.microsoft.com/office/powerpoint/2010/main" val="1436463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1E8C7-273F-D382-D176-A61CA714C661}"/>
              </a:ext>
            </a:extLst>
          </p:cNvPr>
          <p:cNvSpPr>
            <a:spLocks noGrp="1"/>
          </p:cNvSpPr>
          <p:nvPr>
            <p:ph type="title"/>
          </p:nvPr>
        </p:nvSpPr>
        <p:spPr/>
        <p:txBody>
          <a:bodyPr/>
          <a:lstStyle/>
          <a:p>
            <a:r>
              <a:rPr lang="en-AU" dirty="0"/>
              <a:t>Date and time  data type</a:t>
            </a:r>
          </a:p>
        </p:txBody>
      </p:sp>
      <p:sp>
        <p:nvSpPr>
          <p:cNvPr id="3" name="Content Placeholder 2">
            <a:extLst>
              <a:ext uri="{FF2B5EF4-FFF2-40B4-BE49-F238E27FC236}">
                <a16:creationId xmlns:a16="http://schemas.microsoft.com/office/drawing/2014/main" id="{D901A967-47D6-C634-8505-0CABA335E35A}"/>
              </a:ext>
            </a:extLst>
          </p:cNvPr>
          <p:cNvSpPr>
            <a:spLocks noGrp="1"/>
          </p:cNvSpPr>
          <p:nvPr>
            <p:ph idx="1"/>
          </p:nvPr>
        </p:nvSpPr>
        <p:spPr/>
        <p:txBody>
          <a:bodyPr/>
          <a:lstStyle/>
          <a:p>
            <a:r>
              <a:rPr lang="en-AU" sz="2400" b="1" i="0" u="none" strike="noStrike" baseline="0" dirty="0">
                <a:solidFill>
                  <a:schemeClr val="bg1"/>
                </a:solidFill>
                <a:latin typeface="Courier New" panose="02070309020205020404" pitchFamily="49" charset="0"/>
              </a:rPr>
              <a:t>CREATE</a:t>
            </a:r>
            <a:r>
              <a:rPr lang="en-AU" sz="2400" b="0" i="0" u="none" strike="noStrike" baseline="0" dirty="0">
                <a:solidFill>
                  <a:schemeClr val="bg1"/>
                </a:solidFill>
                <a:latin typeface="Courier New" panose="02070309020205020404" pitchFamily="49" charset="0"/>
              </a:rPr>
              <a:t> </a:t>
            </a:r>
            <a:r>
              <a:rPr lang="en-AU" sz="2400" b="1" i="0" u="none" strike="noStrike" baseline="0" dirty="0">
                <a:solidFill>
                  <a:schemeClr val="bg1"/>
                </a:solidFill>
                <a:latin typeface="Courier New" panose="02070309020205020404" pitchFamily="49" charset="0"/>
              </a:rPr>
              <a:t>TABLE</a:t>
            </a:r>
            <a:r>
              <a:rPr lang="en-AU" sz="2400" b="0" i="0" u="none" strike="noStrike" baseline="0" dirty="0">
                <a:solidFill>
                  <a:schemeClr val="bg1"/>
                </a:solidFill>
                <a:latin typeface="Courier New" panose="02070309020205020404" pitchFamily="49" charset="0"/>
              </a:rPr>
              <a:t> productnew11(</a:t>
            </a:r>
          </a:p>
          <a:p>
            <a:r>
              <a:rPr lang="en-US" sz="2400" b="0" i="0" u="none" strike="noStrike" baseline="0" dirty="0">
                <a:solidFill>
                  <a:schemeClr val="bg1"/>
                </a:solidFill>
                <a:latin typeface="Courier New" panose="02070309020205020404" pitchFamily="49" charset="0"/>
              </a:rPr>
              <a:t>    P_ID </a:t>
            </a:r>
            <a:r>
              <a:rPr lang="en-US" sz="2400" b="1" i="0" u="none" strike="noStrike" baseline="0" dirty="0">
                <a:solidFill>
                  <a:schemeClr val="bg1"/>
                </a:solidFill>
                <a:latin typeface="Courier New" panose="02070309020205020404" pitchFamily="49" charset="0"/>
              </a:rPr>
              <a:t>VARCHAR</a:t>
            </a:r>
            <a:r>
              <a:rPr lang="en-US" sz="2400" b="0" i="0" u="none" strike="noStrike" baseline="0" dirty="0">
                <a:solidFill>
                  <a:schemeClr val="bg1"/>
                </a:solidFill>
                <a:latin typeface="Courier New" panose="02070309020205020404" pitchFamily="49" charset="0"/>
              </a:rPr>
              <a:t>(20) </a:t>
            </a:r>
            <a:r>
              <a:rPr lang="en-US" sz="2400" b="1" i="0" u="none" strike="noStrike" baseline="0" dirty="0">
                <a:solidFill>
                  <a:schemeClr val="bg1"/>
                </a:solidFill>
                <a:latin typeface="Courier New" panose="02070309020205020404" pitchFamily="49" charset="0"/>
              </a:rPr>
              <a:t>PRIMARY</a:t>
            </a:r>
            <a:r>
              <a:rPr lang="en-US" sz="2400" b="0" i="0" u="none" strike="noStrike" baseline="0" dirty="0">
                <a:solidFill>
                  <a:schemeClr val="bg1"/>
                </a:solidFill>
                <a:latin typeface="Courier New" panose="02070309020205020404" pitchFamily="49" charset="0"/>
              </a:rPr>
              <a:t> </a:t>
            </a:r>
            <a:r>
              <a:rPr lang="en-US" sz="2400" b="1" i="0" u="none" strike="noStrike" baseline="0" dirty="0">
                <a:solidFill>
                  <a:schemeClr val="bg1"/>
                </a:solidFill>
                <a:latin typeface="Courier New" panose="02070309020205020404" pitchFamily="49" charset="0"/>
              </a:rPr>
              <a:t>KEY</a:t>
            </a:r>
            <a:r>
              <a:rPr lang="en-US" sz="2400" b="0" i="0" u="none" strike="noStrike" baseline="0" dirty="0">
                <a:solidFill>
                  <a:schemeClr val="bg1"/>
                </a:solidFill>
                <a:latin typeface="Courier New" panose="02070309020205020404" pitchFamily="49" charset="0"/>
              </a:rPr>
              <a:t>,</a:t>
            </a:r>
          </a:p>
          <a:p>
            <a:r>
              <a:rPr lang="en-AU" sz="2400" b="0" i="0" u="none" strike="noStrike" baseline="0" dirty="0">
                <a:solidFill>
                  <a:schemeClr val="bg1"/>
                </a:solidFill>
                <a:latin typeface="Courier New" panose="02070309020205020404" pitchFamily="49" charset="0"/>
              </a:rPr>
              <a:t>    P_NAME </a:t>
            </a:r>
            <a:r>
              <a:rPr lang="en-AU" sz="2400" b="1" i="0" u="none" strike="noStrike" baseline="0" dirty="0">
                <a:solidFill>
                  <a:schemeClr val="bg1"/>
                </a:solidFill>
                <a:latin typeface="Courier New" panose="02070309020205020404" pitchFamily="49" charset="0"/>
              </a:rPr>
              <a:t>VARCHAR</a:t>
            </a:r>
            <a:r>
              <a:rPr lang="en-AU" sz="2400" b="0" i="0" u="none" strike="noStrike" baseline="0" dirty="0">
                <a:solidFill>
                  <a:schemeClr val="bg1"/>
                </a:solidFill>
                <a:latin typeface="Courier New" panose="02070309020205020404" pitchFamily="49" charset="0"/>
              </a:rPr>
              <a:t>(20),</a:t>
            </a:r>
          </a:p>
          <a:p>
            <a:r>
              <a:rPr lang="en-AU" sz="2400" b="0" i="0" u="none" strike="noStrike" baseline="0" dirty="0">
                <a:solidFill>
                  <a:schemeClr val="bg1"/>
                </a:solidFill>
                <a:latin typeface="Courier New" panose="02070309020205020404" pitchFamily="49" charset="0"/>
              </a:rPr>
              <a:t>    P_COMPANY </a:t>
            </a:r>
            <a:r>
              <a:rPr lang="en-AU" sz="2400" b="1" i="0" u="none" strike="noStrike" baseline="0" dirty="0">
                <a:solidFill>
                  <a:schemeClr val="bg1"/>
                </a:solidFill>
                <a:latin typeface="Courier New" panose="02070309020205020404" pitchFamily="49" charset="0"/>
              </a:rPr>
              <a:t>VARCHAR</a:t>
            </a:r>
            <a:r>
              <a:rPr lang="en-AU" sz="2400" b="0" i="0" u="none" strike="noStrike" baseline="0" dirty="0">
                <a:solidFill>
                  <a:schemeClr val="bg1"/>
                </a:solidFill>
                <a:latin typeface="Courier New" panose="02070309020205020404" pitchFamily="49" charset="0"/>
              </a:rPr>
              <a:t>(20),</a:t>
            </a:r>
          </a:p>
          <a:p>
            <a:r>
              <a:rPr lang="en-AU" sz="2400" b="0" i="0" u="none" strike="noStrike" baseline="0" dirty="0">
                <a:solidFill>
                  <a:schemeClr val="bg1"/>
                </a:solidFill>
                <a:latin typeface="Courier New" panose="02070309020205020404" pitchFamily="49" charset="0"/>
              </a:rPr>
              <a:t>    </a:t>
            </a:r>
            <a:r>
              <a:rPr lang="en-AU" sz="2400" b="0" i="0" u="none" strike="noStrike" baseline="0" dirty="0" err="1">
                <a:solidFill>
                  <a:schemeClr val="bg1"/>
                </a:solidFill>
                <a:latin typeface="Courier New" panose="02070309020205020404" pitchFamily="49" charset="0"/>
              </a:rPr>
              <a:t>Date_time_ofmanufacturing</a:t>
            </a:r>
            <a:r>
              <a:rPr lang="en-AU" sz="2400" b="0" i="0" u="none" strike="noStrike" baseline="0" dirty="0">
                <a:solidFill>
                  <a:schemeClr val="bg1"/>
                </a:solidFill>
                <a:latin typeface="Courier New" panose="02070309020205020404" pitchFamily="49" charset="0"/>
              </a:rPr>
              <a:t> </a:t>
            </a:r>
            <a:r>
              <a:rPr lang="en-AU" sz="2400" b="1" i="0" u="none" strike="noStrike" baseline="0" dirty="0">
                <a:solidFill>
                  <a:schemeClr val="bg1"/>
                </a:solidFill>
                <a:latin typeface="Courier New" panose="02070309020205020404" pitchFamily="49" charset="0"/>
              </a:rPr>
              <a:t>DATETIME</a:t>
            </a:r>
            <a:r>
              <a:rPr lang="en-AU" sz="2400" b="0" i="0" u="none" strike="noStrike" baseline="0" dirty="0">
                <a:solidFill>
                  <a:schemeClr val="bg1"/>
                </a:solidFill>
                <a:latin typeface="Courier New" panose="02070309020205020404" pitchFamily="49" charset="0"/>
              </a:rPr>
              <a:t>,</a:t>
            </a:r>
          </a:p>
          <a:p>
            <a:r>
              <a:rPr lang="en-AU" sz="2400" b="0" i="0" u="none" strike="noStrike" baseline="0" dirty="0">
                <a:solidFill>
                  <a:schemeClr val="bg1"/>
                </a:solidFill>
                <a:latin typeface="Courier New" panose="02070309020205020404" pitchFamily="49" charset="0"/>
              </a:rPr>
              <a:t>    </a:t>
            </a:r>
            <a:r>
              <a:rPr lang="en-AU" sz="2400" b="0" i="0" u="none" strike="noStrike" baseline="0" dirty="0" err="1">
                <a:solidFill>
                  <a:schemeClr val="bg1"/>
                </a:solidFill>
                <a:latin typeface="Courier New" panose="02070309020205020404" pitchFamily="49" charset="0"/>
              </a:rPr>
              <a:t>DATEofdelivery</a:t>
            </a:r>
            <a:r>
              <a:rPr lang="en-AU" sz="2400" b="0" i="0" u="none" strike="noStrike" baseline="0" dirty="0">
                <a:solidFill>
                  <a:schemeClr val="bg1"/>
                </a:solidFill>
                <a:latin typeface="Courier New" panose="02070309020205020404" pitchFamily="49" charset="0"/>
              </a:rPr>
              <a:t> </a:t>
            </a:r>
            <a:r>
              <a:rPr lang="en-AU" sz="2400" b="1" i="0" u="none" strike="noStrike" baseline="0" dirty="0">
                <a:solidFill>
                  <a:schemeClr val="bg1"/>
                </a:solidFill>
                <a:latin typeface="Courier New" panose="02070309020205020404" pitchFamily="49" charset="0"/>
              </a:rPr>
              <a:t>DATE</a:t>
            </a:r>
            <a:r>
              <a:rPr lang="en-AU" sz="2400" b="0" i="0" u="none" strike="noStrike" baseline="0" dirty="0">
                <a:solidFill>
                  <a:schemeClr val="bg1"/>
                </a:solidFill>
                <a:latin typeface="Courier New" panose="02070309020205020404" pitchFamily="49" charset="0"/>
              </a:rPr>
              <a:t>,</a:t>
            </a:r>
          </a:p>
          <a:p>
            <a:r>
              <a:rPr lang="en-AU" sz="2400" b="0" i="0" u="none" strike="noStrike" baseline="0" dirty="0">
                <a:solidFill>
                  <a:schemeClr val="bg1"/>
                </a:solidFill>
                <a:latin typeface="Courier New" panose="02070309020205020404" pitchFamily="49" charset="0"/>
              </a:rPr>
              <a:t>    </a:t>
            </a:r>
            <a:r>
              <a:rPr lang="en-AU" sz="2400" b="0" i="0" u="none" strike="noStrike" baseline="0" dirty="0" err="1">
                <a:solidFill>
                  <a:schemeClr val="bg1"/>
                </a:solidFill>
                <a:latin typeface="Courier New" panose="02070309020205020404" pitchFamily="49" charset="0"/>
              </a:rPr>
              <a:t>TIMEofdelivery</a:t>
            </a:r>
            <a:r>
              <a:rPr lang="en-AU" sz="2400" b="0" i="0" u="none" strike="noStrike" baseline="0" dirty="0">
                <a:solidFill>
                  <a:schemeClr val="bg1"/>
                </a:solidFill>
                <a:latin typeface="Courier New" panose="02070309020205020404" pitchFamily="49" charset="0"/>
              </a:rPr>
              <a:t> </a:t>
            </a:r>
            <a:r>
              <a:rPr lang="en-AU" sz="2400" b="1" i="0" u="none" strike="noStrike" baseline="0" dirty="0">
                <a:solidFill>
                  <a:schemeClr val="bg1"/>
                </a:solidFill>
                <a:latin typeface="Courier New" panose="02070309020205020404" pitchFamily="49" charset="0"/>
              </a:rPr>
              <a:t>TIME</a:t>
            </a:r>
            <a:r>
              <a:rPr lang="en-AU" sz="2400" b="0" i="0" u="none" strike="noStrike" baseline="0" dirty="0">
                <a:solidFill>
                  <a:schemeClr val="bg1"/>
                </a:solidFill>
                <a:latin typeface="Courier New" panose="02070309020205020404" pitchFamily="49" charset="0"/>
              </a:rPr>
              <a:t>,</a:t>
            </a:r>
          </a:p>
          <a:p>
            <a:r>
              <a:rPr lang="en-AU" sz="2400" b="0" i="0" u="none" strike="noStrike" baseline="0" dirty="0">
                <a:solidFill>
                  <a:schemeClr val="bg1"/>
                </a:solidFill>
                <a:latin typeface="Courier New" panose="02070309020205020404" pitchFamily="49" charset="0"/>
              </a:rPr>
              <a:t>    </a:t>
            </a:r>
            <a:r>
              <a:rPr lang="en-AU" sz="2400" b="0" i="0" u="none" strike="noStrike" baseline="0" dirty="0" err="1">
                <a:solidFill>
                  <a:schemeClr val="bg1"/>
                </a:solidFill>
                <a:latin typeface="Courier New" panose="02070309020205020404" pitchFamily="49" charset="0"/>
              </a:rPr>
              <a:t>date_of_expiry</a:t>
            </a:r>
            <a:r>
              <a:rPr lang="en-AU" sz="2400" b="0" i="0" u="none" strike="noStrike" baseline="0" dirty="0">
                <a:solidFill>
                  <a:schemeClr val="bg1"/>
                </a:solidFill>
                <a:latin typeface="Courier New" panose="02070309020205020404" pitchFamily="49" charset="0"/>
              </a:rPr>
              <a:t> </a:t>
            </a:r>
            <a:r>
              <a:rPr lang="en-AU" sz="2400" b="1" i="0" u="none" strike="noStrike" baseline="0" dirty="0">
                <a:solidFill>
                  <a:schemeClr val="bg1"/>
                </a:solidFill>
                <a:latin typeface="Courier New" panose="02070309020205020404" pitchFamily="49" charset="0"/>
              </a:rPr>
              <a:t>DATE</a:t>
            </a:r>
            <a:r>
              <a:rPr lang="en-AU" sz="2400" b="0" i="0" u="none" strike="noStrike" baseline="0" dirty="0">
                <a:solidFill>
                  <a:schemeClr val="bg1"/>
                </a:solidFill>
                <a:latin typeface="Courier New" panose="02070309020205020404" pitchFamily="49" charset="0"/>
              </a:rPr>
              <a:t>,</a:t>
            </a:r>
          </a:p>
          <a:p>
            <a:r>
              <a:rPr lang="en-AU" sz="2400" b="0" i="0" u="none" strike="noStrike" baseline="0" dirty="0">
                <a:solidFill>
                  <a:schemeClr val="bg1"/>
                </a:solidFill>
                <a:latin typeface="Courier New" panose="02070309020205020404" pitchFamily="49" charset="0"/>
              </a:rPr>
              <a:t>    Price </a:t>
            </a:r>
            <a:r>
              <a:rPr lang="en-AU" sz="2400" b="1" i="0" u="none" strike="noStrike" baseline="0" dirty="0">
                <a:solidFill>
                  <a:schemeClr val="bg1"/>
                </a:solidFill>
                <a:latin typeface="Courier New" panose="02070309020205020404" pitchFamily="49" charset="0"/>
              </a:rPr>
              <a:t>FLOAT</a:t>
            </a:r>
            <a:r>
              <a:rPr lang="en-AU" sz="2400" b="0" i="0" u="none" strike="noStrike" baseline="0" dirty="0">
                <a:solidFill>
                  <a:schemeClr val="bg1"/>
                </a:solidFill>
                <a:latin typeface="Courier New" panose="02070309020205020404" pitchFamily="49" charset="0"/>
              </a:rPr>
              <a:t>(7,2)</a:t>
            </a:r>
          </a:p>
          <a:p>
            <a:r>
              <a:rPr lang="en-AU" sz="2400" b="0" i="0" u="none" strike="noStrike" baseline="0" dirty="0">
                <a:solidFill>
                  <a:schemeClr val="bg1"/>
                </a:solidFill>
                <a:latin typeface="Courier New" panose="02070309020205020404" pitchFamily="49" charset="0"/>
              </a:rPr>
              <a:t>  );</a:t>
            </a:r>
          </a:p>
          <a:p>
            <a:endParaRPr lang="en-AU" dirty="0"/>
          </a:p>
        </p:txBody>
      </p:sp>
    </p:spTree>
    <p:extLst>
      <p:ext uri="{BB962C8B-B14F-4D97-AF65-F5344CB8AC3E}">
        <p14:creationId xmlns:p14="http://schemas.microsoft.com/office/powerpoint/2010/main" val="3468864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1274-803F-7507-0ED4-E688057F9FBC}"/>
              </a:ext>
            </a:extLst>
          </p:cNvPr>
          <p:cNvSpPr>
            <a:spLocks noGrp="1"/>
          </p:cNvSpPr>
          <p:nvPr>
            <p:ph type="title"/>
          </p:nvPr>
        </p:nvSpPr>
        <p:spPr/>
        <p:txBody>
          <a:bodyPr/>
          <a:lstStyle/>
          <a:p>
            <a:r>
              <a:rPr lang="en-AU" dirty="0"/>
              <a:t>Add more records in productnew1 table </a:t>
            </a:r>
          </a:p>
        </p:txBody>
      </p:sp>
      <p:sp>
        <p:nvSpPr>
          <p:cNvPr id="3" name="Content Placeholder 2">
            <a:extLst>
              <a:ext uri="{FF2B5EF4-FFF2-40B4-BE49-F238E27FC236}">
                <a16:creationId xmlns:a16="http://schemas.microsoft.com/office/drawing/2014/main" id="{43352208-4FB2-CB5A-2B4F-0C85C6135D9E}"/>
              </a:ext>
            </a:extLst>
          </p:cNvPr>
          <p:cNvSpPr>
            <a:spLocks noGrp="1"/>
          </p:cNvSpPr>
          <p:nvPr>
            <p:ph idx="1"/>
          </p:nvPr>
        </p:nvSpPr>
        <p:spPr/>
        <p:txBody>
          <a:bodyPr/>
          <a:lstStyle/>
          <a:p>
            <a:r>
              <a:rPr lang="en-AU" sz="3200" b="0" i="0" u="none" strike="noStrike" baseline="0" dirty="0">
                <a:solidFill>
                  <a:schemeClr val="bg1"/>
                </a:solidFill>
                <a:latin typeface="Courier New" panose="02070309020205020404" pitchFamily="49" charset="0"/>
              </a:rPr>
              <a:t> </a:t>
            </a:r>
            <a:r>
              <a:rPr lang="en-AU" sz="3200" b="1" i="0" u="none" strike="noStrike" baseline="0" dirty="0">
                <a:solidFill>
                  <a:schemeClr val="bg1"/>
                </a:solidFill>
                <a:latin typeface="Courier New" panose="02070309020205020404" pitchFamily="49" charset="0"/>
              </a:rPr>
              <a:t>INSERT</a:t>
            </a:r>
            <a:r>
              <a:rPr lang="en-AU" sz="3200" b="0" i="0" u="none" strike="noStrike" baseline="0" dirty="0">
                <a:solidFill>
                  <a:schemeClr val="bg1"/>
                </a:solidFill>
                <a:latin typeface="Courier New" panose="02070309020205020404" pitchFamily="49" charset="0"/>
              </a:rPr>
              <a:t> </a:t>
            </a:r>
            <a:r>
              <a:rPr lang="en-AU" sz="3200" b="1" i="0" u="none" strike="noStrike" baseline="0" dirty="0">
                <a:solidFill>
                  <a:schemeClr val="bg1"/>
                </a:solidFill>
                <a:latin typeface="Courier New" panose="02070309020205020404" pitchFamily="49" charset="0"/>
              </a:rPr>
              <a:t>INTO</a:t>
            </a:r>
            <a:r>
              <a:rPr lang="en-AU" sz="3200" b="0" i="0" u="none" strike="noStrike" baseline="0" dirty="0">
                <a:solidFill>
                  <a:schemeClr val="bg1"/>
                </a:solidFill>
                <a:latin typeface="Courier New" panose="02070309020205020404" pitchFamily="49" charset="0"/>
              </a:rPr>
              <a:t> productnew11 </a:t>
            </a:r>
            <a:r>
              <a:rPr lang="en-AU" sz="3200" b="1" i="0" u="none" strike="noStrike" baseline="0" dirty="0">
                <a:solidFill>
                  <a:schemeClr val="bg1"/>
                </a:solidFill>
                <a:latin typeface="Courier New" panose="02070309020205020404" pitchFamily="49" charset="0"/>
              </a:rPr>
              <a:t>VALUES</a:t>
            </a:r>
            <a:r>
              <a:rPr lang="en-AU" sz="3200" b="0" i="0" u="none" strike="noStrike" baseline="0" dirty="0">
                <a:solidFill>
                  <a:schemeClr val="bg1"/>
                </a:solidFill>
                <a:latin typeface="Courier New" panose="02070309020205020404" pitchFamily="49" charset="0"/>
              </a:rPr>
              <a:t> ('p115','Cheese','kiri cheese products', '2023-01-01 10:59:59',20231122,'13:00:00',20240101,3.35);</a:t>
            </a:r>
          </a:p>
          <a:p>
            <a:endParaRPr lang="en-AU" dirty="0"/>
          </a:p>
        </p:txBody>
      </p:sp>
    </p:spTree>
    <p:extLst>
      <p:ext uri="{BB962C8B-B14F-4D97-AF65-F5344CB8AC3E}">
        <p14:creationId xmlns:p14="http://schemas.microsoft.com/office/powerpoint/2010/main" val="6292643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p:spPr>
        <p:txBody>
          <a:bodyPr>
            <a:normAutofit/>
          </a:bodyPr>
          <a:lstStyle/>
          <a:p>
            <a:r>
              <a:rPr lang="en-AU" dirty="0"/>
              <a:t>Exercise- Create and insert records </a:t>
            </a:r>
          </a:p>
        </p:txBody>
      </p:sp>
      <p:sp>
        <p:nvSpPr>
          <p:cNvPr id="5" name="Content Placeholder 4">
            <a:extLst>
              <a:ext uri="{FF2B5EF4-FFF2-40B4-BE49-F238E27FC236}">
                <a16:creationId xmlns:a16="http://schemas.microsoft.com/office/drawing/2014/main" id="{7C784E82-7539-FA4A-8983-4FCA3DA60378}"/>
              </a:ext>
            </a:extLst>
          </p:cNvPr>
          <p:cNvSpPr>
            <a:spLocks noGrp="1"/>
          </p:cNvSpPr>
          <p:nvPr>
            <p:ph idx="1"/>
          </p:nvPr>
        </p:nvSpPr>
        <p:spPr/>
        <p:txBody>
          <a:bodyPr/>
          <a:lstStyle/>
          <a:p>
            <a:r>
              <a:rPr lang="en-AU" dirty="0"/>
              <a:t>Add the following customers using single row inserts:</a:t>
            </a:r>
          </a:p>
          <a:p>
            <a:endParaRPr lang="en-AU" dirty="0"/>
          </a:p>
        </p:txBody>
      </p:sp>
      <p:graphicFrame>
        <p:nvGraphicFramePr>
          <p:cNvPr id="3" name="Table 3">
            <a:extLst>
              <a:ext uri="{FF2B5EF4-FFF2-40B4-BE49-F238E27FC236}">
                <a16:creationId xmlns:a16="http://schemas.microsoft.com/office/drawing/2014/main" id="{C84003EE-FA92-B44C-B014-A78B8F2BF18E}"/>
              </a:ext>
            </a:extLst>
          </p:cNvPr>
          <p:cNvGraphicFramePr>
            <a:graphicFrameLocks noGrp="1"/>
          </p:cNvGraphicFramePr>
          <p:nvPr>
            <p:extLst>
              <p:ext uri="{D42A27DB-BD31-4B8C-83A1-F6EECF244321}">
                <p14:modId xmlns:p14="http://schemas.microsoft.com/office/powerpoint/2010/main" val="4162993587"/>
              </p:ext>
            </p:extLst>
          </p:nvPr>
        </p:nvGraphicFramePr>
        <p:xfrm>
          <a:off x="609600" y="2517986"/>
          <a:ext cx="10972800" cy="1854200"/>
        </p:xfrm>
        <a:graphic>
          <a:graphicData uri="http://schemas.openxmlformats.org/drawingml/2006/table">
            <a:tbl>
              <a:tblPr firstRow="1" bandRow="1">
                <a:tableStyleId>{21E4AEA4-8DFA-4A89-87EB-49C32662AFE0}</a:tableStyleId>
              </a:tblPr>
              <a:tblGrid>
                <a:gridCol w="1666240">
                  <a:extLst>
                    <a:ext uri="{9D8B030D-6E8A-4147-A177-3AD203B41FA5}">
                      <a16:colId xmlns:a16="http://schemas.microsoft.com/office/drawing/2014/main" val="2222375139"/>
                    </a:ext>
                  </a:extLst>
                </a:gridCol>
                <a:gridCol w="1950720">
                  <a:extLst>
                    <a:ext uri="{9D8B030D-6E8A-4147-A177-3AD203B41FA5}">
                      <a16:colId xmlns:a16="http://schemas.microsoft.com/office/drawing/2014/main" val="2649888849"/>
                    </a:ext>
                  </a:extLst>
                </a:gridCol>
                <a:gridCol w="6461760">
                  <a:extLst>
                    <a:ext uri="{9D8B030D-6E8A-4147-A177-3AD203B41FA5}">
                      <a16:colId xmlns:a16="http://schemas.microsoft.com/office/drawing/2014/main" val="3036696073"/>
                    </a:ext>
                  </a:extLst>
                </a:gridCol>
                <a:gridCol w="894080">
                  <a:extLst>
                    <a:ext uri="{9D8B030D-6E8A-4147-A177-3AD203B41FA5}">
                      <a16:colId xmlns:a16="http://schemas.microsoft.com/office/drawing/2014/main" val="2185076408"/>
                    </a:ext>
                  </a:extLst>
                </a:gridCol>
              </a:tblGrid>
              <a:tr h="370840">
                <a:tc>
                  <a:txBody>
                    <a:bodyPr/>
                    <a:lstStyle/>
                    <a:p>
                      <a:r>
                        <a:rPr lang="en-AU" dirty="0"/>
                        <a:t>Given</a:t>
                      </a:r>
                    </a:p>
                  </a:txBody>
                  <a:tcPr/>
                </a:tc>
                <a:tc>
                  <a:txBody>
                    <a:bodyPr/>
                    <a:lstStyle/>
                    <a:p>
                      <a:r>
                        <a:rPr lang="en-AU" dirty="0"/>
                        <a:t>Family</a:t>
                      </a:r>
                    </a:p>
                  </a:txBody>
                  <a:tcPr/>
                </a:tc>
                <a:tc>
                  <a:txBody>
                    <a:bodyPr/>
                    <a:lstStyle/>
                    <a:p>
                      <a:r>
                        <a:rPr lang="en-AU" dirty="0"/>
                        <a:t>Address</a:t>
                      </a:r>
                    </a:p>
                  </a:txBody>
                  <a:tcPr/>
                </a:tc>
                <a:tc>
                  <a:txBody>
                    <a:bodyPr/>
                    <a:lstStyle/>
                    <a:p>
                      <a:r>
                        <a:rPr lang="en-AU" dirty="0"/>
                        <a:t>Age</a:t>
                      </a:r>
                    </a:p>
                  </a:txBody>
                  <a:tcPr/>
                </a:tc>
                <a:extLst>
                  <a:ext uri="{0D108BD9-81ED-4DB2-BD59-A6C34878D82A}">
                    <a16:rowId xmlns:a16="http://schemas.microsoft.com/office/drawing/2014/main" val="2637887914"/>
                  </a:ext>
                </a:extLst>
              </a:tr>
              <a:tr h="370840">
                <a:tc>
                  <a:txBody>
                    <a:bodyPr/>
                    <a:lstStyle/>
                    <a:p>
                      <a:r>
                        <a:rPr lang="en-AU" dirty="0"/>
                        <a:t>Robyn</a:t>
                      </a:r>
                    </a:p>
                  </a:txBody>
                  <a:tcPr/>
                </a:tc>
                <a:tc>
                  <a:txBody>
                    <a:bodyPr/>
                    <a:lstStyle/>
                    <a:p>
                      <a:r>
                        <a:rPr lang="en-AU" dirty="0"/>
                        <a:t>Banks</a:t>
                      </a:r>
                    </a:p>
                  </a:txBody>
                  <a:tcPr/>
                </a:tc>
                <a:tc>
                  <a:txBody>
                    <a:bodyPr/>
                    <a:lstStyle/>
                    <a:p>
                      <a:r>
                        <a:rPr lang="en-AU" dirty="0"/>
                        <a:t>8 Secure Road, Bankstown, Nevada, 123456</a:t>
                      </a:r>
                    </a:p>
                  </a:txBody>
                  <a:tcPr/>
                </a:tc>
                <a:tc>
                  <a:txBody>
                    <a:bodyPr/>
                    <a:lstStyle/>
                    <a:p>
                      <a:r>
                        <a:rPr lang="en-AU" dirty="0"/>
                        <a:t>54</a:t>
                      </a:r>
                    </a:p>
                  </a:txBody>
                  <a:tcPr/>
                </a:tc>
                <a:extLst>
                  <a:ext uri="{0D108BD9-81ED-4DB2-BD59-A6C34878D82A}">
                    <a16:rowId xmlns:a16="http://schemas.microsoft.com/office/drawing/2014/main" val="10448624"/>
                  </a:ext>
                </a:extLst>
              </a:tr>
              <a:tr h="370840">
                <a:tc>
                  <a:txBody>
                    <a:bodyPr/>
                    <a:lstStyle/>
                    <a:p>
                      <a:r>
                        <a:rPr lang="en-AU" dirty="0"/>
                        <a:t>Eileen</a:t>
                      </a:r>
                    </a:p>
                  </a:txBody>
                  <a:tcPr/>
                </a:tc>
                <a:tc>
                  <a:txBody>
                    <a:bodyPr/>
                    <a:lstStyle/>
                    <a:p>
                      <a:r>
                        <a:rPr lang="en-AU" dirty="0"/>
                        <a:t>Dover</a:t>
                      </a:r>
                    </a:p>
                  </a:txBody>
                  <a:tcPr/>
                </a:tc>
                <a:tc>
                  <a:txBody>
                    <a:bodyPr/>
                    <a:lstStyle/>
                    <a:p>
                      <a:r>
                        <a:rPr lang="en-AU" dirty="0"/>
                        <a:t>‘The Lighthouse’, </a:t>
                      </a:r>
                      <a:r>
                        <a:rPr lang="en-AU" dirty="0" err="1"/>
                        <a:t>Endstown</a:t>
                      </a:r>
                      <a:r>
                        <a:rPr lang="en-AU" dirty="0"/>
                        <a:t>, Somerset, EZ1 1AA</a:t>
                      </a:r>
                    </a:p>
                  </a:txBody>
                  <a:tcPr/>
                </a:tc>
                <a:tc>
                  <a:txBody>
                    <a:bodyPr/>
                    <a:lstStyle/>
                    <a:p>
                      <a:r>
                        <a:rPr lang="en-AU" dirty="0"/>
                        <a:t>23</a:t>
                      </a:r>
                    </a:p>
                  </a:txBody>
                  <a:tcPr/>
                </a:tc>
                <a:extLst>
                  <a:ext uri="{0D108BD9-81ED-4DB2-BD59-A6C34878D82A}">
                    <a16:rowId xmlns:a16="http://schemas.microsoft.com/office/drawing/2014/main" val="1187927005"/>
                  </a:ext>
                </a:extLst>
              </a:tr>
              <a:tr h="370840">
                <a:tc>
                  <a:txBody>
                    <a:bodyPr/>
                    <a:lstStyle/>
                    <a:p>
                      <a:r>
                        <a:rPr lang="en-AU" dirty="0"/>
                        <a:t>Russell</a:t>
                      </a:r>
                    </a:p>
                  </a:txBody>
                  <a:tcPr/>
                </a:tc>
                <a:tc>
                  <a:txBody>
                    <a:bodyPr/>
                    <a:lstStyle/>
                    <a:p>
                      <a:r>
                        <a:rPr lang="en-AU" dirty="0"/>
                        <a:t>Leaves</a:t>
                      </a:r>
                    </a:p>
                  </a:txBody>
                  <a:tcPr/>
                </a:tc>
                <a:tc>
                  <a:txBody>
                    <a:bodyPr/>
                    <a:lstStyle/>
                    <a:p>
                      <a:r>
                        <a:rPr lang="en-AU" dirty="0"/>
                        <a:t>1970 Forrest Street, Pinewood, 9873</a:t>
                      </a:r>
                    </a:p>
                  </a:txBody>
                  <a:tcPr/>
                </a:tc>
                <a:tc>
                  <a:txBody>
                    <a:bodyPr/>
                    <a:lstStyle/>
                    <a:p>
                      <a:r>
                        <a:rPr lang="en-AU" dirty="0"/>
                        <a:t>48</a:t>
                      </a:r>
                    </a:p>
                  </a:txBody>
                  <a:tcPr/>
                </a:tc>
                <a:extLst>
                  <a:ext uri="{0D108BD9-81ED-4DB2-BD59-A6C34878D82A}">
                    <a16:rowId xmlns:a16="http://schemas.microsoft.com/office/drawing/2014/main" val="3105581677"/>
                  </a:ext>
                </a:extLst>
              </a:tr>
              <a:tr h="370840">
                <a:tc>
                  <a:txBody>
                    <a:bodyPr/>
                    <a:lstStyle/>
                    <a:p>
                      <a:r>
                        <a:rPr lang="en-AU" dirty="0"/>
                        <a:t>May-</a:t>
                      </a:r>
                      <a:r>
                        <a:rPr lang="en-AU" dirty="0" err="1"/>
                        <a:t>Jorre</a:t>
                      </a:r>
                      <a:endParaRPr lang="en-AU" dirty="0"/>
                    </a:p>
                  </a:txBody>
                  <a:tcPr/>
                </a:tc>
                <a:tc>
                  <a:txBody>
                    <a:bodyPr/>
                    <a:lstStyle/>
                    <a:p>
                      <a:r>
                        <a:rPr lang="en-AU" dirty="0"/>
                        <a:t>Rhode-</a:t>
                      </a:r>
                      <a:r>
                        <a:rPr lang="en-AU" dirty="0" err="1"/>
                        <a:t>Werks</a:t>
                      </a:r>
                      <a:endParaRPr lang="en-AU" dirty="0"/>
                    </a:p>
                  </a:txBody>
                  <a:tcPr/>
                </a:tc>
                <a:tc>
                  <a:txBody>
                    <a:bodyPr/>
                    <a:lstStyle/>
                    <a:p>
                      <a:r>
                        <a:rPr lang="en-AU" dirty="0"/>
                        <a:t>21 </a:t>
                      </a:r>
                      <a:r>
                        <a:rPr lang="en-AU" dirty="0" err="1"/>
                        <a:t>D’Toure</a:t>
                      </a:r>
                      <a:r>
                        <a:rPr lang="en-AU" dirty="0"/>
                        <a:t> Street, </a:t>
                      </a:r>
                      <a:r>
                        <a:rPr lang="en-AU" dirty="0" err="1"/>
                        <a:t>Ringswood</a:t>
                      </a:r>
                      <a:r>
                        <a:rPr lang="en-AU" dirty="0"/>
                        <a:t>, QLD, 4392</a:t>
                      </a:r>
                    </a:p>
                  </a:txBody>
                  <a:tcPr/>
                </a:tc>
                <a:tc>
                  <a:txBody>
                    <a:bodyPr/>
                    <a:lstStyle/>
                    <a:p>
                      <a:r>
                        <a:rPr lang="en-AU" dirty="0"/>
                        <a:t>19</a:t>
                      </a:r>
                    </a:p>
                  </a:txBody>
                  <a:tcPr/>
                </a:tc>
                <a:extLst>
                  <a:ext uri="{0D108BD9-81ED-4DB2-BD59-A6C34878D82A}">
                    <a16:rowId xmlns:a16="http://schemas.microsoft.com/office/drawing/2014/main" val="363886620"/>
                  </a:ext>
                </a:extLst>
              </a:tr>
            </a:tbl>
          </a:graphicData>
        </a:graphic>
      </p:graphicFrame>
    </p:spTree>
    <p:extLst>
      <p:ext uri="{BB962C8B-B14F-4D97-AF65-F5344CB8AC3E}">
        <p14:creationId xmlns:p14="http://schemas.microsoft.com/office/powerpoint/2010/main" val="93989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Types</a:t>
            </a:r>
          </a:p>
        </p:txBody>
      </p:sp>
      <p:sp>
        <p:nvSpPr>
          <p:cNvPr id="3" name="Content Placeholder 2"/>
          <p:cNvSpPr>
            <a:spLocks noGrp="1"/>
          </p:cNvSpPr>
          <p:nvPr>
            <p:ph idx="1"/>
          </p:nvPr>
        </p:nvSpPr>
        <p:spPr/>
        <p:txBody>
          <a:bodyPr>
            <a:normAutofit/>
          </a:bodyPr>
          <a:lstStyle/>
          <a:p>
            <a:r>
              <a:rPr lang="en-AU" dirty="0"/>
              <a:t>Data has a type</a:t>
            </a:r>
          </a:p>
          <a:p>
            <a:r>
              <a:rPr lang="en-AU" dirty="0"/>
              <a:t>There are many different types</a:t>
            </a:r>
          </a:p>
          <a:p>
            <a:r>
              <a:rPr lang="en-AU" dirty="0"/>
              <a:t>Types depend on DBMS</a:t>
            </a:r>
          </a:p>
          <a:p>
            <a:r>
              <a:rPr lang="en-AU" dirty="0"/>
              <a:t>Most provide (Generic terms):</a:t>
            </a:r>
          </a:p>
          <a:p>
            <a:pPr lvl="1"/>
            <a:r>
              <a:rPr lang="en-AU" dirty="0"/>
              <a:t>Numbers</a:t>
            </a:r>
          </a:p>
          <a:p>
            <a:pPr lvl="1"/>
            <a:r>
              <a:rPr lang="en-AU" dirty="0"/>
              <a:t>Strings</a:t>
            </a:r>
          </a:p>
          <a:p>
            <a:pPr lvl="1"/>
            <a:r>
              <a:rPr lang="en-AU" dirty="0"/>
              <a:t>Dates &amp; Times</a:t>
            </a:r>
          </a:p>
        </p:txBody>
      </p:sp>
    </p:spTree>
    <p:extLst>
      <p:ext uri="{BB962C8B-B14F-4D97-AF65-F5344CB8AC3E}">
        <p14:creationId xmlns:p14="http://schemas.microsoft.com/office/powerpoint/2010/main" val="4146385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Types</a:t>
            </a:r>
          </a:p>
        </p:txBody>
      </p:sp>
      <p:sp>
        <p:nvSpPr>
          <p:cNvPr id="3" name="Content Placeholder 2"/>
          <p:cNvSpPr>
            <a:spLocks noGrp="1"/>
          </p:cNvSpPr>
          <p:nvPr>
            <p:ph idx="1"/>
          </p:nvPr>
        </p:nvSpPr>
        <p:spPr/>
        <p:txBody>
          <a:bodyPr>
            <a:normAutofit/>
          </a:bodyPr>
          <a:lstStyle/>
          <a:p>
            <a:r>
              <a:rPr lang="en-AU" dirty="0"/>
              <a:t>Standard SQL Data Types</a:t>
            </a:r>
          </a:p>
          <a:p>
            <a:pPr lvl="1"/>
            <a:r>
              <a:rPr lang="en-AU" dirty="0"/>
              <a:t>Standard SQL Specifies certain types:</a:t>
            </a:r>
          </a:p>
          <a:p>
            <a:pPr lvl="2"/>
            <a:r>
              <a:rPr lang="en-AU" dirty="0" err="1"/>
              <a:t>tinyint</a:t>
            </a:r>
            <a:r>
              <a:rPr lang="en-AU" dirty="0"/>
              <a:t>, </a:t>
            </a:r>
          </a:p>
          <a:p>
            <a:pPr lvl="2"/>
            <a:r>
              <a:rPr lang="en-AU" dirty="0"/>
              <a:t>integer, </a:t>
            </a:r>
          </a:p>
          <a:p>
            <a:pPr lvl="2"/>
            <a:r>
              <a:rPr lang="en-AU" dirty="0"/>
              <a:t>numeric, </a:t>
            </a:r>
          </a:p>
          <a:p>
            <a:pPr lvl="2"/>
            <a:r>
              <a:rPr lang="en-AU" dirty="0"/>
              <a:t>and </a:t>
            </a:r>
            <a:r>
              <a:rPr lang="en-AU" dirty="0" err="1"/>
              <a:t>otjers</a:t>
            </a:r>
            <a:endParaRPr lang="en-AU" dirty="0"/>
          </a:p>
          <a:p>
            <a:r>
              <a:rPr lang="en-AU" dirty="0"/>
              <a:t>DBMS Data Types</a:t>
            </a:r>
          </a:p>
          <a:p>
            <a:pPr lvl="1"/>
            <a:r>
              <a:rPr lang="en-AU" dirty="0"/>
              <a:t>Vary from DBMS to DBMS</a:t>
            </a:r>
          </a:p>
          <a:p>
            <a:pPr lvl="1"/>
            <a:r>
              <a:rPr lang="en-AU" dirty="0"/>
              <a:t>Often extend Standard SQL data types</a:t>
            </a:r>
          </a:p>
          <a:p>
            <a:endParaRPr lang="en-AU" dirty="0"/>
          </a:p>
          <a:p>
            <a:endParaRPr lang="en-AU" dirty="0"/>
          </a:p>
        </p:txBody>
      </p:sp>
    </p:spTree>
    <p:extLst>
      <p:ext uri="{BB962C8B-B14F-4D97-AF65-F5344CB8AC3E}">
        <p14:creationId xmlns:p14="http://schemas.microsoft.com/office/powerpoint/2010/main" val="144285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E8DF-C7DC-5549-945E-DE7A98048D10}"/>
              </a:ext>
            </a:extLst>
          </p:cNvPr>
          <p:cNvSpPr>
            <a:spLocks noGrp="1"/>
          </p:cNvSpPr>
          <p:nvPr>
            <p:ph type="title"/>
          </p:nvPr>
        </p:nvSpPr>
        <p:spPr/>
        <p:txBody>
          <a:bodyPr/>
          <a:lstStyle/>
          <a:p>
            <a:r>
              <a:rPr lang="en-AU" dirty="0"/>
              <a:t>Data Types: Numbers</a:t>
            </a:r>
          </a:p>
        </p:txBody>
      </p:sp>
      <p:sp>
        <p:nvSpPr>
          <p:cNvPr id="3" name="Content Placeholder 2">
            <a:extLst>
              <a:ext uri="{FF2B5EF4-FFF2-40B4-BE49-F238E27FC236}">
                <a16:creationId xmlns:a16="http://schemas.microsoft.com/office/drawing/2014/main" id="{2BB1A2D4-5034-AD45-A458-358C74E670DC}"/>
              </a:ext>
            </a:extLst>
          </p:cNvPr>
          <p:cNvSpPr>
            <a:spLocks noGrp="1"/>
          </p:cNvSpPr>
          <p:nvPr>
            <p:ph idx="1"/>
          </p:nvPr>
        </p:nvSpPr>
        <p:spPr/>
        <p:txBody>
          <a:bodyPr/>
          <a:lstStyle/>
          <a:p>
            <a:r>
              <a:rPr lang="en-AU" dirty="0"/>
              <a:t>DBMSs have specific types for numbers</a:t>
            </a:r>
          </a:p>
          <a:p>
            <a:r>
              <a:rPr lang="en-AU" dirty="0"/>
              <a:t>Some of them shown below:</a:t>
            </a:r>
          </a:p>
        </p:txBody>
      </p:sp>
      <p:graphicFrame>
        <p:nvGraphicFramePr>
          <p:cNvPr id="4" name="Table 4">
            <a:extLst>
              <a:ext uri="{FF2B5EF4-FFF2-40B4-BE49-F238E27FC236}">
                <a16:creationId xmlns:a16="http://schemas.microsoft.com/office/drawing/2014/main" id="{8EDA63C9-7BEA-4146-B928-F9BA9F8F2074}"/>
              </a:ext>
            </a:extLst>
          </p:cNvPr>
          <p:cNvGraphicFramePr>
            <a:graphicFrameLocks noGrp="1"/>
          </p:cNvGraphicFramePr>
          <p:nvPr>
            <p:extLst>
              <p:ext uri="{D42A27DB-BD31-4B8C-83A1-F6EECF244321}">
                <p14:modId xmlns:p14="http://schemas.microsoft.com/office/powerpoint/2010/main" val="2171330925"/>
              </p:ext>
            </p:extLst>
          </p:nvPr>
        </p:nvGraphicFramePr>
        <p:xfrm>
          <a:off x="609600" y="3200400"/>
          <a:ext cx="10972800" cy="2407920"/>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1676042827"/>
                    </a:ext>
                  </a:extLst>
                </a:gridCol>
                <a:gridCol w="2743200">
                  <a:extLst>
                    <a:ext uri="{9D8B030D-6E8A-4147-A177-3AD203B41FA5}">
                      <a16:colId xmlns:a16="http://schemas.microsoft.com/office/drawing/2014/main" val="4078381758"/>
                    </a:ext>
                  </a:extLst>
                </a:gridCol>
                <a:gridCol w="2743200">
                  <a:extLst>
                    <a:ext uri="{9D8B030D-6E8A-4147-A177-3AD203B41FA5}">
                      <a16:colId xmlns:a16="http://schemas.microsoft.com/office/drawing/2014/main" val="69618244"/>
                    </a:ext>
                  </a:extLst>
                </a:gridCol>
                <a:gridCol w="2743200">
                  <a:extLst>
                    <a:ext uri="{9D8B030D-6E8A-4147-A177-3AD203B41FA5}">
                      <a16:colId xmlns:a16="http://schemas.microsoft.com/office/drawing/2014/main" val="1991301667"/>
                    </a:ext>
                  </a:extLst>
                </a:gridCol>
              </a:tblGrid>
              <a:tr h="0">
                <a:tc>
                  <a:txBody>
                    <a:bodyPr/>
                    <a:lstStyle/>
                    <a:p>
                      <a:r>
                        <a:rPr lang="en-AU" sz="2800" dirty="0"/>
                        <a:t>MySQL</a:t>
                      </a:r>
                    </a:p>
                  </a:txBody>
                  <a:tcPr/>
                </a:tc>
                <a:tc>
                  <a:txBody>
                    <a:bodyPr/>
                    <a:lstStyle/>
                    <a:p>
                      <a:r>
                        <a:rPr lang="en-AU" sz="2800" dirty="0"/>
                        <a:t>MariaDB</a:t>
                      </a:r>
                    </a:p>
                  </a:txBody>
                  <a:tcPr/>
                </a:tc>
                <a:tc>
                  <a:txBody>
                    <a:bodyPr/>
                    <a:lstStyle/>
                    <a:p>
                      <a:r>
                        <a:rPr lang="en-AU" sz="2800" dirty="0"/>
                        <a:t>PostgreSQL</a:t>
                      </a:r>
                    </a:p>
                  </a:txBody>
                  <a:tcPr/>
                </a:tc>
                <a:tc>
                  <a:txBody>
                    <a:bodyPr/>
                    <a:lstStyle/>
                    <a:p>
                      <a:r>
                        <a:rPr lang="en-AU" sz="2800" dirty="0"/>
                        <a:t>SQL Server</a:t>
                      </a:r>
                    </a:p>
                  </a:txBody>
                  <a:tcPr/>
                </a:tc>
                <a:extLst>
                  <a:ext uri="{0D108BD9-81ED-4DB2-BD59-A6C34878D82A}">
                    <a16:rowId xmlns:a16="http://schemas.microsoft.com/office/drawing/2014/main" val="215887354"/>
                  </a:ext>
                </a:extLst>
              </a:tr>
              <a:tr h="0">
                <a:tc>
                  <a:txBody>
                    <a:bodyPr/>
                    <a:lstStyle/>
                    <a:p>
                      <a:r>
                        <a:rPr lang="en-AU" sz="2000" dirty="0"/>
                        <a:t>bit, </a:t>
                      </a:r>
                      <a:r>
                        <a:rPr lang="en-AU" sz="2000" dirty="0" err="1"/>
                        <a:t>tinyint</a:t>
                      </a:r>
                      <a:r>
                        <a:rPr lang="en-AU" sz="2000" dirty="0"/>
                        <a:t>, </a:t>
                      </a:r>
                      <a:r>
                        <a:rPr lang="en-AU" sz="2000" dirty="0" err="1"/>
                        <a:t>smallint</a:t>
                      </a:r>
                      <a:r>
                        <a:rPr lang="en-AU" sz="2000" dirty="0"/>
                        <a:t>, integer, </a:t>
                      </a:r>
                      <a:r>
                        <a:rPr lang="en-AU" sz="2000" dirty="0" err="1"/>
                        <a:t>bigint</a:t>
                      </a:r>
                      <a:endParaRPr lang="en-AU" sz="20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000" dirty="0"/>
                        <a:t>bit, </a:t>
                      </a:r>
                      <a:r>
                        <a:rPr lang="en-AU" sz="2000" dirty="0" err="1"/>
                        <a:t>tinyint</a:t>
                      </a:r>
                      <a:r>
                        <a:rPr lang="en-AU" sz="2000" dirty="0"/>
                        <a:t>, </a:t>
                      </a:r>
                      <a:r>
                        <a:rPr lang="en-AU" sz="2000" dirty="0" err="1"/>
                        <a:t>smallint</a:t>
                      </a:r>
                      <a:r>
                        <a:rPr lang="en-AU" sz="2000" dirty="0"/>
                        <a:t>, int, </a:t>
                      </a:r>
                      <a:r>
                        <a:rPr lang="en-AU" sz="2000" dirty="0" err="1"/>
                        <a:t>bigint</a:t>
                      </a:r>
                      <a:r>
                        <a:rPr lang="en-AU" sz="2000" dirty="0"/>
                        <a:t>, </a:t>
                      </a:r>
                      <a:r>
                        <a:rPr lang="en-AU" sz="2000" dirty="0" err="1"/>
                        <a:t>boolean</a:t>
                      </a:r>
                      <a:endParaRPr lang="en-AU" sz="2000" dirty="0"/>
                    </a:p>
                  </a:txBody>
                  <a:tcPr/>
                </a:tc>
                <a:tc>
                  <a:txBody>
                    <a:bodyPr/>
                    <a:lstStyle/>
                    <a:p>
                      <a:r>
                        <a:rPr lang="en-AU" sz="2000" dirty="0" err="1"/>
                        <a:t>smallint</a:t>
                      </a:r>
                      <a:r>
                        <a:rPr lang="en-AU" sz="2000" dirty="0"/>
                        <a:t>, integer, </a:t>
                      </a:r>
                      <a:r>
                        <a:rPr lang="en-AU" sz="2000" dirty="0" err="1"/>
                        <a:t>bigint</a:t>
                      </a:r>
                      <a:endParaRPr lang="en-AU" sz="2000" dirty="0"/>
                    </a:p>
                  </a:txBody>
                  <a:tcPr/>
                </a:tc>
                <a:tc>
                  <a:txBody>
                    <a:bodyPr/>
                    <a:lstStyle/>
                    <a:p>
                      <a:r>
                        <a:rPr lang="en-AU" sz="2000" dirty="0"/>
                        <a:t>bit, </a:t>
                      </a:r>
                      <a:r>
                        <a:rPr lang="en-AU" sz="2000" dirty="0" err="1"/>
                        <a:t>tinyint</a:t>
                      </a:r>
                      <a:r>
                        <a:rPr lang="en-AU" sz="2000" dirty="0"/>
                        <a:t>, </a:t>
                      </a:r>
                      <a:r>
                        <a:rPr lang="en-AU" sz="2000" dirty="0" err="1"/>
                        <a:t>smallint</a:t>
                      </a:r>
                      <a:r>
                        <a:rPr lang="en-AU" sz="2000" dirty="0"/>
                        <a:t>, int, </a:t>
                      </a:r>
                      <a:r>
                        <a:rPr lang="en-AU" sz="2000" dirty="0" err="1"/>
                        <a:t>bigint</a:t>
                      </a:r>
                      <a:endParaRPr lang="en-AU" sz="2000" dirty="0"/>
                    </a:p>
                  </a:txBody>
                  <a:tcPr/>
                </a:tc>
                <a:extLst>
                  <a:ext uri="{0D108BD9-81ED-4DB2-BD59-A6C34878D82A}">
                    <a16:rowId xmlns:a16="http://schemas.microsoft.com/office/drawing/2014/main" val="1839650936"/>
                  </a:ext>
                </a:extLst>
              </a:tr>
              <a:tr h="0">
                <a:tc>
                  <a:txBody>
                    <a:bodyPr/>
                    <a:lstStyle/>
                    <a:p>
                      <a:r>
                        <a:rPr lang="en-AU" sz="2000" dirty="0"/>
                        <a:t>decimal, numeric</a:t>
                      </a:r>
                    </a:p>
                  </a:txBody>
                  <a:tcPr/>
                </a:tc>
                <a:tc>
                  <a:txBody>
                    <a:bodyPr/>
                    <a:lstStyle/>
                    <a:p>
                      <a:r>
                        <a:rPr lang="en-AU" sz="2000" dirty="0"/>
                        <a:t>decimal, numeric</a:t>
                      </a:r>
                    </a:p>
                  </a:txBody>
                  <a:tcPr/>
                </a:tc>
                <a:tc>
                  <a:txBody>
                    <a:bodyPr/>
                    <a:lstStyle/>
                    <a:p>
                      <a:r>
                        <a:rPr lang="en-AU" sz="2000" dirty="0"/>
                        <a:t>decimal, numeric</a:t>
                      </a:r>
                    </a:p>
                  </a:txBody>
                  <a:tcPr/>
                </a:tc>
                <a:tc>
                  <a:txBody>
                    <a:bodyPr/>
                    <a:lstStyle/>
                    <a:p>
                      <a:r>
                        <a:rPr lang="en-AU" sz="2000" dirty="0"/>
                        <a:t>decimal, numeric</a:t>
                      </a:r>
                    </a:p>
                  </a:txBody>
                  <a:tcPr/>
                </a:tc>
                <a:extLst>
                  <a:ext uri="{0D108BD9-81ED-4DB2-BD59-A6C34878D82A}">
                    <a16:rowId xmlns:a16="http://schemas.microsoft.com/office/drawing/2014/main" val="3764586947"/>
                  </a:ext>
                </a:extLst>
              </a:tr>
              <a:tr h="0">
                <a:tc>
                  <a:txBody>
                    <a:bodyPr/>
                    <a:lstStyle/>
                    <a:p>
                      <a:r>
                        <a:rPr lang="en-AU" sz="2000" dirty="0"/>
                        <a:t>float, double, real</a:t>
                      </a:r>
                    </a:p>
                  </a:txBody>
                  <a:tcPr/>
                </a:tc>
                <a:tc>
                  <a:txBody>
                    <a:bodyPr/>
                    <a:lstStyle/>
                    <a:p>
                      <a:r>
                        <a:rPr lang="en-AU" sz="2000" dirty="0"/>
                        <a:t>float, double, real</a:t>
                      </a:r>
                    </a:p>
                  </a:txBody>
                  <a:tcPr/>
                </a:tc>
                <a:tc>
                  <a:txBody>
                    <a:bodyPr/>
                    <a:lstStyle/>
                    <a:p>
                      <a:r>
                        <a:rPr lang="en-AU" sz="2000" dirty="0"/>
                        <a:t>real, double precision</a:t>
                      </a:r>
                    </a:p>
                  </a:txBody>
                  <a:tcPr/>
                </a:tc>
                <a:tc>
                  <a:txBody>
                    <a:bodyPr/>
                    <a:lstStyle/>
                    <a:p>
                      <a:r>
                        <a:rPr lang="en-AU" sz="2000" dirty="0"/>
                        <a:t>real, float</a:t>
                      </a:r>
                    </a:p>
                  </a:txBody>
                  <a:tcPr/>
                </a:tc>
                <a:extLst>
                  <a:ext uri="{0D108BD9-81ED-4DB2-BD59-A6C34878D82A}">
                    <a16:rowId xmlns:a16="http://schemas.microsoft.com/office/drawing/2014/main" val="1352580419"/>
                  </a:ext>
                </a:extLst>
              </a:tr>
              <a:tr h="0">
                <a:tc>
                  <a:txBody>
                    <a:bodyPr/>
                    <a:lstStyle/>
                    <a:p>
                      <a:endParaRPr lang="en-AU" sz="2000" dirty="0"/>
                    </a:p>
                  </a:txBody>
                  <a:tcPr/>
                </a:tc>
                <a:tc>
                  <a:txBody>
                    <a:bodyPr/>
                    <a:lstStyle/>
                    <a:p>
                      <a:r>
                        <a:rPr lang="en-AU" sz="2000" dirty="0"/>
                        <a:t>money</a:t>
                      </a:r>
                    </a:p>
                  </a:txBody>
                  <a:tcPr/>
                </a:tc>
                <a:tc>
                  <a:txBody>
                    <a:bodyPr/>
                    <a:lstStyle/>
                    <a:p>
                      <a:endParaRPr lang="en-AU" sz="2000" dirty="0"/>
                    </a:p>
                  </a:txBody>
                  <a:tcPr/>
                </a:tc>
                <a:tc>
                  <a:txBody>
                    <a:bodyPr/>
                    <a:lstStyle/>
                    <a:p>
                      <a:r>
                        <a:rPr lang="en-AU" sz="2000" dirty="0"/>
                        <a:t>money, </a:t>
                      </a:r>
                      <a:r>
                        <a:rPr lang="en-AU" sz="2000" dirty="0" err="1"/>
                        <a:t>smallmoney</a:t>
                      </a:r>
                      <a:endParaRPr lang="en-AU" sz="2000" dirty="0"/>
                    </a:p>
                  </a:txBody>
                  <a:tcPr/>
                </a:tc>
                <a:extLst>
                  <a:ext uri="{0D108BD9-81ED-4DB2-BD59-A6C34878D82A}">
                    <a16:rowId xmlns:a16="http://schemas.microsoft.com/office/drawing/2014/main" val="1478456119"/>
                  </a:ext>
                </a:extLst>
              </a:tr>
            </a:tbl>
          </a:graphicData>
        </a:graphic>
      </p:graphicFrame>
    </p:spTree>
    <p:extLst>
      <p:ext uri="{BB962C8B-B14F-4D97-AF65-F5344CB8AC3E}">
        <p14:creationId xmlns:p14="http://schemas.microsoft.com/office/powerpoint/2010/main" val="237474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E8DF-C7DC-5549-945E-DE7A98048D10}"/>
              </a:ext>
            </a:extLst>
          </p:cNvPr>
          <p:cNvSpPr>
            <a:spLocks noGrp="1"/>
          </p:cNvSpPr>
          <p:nvPr>
            <p:ph type="title"/>
          </p:nvPr>
        </p:nvSpPr>
        <p:spPr/>
        <p:txBody>
          <a:bodyPr/>
          <a:lstStyle/>
          <a:p>
            <a:r>
              <a:rPr lang="en-AU" dirty="0"/>
              <a:t>Data Types: Strings</a:t>
            </a:r>
          </a:p>
        </p:txBody>
      </p:sp>
      <p:graphicFrame>
        <p:nvGraphicFramePr>
          <p:cNvPr id="5" name="Content Placeholder 4">
            <a:extLst>
              <a:ext uri="{FF2B5EF4-FFF2-40B4-BE49-F238E27FC236}">
                <a16:creationId xmlns:a16="http://schemas.microsoft.com/office/drawing/2014/main" id="{6A98962B-72AC-1B43-83A0-3042077C9018}"/>
              </a:ext>
            </a:extLst>
          </p:cNvPr>
          <p:cNvGraphicFramePr>
            <a:graphicFrameLocks noGrp="1"/>
          </p:cNvGraphicFramePr>
          <p:nvPr>
            <p:ph idx="1"/>
            <p:extLst>
              <p:ext uri="{D42A27DB-BD31-4B8C-83A1-F6EECF244321}">
                <p14:modId xmlns:p14="http://schemas.microsoft.com/office/powerpoint/2010/main" val="511564294"/>
              </p:ext>
            </p:extLst>
          </p:nvPr>
        </p:nvGraphicFramePr>
        <p:xfrm>
          <a:off x="609600" y="1793875"/>
          <a:ext cx="10972800" cy="3261360"/>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1676042827"/>
                    </a:ext>
                  </a:extLst>
                </a:gridCol>
                <a:gridCol w="2743200">
                  <a:extLst>
                    <a:ext uri="{9D8B030D-6E8A-4147-A177-3AD203B41FA5}">
                      <a16:colId xmlns:a16="http://schemas.microsoft.com/office/drawing/2014/main" val="2480524677"/>
                    </a:ext>
                  </a:extLst>
                </a:gridCol>
                <a:gridCol w="2743200">
                  <a:extLst>
                    <a:ext uri="{9D8B030D-6E8A-4147-A177-3AD203B41FA5}">
                      <a16:colId xmlns:a16="http://schemas.microsoft.com/office/drawing/2014/main" val="69618244"/>
                    </a:ext>
                  </a:extLst>
                </a:gridCol>
                <a:gridCol w="2743200">
                  <a:extLst>
                    <a:ext uri="{9D8B030D-6E8A-4147-A177-3AD203B41FA5}">
                      <a16:colId xmlns:a16="http://schemas.microsoft.com/office/drawing/2014/main" val="1991301667"/>
                    </a:ext>
                  </a:extLst>
                </a:gridCol>
              </a:tblGrid>
              <a:tr h="454224">
                <a:tc>
                  <a:txBody>
                    <a:bodyPr/>
                    <a:lstStyle/>
                    <a:p>
                      <a:r>
                        <a:rPr lang="en-AU" sz="2800" dirty="0"/>
                        <a:t>MySQL</a:t>
                      </a:r>
                    </a:p>
                  </a:txBody>
                  <a:tcPr/>
                </a:tc>
                <a:tc>
                  <a:txBody>
                    <a:bodyPr/>
                    <a:lstStyle/>
                    <a:p>
                      <a:r>
                        <a:rPr lang="en-AU" sz="2800" dirty="0"/>
                        <a:t>MariaDB</a:t>
                      </a:r>
                    </a:p>
                  </a:txBody>
                  <a:tcPr/>
                </a:tc>
                <a:tc>
                  <a:txBody>
                    <a:bodyPr/>
                    <a:lstStyle/>
                    <a:p>
                      <a:r>
                        <a:rPr lang="en-AU" sz="2800" dirty="0"/>
                        <a:t>PostgreSQL</a:t>
                      </a:r>
                    </a:p>
                  </a:txBody>
                  <a:tcPr/>
                </a:tc>
                <a:tc>
                  <a:txBody>
                    <a:bodyPr/>
                    <a:lstStyle/>
                    <a:p>
                      <a:r>
                        <a:rPr lang="en-AU" sz="2800" dirty="0"/>
                        <a:t>SQL Server</a:t>
                      </a:r>
                    </a:p>
                  </a:txBody>
                  <a:tcPr/>
                </a:tc>
                <a:extLst>
                  <a:ext uri="{0D108BD9-81ED-4DB2-BD59-A6C34878D82A}">
                    <a16:rowId xmlns:a16="http://schemas.microsoft.com/office/drawing/2014/main" val="215887354"/>
                  </a:ext>
                </a:extLst>
              </a:tr>
              <a:tr h="454224">
                <a:tc>
                  <a:txBody>
                    <a:bodyPr/>
                    <a:lstStyle/>
                    <a:p>
                      <a:r>
                        <a:rPr lang="en-AU" sz="2400" dirty="0"/>
                        <a:t>char</a:t>
                      </a:r>
                    </a:p>
                  </a:txBody>
                  <a:tcPr/>
                </a:tc>
                <a:tc>
                  <a:txBody>
                    <a:bodyPr/>
                    <a:lstStyle/>
                    <a:p>
                      <a:r>
                        <a:rPr lang="en-AU" sz="2400" dirty="0"/>
                        <a:t>char</a:t>
                      </a:r>
                    </a:p>
                  </a:txBody>
                  <a:tcPr/>
                </a:tc>
                <a:tc>
                  <a:txBody>
                    <a:bodyPr/>
                    <a:lstStyle/>
                    <a:p>
                      <a:r>
                        <a:rPr lang="en-AU" sz="2400" dirty="0"/>
                        <a:t>char</a:t>
                      </a:r>
                    </a:p>
                  </a:txBody>
                  <a:tcPr/>
                </a:tc>
                <a:tc>
                  <a:txBody>
                    <a:bodyPr/>
                    <a:lstStyle/>
                    <a:p>
                      <a:r>
                        <a:rPr lang="en-AU" sz="2400" dirty="0"/>
                        <a:t>char</a:t>
                      </a:r>
                    </a:p>
                  </a:txBody>
                  <a:tcPr/>
                </a:tc>
                <a:extLst>
                  <a:ext uri="{0D108BD9-81ED-4DB2-BD59-A6C34878D82A}">
                    <a16:rowId xmlns:a16="http://schemas.microsoft.com/office/drawing/2014/main" val="1839650936"/>
                  </a:ext>
                </a:extLst>
              </a:tr>
              <a:tr h="454224">
                <a:tc>
                  <a:txBody>
                    <a:bodyPr/>
                    <a:lstStyle/>
                    <a:p>
                      <a:r>
                        <a:rPr lang="en-AU" sz="2400" dirty="0"/>
                        <a:t>varchar</a:t>
                      </a:r>
                    </a:p>
                  </a:txBody>
                  <a:tcPr/>
                </a:tc>
                <a:tc>
                  <a:txBody>
                    <a:bodyPr/>
                    <a:lstStyle/>
                    <a:p>
                      <a:r>
                        <a:rPr lang="en-AU" sz="2400" dirty="0"/>
                        <a:t>varchar</a:t>
                      </a:r>
                    </a:p>
                  </a:txBody>
                  <a:tcPr/>
                </a:tc>
                <a:tc>
                  <a:txBody>
                    <a:bodyPr/>
                    <a:lstStyle/>
                    <a:p>
                      <a:r>
                        <a:rPr lang="en-AU" sz="2400" dirty="0"/>
                        <a:t>varchar</a:t>
                      </a:r>
                    </a:p>
                  </a:txBody>
                  <a:tcPr/>
                </a:tc>
                <a:tc>
                  <a:txBody>
                    <a:bodyPr/>
                    <a:lstStyle/>
                    <a:p>
                      <a:r>
                        <a:rPr lang="en-AU" sz="2400" dirty="0"/>
                        <a:t>varchar</a:t>
                      </a:r>
                    </a:p>
                  </a:txBody>
                  <a:tcPr/>
                </a:tc>
                <a:extLst>
                  <a:ext uri="{0D108BD9-81ED-4DB2-BD59-A6C34878D82A}">
                    <a16:rowId xmlns:a16="http://schemas.microsoft.com/office/drawing/2014/main" val="3764586947"/>
                  </a:ext>
                </a:extLst>
              </a:tr>
              <a:tr h="454224">
                <a:tc>
                  <a:txBody>
                    <a:bodyPr/>
                    <a:lstStyle/>
                    <a:p>
                      <a:r>
                        <a:rPr lang="en-AU" sz="2400" dirty="0"/>
                        <a:t>text</a:t>
                      </a:r>
                    </a:p>
                  </a:txBody>
                  <a:tcPr/>
                </a:tc>
                <a:tc>
                  <a:txBody>
                    <a:bodyPr/>
                    <a:lstStyle/>
                    <a:p>
                      <a:r>
                        <a:rPr lang="en-AU" sz="2400" dirty="0"/>
                        <a:t>text</a:t>
                      </a:r>
                    </a:p>
                  </a:txBody>
                  <a:tcPr/>
                </a:tc>
                <a:tc>
                  <a:txBody>
                    <a:bodyPr/>
                    <a:lstStyle/>
                    <a:p>
                      <a:r>
                        <a:rPr lang="en-AU" sz="2400" dirty="0"/>
                        <a:t>text</a:t>
                      </a:r>
                    </a:p>
                  </a:txBody>
                  <a:tcPr/>
                </a:tc>
                <a:tc>
                  <a:txBody>
                    <a:bodyPr/>
                    <a:lstStyle/>
                    <a:p>
                      <a:r>
                        <a:rPr lang="en-AU" sz="2400" dirty="0"/>
                        <a:t>text</a:t>
                      </a:r>
                    </a:p>
                  </a:txBody>
                  <a:tcPr/>
                </a:tc>
                <a:extLst>
                  <a:ext uri="{0D108BD9-81ED-4DB2-BD59-A6C34878D82A}">
                    <a16:rowId xmlns:a16="http://schemas.microsoft.com/office/drawing/2014/main" val="1352580419"/>
                  </a:ext>
                </a:extLst>
              </a:tr>
              <a:tr h="454224">
                <a:tc>
                  <a:txBody>
                    <a:bodyPr/>
                    <a:lstStyle/>
                    <a:p>
                      <a:endParaRPr lang="en-AU" sz="2400" dirty="0"/>
                    </a:p>
                  </a:txBody>
                  <a:tcPr/>
                </a:tc>
                <a:tc>
                  <a:txBody>
                    <a:bodyPr/>
                    <a:lstStyle/>
                    <a:p>
                      <a:endParaRPr lang="en-AU" sz="2400" dirty="0"/>
                    </a:p>
                  </a:txBody>
                  <a:tcPr/>
                </a:tc>
                <a:tc>
                  <a:txBody>
                    <a:bodyPr/>
                    <a:lstStyle/>
                    <a:p>
                      <a:endParaRPr lang="en-AU" sz="2400" dirty="0"/>
                    </a:p>
                  </a:txBody>
                  <a:tcPr/>
                </a:tc>
                <a:tc>
                  <a:txBody>
                    <a:bodyPr/>
                    <a:lstStyle/>
                    <a:p>
                      <a:r>
                        <a:rPr lang="en-AU" sz="2400" dirty="0" err="1"/>
                        <a:t>nchar</a:t>
                      </a:r>
                      <a:endParaRPr lang="en-AU" sz="2400" dirty="0"/>
                    </a:p>
                  </a:txBody>
                  <a:tcPr/>
                </a:tc>
                <a:extLst>
                  <a:ext uri="{0D108BD9-81ED-4DB2-BD59-A6C34878D82A}">
                    <a16:rowId xmlns:a16="http://schemas.microsoft.com/office/drawing/2014/main" val="1478456119"/>
                  </a:ext>
                </a:extLst>
              </a:tr>
              <a:tr h="454224">
                <a:tc>
                  <a:txBody>
                    <a:bodyPr/>
                    <a:lstStyle/>
                    <a:p>
                      <a:endParaRPr lang="en-AU" sz="2400" dirty="0"/>
                    </a:p>
                  </a:txBody>
                  <a:tcPr/>
                </a:tc>
                <a:tc>
                  <a:txBody>
                    <a:bodyPr/>
                    <a:lstStyle/>
                    <a:p>
                      <a:endParaRPr lang="en-AU" sz="2400" dirty="0"/>
                    </a:p>
                  </a:txBody>
                  <a:tcPr/>
                </a:tc>
                <a:tc>
                  <a:txBody>
                    <a:bodyPr/>
                    <a:lstStyle/>
                    <a:p>
                      <a:endParaRPr lang="en-AU" sz="2400" dirty="0"/>
                    </a:p>
                  </a:txBody>
                  <a:tcPr/>
                </a:tc>
                <a:tc>
                  <a:txBody>
                    <a:bodyPr/>
                    <a:lstStyle/>
                    <a:p>
                      <a:r>
                        <a:rPr lang="en-AU" sz="2400" dirty="0" err="1"/>
                        <a:t>nvarchar</a:t>
                      </a:r>
                      <a:endParaRPr lang="en-AU" sz="2400" dirty="0"/>
                    </a:p>
                  </a:txBody>
                  <a:tcPr/>
                </a:tc>
                <a:extLst>
                  <a:ext uri="{0D108BD9-81ED-4DB2-BD59-A6C34878D82A}">
                    <a16:rowId xmlns:a16="http://schemas.microsoft.com/office/drawing/2014/main" val="3413105682"/>
                  </a:ext>
                </a:extLst>
              </a:tr>
              <a:tr h="454224">
                <a:tc>
                  <a:txBody>
                    <a:bodyPr/>
                    <a:lstStyle/>
                    <a:p>
                      <a:endParaRPr lang="en-AU" sz="2400" dirty="0"/>
                    </a:p>
                  </a:txBody>
                  <a:tcPr/>
                </a:tc>
                <a:tc>
                  <a:txBody>
                    <a:bodyPr/>
                    <a:lstStyle/>
                    <a:p>
                      <a:endParaRPr lang="en-AU" sz="2400" dirty="0"/>
                    </a:p>
                  </a:txBody>
                  <a:tcPr/>
                </a:tc>
                <a:tc>
                  <a:txBody>
                    <a:bodyPr/>
                    <a:lstStyle/>
                    <a:p>
                      <a:endParaRPr lang="en-AU" sz="2400" dirty="0"/>
                    </a:p>
                  </a:txBody>
                  <a:tcPr/>
                </a:tc>
                <a:tc>
                  <a:txBody>
                    <a:bodyPr/>
                    <a:lstStyle/>
                    <a:p>
                      <a:r>
                        <a:rPr lang="en-AU" sz="2400" dirty="0" err="1"/>
                        <a:t>ntext</a:t>
                      </a:r>
                      <a:endParaRPr lang="en-AU" sz="2400" dirty="0"/>
                    </a:p>
                  </a:txBody>
                  <a:tcPr/>
                </a:tc>
                <a:extLst>
                  <a:ext uri="{0D108BD9-81ED-4DB2-BD59-A6C34878D82A}">
                    <a16:rowId xmlns:a16="http://schemas.microsoft.com/office/drawing/2014/main" val="3740726984"/>
                  </a:ext>
                </a:extLst>
              </a:tr>
            </a:tbl>
          </a:graphicData>
        </a:graphic>
      </p:graphicFrame>
    </p:spTree>
    <p:extLst>
      <p:ext uri="{BB962C8B-B14F-4D97-AF65-F5344CB8AC3E}">
        <p14:creationId xmlns:p14="http://schemas.microsoft.com/office/powerpoint/2010/main" val="3469488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E8DF-C7DC-5549-945E-DE7A98048D10}"/>
              </a:ext>
            </a:extLst>
          </p:cNvPr>
          <p:cNvSpPr>
            <a:spLocks noGrp="1"/>
          </p:cNvSpPr>
          <p:nvPr>
            <p:ph type="title"/>
          </p:nvPr>
        </p:nvSpPr>
        <p:spPr/>
        <p:txBody>
          <a:bodyPr/>
          <a:lstStyle/>
          <a:p>
            <a:r>
              <a:rPr lang="en-AU" dirty="0"/>
              <a:t>Data Types: Binary</a:t>
            </a:r>
          </a:p>
        </p:txBody>
      </p:sp>
      <p:graphicFrame>
        <p:nvGraphicFramePr>
          <p:cNvPr id="5" name="Content Placeholder 4">
            <a:extLst>
              <a:ext uri="{FF2B5EF4-FFF2-40B4-BE49-F238E27FC236}">
                <a16:creationId xmlns:a16="http://schemas.microsoft.com/office/drawing/2014/main" id="{6A98962B-72AC-1B43-83A0-3042077C9018}"/>
              </a:ext>
            </a:extLst>
          </p:cNvPr>
          <p:cNvGraphicFramePr>
            <a:graphicFrameLocks noGrp="1"/>
          </p:cNvGraphicFramePr>
          <p:nvPr>
            <p:ph idx="1"/>
            <p:extLst>
              <p:ext uri="{D42A27DB-BD31-4B8C-83A1-F6EECF244321}">
                <p14:modId xmlns:p14="http://schemas.microsoft.com/office/powerpoint/2010/main" val="2620291805"/>
              </p:ext>
            </p:extLst>
          </p:nvPr>
        </p:nvGraphicFramePr>
        <p:xfrm>
          <a:off x="609600" y="1793875"/>
          <a:ext cx="10972800" cy="2804160"/>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1676042827"/>
                    </a:ext>
                  </a:extLst>
                </a:gridCol>
                <a:gridCol w="2743200">
                  <a:extLst>
                    <a:ext uri="{9D8B030D-6E8A-4147-A177-3AD203B41FA5}">
                      <a16:colId xmlns:a16="http://schemas.microsoft.com/office/drawing/2014/main" val="2480524677"/>
                    </a:ext>
                  </a:extLst>
                </a:gridCol>
                <a:gridCol w="2743200">
                  <a:extLst>
                    <a:ext uri="{9D8B030D-6E8A-4147-A177-3AD203B41FA5}">
                      <a16:colId xmlns:a16="http://schemas.microsoft.com/office/drawing/2014/main" val="69618244"/>
                    </a:ext>
                  </a:extLst>
                </a:gridCol>
                <a:gridCol w="2743200">
                  <a:extLst>
                    <a:ext uri="{9D8B030D-6E8A-4147-A177-3AD203B41FA5}">
                      <a16:colId xmlns:a16="http://schemas.microsoft.com/office/drawing/2014/main" val="1991301667"/>
                    </a:ext>
                  </a:extLst>
                </a:gridCol>
              </a:tblGrid>
              <a:tr h="272521">
                <a:tc>
                  <a:txBody>
                    <a:bodyPr/>
                    <a:lstStyle/>
                    <a:p>
                      <a:r>
                        <a:rPr lang="en-AU" sz="2800" dirty="0"/>
                        <a:t>MySQL</a:t>
                      </a:r>
                    </a:p>
                  </a:txBody>
                  <a:tcPr/>
                </a:tc>
                <a:tc>
                  <a:txBody>
                    <a:bodyPr/>
                    <a:lstStyle/>
                    <a:p>
                      <a:r>
                        <a:rPr lang="en-AU" sz="2800" dirty="0"/>
                        <a:t>MariaDB</a:t>
                      </a:r>
                    </a:p>
                  </a:txBody>
                  <a:tcPr/>
                </a:tc>
                <a:tc>
                  <a:txBody>
                    <a:bodyPr/>
                    <a:lstStyle/>
                    <a:p>
                      <a:r>
                        <a:rPr lang="en-AU" sz="2800" dirty="0"/>
                        <a:t>PostgreSQL</a:t>
                      </a:r>
                    </a:p>
                  </a:txBody>
                  <a:tcPr/>
                </a:tc>
                <a:tc>
                  <a:txBody>
                    <a:bodyPr/>
                    <a:lstStyle/>
                    <a:p>
                      <a:r>
                        <a:rPr lang="en-AU" sz="2800" dirty="0"/>
                        <a:t>SQL Server</a:t>
                      </a:r>
                    </a:p>
                  </a:txBody>
                  <a:tcPr/>
                </a:tc>
                <a:extLst>
                  <a:ext uri="{0D108BD9-81ED-4DB2-BD59-A6C34878D82A}">
                    <a16:rowId xmlns:a16="http://schemas.microsoft.com/office/drawing/2014/main" val="215887354"/>
                  </a:ext>
                </a:extLst>
              </a:tr>
              <a:tr h="272521">
                <a:tc>
                  <a:txBody>
                    <a:bodyPr/>
                    <a:lstStyle/>
                    <a:p>
                      <a:r>
                        <a:rPr lang="en-AU" sz="2400" dirty="0"/>
                        <a:t>binary</a:t>
                      </a:r>
                    </a:p>
                  </a:txBody>
                  <a:tcPr/>
                </a:tc>
                <a:tc>
                  <a:txBody>
                    <a:bodyPr/>
                    <a:lstStyle/>
                    <a:p>
                      <a:r>
                        <a:rPr lang="en-AU" sz="2400" dirty="0"/>
                        <a:t>binary</a:t>
                      </a:r>
                    </a:p>
                  </a:txBody>
                  <a:tcPr/>
                </a:tc>
                <a:tc>
                  <a:txBody>
                    <a:bodyPr/>
                    <a:lstStyle/>
                    <a:p>
                      <a:r>
                        <a:rPr lang="en-AU" sz="2400" dirty="0" err="1"/>
                        <a:t>bytea</a:t>
                      </a:r>
                      <a:endParaRPr lang="en-AU" sz="2400" dirty="0"/>
                    </a:p>
                  </a:txBody>
                  <a:tcPr/>
                </a:tc>
                <a:tc>
                  <a:txBody>
                    <a:bodyPr/>
                    <a:lstStyle/>
                    <a:p>
                      <a:r>
                        <a:rPr lang="en-AU" sz="2400" dirty="0"/>
                        <a:t>binary</a:t>
                      </a:r>
                    </a:p>
                  </a:txBody>
                  <a:tcPr/>
                </a:tc>
                <a:extLst>
                  <a:ext uri="{0D108BD9-81ED-4DB2-BD59-A6C34878D82A}">
                    <a16:rowId xmlns:a16="http://schemas.microsoft.com/office/drawing/2014/main" val="1839650936"/>
                  </a:ext>
                </a:extLst>
              </a:tr>
              <a:tr h="272521">
                <a:tc>
                  <a:txBody>
                    <a:bodyPr/>
                    <a:lstStyle/>
                    <a:p>
                      <a:r>
                        <a:rPr lang="en-AU" sz="2400" dirty="0" err="1"/>
                        <a:t>varbinary</a:t>
                      </a:r>
                      <a:endParaRPr lang="en-AU" sz="2400" dirty="0"/>
                    </a:p>
                  </a:txBody>
                  <a:tcPr/>
                </a:tc>
                <a:tc>
                  <a:txBody>
                    <a:bodyPr/>
                    <a:lstStyle/>
                    <a:p>
                      <a:r>
                        <a:rPr lang="en-AU" sz="2400" dirty="0" err="1"/>
                        <a:t>varbinary</a:t>
                      </a:r>
                      <a:endParaRPr lang="en-AU" sz="2400" dirty="0"/>
                    </a:p>
                  </a:txBody>
                  <a:tcPr/>
                </a:tc>
                <a:tc>
                  <a:txBody>
                    <a:bodyPr/>
                    <a:lstStyle/>
                    <a:p>
                      <a:endParaRPr lang="en-AU" sz="2400" dirty="0"/>
                    </a:p>
                  </a:txBody>
                  <a:tcPr/>
                </a:tc>
                <a:tc>
                  <a:txBody>
                    <a:bodyPr/>
                    <a:lstStyle/>
                    <a:p>
                      <a:r>
                        <a:rPr lang="en-AU" sz="2400" dirty="0" err="1"/>
                        <a:t>varbinary</a:t>
                      </a:r>
                      <a:endParaRPr lang="en-AU" sz="2400" dirty="0"/>
                    </a:p>
                  </a:txBody>
                  <a:tcPr/>
                </a:tc>
                <a:extLst>
                  <a:ext uri="{0D108BD9-81ED-4DB2-BD59-A6C34878D82A}">
                    <a16:rowId xmlns:a16="http://schemas.microsoft.com/office/drawing/2014/main" val="3764586947"/>
                  </a:ext>
                </a:extLst>
              </a:tr>
              <a:tr h="272521">
                <a:tc>
                  <a:txBody>
                    <a:bodyPr/>
                    <a:lstStyle/>
                    <a:p>
                      <a:r>
                        <a:rPr lang="en-AU" sz="2400" dirty="0"/>
                        <a:t>blob</a:t>
                      </a:r>
                    </a:p>
                  </a:txBody>
                  <a:tcPr/>
                </a:tc>
                <a:tc>
                  <a:txBody>
                    <a:bodyPr/>
                    <a:lstStyle/>
                    <a:p>
                      <a:r>
                        <a:rPr lang="en-AU" sz="2400" dirty="0" err="1"/>
                        <a:t>tinyblob</a:t>
                      </a:r>
                      <a:endParaRPr lang="en-AU" sz="2400" dirty="0"/>
                    </a:p>
                  </a:txBody>
                  <a:tcPr/>
                </a:tc>
                <a:tc>
                  <a:txBody>
                    <a:bodyPr/>
                    <a:lstStyle/>
                    <a:p>
                      <a:endParaRPr lang="en-AU" sz="2400" dirty="0"/>
                    </a:p>
                  </a:txBody>
                  <a:tcPr/>
                </a:tc>
                <a:tc>
                  <a:txBody>
                    <a:bodyPr/>
                    <a:lstStyle/>
                    <a:p>
                      <a:r>
                        <a:rPr lang="en-AU" sz="2400" dirty="0"/>
                        <a:t>image</a:t>
                      </a:r>
                    </a:p>
                  </a:txBody>
                  <a:tcPr/>
                </a:tc>
                <a:extLst>
                  <a:ext uri="{0D108BD9-81ED-4DB2-BD59-A6C34878D82A}">
                    <a16:rowId xmlns:a16="http://schemas.microsoft.com/office/drawing/2014/main" val="1352580419"/>
                  </a:ext>
                </a:extLst>
              </a:tr>
              <a:tr h="272521">
                <a:tc>
                  <a:txBody>
                    <a:bodyPr/>
                    <a:lstStyle/>
                    <a:p>
                      <a:endParaRPr lang="en-AU" sz="2400" dirty="0"/>
                    </a:p>
                  </a:txBody>
                  <a:tcPr/>
                </a:tc>
                <a:tc>
                  <a:txBody>
                    <a:bodyPr/>
                    <a:lstStyle/>
                    <a:p>
                      <a:r>
                        <a:rPr lang="en-AU" sz="2400" dirty="0"/>
                        <a:t>blob</a:t>
                      </a:r>
                    </a:p>
                  </a:txBody>
                  <a:tcPr/>
                </a:tc>
                <a:tc>
                  <a:txBody>
                    <a:bodyPr/>
                    <a:lstStyle/>
                    <a:p>
                      <a:endParaRPr lang="en-AU" sz="2400" dirty="0"/>
                    </a:p>
                  </a:txBody>
                  <a:tcPr/>
                </a:tc>
                <a:tc>
                  <a:txBody>
                    <a:bodyPr/>
                    <a:lstStyle/>
                    <a:p>
                      <a:endParaRPr lang="en-AU" sz="2400" dirty="0"/>
                    </a:p>
                  </a:txBody>
                  <a:tcPr/>
                </a:tc>
                <a:extLst>
                  <a:ext uri="{0D108BD9-81ED-4DB2-BD59-A6C34878D82A}">
                    <a16:rowId xmlns:a16="http://schemas.microsoft.com/office/drawing/2014/main" val="1478456119"/>
                  </a:ext>
                </a:extLst>
              </a:tr>
              <a:tr h="272521">
                <a:tc>
                  <a:txBody>
                    <a:bodyPr/>
                    <a:lstStyle/>
                    <a:p>
                      <a:endParaRPr lang="en-AU" sz="2400" dirty="0"/>
                    </a:p>
                  </a:txBody>
                  <a:tcPr/>
                </a:tc>
                <a:tc>
                  <a:txBody>
                    <a:bodyPr/>
                    <a:lstStyle/>
                    <a:p>
                      <a:r>
                        <a:rPr lang="en-AU" sz="2400" dirty="0" err="1"/>
                        <a:t>longblob</a:t>
                      </a:r>
                      <a:endParaRPr lang="en-AU" sz="2400" dirty="0"/>
                    </a:p>
                  </a:txBody>
                  <a:tcPr/>
                </a:tc>
                <a:tc>
                  <a:txBody>
                    <a:bodyPr/>
                    <a:lstStyle/>
                    <a:p>
                      <a:endParaRPr lang="en-AU" sz="2400" dirty="0"/>
                    </a:p>
                  </a:txBody>
                  <a:tcPr/>
                </a:tc>
                <a:tc>
                  <a:txBody>
                    <a:bodyPr/>
                    <a:lstStyle/>
                    <a:p>
                      <a:endParaRPr lang="en-AU" sz="2400" dirty="0"/>
                    </a:p>
                  </a:txBody>
                  <a:tcPr/>
                </a:tc>
                <a:extLst>
                  <a:ext uri="{0D108BD9-81ED-4DB2-BD59-A6C34878D82A}">
                    <a16:rowId xmlns:a16="http://schemas.microsoft.com/office/drawing/2014/main" val="3413105682"/>
                  </a:ext>
                </a:extLst>
              </a:tr>
            </a:tbl>
          </a:graphicData>
        </a:graphic>
      </p:graphicFrame>
    </p:spTree>
    <p:extLst>
      <p:ext uri="{BB962C8B-B14F-4D97-AF65-F5344CB8AC3E}">
        <p14:creationId xmlns:p14="http://schemas.microsoft.com/office/powerpoint/2010/main" val="227977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E8DF-C7DC-5549-945E-DE7A98048D10}"/>
              </a:ext>
            </a:extLst>
          </p:cNvPr>
          <p:cNvSpPr>
            <a:spLocks noGrp="1"/>
          </p:cNvSpPr>
          <p:nvPr>
            <p:ph type="title"/>
          </p:nvPr>
        </p:nvSpPr>
        <p:spPr/>
        <p:txBody>
          <a:bodyPr/>
          <a:lstStyle/>
          <a:p>
            <a:r>
              <a:rPr lang="en-AU" dirty="0"/>
              <a:t>Data Types: Date &amp; Time</a:t>
            </a:r>
          </a:p>
        </p:txBody>
      </p:sp>
      <p:graphicFrame>
        <p:nvGraphicFramePr>
          <p:cNvPr id="5" name="Content Placeholder 4">
            <a:extLst>
              <a:ext uri="{FF2B5EF4-FFF2-40B4-BE49-F238E27FC236}">
                <a16:creationId xmlns:a16="http://schemas.microsoft.com/office/drawing/2014/main" id="{6A98962B-72AC-1B43-83A0-3042077C9018}"/>
              </a:ext>
            </a:extLst>
          </p:cNvPr>
          <p:cNvGraphicFramePr>
            <a:graphicFrameLocks noGrp="1"/>
          </p:cNvGraphicFramePr>
          <p:nvPr>
            <p:ph idx="1"/>
            <p:extLst>
              <p:ext uri="{D42A27DB-BD31-4B8C-83A1-F6EECF244321}">
                <p14:modId xmlns:p14="http://schemas.microsoft.com/office/powerpoint/2010/main" val="1110303782"/>
              </p:ext>
            </p:extLst>
          </p:nvPr>
        </p:nvGraphicFramePr>
        <p:xfrm>
          <a:off x="609600" y="1793875"/>
          <a:ext cx="10972800" cy="2804160"/>
        </p:xfrm>
        <a:graphic>
          <a:graphicData uri="http://schemas.openxmlformats.org/drawingml/2006/table">
            <a:tbl>
              <a:tblPr firstRow="1" bandRow="1">
                <a:tableStyleId>{21E4AEA4-8DFA-4A89-87EB-49C32662AFE0}</a:tableStyleId>
              </a:tblPr>
              <a:tblGrid>
                <a:gridCol w="2743200">
                  <a:extLst>
                    <a:ext uri="{9D8B030D-6E8A-4147-A177-3AD203B41FA5}">
                      <a16:colId xmlns:a16="http://schemas.microsoft.com/office/drawing/2014/main" val="1676042827"/>
                    </a:ext>
                  </a:extLst>
                </a:gridCol>
                <a:gridCol w="2743200">
                  <a:extLst>
                    <a:ext uri="{9D8B030D-6E8A-4147-A177-3AD203B41FA5}">
                      <a16:colId xmlns:a16="http://schemas.microsoft.com/office/drawing/2014/main" val="2480524677"/>
                    </a:ext>
                  </a:extLst>
                </a:gridCol>
                <a:gridCol w="2743200">
                  <a:extLst>
                    <a:ext uri="{9D8B030D-6E8A-4147-A177-3AD203B41FA5}">
                      <a16:colId xmlns:a16="http://schemas.microsoft.com/office/drawing/2014/main" val="69618244"/>
                    </a:ext>
                  </a:extLst>
                </a:gridCol>
                <a:gridCol w="2743200">
                  <a:extLst>
                    <a:ext uri="{9D8B030D-6E8A-4147-A177-3AD203B41FA5}">
                      <a16:colId xmlns:a16="http://schemas.microsoft.com/office/drawing/2014/main" val="1991301667"/>
                    </a:ext>
                  </a:extLst>
                </a:gridCol>
              </a:tblGrid>
              <a:tr h="272521">
                <a:tc>
                  <a:txBody>
                    <a:bodyPr/>
                    <a:lstStyle/>
                    <a:p>
                      <a:r>
                        <a:rPr lang="en-AU" sz="2800" dirty="0"/>
                        <a:t>MySQL</a:t>
                      </a:r>
                    </a:p>
                  </a:txBody>
                  <a:tcPr/>
                </a:tc>
                <a:tc>
                  <a:txBody>
                    <a:bodyPr/>
                    <a:lstStyle/>
                    <a:p>
                      <a:r>
                        <a:rPr lang="en-AU" sz="2800" dirty="0"/>
                        <a:t>MariaDB</a:t>
                      </a:r>
                    </a:p>
                  </a:txBody>
                  <a:tcPr/>
                </a:tc>
                <a:tc>
                  <a:txBody>
                    <a:bodyPr/>
                    <a:lstStyle/>
                    <a:p>
                      <a:r>
                        <a:rPr lang="en-AU" sz="2800" dirty="0"/>
                        <a:t>PostgreSQL</a:t>
                      </a:r>
                    </a:p>
                  </a:txBody>
                  <a:tcPr/>
                </a:tc>
                <a:tc>
                  <a:txBody>
                    <a:bodyPr/>
                    <a:lstStyle/>
                    <a:p>
                      <a:r>
                        <a:rPr lang="en-AU" sz="2800" dirty="0"/>
                        <a:t>SQL Server</a:t>
                      </a:r>
                    </a:p>
                  </a:txBody>
                  <a:tcPr/>
                </a:tc>
                <a:extLst>
                  <a:ext uri="{0D108BD9-81ED-4DB2-BD59-A6C34878D82A}">
                    <a16:rowId xmlns:a16="http://schemas.microsoft.com/office/drawing/2014/main" val="215887354"/>
                  </a:ext>
                </a:extLst>
              </a:tr>
              <a:tr h="272521">
                <a:tc>
                  <a:txBody>
                    <a:bodyPr/>
                    <a:lstStyle/>
                    <a:p>
                      <a:r>
                        <a:rPr lang="en-AU" sz="2400" dirty="0"/>
                        <a:t>date</a:t>
                      </a:r>
                    </a:p>
                  </a:txBody>
                  <a:tcPr/>
                </a:tc>
                <a:tc>
                  <a:txBody>
                    <a:bodyPr/>
                    <a:lstStyle/>
                    <a:p>
                      <a:r>
                        <a:rPr lang="en-AU" sz="2400" dirty="0"/>
                        <a:t>date</a:t>
                      </a:r>
                    </a:p>
                  </a:txBody>
                  <a:tcPr/>
                </a:tc>
                <a:tc>
                  <a:txBody>
                    <a:bodyPr/>
                    <a:lstStyle/>
                    <a:p>
                      <a:r>
                        <a:rPr lang="en-AU" sz="2400" dirty="0"/>
                        <a:t>timestamp</a:t>
                      </a:r>
                    </a:p>
                  </a:txBody>
                  <a:tcPr/>
                </a:tc>
                <a:tc>
                  <a:txBody>
                    <a:bodyPr/>
                    <a:lstStyle/>
                    <a:p>
                      <a:r>
                        <a:rPr lang="en-AU" sz="2400" dirty="0"/>
                        <a:t>date</a:t>
                      </a:r>
                    </a:p>
                  </a:txBody>
                  <a:tcPr/>
                </a:tc>
                <a:extLst>
                  <a:ext uri="{0D108BD9-81ED-4DB2-BD59-A6C34878D82A}">
                    <a16:rowId xmlns:a16="http://schemas.microsoft.com/office/drawing/2014/main" val="1839650936"/>
                  </a:ext>
                </a:extLst>
              </a:tr>
              <a:tr h="272521">
                <a:tc>
                  <a:txBody>
                    <a:bodyPr/>
                    <a:lstStyle/>
                    <a:p>
                      <a:r>
                        <a:rPr lang="en-AU" sz="2400" dirty="0"/>
                        <a:t>time</a:t>
                      </a:r>
                    </a:p>
                  </a:txBody>
                  <a:tcPr/>
                </a:tc>
                <a:tc>
                  <a:txBody>
                    <a:bodyPr/>
                    <a:lstStyle/>
                    <a:p>
                      <a:r>
                        <a:rPr lang="en-AU" sz="2400" dirty="0"/>
                        <a:t>time</a:t>
                      </a:r>
                    </a:p>
                  </a:txBody>
                  <a:tcPr/>
                </a:tc>
                <a:tc>
                  <a:txBody>
                    <a:bodyPr/>
                    <a:lstStyle/>
                    <a:p>
                      <a:r>
                        <a:rPr lang="en-AU" sz="2400" dirty="0"/>
                        <a:t>date</a:t>
                      </a:r>
                    </a:p>
                  </a:txBody>
                  <a:tcPr/>
                </a:tc>
                <a:tc>
                  <a:txBody>
                    <a:bodyPr/>
                    <a:lstStyle/>
                    <a:p>
                      <a:r>
                        <a:rPr lang="en-AU" sz="2400" dirty="0"/>
                        <a:t>time</a:t>
                      </a:r>
                    </a:p>
                  </a:txBody>
                  <a:tcPr/>
                </a:tc>
                <a:extLst>
                  <a:ext uri="{0D108BD9-81ED-4DB2-BD59-A6C34878D82A}">
                    <a16:rowId xmlns:a16="http://schemas.microsoft.com/office/drawing/2014/main" val="3764586947"/>
                  </a:ext>
                </a:extLst>
              </a:tr>
              <a:tr h="272521">
                <a:tc>
                  <a:txBody>
                    <a:bodyPr/>
                    <a:lstStyle/>
                    <a:p>
                      <a:r>
                        <a:rPr lang="en-AU" sz="2400" dirty="0"/>
                        <a:t>datetime</a:t>
                      </a:r>
                    </a:p>
                  </a:txBody>
                  <a:tcPr/>
                </a:tc>
                <a:tc>
                  <a:txBody>
                    <a:bodyPr/>
                    <a:lstStyle/>
                    <a:p>
                      <a:r>
                        <a:rPr lang="en-AU" sz="2400" dirty="0"/>
                        <a:t>datetime</a:t>
                      </a:r>
                    </a:p>
                  </a:txBody>
                  <a:tcPr/>
                </a:tc>
                <a:tc>
                  <a:txBody>
                    <a:bodyPr/>
                    <a:lstStyle/>
                    <a:p>
                      <a:r>
                        <a:rPr lang="en-AU" sz="2400" dirty="0"/>
                        <a:t>time</a:t>
                      </a:r>
                    </a:p>
                  </a:txBody>
                  <a:tcPr/>
                </a:tc>
                <a:tc>
                  <a:txBody>
                    <a:bodyPr/>
                    <a:lstStyle/>
                    <a:p>
                      <a:r>
                        <a:rPr lang="en-AU" sz="2400" dirty="0"/>
                        <a:t>datetime</a:t>
                      </a:r>
                    </a:p>
                  </a:txBody>
                  <a:tcPr/>
                </a:tc>
                <a:extLst>
                  <a:ext uri="{0D108BD9-81ED-4DB2-BD59-A6C34878D82A}">
                    <a16:rowId xmlns:a16="http://schemas.microsoft.com/office/drawing/2014/main" val="1352580419"/>
                  </a:ext>
                </a:extLst>
              </a:tr>
              <a:tr h="272521">
                <a:tc>
                  <a:txBody>
                    <a:bodyPr/>
                    <a:lstStyle/>
                    <a:p>
                      <a:r>
                        <a:rPr lang="en-AU" sz="2400" dirty="0"/>
                        <a:t>timestamp</a:t>
                      </a:r>
                    </a:p>
                  </a:txBody>
                  <a:tcPr/>
                </a:tc>
                <a:tc>
                  <a:txBody>
                    <a:bodyPr/>
                    <a:lstStyle/>
                    <a:p>
                      <a:r>
                        <a:rPr lang="en-AU" sz="2400" dirty="0"/>
                        <a:t>timestamp</a:t>
                      </a:r>
                    </a:p>
                  </a:txBody>
                  <a:tcPr/>
                </a:tc>
                <a:tc>
                  <a:txBody>
                    <a:bodyPr/>
                    <a:lstStyle/>
                    <a:p>
                      <a:r>
                        <a:rPr lang="en-AU" sz="2400" dirty="0"/>
                        <a:t>interval</a:t>
                      </a:r>
                    </a:p>
                  </a:txBody>
                  <a:tcPr/>
                </a:tc>
                <a:tc>
                  <a:txBody>
                    <a:bodyPr/>
                    <a:lstStyle/>
                    <a:p>
                      <a:r>
                        <a:rPr lang="en-AU" sz="2400" dirty="0" err="1"/>
                        <a:t>datetimeoffset</a:t>
                      </a:r>
                      <a:endParaRPr lang="en-AU" sz="2400" dirty="0"/>
                    </a:p>
                  </a:txBody>
                  <a:tcPr/>
                </a:tc>
                <a:extLst>
                  <a:ext uri="{0D108BD9-81ED-4DB2-BD59-A6C34878D82A}">
                    <a16:rowId xmlns:a16="http://schemas.microsoft.com/office/drawing/2014/main" val="1478456119"/>
                  </a:ext>
                </a:extLst>
              </a:tr>
              <a:tr h="272521">
                <a:tc>
                  <a:txBody>
                    <a:bodyPr/>
                    <a:lstStyle/>
                    <a:p>
                      <a:r>
                        <a:rPr lang="en-AU" sz="2400" dirty="0"/>
                        <a:t>year</a:t>
                      </a:r>
                    </a:p>
                  </a:txBody>
                  <a:tcPr/>
                </a:tc>
                <a:tc>
                  <a:txBody>
                    <a:bodyPr/>
                    <a:lstStyle/>
                    <a:p>
                      <a:r>
                        <a:rPr lang="en-AU" sz="2400" dirty="0"/>
                        <a:t>year</a:t>
                      </a:r>
                    </a:p>
                  </a:txBody>
                  <a:tcPr/>
                </a:tc>
                <a:tc>
                  <a:txBody>
                    <a:bodyPr/>
                    <a:lstStyle/>
                    <a:p>
                      <a:endParaRPr lang="en-AU" sz="2400" dirty="0"/>
                    </a:p>
                  </a:txBody>
                  <a:tcPr/>
                </a:tc>
                <a:tc>
                  <a:txBody>
                    <a:bodyPr/>
                    <a:lstStyle/>
                    <a:p>
                      <a:r>
                        <a:rPr lang="en-AU" sz="2400" dirty="0" err="1"/>
                        <a:t>smalldatetime</a:t>
                      </a:r>
                      <a:endParaRPr lang="en-AU" sz="2400" dirty="0"/>
                    </a:p>
                  </a:txBody>
                  <a:tcPr/>
                </a:tc>
                <a:extLst>
                  <a:ext uri="{0D108BD9-81ED-4DB2-BD59-A6C34878D82A}">
                    <a16:rowId xmlns:a16="http://schemas.microsoft.com/office/drawing/2014/main" val="3413105682"/>
                  </a:ext>
                </a:extLst>
              </a:tr>
            </a:tbl>
          </a:graphicData>
        </a:graphic>
      </p:graphicFrame>
    </p:spTree>
    <p:extLst>
      <p:ext uri="{BB962C8B-B14F-4D97-AF65-F5344CB8AC3E}">
        <p14:creationId xmlns:p14="http://schemas.microsoft.com/office/powerpoint/2010/main" val="31841471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MS Availabilities&amp;#x0D;&amp;#x0A;Overview&amp;quot;&quot;/&gt;&lt;property id=&quot;20307&quot; value=&quot;256&quot;/&gt;&lt;/object&gt;&lt;object type=&quot;3&quot; unique_id=&quot;10005&quot;&gt;&lt;property id=&quot;20148&quot; value=&quot;5&quot;/&gt;&lt;property id=&quot;20300&quot; value=&quot;Slide 2&quot;/&gt;&lt;property id=&quot;20307&quot; value=&quot;257&quot;/&gt;&lt;/object&gt;&lt;object type=&quot;3&quot; unique_id=&quot;10006&quot;&gt;&lt;property id=&quot;20148&quot; value=&quot;5&quot;/&gt;&lt;property id=&quot;20300&quot; value=&quot;Slide 3 - &amp;quot;&amp;#x0D;&amp;#x0A;Course Availabilities&amp;quot;&quot;/&gt;&lt;property id=&quot;20307&quot; value=&quot;261&quot;/&gt;&lt;/object&gt;&lt;object type=&quot;3&quot; unique_id=&quot;10007&quot;&gt;&lt;property id=&quot;20148&quot; value=&quot;5&quot;/&gt;&lt;property id=&quot;20300&quot; value=&quot;Slide 4 - &amp;quot;Intake Calendars&amp;quot;&quot;/&gt;&lt;property id=&quot;20307&quot; value=&quot;264&quot;/&gt;&lt;/object&gt;&lt;object type=&quot;3&quot; unique_id=&quot;10008&quot;&gt;&lt;property id=&quot;20148&quot; value=&quot;5&quot;/&gt;&lt;property id=&quot;20300&quot; value=&quot;Slide 5 - &amp;quot;&amp;#x0D;&amp;#x0A;Unit Availabilities&amp;quot;&quot;/&gt;&lt;property id=&quot;20307&quot; value=&quot;259&quot;/&gt;&lt;/object&gt;&lt;object type=&quot;3&quot; unique_id=&quot;10009&quot;&gt;&lt;property id=&quot;20148&quot; value=&quot;5&quot;/&gt;&lt;property id=&quot;20300&quot; value=&quot;Slide 6 - &amp;quot;&amp;#x0D;&amp;#x0A;Unit Availabilities&amp;quot;&quot;/&gt;&lt;property id=&quot;20307&quot; value=&quot;260&quot;/&gt;&lt;/object&gt;&lt;object type=&quot;3&quot; unique_id=&quot;10010&quot;&gt;&lt;property id=&quot;20148&quot; value=&quot;5&quot;/&gt;&lt;property id=&quot;20300&quot; value=&quot;Slide 7 - &amp;quot;Enrolment Calendars&amp;quot;&quot;/&gt;&lt;property id=&quot;20307&quot; value=&quot;265&quot;/&gt;&lt;/object&gt;&lt;object type=&quot;3&quot; unique_id=&quot;10011&quot;&gt;&lt;property id=&quot;20148&quot; value=&quot;5&quot;/&gt;&lt;property id=&quot;20300&quot; value=&quot;Slide 8 - &amp;quot;Business Guidelines&amp;quot;&quot;/&gt;&lt;property id=&quot;20307&quot; value=&quot;268&quot;/&gt;&lt;/object&gt;&lt;object type=&quot;3&quot; unique_id=&quot;10012&quot;&gt;&lt;property id=&quot;20148&quot; value=&quot;5&quot;/&gt;&lt;property id=&quot;20300&quot; value=&quot;Slide 9 - &amp;quot;Business Guidelines&amp;quot;&quot;/&gt;&lt;property id=&quot;20307&quot; value=&quot;269&quot;/&gt;&lt;/object&gt;&lt;object type=&quot;3&quot; unique_id=&quot;10013&quot;&gt;&lt;property id=&quot;20148&quot; value=&quot;5&quot;/&gt;&lt;property id=&quot;20300&quot; value=&quot;Slide 10 - &amp;quot;Business Considerations&amp;quot;&quot;/&gt;&lt;property id=&quot;20307&quot; value=&quot;262&quot;/&gt;&lt;/object&gt;&lt;object type=&quot;3&quot; unique_id=&quot;10014&quot;&gt;&lt;property id=&quot;20148&quot; value=&quot;5&quot;/&gt;&lt;property id=&quot;20300&quot; value=&quot;Slide 11 - &amp;quot;Availabilities tasks&amp;quot;&quot;/&gt;&lt;property id=&quot;20307&quot; value=&quot;266&quot;/&gt;&lt;/object&gt;&lt;object type=&quot;3&quot; unique_id=&quot;10015&quot;&gt;&lt;property id=&quot;20148&quot; value=&quot;5&quot;/&gt;&lt;property id=&quot;20300&quot; value=&quot;Slide 12 - &amp;quot;Availabilities Template&amp;quot;&quot;/&gt;&lt;property id=&quot;20307&quot; value=&quot;267&quot;/&gt;&lt;/object&gt;&lt;object type=&quot;3&quot; unique_id=&quot;10016&quot;&gt;&lt;property id=&quot;20148&quot; value=&quot;5&quot;/&gt;&lt;property id=&quot;20300&quot; value=&quot;Slide 13 - &amp;quot;Timetabling&amp;quot;&quot;/&gt;&lt;property id=&quot;20307&quot; value=&quot;263&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AF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MT-Presentation-HD-1920x1080-AJG-V2020.07.01.potx" id="{3EDD48A2-5C86-4826-A34B-3DD4694D6775}" vid="{2EDC81D3-35B6-4E09-B25C-3248DC8F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82CBA738D00D4AAC9330883AE1DA78" ma:contentTypeVersion="33" ma:contentTypeDescription="Create a new document." ma:contentTypeScope="" ma:versionID="8e47dcab4e34a32242880baf61f0a73d">
  <xsd:schema xmlns:xsd="http://www.w3.org/2001/XMLSchema" xmlns:xs="http://www.w3.org/2001/XMLSchema" xmlns:p="http://schemas.microsoft.com/office/2006/metadata/properties" xmlns:ns3="3936cbe9-feea-4685-b03c-7f8d09c550f1" xmlns:ns4="833ce3ab-d172-455c-9989-f10facae9784" targetNamespace="http://schemas.microsoft.com/office/2006/metadata/properties" ma:root="true" ma:fieldsID="174389be43a91ce68753c33b6ac99b4e" ns3:_="" ns4:_="">
    <xsd:import namespace="3936cbe9-feea-4685-b03c-7f8d09c550f1"/>
    <xsd:import namespace="833ce3ab-d172-455c-9989-f10facae978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Teachers" minOccurs="0"/>
                <xsd:element ref="ns4:Student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36cbe9-feea-4685-b03c-7f8d09c550f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3ce3ab-d172-455c-9989-f10facae978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NotebookType" ma:index="21" nillable="true" ma:displayName="Notebook Type" ma:internalName="NotebookType">
      <xsd:simpleType>
        <xsd:restriction base="dms:Text"/>
      </xsd:simpleType>
    </xsd:element>
    <xsd:element name="FolderType" ma:index="22" nillable="true" ma:displayName="Folder Type" ma:internalName="FolderType">
      <xsd:simpleType>
        <xsd:restriction base="dms:Text"/>
      </xsd:simpleType>
    </xsd:element>
    <xsd:element name="CultureName" ma:index="23" nillable="true" ma:displayName="Culture Name" ma:internalName="CultureName">
      <xsd:simpleType>
        <xsd:restriction base="dms:Text"/>
      </xsd:simpleType>
    </xsd:element>
    <xsd:element name="AppVersion" ma:index="24" nillable="true" ma:displayName="App Version" ma:internalName="AppVersion">
      <xsd:simpleType>
        <xsd:restriction base="dms:Text"/>
      </xsd:simpleType>
    </xsd:element>
    <xsd:element name="TeamsChannelId" ma:index="25" nillable="true" ma:displayName="Teams Channel Id" ma:internalName="TeamsChannelId">
      <xsd:simpleType>
        <xsd:restriction base="dms:Text"/>
      </xsd:simpleType>
    </xsd:element>
    <xsd:element name="Owner" ma:index="26"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7" nillable="true" ma:displayName="Math Settings" ma:internalName="Math_Settings">
      <xsd:simpleType>
        <xsd:restriction base="dms:Text"/>
      </xsd:simpleType>
    </xsd:element>
    <xsd:element name="DefaultSectionNames" ma:index="28" nillable="true" ma:displayName="Default Section Names" ma:internalName="DefaultSectionNames">
      <xsd:simpleType>
        <xsd:restriction base="dms:Note">
          <xsd:maxLength value="255"/>
        </xsd:restriction>
      </xsd:simpleType>
    </xsd:element>
    <xsd:element name="Templates" ma:index="29" nillable="true" ma:displayName="Templates" ma:internalName="Templates">
      <xsd:simpleType>
        <xsd:restriction base="dms:Note">
          <xsd:maxLength value="255"/>
        </xsd:restriction>
      </xsd:simpleType>
    </xsd:element>
    <xsd:element name="Teachers" ma:index="3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3" nillable="true" ma:displayName="Distribution Groups" ma:internalName="Distribution_Groups">
      <xsd:simpleType>
        <xsd:restriction base="dms:Note">
          <xsd:maxLength value="255"/>
        </xsd:restriction>
      </xsd:simpleType>
    </xsd:element>
    <xsd:element name="LMS_Mappings" ma:index="34" nillable="true" ma:displayName="LMS Mappings" ma:internalName="LMS_Mappings">
      <xsd:simpleType>
        <xsd:restriction base="dms:Note">
          <xsd:maxLength value="255"/>
        </xsd:restriction>
      </xsd:simpleType>
    </xsd:element>
    <xsd:element name="Invited_Teachers" ma:index="35" nillable="true" ma:displayName="Invited Teachers" ma:internalName="Invited_Teachers">
      <xsd:simpleType>
        <xsd:restriction base="dms:Note">
          <xsd:maxLength value="255"/>
        </xsd:restriction>
      </xsd:simpleType>
    </xsd:element>
    <xsd:element name="Invited_Students" ma:index="36" nillable="true" ma:displayName="Invited Students" ma:internalName="Invited_Students">
      <xsd:simpleType>
        <xsd:restriction base="dms:Note">
          <xsd:maxLength value="255"/>
        </xsd:restriction>
      </xsd:simpleType>
    </xsd:element>
    <xsd:element name="Self_Registration_Enabled" ma:index="37" nillable="true" ma:displayName="Self Registration Enabled" ma:internalName="Self_Registration_Enabled">
      <xsd:simpleType>
        <xsd:restriction base="dms:Boolean"/>
      </xsd:simpleType>
    </xsd:element>
    <xsd:element name="Has_Teacher_Only_SectionGroup" ma:index="38" nillable="true" ma:displayName="Has Teacher Only SectionGroup" ma:internalName="Has_Teacher_Only_SectionGroup">
      <xsd:simpleType>
        <xsd:restriction base="dms:Boolean"/>
      </xsd:simpleType>
    </xsd:element>
    <xsd:element name="Is_Collaboration_Space_Locked" ma:index="39" nillable="true" ma:displayName="Is Collaboration Space Locked" ma:internalName="Is_Collaboration_Space_Locked">
      <xsd:simpleType>
        <xsd:restriction base="dms:Boolean"/>
      </xsd:simpleType>
    </xsd:element>
    <xsd:element name="IsNotebookLocked" ma:index="40" nillable="true" ma:displayName="Is Notebook Locked" ma:internalName="IsNotebookLock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FolderType xmlns="833ce3ab-d172-455c-9989-f10facae9784" xsi:nil="true"/>
    <Students xmlns="833ce3ab-d172-455c-9989-f10facae9784">
      <UserInfo>
        <DisplayName/>
        <AccountId xsi:nil="true"/>
        <AccountType/>
      </UserInfo>
    </Students>
    <TeamsChannelId xmlns="833ce3ab-d172-455c-9989-f10facae9784" xsi:nil="true"/>
    <Student_Groups xmlns="833ce3ab-d172-455c-9989-f10facae9784">
      <UserInfo>
        <DisplayName/>
        <AccountId xsi:nil="true"/>
        <AccountType/>
      </UserInfo>
    </Student_Groups>
    <Math_Settings xmlns="833ce3ab-d172-455c-9989-f10facae9784" xsi:nil="true"/>
    <Is_Collaboration_Space_Locked xmlns="833ce3ab-d172-455c-9989-f10facae9784" xsi:nil="true"/>
    <AppVersion xmlns="833ce3ab-d172-455c-9989-f10facae9784" xsi:nil="true"/>
    <Owner xmlns="833ce3ab-d172-455c-9989-f10facae9784">
      <UserInfo>
        <DisplayName/>
        <AccountId xsi:nil="true"/>
        <AccountType/>
      </UserInfo>
    </Owner>
    <Has_Teacher_Only_SectionGroup xmlns="833ce3ab-d172-455c-9989-f10facae9784" xsi:nil="true"/>
    <NotebookType xmlns="833ce3ab-d172-455c-9989-f10facae9784" xsi:nil="true"/>
    <Teachers xmlns="833ce3ab-d172-455c-9989-f10facae9784">
      <UserInfo>
        <DisplayName/>
        <AccountId xsi:nil="true"/>
        <AccountType/>
      </UserInfo>
    </Teachers>
    <Templates xmlns="833ce3ab-d172-455c-9989-f10facae9784" xsi:nil="true"/>
    <DefaultSectionNames xmlns="833ce3ab-d172-455c-9989-f10facae9784" xsi:nil="true"/>
    <CultureName xmlns="833ce3ab-d172-455c-9989-f10facae9784" xsi:nil="true"/>
    <Distribution_Groups xmlns="833ce3ab-d172-455c-9989-f10facae9784" xsi:nil="true"/>
    <Self_Registration_Enabled xmlns="833ce3ab-d172-455c-9989-f10facae9784" xsi:nil="true"/>
    <LMS_Mappings xmlns="833ce3ab-d172-455c-9989-f10facae9784" xsi:nil="true"/>
    <Invited_Teachers xmlns="833ce3ab-d172-455c-9989-f10facae9784" xsi:nil="true"/>
    <Invited_Students xmlns="833ce3ab-d172-455c-9989-f10facae9784" xsi:nil="true"/>
    <IsNotebookLocked xmlns="833ce3ab-d172-455c-9989-f10facae9784" xsi:nil="true"/>
  </documentManagement>
</p:properties>
</file>

<file path=customXml/itemProps1.xml><?xml version="1.0" encoding="utf-8"?>
<ds:datastoreItem xmlns:ds="http://schemas.openxmlformats.org/officeDocument/2006/customXml" ds:itemID="{E93B4755-80B4-4FE9-9650-4C8006444834}">
  <ds:schemaRefs>
    <ds:schemaRef ds:uri="http://schemas.microsoft.com/sharepoint/v3/contenttype/forms"/>
  </ds:schemaRefs>
</ds:datastoreItem>
</file>

<file path=customXml/itemProps2.xml><?xml version="1.0" encoding="utf-8"?>
<ds:datastoreItem xmlns:ds="http://schemas.openxmlformats.org/officeDocument/2006/customXml" ds:itemID="{2EDE3886-A981-4E1C-91EF-EBC9EDE0D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36cbe9-feea-4685-b03c-7f8d09c550f1"/>
    <ds:schemaRef ds:uri="833ce3ab-d172-455c-9989-f10facae97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6F79D9B-5A67-492D-BB4F-F3913BAD9421}">
  <ds:schemaRefs>
    <ds:schemaRef ds:uri="http://schemas.openxmlformats.org/package/2006/metadata/core-properties"/>
    <ds:schemaRef ds:uri="3936cbe9-feea-4685-b03c-7f8d09c550f1"/>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http://purl.org/dc/elements/1.1/"/>
    <ds:schemaRef ds:uri="833ce3ab-d172-455c-9989-f10facae978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NMT-Presentation-HD-1920x1080-AJG-V2020.07.01</Template>
  <TotalTime>1006</TotalTime>
  <Words>3440</Words>
  <Application>Microsoft Office PowerPoint</Application>
  <PresentationFormat>Widescreen</PresentationFormat>
  <Paragraphs>531</Paragraphs>
  <Slides>34</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Century Gothic</vt:lpstr>
      <vt:lpstr>Courier New</vt:lpstr>
      <vt:lpstr>Fira Code</vt:lpstr>
      <vt:lpstr>Wingdings</vt:lpstr>
      <vt:lpstr>Office Theme</vt:lpstr>
      <vt:lpstr>Database Basics Continued SQL Data Types</vt:lpstr>
      <vt:lpstr>Session Contents</vt:lpstr>
      <vt:lpstr>Data Types</vt:lpstr>
      <vt:lpstr>Data Types</vt:lpstr>
      <vt:lpstr>Data Types</vt:lpstr>
      <vt:lpstr>Data Types: Numbers</vt:lpstr>
      <vt:lpstr>Data Types: Strings</vt:lpstr>
      <vt:lpstr>Data Types: Binary</vt:lpstr>
      <vt:lpstr>Data Types: Date &amp; Time</vt:lpstr>
      <vt:lpstr>Data Types</vt:lpstr>
      <vt:lpstr>MySQL / MariaDB Specifics</vt:lpstr>
      <vt:lpstr>MySQL / MariaDB Specifics</vt:lpstr>
      <vt:lpstr>Data type date and Timestamp</vt:lpstr>
      <vt:lpstr>MySQL / MariaDB Specifics</vt:lpstr>
      <vt:lpstr>MySQL / MariaDB Specifics</vt:lpstr>
      <vt:lpstr>MySQL / MariaDB Specifics</vt:lpstr>
      <vt:lpstr>Online testing site</vt:lpstr>
      <vt:lpstr>Creating Database &amp; Tables</vt:lpstr>
      <vt:lpstr>Creating Database</vt:lpstr>
      <vt:lpstr>Creating Database</vt:lpstr>
      <vt:lpstr>Creating Tables</vt:lpstr>
      <vt:lpstr>Create Tables</vt:lpstr>
      <vt:lpstr>Inserting Data</vt:lpstr>
      <vt:lpstr>Inserting Data</vt:lpstr>
      <vt:lpstr>Inserting Data</vt:lpstr>
      <vt:lpstr>Inserting Data</vt:lpstr>
      <vt:lpstr>Inserting Data</vt:lpstr>
      <vt:lpstr>Inserting data</vt:lpstr>
      <vt:lpstr>date data type</vt:lpstr>
      <vt:lpstr>Date type date </vt:lpstr>
      <vt:lpstr>Float datatype</vt:lpstr>
      <vt:lpstr>Date and time  data type</vt:lpstr>
      <vt:lpstr>Add more records in productnew1 table </vt:lpstr>
      <vt:lpstr>Exercise- Create and insert records </vt:lpstr>
    </vt:vector>
  </TitlesOfParts>
  <Manager/>
  <Company>North Metro TAFE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&amp; Data Basics</dc:title>
  <dc:subject>Powerpoint presentation template (G076C)</dc:subject>
  <dc:creator>Adrian Gould</dc:creator>
  <cp:keywords>HD, 1920x1080, Template, Powerpoint</cp:keywords>
  <dc:description>Template created by Adrian Gould, Lecturer in IT (Software Development, Web Development, IoT, and more)</dc:description>
  <cp:lastModifiedBy>Namrata Aneja</cp:lastModifiedBy>
  <cp:revision>39</cp:revision>
  <cp:lastPrinted>2020-04-28T01:47:42Z</cp:lastPrinted>
  <dcterms:created xsi:type="dcterms:W3CDTF">2021-01-27T03:41:12Z</dcterms:created>
  <dcterms:modified xsi:type="dcterms:W3CDTF">2024-02-15T05:00:42Z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0x010100D482CBA738D00D4AAC9330883AE1DA78</vt:lpwstr>
  </property>
  <property fmtid="{D5CDD505-2E9C-101B-9397-08002B2CF9AE}" pid="3" name="MSIP_Label_f3ac7e5b-5da2-46c7-8677-8a6b50f7d886_Enabled">
    <vt:lpwstr>true</vt:lpwstr>
  </property>
  <property fmtid="{D5CDD505-2E9C-101B-9397-08002B2CF9AE}" pid="4" name="MSIP_Label_f3ac7e5b-5da2-46c7-8677-8a6b50f7d886_SetDate">
    <vt:lpwstr>2023-02-20T04:49:17Z</vt:lpwstr>
  </property>
  <property fmtid="{D5CDD505-2E9C-101B-9397-08002B2CF9AE}" pid="5" name="MSIP_Label_f3ac7e5b-5da2-46c7-8677-8a6b50f7d886_Method">
    <vt:lpwstr>Standard</vt:lpwstr>
  </property>
  <property fmtid="{D5CDD505-2E9C-101B-9397-08002B2CF9AE}" pid="6" name="MSIP_Label_f3ac7e5b-5da2-46c7-8677-8a6b50f7d886_Name">
    <vt:lpwstr>Official</vt:lpwstr>
  </property>
  <property fmtid="{D5CDD505-2E9C-101B-9397-08002B2CF9AE}" pid="7" name="MSIP_Label_f3ac7e5b-5da2-46c7-8677-8a6b50f7d886_SiteId">
    <vt:lpwstr>218881e8-07ad-4142-87d7-f6b90d17009b</vt:lpwstr>
  </property>
  <property fmtid="{D5CDD505-2E9C-101B-9397-08002B2CF9AE}" pid="8" name="MSIP_Label_f3ac7e5b-5da2-46c7-8677-8a6b50f7d886_ActionId">
    <vt:lpwstr>25aab78b-7fa7-4f6f-a493-0ff70f914d70</vt:lpwstr>
  </property>
  <property fmtid="{D5CDD505-2E9C-101B-9397-08002B2CF9AE}" pid="9" name="MSIP_Label_f3ac7e5b-5da2-46c7-8677-8a6b50f7d886_ContentBits">
    <vt:lpwstr>1</vt:lpwstr>
  </property>
</Properties>
</file>